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546CD5-8787-460F-A079-A8149B16CACC}">
  <a:tblStyle styleId="{B3546CD5-8787-460F-A079-A8149B16CA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ce4fb46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ce4fb46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ce4fb46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ce4fb46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ce4fb46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ce4fb46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InvocMap is able to predict the MI with 2 advantages compared to prior MI suggestion works:</a:t>
            </a:r>
            <a:endParaRPr/>
          </a:p>
          <a:p>
            <a:pPr indent="-298450" lvl="0" marL="457200" rtl="0" algn="l">
              <a:spcBef>
                <a:spcPts val="0"/>
              </a:spcBef>
              <a:spcAft>
                <a:spcPts val="0"/>
              </a:spcAft>
              <a:buSzPts val="1100"/>
              <a:buAutoNum type="arabicPeriod"/>
            </a:pPr>
            <a:r>
              <a:rPr lang="en"/>
              <a:t>Prediction with context information.</a:t>
            </a:r>
            <a:endParaRPr/>
          </a:p>
          <a:p>
            <a:pPr indent="-298450" lvl="0" marL="457200" rtl="0" algn="l">
              <a:spcBef>
                <a:spcPts val="0"/>
              </a:spcBef>
              <a:spcAft>
                <a:spcPts val="0"/>
              </a:spcAft>
              <a:buSzPts val="1100"/>
              <a:buChar char="-"/>
            </a:pPr>
            <a:r>
              <a:rPr lang="en"/>
              <a:t>The result of “print” is a MI of java.io.PrintWriter, instead of the most popular MI System.out.println, since the context shows that it was developed in Android environment </a:t>
            </a:r>
            <a:endParaRPr/>
          </a:p>
          <a:p>
            <a:pPr indent="-298450" lvl="0" marL="457200" rtl="0" algn="l">
              <a:spcBef>
                <a:spcPts val="0"/>
              </a:spcBef>
              <a:spcAft>
                <a:spcPts val="0"/>
              </a:spcAft>
              <a:buSzPts val="1100"/>
              <a:buAutoNum type="arabicPeriod"/>
            </a:pPr>
            <a:r>
              <a:rPr lang="en"/>
              <a:t>Prediction available for multiple method names at the same time</a:t>
            </a:r>
            <a:endParaRPr/>
          </a:p>
          <a:p>
            <a:pPr indent="-298450" lvl="0" marL="457200" rtl="0" algn="l">
              <a:spcBef>
                <a:spcPts val="0"/>
              </a:spcBef>
              <a:spcAft>
                <a:spcPts val="0"/>
              </a:spcAft>
              <a:buSzPts val="1100"/>
              <a:buChar char="-"/>
            </a:pPr>
            <a:r>
              <a:rPr lang="en"/>
              <a:t>Previous work can only predict one MI for each excecution.</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d1fea80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1fea80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cdd6dab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cdd6dab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this work, we provide an intelligent code editor which is able to suggest useful information for developer while doing coding.</a:t>
            </a:r>
            <a:endParaRPr/>
          </a:p>
          <a:p>
            <a:pPr indent="-298450" lvl="0" marL="457200" rtl="0" algn="l">
              <a:spcBef>
                <a:spcPts val="0"/>
              </a:spcBef>
              <a:spcAft>
                <a:spcPts val="0"/>
              </a:spcAft>
              <a:buSzPts val="1100"/>
              <a:buChar char="-"/>
            </a:pPr>
            <a:r>
              <a:rPr lang="en"/>
              <a:t>There are several functions we developed. In this project, we provide an utility function which helps developers to get the method invocation (in the form of complex AST which can contain multiple nested method invocation. </a:t>
            </a:r>
            <a:endParaRPr/>
          </a:p>
          <a:p>
            <a:pPr indent="-298450" lvl="0" marL="457200" rtl="0" algn="l">
              <a:spcBef>
                <a:spcPts val="0"/>
              </a:spcBef>
              <a:spcAft>
                <a:spcPts val="0"/>
              </a:spcAft>
              <a:buSzPts val="1100"/>
              <a:buChar char="-"/>
            </a:pPr>
            <a:r>
              <a:rPr lang="en"/>
              <a:t>Given the output of InvocMap, developer only needs to add local variables/ literals to the AST to get the final implementation.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cdd6dab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cdd6dab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InvocMap is able to predict the MI with 2 advantages compared to prior MI suggestion works:</a:t>
            </a:r>
            <a:endParaRPr/>
          </a:p>
          <a:p>
            <a:pPr indent="-298450" lvl="0" marL="457200" rtl="0" algn="l">
              <a:spcBef>
                <a:spcPts val="0"/>
              </a:spcBef>
              <a:spcAft>
                <a:spcPts val="0"/>
              </a:spcAft>
              <a:buSzPts val="1100"/>
              <a:buAutoNum type="arabicPeriod"/>
            </a:pPr>
            <a:r>
              <a:rPr lang="en"/>
              <a:t>Prediction with context information.</a:t>
            </a:r>
            <a:endParaRPr/>
          </a:p>
          <a:p>
            <a:pPr indent="-298450" lvl="0" marL="457200" rtl="0" algn="l">
              <a:spcBef>
                <a:spcPts val="0"/>
              </a:spcBef>
              <a:spcAft>
                <a:spcPts val="0"/>
              </a:spcAft>
              <a:buSzPts val="1100"/>
              <a:buChar char="-"/>
            </a:pPr>
            <a:r>
              <a:rPr lang="en"/>
              <a:t>The result of “print” is a MI of java.io.PrintWriter, instead of the most popular MI System.out.println, since the context shows that it was developed in Android environment </a:t>
            </a:r>
            <a:endParaRPr/>
          </a:p>
          <a:p>
            <a:pPr indent="-298450" lvl="0" marL="457200" rtl="0" algn="l">
              <a:spcBef>
                <a:spcPts val="0"/>
              </a:spcBef>
              <a:spcAft>
                <a:spcPts val="0"/>
              </a:spcAft>
              <a:buSzPts val="1100"/>
              <a:buAutoNum type="arabicPeriod"/>
            </a:pPr>
            <a:r>
              <a:rPr lang="en"/>
              <a:t>Prediction available for multiple method names at the same time</a:t>
            </a:r>
            <a:endParaRPr/>
          </a:p>
          <a:p>
            <a:pPr indent="-298450" lvl="0" marL="457200" rtl="0" algn="l">
              <a:spcBef>
                <a:spcPts val="0"/>
              </a:spcBef>
              <a:spcAft>
                <a:spcPts val="0"/>
              </a:spcAft>
              <a:buSzPts val="1100"/>
              <a:buChar char="-"/>
            </a:pPr>
            <a:r>
              <a:rPr lang="en"/>
              <a:t>Previous work can only predict one MI for each excecution.</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cdd6dab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cdd6dab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consider the code environment as 2 spaces: </a:t>
            </a:r>
            <a:endParaRPr/>
          </a:p>
          <a:p>
            <a:pPr indent="-298450" lvl="0" marL="457200" rtl="0" algn="l">
              <a:spcBef>
                <a:spcPts val="0"/>
              </a:spcBef>
              <a:spcAft>
                <a:spcPts val="0"/>
              </a:spcAft>
              <a:buSzPts val="1100"/>
              <a:buChar char="-"/>
            </a:pPr>
            <a:r>
              <a:rPr lang="en"/>
              <a:t>Source: method names and other code tokens.</a:t>
            </a:r>
            <a:endParaRPr/>
          </a:p>
          <a:p>
            <a:pPr indent="-298450" lvl="0" marL="457200" rtl="0" algn="l">
              <a:spcBef>
                <a:spcPts val="0"/>
              </a:spcBef>
              <a:spcAft>
                <a:spcPts val="0"/>
              </a:spcAft>
              <a:buSzPts val="1100"/>
              <a:buChar char="-"/>
            </a:pPr>
            <a:r>
              <a:rPr lang="en"/>
              <a:t>Target: method invocations and other code tokens.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learn the mapping from spaces of method names to method invocation by Machine Translation:</a:t>
            </a:r>
            <a:endParaRPr/>
          </a:p>
          <a:p>
            <a:pPr indent="-298450" lvl="0" marL="457200" rtl="0" algn="l">
              <a:spcBef>
                <a:spcPts val="0"/>
              </a:spcBef>
              <a:spcAft>
                <a:spcPts val="0"/>
              </a:spcAft>
              <a:buSzPts val="1100"/>
              <a:buChar char="-"/>
            </a:pPr>
            <a:r>
              <a:rPr lang="en"/>
              <a:t>Statistical Machine Translation.</a:t>
            </a:r>
            <a:endParaRPr/>
          </a:p>
          <a:p>
            <a:pPr indent="-298450" lvl="0" marL="457200" rtl="0" algn="l">
              <a:spcBef>
                <a:spcPts val="0"/>
              </a:spcBef>
              <a:spcAft>
                <a:spcPts val="0"/>
              </a:spcAft>
              <a:buSzPts val="1100"/>
              <a:buChar char="-"/>
            </a:pPr>
            <a:r>
              <a:rPr lang="en"/>
              <a:t>Neural Machine Translation.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training is built from the space of 1000 high quality Github Java projects.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cdd6dab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cdd6dab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application is the code editor. We do the evaluation one suggesting method names for 120 posts of Stackoverflow Code Snippet.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cdd6dab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dd6dab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accuracy can be up to 86.88% depends on how informative the context provided from the developer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Configuration means the level of useful information developers give along with the method name. We allow developers to input some local variables. literals and some words they remembered about the MI for better suggestion.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cdd6dab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cdd6dab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Surprisingly, we see that for this problem the SMT outperforms the NMT. However, several prior works in NL and SE in translation have the same winner as SMT over NMT. The possible reason is due to the characteristic of this research problem:</a:t>
            </a:r>
            <a:endParaRPr/>
          </a:p>
          <a:p>
            <a:pPr indent="-298450" lvl="0" marL="457200" rtl="0" algn="l">
              <a:spcBef>
                <a:spcPts val="0"/>
              </a:spcBef>
              <a:spcAft>
                <a:spcPts val="0"/>
              </a:spcAft>
              <a:buSzPts val="1100"/>
              <a:buChar char="-"/>
            </a:pPr>
            <a:r>
              <a:rPr lang="en"/>
              <a:t>Parallel corpus doesn’t require to reordering.</a:t>
            </a:r>
            <a:endParaRPr/>
          </a:p>
          <a:p>
            <a:pPr indent="-298450" lvl="0" marL="457200" rtl="0" algn="l">
              <a:spcBef>
                <a:spcPts val="0"/>
              </a:spcBef>
              <a:spcAft>
                <a:spcPts val="0"/>
              </a:spcAft>
              <a:buSzPts val="1100"/>
              <a:buChar char="-"/>
            </a:pPr>
            <a:r>
              <a:rPr lang="en"/>
              <a:t>Parallel corpus has the same length between source and target.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NMT provides better translation speed compared to SMT, which provides potential to improve the NMT to have the best Machine Translation technique.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cdd6dab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cdd6dab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lara.epfl.ch/~kuncak/papers/GveroKuncak15SynthesizingJavaExpressionsFreeFormQuerie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a:t>
            </a:r>
            <a:r>
              <a:rPr lang="en"/>
              <a:t>nvocMap Overview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Resolve multiple method names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Prior work: AnyCode [1]</a:t>
            </a:r>
            <a:endParaRPr/>
          </a:p>
        </p:txBody>
      </p:sp>
      <p:pic>
        <p:nvPicPr>
          <p:cNvPr id="123" name="Google Shape;123;p22"/>
          <p:cNvPicPr preferRelativeResize="0"/>
          <p:nvPr/>
        </p:nvPicPr>
        <p:blipFill rotWithShape="1">
          <a:blip r:embed="rId3">
            <a:alphaModFix/>
          </a:blip>
          <a:srcRect b="0" l="0" r="0" t="0"/>
          <a:stretch/>
        </p:blipFill>
        <p:spPr>
          <a:xfrm>
            <a:off x="2" y="2006825"/>
            <a:ext cx="4820800" cy="2594049"/>
          </a:xfrm>
          <a:prstGeom prst="rect">
            <a:avLst/>
          </a:prstGeom>
          <a:noFill/>
          <a:ln cap="flat" cmpd="sng" w="9525">
            <a:solidFill>
              <a:srgbClr val="000000"/>
            </a:solidFill>
            <a:prstDash val="solid"/>
            <a:round/>
            <a:headEnd len="sm" w="sm" type="none"/>
            <a:tailEnd len="sm" w="sm" type="none"/>
          </a:ln>
        </p:spPr>
      </p:pic>
      <p:sp>
        <p:nvSpPr>
          <p:cNvPr id="124" name="Google Shape;124;p22"/>
          <p:cNvSpPr/>
          <p:nvPr/>
        </p:nvSpPr>
        <p:spPr>
          <a:xfrm>
            <a:off x="1131375" y="3572200"/>
            <a:ext cx="3641700" cy="217800"/>
          </a:xfrm>
          <a:prstGeom prst="rect">
            <a:avLst/>
          </a:prstGeom>
          <a:solidFill>
            <a:srgbClr val="FFFFFF"/>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latin typeface="Calibri"/>
                <a:ea typeface="Calibri"/>
                <a:cs typeface="Calibri"/>
                <a:sym typeface="Calibri"/>
              </a:rPr>
              <a:t>Input 2: println</a:t>
            </a:r>
            <a:endParaRPr sz="1800">
              <a:solidFill>
                <a:srgbClr val="000000"/>
              </a:solidFill>
              <a:latin typeface="Calibri"/>
              <a:ea typeface="Calibri"/>
              <a:cs typeface="Calibri"/>
              <a:sym typeface="Calibri"/>
            </a:endParaRPr>
          </a:p>
        </p:txBody>
      </p:sp>
      <p:sp>
        <p:nvSpPr>
          <p:cNvPr id="125" name="Google Shape;125;p22"/>
          <p:cNvSpPr/>
          <p:nvPr/>
        </p:nvSpPr>
        <p:spPr>
          <a:xfrm>
            <a:off x="1131375" y="2578250"/>
            <a:ext cx="3575100" cy="217800"/>
          </a:xfrm>
          <a:prstGeom prst="rect">
            <a:avLst/>
          </a:prstGeom>
          <a:solidFill>
            <a:srgbClr val="FFFFFF"/>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latin typeface="Calibri"/>
                <a:ea typeface="Calibri"/>
                <a:cs typeface="Calibri"/>
                <a:sym typeface="Calibri"/>
              </a:rPr>
              <a:t>Input 1: elapse real time</a:t>
            </a:r>
            <a:endParaRPr sz="1800">
              <a:solidFill>
                <a:srgbClr val="000000"/>
              </a:solidFill>
              <a:latin typeface="Calibri"/>
              <a:ea typeface="Calibri"/>
              <a:cs typeface="Calibri"/>
              <a:sym typeface="Calibri"/>
            </a:endParaRPr>
          </a:p>
        </p:txBody>
      </p:sp>
      <p:cxnSp>
        <p:nvCxnSpPr>
          <p:cNvPr id="126" name="Google Shape;126;p22"/>
          <p:cNvCxnSpPr>
            <a:stCxn id="125" idx="3"/>
            <a:endCxn id="127" idx="1"/>
          </p:cNvCxnSpPr>
          <p:nvPr/>
        </p:nvCxnSpPr>
        <p:spPr>
          <a:xfrm>
            <a:off x="4706475" y="2687150"/>
            <a:ext cx="976800" cy="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22"/>
          <p:cNvSpPr/>
          <p:nvPr/>
        </p:nvSpPr>
        <p:spPr>
          <a:xfrm>
            <a:off x="5683225" y="2331050"/>
            <a:ext cx="3362100" cy="712200"/>
          </a:xfrm>
          <a:prstGeom prst="rect">
            <a:avLst/>
          </a:prstGeom>
          <a:solidFill>
            <a:srgbClr val="FFFFFF"/>
          </a:solidFill>
          <a:ln cap="flat" cmpd="sng" w="254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latin typeface="Calibri"/>
                <a:ea typeface="Calibri"/>
                <a:cs typeface="Calibri"/>
                <a:sym typeface="Calibri"/>
              </a:rPr>
              <a:t>Output 1: SystemClock.elapsedRealTime()</a:t>
            </a:r>
            <a:endParaRPr sz="1800">
              <a:solidFill>
                <a:srgbClr val="000000"/>
              </a:solidFill>
              <a:latin typeface="Calibri"/>
              <a:ea typeface="Calibri"/>
              <a:cs typeface="Calibri"/>
              <a:sym typeface="Calibri"/>
            </a:endParaRPr>
          </a:p>
        </p:txBody>
      </p:sp>
      <p:cxnSp>
        <p:nvCxnSpPr>
          <p:cNvPr id="128" name="Google Shape;128;p22"/>
          <p:cNvCxnSpPr>
            <a:endCxn id="129" idx="1"/>
          </p:cNvCxnSpPr>
          <p:nvPr/>
        </p:nvCxnSpPr>
        <p:spPr>
          <a:xfrm>
            <a:off x="4773075" y="3681100"/>
            <a:ext cx="976800" cy="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22"/>
          <p:cNvSpPr/>
          <p:nvPr/>
        </p:nvSpPr>
        <p:spPr>
          <a:xfrm>
            <a:off x="5749875" y="3325000"/>
            <a:ext cx="3295500" cy="712200"/>
          </a:xfrm>
          <a:prstGeom prst="rect">
            <a:avLst/>
          </a:prstGeom>
          <a:solidFill>
            <a:srgbClr val="FFFFFF"/>
          </a:solidFill>
          <a:ln cap="flat" cmpd="sng" w="254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latin typeface="Calibri"/>
                <a:ea typeface="Calibri"/>
                <a:cs typeface="Calibri"/>
                <a:sym typeface="Calibri"/>
              </a:rPr>
              <a:t>Output 2: </a:t>
            </a:r>
            <a:endParaRPr sz="1800">
              <a:latin typeface="Calibri"/>
              <a:ea typeface="Calibri"/>
              <a:cs typeface="Calibri"/>
              <a:sym typeface="Calibri"/>
            </a:endParaRPr>
          </a:p>
          <a:p>
            <a:pPr indent="0" lvl="0" marL="0" marR="0" rtl="0" algn="ctr">
              <a:spcBef>
                <a:spcPts val="0"/>
              </a:spcBef>
              <a:spcAft>
                <a:spcPts val="0"/>
              </a:spcAft>
              <a:buNone/>
            </a:pPr>
            <a:r>
              <a:rPr lang="en" sz="1800">
                <a:latin typeface="Calibri"/>
                <a:ea typeface="Calibri"/>
                <a:cs typeface="Calibri"/>
                <a:sym typeface="Calibri"/>
              </a:rPr>
              <a:t>pw.println(“message”)</a:t>
            </a:r>
            <a:endParaRPr sz="1800">
              <a:latin typeface="Calibri"/>
              <a:ea typeface="Calibri"/>
              <a:cs typeface="Calibri"/>
              <a:sym typeface="Calibri"/>
            </a:endParaRPr>
          </a:p>
        </p:txBody>
      </p:sp>
      <p:sp>
        <p:nvSpPr>
          <p:cNvPr id="130" name="Google Shape;130;p22"/>
          <p:cNvSpPr txBox="1"/>
          <p:nvPr/>
        </p:nvSpPr>
        <p:spPr>
          <a:xfrm>
            <a:off x="6437700" y="1533575"/>
            <a:ext cx="2460300" cy="43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Handle sequentially</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Resolve multiple method names</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InvocMap</a:t>
            </a:r>
            <a:endParaRPr/>
          </a:p>
        </p:txBody>
      </p:sp>
      <p:pic>
        <p:nvPicPr>
          <p:cNvPr id="137" name="Google Shape;137;p23"/>
          <p:cNvPicPr preferRelativeResize="0"/>
          <p:nvPr/>
        </p:nvPicPr>
        <p:blipFill rotWithShape="1">
          <a:blip r:embed="rId3">
            <a:alphaModFix/>
          </a:blip>
          <a:srcRect b="0" l="0" r="0" t="0"/>
          <a:stretch/>
        </p:blipFill>
        <p:spPr>
          <a:xfrm>
            <a:off x="2" y="2006825"/>
            <a:ext cx="4820800" cy="2594049"/>
          </a:xfrm>
          <a:prstGeom prst="rect">
            <a:avLst/>
          </a:prstGeom>
          <a:noFill/>
          <a:ln cap="flat" cmpd="sng" w="9525">
            <a:solidFill>
              <a:srgbClr val="000000"/>
            </a:solidFill>
            <a:prstDash val="solid"/>
            <a:round/>
            <a:headEnd len="sm" w="sm" type="none"/>
            <a:tailEnd len="sm" w="sm" type="none"/>
          </a:ln>
        </p:spPr>
      </p:pic>
      <p:sp>
        <p:nvSpPr>
          <p:cNvPr id="138" name="Google Shape;138;p23"/>
          <p:cNvSpPr/>
          <p:nvPr/>
        </p:nvSpPr>
        <p:spPr>
          <a:xfrm>
            <a:off x="1131375" y="3572200"/>
            <a:ext cx="3641700" cy="217800"/>
          </a:xfrm>
          <a:prstGeom prst="rect">
            <a:avLst/>
          </a:prstGeom>
          <a:solidFill>
            <a:srgbClr val="FFFFFF"/>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latin typeface="Calibri"/>
                <a:ea typeface="Calibri"/>
                <a:cs typeface="Calibri"/>
                <a:sym typeface="Calibri"/>
              </a:rPr>
              <a:t>Input 2: println</a:t>
            </a:r>
            <a:endParaRPr sz="1800">
              <a:solidFill>
                <a:srgbClr val="000000"/>
              </a:solidFill>
              <a:latin typeface="Calibri"/>
              <a:ea typeface="Calibri"/>
              <a:cs typeface="Calibri"/>
              <a:sym typeface="Calibri"/>
            </a:endParaRPr>
          </a:p>
        </p:txBody>
      </p:sp>
      <p:sp>
        <p:nvSpPr>
          <p:cNvPr id="139" name="Google Shape;139;p23"/>
          <p:cNvSpPr/>
          <p:nvPr/>
        </p:nvSpPr>
        <p:spPr>
          <a:xfrm>
            <a:off x="1131375" y="2578250"/>
            <a:ext cx="3575100" cy="217800"/>
          </a:xfrm>
          <a:prstGeom prst="rect">
            <a:avLst/>
          </a:prstGeom>
          <a:solidFill>
            <a:srgbClr val="FFFFFF"/>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latin typeface="Calibri"/>
                <a:ea typeface="Calibri"/>
                <a:cs typeface="Calibri"/>
                <a:sym typeface="Calibri"/>
              </a:rPr>
              <a:t>Input 1: elapse real time</a:t>
            </a:r>
            <a:endParaRPr sz="1800">
              <a:solidFill>
                <a:srgbClr val="000000"/>
              </a:solidFill>
              <a:latin typeface="Calibri"/>
              <a:ea typeface="Calibri"/>
              <a:cs typeface="Calibri"/>
              <a:sym typeface="Calibri"/>
            </a:endParaRPr>
          </a:p>
        </p:txBody>
      </p:sp>
      <p:cxnSp>
        <p:nvCxnSpPr>
          <p:cNvPr id="140" name="Google Shape;140;p23"/>
          <p:cNvCxnSpPr>
            <a:stCxn id="139" idx="3"/>
            <a:endCxn id="141" idx="1"/>
          </p:cNvCxnSpPr>
          <p:nvPr/>
        </p:nvCxnSpPr>
        <p:spPr>
          <a:xfrm>
            <a:off x="4706475" y="2687150"/>
            <a:ext cx="976800" cy="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23"/>
          <p:cNvSpPr/>
          <p:nvPr/>
        </p:nvSpPr>
        <p:spPr>
          <a:xfrm>
            <a:off x="5683225" y="2331050"/>
            <a:ext cx="3362100" cy="712200"/>
          </a:xfrm>
          <a:prstGeom prst="rect">
            <a:avLst/>
          </a:prstGeom>
          <a:solidFill>
            <a:srgbClr val="FFFFFF"/>
          </a:solidFill>
          <a:ln cap="flat" cmpd="sng" w="254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latin typeface="Calibri"/>
                <a:ea typeface="Calibri"/>
                <a:cs typeface="Calibri"/>
                <a:sym typeface="Calibri"/>
              </a:rPr>
              <a:t>Output 1: SystemClock.elapsedRealTime()</a:t>
            </a:r>
            <a:endParaRPr sz="1800">
              <a:solidFill>
                <a:srgbClr val="000000"/>
              </a:solidFill>
              <a:latin typeface="Calibri"/>
              <a:ea typeface="Calibri"/>
              <a:cs typeface="Calibri"/>
              <a:sym typeface="Calibri"/>
            </a:endParaRPr>
          </a:p>
        </p:txBody>
      </p:sp>
      <p:cxnSp>
        <p:nvCxnSpPr>
          <p:cNvPr id="142" name="Google Shape;142;p23"/>
          <p:cNvCxnSpPr>
            <a:endCxn id="143" idx="1"/>
          </p:cNvCxnSpPr>
          <p:nvPr/>
        </p:nvCxnSpPr>
        <p:spPr>
          <a:xfrm>
            <a:off x="4773075" y="3681100"/>
            <a:ext cx="976800" cy="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23"/>
          <p:cNvSpPr/>
          <p:nvPr/>
        </p:nvSpPr>
        <p:spPr>
          <a:xfrm>
            <a:off x="5749875" y="3325000"/>
            <a:ext cx="3295500" cy="712200"/>
          </a:xfrm>
          <a:prstGeom prst="rect">
            <a:avLst/>
          </a:prstGeom>
          <a:solidFill>
            <a:srgbClr val="FFFFFF"/>
          </a:solidFill>
          <a:ln cap="flat" cmpd="sng" w="254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latin typeface="Calibri"/>
                <a:ea typeface="Calibri"/>
                <a:cs typeface="Calibri"/>
                <a:sym typeface="Calibri"/>
              </a:rPr>
              <a:t>Output 2: </a:t>
            </a:r>
            <a:endParaRPr sz="1800">
              <a:latin typeface="Calibri"/>
              <a:ea typeface="Calibri"/>
              <a:cs typeface="Calibri"/>
              <a:sym typeface="Calibri"/>
            </a:endParaRPr>
          </a:p>
          <a:p>
            <a:pPr indent="0" lvl="0" marL="0" marR="0" rtl="0" algn="ctr">
              <a:spcBef>
                <a:spcPts val="0"/>
              </a:spcBef>
              <a:spcAft>
                <a:spcPts val="0"/>
              </a:spcAft>
              <a:buNone/>
            </a:pPr>
            <a:r>
              <a:rPr lang="en" sz="1800">
                <a:latin typeface="Calibri"/>
                <a:ea typeface="Calibri"/>
                <a:cs typeface="Calibri"/>
                <a:sym typeface="Calibri"/>
              </a:rPr>
              <a:t>pw.println(“message”)</a:t>
            </a:r>
            <a:endParaRPr sz="1800">
              <a:latin typeface="Calibri"/>
              <a:ea typeface="Calibri"/>
              <a:cs typeface="Calibri"/>
              <a:sym typeface="Calibri"/>
            </a:endParaRPr>
          </a:p>
        </p:txBody>
      </p:sp>
      <p:sp>
        <p:nvSpPr>
          <p:cNvPr id="144" name="Google Shape;144;p23"/>
          <p:cNvSpPr txBox="1"/>
          <p:nvPr/>
        </p:nvSpPr>
        <p:spPr>
          <a:xfrm>
            <a:off x="6437700" y="1533575"/>
            <a:ext cx="2460300" cy="43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Handle concurrently</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AnyCode. </a:t>
            </a:r>
            <a:r>
              <a:rPr lang="en" u="sng">
                <a:solidFill>
                  <a:schemeClr val="hlink"/>
                </a:solidFill>
                <a:hlinkClick r:id="rId3"/>
              </a:rPr>
              <a:t>https://lara.epfl.ch/~kuncak/papers/GveroKuncak15SynthesizingJavaExpressionsFreeFormQueries.pdf</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solidFill>
                  <a:srgbClr val="000000"/>
                </a:solidFill>
              </a:rPr>
              <a:t>Implementing correct method invocation is an important task for software developers. However, this is challenging work, since the structure of method invocation can be complicated. In this paper, we propose InvocMap, a code completion tool allows developers to obtain an implementation of multiple method invocations from a list of method names inside code context. InvocMap is able to predict the nested method invocations which their names didn’t appear in the list of input method names given by developers. To achieve this, we analyze the Method Invocations by four levels of abstraction. We build a Machine Translation engine to learn the mapping from the first level to the third level of abstraction of multiple method invocations, which only requires developers to manually add local variables from generated expression to get the final code. We evaluate our proposed approach on six popular libraries: JDK, Android, GWT, Joda-Time, Hibernate, and Xstream. With the training corpus of 2.86 million method invocations extracted from 1000 Java Github projects and the testing corpus extracted from 120 online forums code snippets, InvocMap achieves the accuracy rate up to 84 in F1- score depending on how much information of context provided along with method names, which outperforms the state-of-the-art Neural Machine Translation approach by 40% and shows its potential for auto code completion.</a:t>
            </a: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Input                                                              Output</a:t>
            </a:r>
            <a:endParaRPr/>
          </a:p>
        </p:txBody>
      </p:sp>
      <p:pic>
        <p:nvPicPr>
          <p:cNvPr id="68" name="Google Shape;68;p15"/>
          <p:cNvPicPr preferRelativeResize="0"/>
          <p:nvPr/>
        </p:nvPicPr>
        <p:blipFill>
          <a:blip r:embed="rId3">
            <a:alphaModFix/>
          </a:blip>
          <a:stretch>
            <a:fillRect/>
          </a:stretch>
        </p:blipFill>
        <p:spPr>
          <a:xfrm>
            <a:off x="358200" y="1669425"/>
            <a:ext cx="3830925" cy="1804650"/>
          </a:xfrm>
          <a:prstGeom prst="rect">
            <a:avLst/>
          </a:prstGeom>
          <a:noFill/>
          <a:ln>
            <a:noFill/>
          </a:ln>
        </p:spPr>
      </p:pic>
      <p:pic>
        <p:nvPicPr>
          <p:cNvPr id="69" name="Google Shape;69;p15"/>
          <p:cNvPicPr preferRelativeResize="0"/>
          <p:nvPr/>
        </p:nvPicPr>
        <p:blipFill>
          <a:blip r:embed="rId4">
            <a:alphaModFix/>
          </a:blip>
          <a:stretch>
            <a:fillRect/>
          </a:stretch>
        </p:blipFill>
        <p:spPr>
          <a:xfrm>
            <a:off x="4660725" y="1722150"/>
            <a:ext cx="3776649" cy="2745200"/>
          </a:xfrm>
          <a:prstGeom prst="rect">
            <a:avLst/>
          </a:prstGeom>
          <a:noFill/>
          <a:ln>
            <a:noFill/>
          </a:ln>
        </p:spPr>
      </p:pic>
      <p:sp>
        <p:nvSpPr>
          <p:cNvPr id="70" name="Google Shape;70;p15"/>
          <p:cNvSpPr/>
          <p:nvPr/>
        </p:nvSpPr>
        <p:spPr>
          <a:xfrm>
            <a:off x="1344563" y="3809175"/>
            <a:ext cx="1858200" cy="4308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InvocMap</a:t>
            </a:r>
            <a:endParaRPr/>
          </a:p>
        </p:txBody>
      </p:sp>
      <p:cxnSp>
        <p:nvCxnSpPr>
          <p:cNvPr id="71" name="Google Shape;71;p15"/>
          <p:cNvCxnSpPr>
            <a:stCxn id="68" idx="2"/>
            <a:endCxn id="70" idx="0"/>
          </p:cNvCxnSpPr>
          <p:nvPr/>
        </p:nvCxnSpPr>
        <p:spPr>
          <a:xfrm>
            <a:off x="2273663" y="3474075"/>
            <a:ext cx="0" cy="3351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5"/>
          <p:cNvCxnSpPr>
            <a:stCxn id="70" idx="3"/>
          </p:cNvCxnSpPr>
          <p:nvPr/>
        </p:nvCxnSpPr>
        <p:spPr>
          <a:xfrm flipH="1" rot="10800000">
            <a:off x="3202763" y="4020075"/>
            <a:ext cx="1434000" cy="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(2)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6"/>
          <p:cNvPicPr preferRelativeResize="0"/>
          <p:nvPr/>
        </p:nvPicPr>
        <p:blipFill rotWithShape="1">
          <a:blip r:embed="rId3">
            <a:alphaModFix/>
          </a:blip>
          <a:srcRect b="0" l="0" r="0" t="0"/>
          <a:stretch/>
        </p:blipFill>
        <p:spPr>
          <a:xfrm>
            <a:off x="1136427" y="1652400"/>
            <a:ext cx="4820800" cy="2594049"/>
          </a:xfrm>
          <a:prstGeom prst="rect">
            <a:avLst/>
          </a:prstGeom>
          <a:noFill/>
          <a:ln cap="flat" cmpd="sng" w="9525">
            <a:solidFill>
              <a:srgbClr val="000000"/>
            </a:solidFill>
            <a:prstDash val="solid"/>
            <a:round/>
            <a:headEnd len="sm" w="sm" type="none"/>
            <a:tailEnd len="sm" w="sm" type="none"/>
          </a:ln>
        </p:spPr>
      </p:pic>
      <p:sp>
        <p:nvSpPr>
          <p:cNvPr id="80" name="Google Shape;80;p16"/>
          <p:cNvSpPr/>
          <p:nvPr/>
        </p:nvSpPr>
        <p:spPr>
          <a:xfrm>
            <a:off x="1402000" y="3194950"/>
            <a:ext cx="3944100" cy="217800"/>
          </a:xfrm>
          <a:prstGeom prst="rect">
            <a:avLst/>
          </a:prstGeom>
          <a:solidFill>
            <a:srgbClr val="FFFFFF"/>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latin typeface="Calibri"/>
                <a:ea typeface="Calibri"/>
                <a:cs typeface="Calibri"/>
                <a:sym typeface="Calibri"/>
              </a:rPr>
              <a:t>Input: println</a:t>
            </a:r>
            <a:endParaRPr sz="1800">
              <a:solidFill>
                <a:srgbClr val="000000"/>
              </a:solidFill>
              <a:latin typeface="Calibri"/>
              <a:ea typeface="Calibri"/>
              <a:cs typeface="Calibri"/>
              <a:sym typeface="Calibri"/>
            </a:endParaRPr>
          </a:p>
        </p:txBody>
      </p:sp>
      <p:graphicFrame>
        <p:nvGraphicFramePr>
          <p:cNvPr id="81" name="Google Shape;81;p16"/>
          <p:cNvGraphicFramePr/>
          <p:nvPr/>
        </p:nvGraphicFramePr>
        <p:xfrm>
          <a:off x="6587577" y="3140131"/>
          <a:ext cx="3000000" cy="3000000"/>
        </p:xfrm>
        <a:graphic>
          <a:graphicData uri="http://schemas.openxmlformats.org/drawingml/2006/table">
            <a:tbl>
              <a:tblPr>
                <a:noFill/>
                <a:tableStyleId>{B3546CD5-8787-460F-A079-A8149B16CACC}</a:tableStyleId>
              </a:tblPr>
              <a:tblGrid>
                <a:gridCol w="1854425"/>
              </a:tblGrid>
              <a:tr h="200025">
                <a:tc>
                  <a:txBody>
                    <a:bodyPr/>
                    <a:lstStyle/>
                    <a:p>
                      <a:pPr indent="0" lvl="0" marL="0" marR="0" rtl="0" algn="l">
                        <a:spcBef>
                          <a:spcPts val="0"/>
                        </a:spcBef>
                        <a:spcAft>
                          <a:spcPts val="0"/>
                        </a:spcAft>
                        <a:buNone/>
                      </a:pPr>
                      <a:r>
                        <a:rPr lang="en" sz="1000">
                          <a:latin typeface="Arial"/>
                          <a:ea typeface="Arial"/>
                          <a:cs typeface="Arial"/>
                          <a:sym typeface="Arial"/>
                        </a:rPr>
                        <a:t>E-Total-000007754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0025">
                <a:tc>
                  <a:txBody>
                    <a:bodyPr/>
                    <a:lstStyle/>
                    <a:p>
                      <a:pPr indent="0" lvl="0" marL="0" marR="0" rtl="0" algn="l">
                        <a:spcBef>
                          <a:spcPts val="0"/>
                        </a:spcBef>
                        <a:spcAft>
                          <a:spcPts val="0"/>
                        </a:spcAft>
                        <a:buNone/>
                      </a:pPr>
                      <a:r>
                        <a:rPr lang="en" sz="1000">
                          <a:latin typeface="Arial"/>
                          <a:ea typeface="Arial"/>
                          <a:cs typeface="Arial"/>
                          <a:sym typeface="Arial"/>
                        </a:rPr>
                        <a:t>#.println()</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0025">
                <a:tc>
                  <a:txBody>
                    <a:bodyPr/>
                    <a:lstStyle/>
                    <a:p>
                      <a:pPr indent="0" lvl="0" marL="0" marR="0" rtl="0" algn="l">
                        <a:spcBef>
                          <a:spcPts val="0"/>
                        </a:spcBef>
                        <a:spcAft>
                          <a:spcPts val="0"/>
                        </a:spcAft>
                        <a:buNone/>
                      </a:pPr>
                      <a:r>
                        <a:rPr b="0" lang="en" sz="1000">
                          <a:solidFill>
                            <a:srgbClr val="000000"/>
                          </a:solidFill>
                          <a:latin typeface="Arial"/>
                          <a:ea typeface="Arial"/>
                          <a:cs typeface="Arial"/>
                          <a:sym typeface="Arial"/>
                        </a:rPr>
                        <a:t>java.io.PrintWriter</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00025">
                <a:tc>
                  <a:txBody>
                    <a:bodyPr/>
                    <a:lstStyle/>
                    <a:p>
                      <a:pPr indent="0" lvl="0" marL="0" marR="0" rtl="0" algn="l">
                        <a:spcBef>
                          <a:spcPts val="0"/>
                        </a:spcBef>
                        <a:spcAft>
                          <a:spcPts val="0"/>
                        </a:spcAft>
                        <a:buNone/>
                      </a:pPr>
                      <a:r>
                        <a:rPr b="0" lang="en" sz="1000">
                          <a:solidFill>
                            <a:srgbClr val="000000"/>
                          </a:solidFill>
                          <a:latin typeface="Arial"/>
                          <a:ea typeface="Arial"/>
                          <a:cs typeface="Arial"/>
                          <a:sym typeface="Arial"/>
                        </a:rPr>
                        <a:t>java.io.PrintWriter</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00025">
                <a:tc>
                  <a:txBody>
                    <a:bodyPr/>
                    <a:lstStyle/>
                    <a:p>
                      <a:pPr indent="0" lvl="0" marL="0" marR="0" rtl="0" algn="l">
                        <a:spcBef>
                          <a:spcPts val="0"/>
                        </a:spcBef>
                        <a:spcAft>
                          <a:spcPts val="0"/>
                        </a:spcAft>
                        <a:buNone/>
                      </a:pPr>
                      <a:r>
                        <a:rPr b="0" lang="en" sz="1000">
                          <a:solidFill>
                            <a:srgbClr val="000000"/>
                          </a:solidFill>
                          <a:latin typeface="Arial"/>
                          <a:ea typeface="Arial"/>
                          <a:cs typeface="Arial"/>
                          <a:sym typeface="Arial"/>
                        </a:rPr>
                        <a:t>java.io.PrintWriter#println#()</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cxnSp>
        <p:nvCxnSpPr>
          <p:cNvPr id="82" name="Google Shape;82;p16"/>
          <p:cNvCxnSpPr/>
          <p:nvPr/>
        </p:nvCxnSpPr>
        <p:spPr>
          <a:xfrm>
            <a:off x="5346185" y="3303846"/>
            <a:ext cx="1241400" cy="15300"/>
          </a:xfrm>
          <a:prstGeom prst="straightConnector1">
            <a:avLst/>
          </a:prstGeom>
          <a:noFill/>
          <a:ln cap="flat" cmpd="sng" w="25400">
            <a:solidFill>
              <a:srgbClr val="000000"/>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InvocMap</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7"/>
          <p:cNvPicPr preferRelativeResize="0"/>
          <p:nvPr/>
        </p:nvPicPr>
        <p:blipFill>
          <a:blip r:embed="rId3">
            <a:alphaModFix/>
          </a:blip>
          <a:stretch>
            <a:fillRect/>
          </a:stretch>
        </p:blipFill>
        <p:spPr>
          <a:xfrm>
            <a:off x="381450" y="1319675"/>
            <a:ext cx="8284250" cy="2898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InvocMap (2)</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8"/>
          <p:cNvPicPr preferRelativeResize="0"/>
          <p:nvPr/>
        </p:nvPicPr>
        <p:blipFill>
          <a:blip r:embed="rId3">
            <a:alphaModFix/>
          </a:blip>
          <a:stretch>
            <a:fillRect/>
          </a:stretch>
        </p:blipFill>
        <p:spPr>
          <a:xfrm>
            <a:off x="661975" y="1152475"/>
            <a:ext cx="7283977" cy="34164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Accuracy of InvocMap by SMT </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03" name="Google Shape;103;p19"/>
          <p:cNvGraphicFramePr/>
          <p:nvPr/>
        </p:nvGraphicFramePr>
        <p:xfrm>
          <a:off x="747850" y="2035800"/>
          <a:ext cx="3000000" cy="3000000"/>
        </p:xfrm>
        <a:graphic>
          <a:graphicData uri="http://schemas.openxmlformats.org/drawingml/2006/table">
            <a:tbl>
              <a:tblPr>
                <a:noFill/>
                <a:tableStyleId>{B3546CD5-8787-460F-A079-A8149B16CACC}</a:tableStyleId>
              </a:tblPr>
              <a:tblGrid>
                <a:gridCol w="899550"/>
                <a:gridCol w="787100"/>
                <a:gridCol w="742150"/>
                <a:gridCol w="877075"/>
                <a:gridCol w="809600"/>
                <a:gridCol w="697150"/>
                <a:gridCol w="708425"/>
                <a:gridCol w="685900"/>
                <a:gridCol w="607225"/>
                <a:gridCol w="697150"/>
              </a:tblGrid>
              <a:tr h="200025">
                <a:tc>
                  <a:txBody>
                    <a:bodyPr/>
                    <a:lstStyle/>
                    <a:p>
                      <a:pPr indent="0" lvl="0" marL="0" rtl="0" algn="l">
                        <a:spcBef>
                          <a:spcPts val="0"/>
                        </a:spcBef>
                        <a:spcAft>
                          <a:spcPts val="0"/>
                        </a:spcAft>
                        <a:buNone/>
                      </a:pPr>
                      <a:r>
                        <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9">
                  <a:txBody>
                    <a:bodyPr/>
                    <a:lstStyle/>
                    <a:p>
                      <a:pPr indent="0" lvl="0" marL="0" rtl="0" algn="ctr">
                        <a:lnSpc>
                          <a:spcPct val="115000"/>
                        </a:lnSpc>
                        <a:spcBef>
                          <a:spcPts val="0"/>
                        </a:spcBef>
                        <a:spcAft>
                          <a:spcPts val="0"/>
                        </a:spcAft>
                        <a:buNone/>
                      </a:pPr>
                      <a:r>
                        <a:rPr b="1" lang="en" sz="1200"/>
                        <a:t>Extrinsic Evaluation with Configuration 3</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r>
              <a:tr h="200025">
                <a:tc>
                  <a:txBody>
                    <a:bodyPr/>
                    <a:lstStyle/>
                    <a:p>
                      <a:pPr indent="0" lvl="0" marL="0" rtl="0" algn="l">
                        <a:lnSpc>
                          <a:spcPct val="115000"/>
                        </a:lnSpc>
                        <a:spcBef>
                          <a:spcPts val="0"/>
                        </a:spcBef>
                        <a:spcAft>
                          <a:spcPts val="0"/>
                        </a:spcAft>
                        <a:buNone/>
                      </a:pPr>
                      <a:r>
                        <a:rPr lang="en" sz="1200"/>
                        <a:t>Library</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Correct</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Incorrect</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OOSource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OOTarget</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OOVoc</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Total</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Precision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Recall</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F1-Score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GWT</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102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95.70%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90.82%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93.19%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Joda-Time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55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94.83%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76.39%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84.62%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JDK</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174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250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84.47%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79.82%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82.08%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Android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11</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106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88.17%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86.32%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87.23%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Hibernate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146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226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78.49%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78.49%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78.49%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Xstream</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50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64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100.00%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78.13%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87.72%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t>Total</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596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134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137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823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86.88%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81.31%</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84.00%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(2): Comparison between SMT and NMT </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10" name="Google Shape;110;p20"/>
          <p:cNvGraphicFramePr/>
          <p:nvPr/>
        </p:nvGraphicFramePr>
        <p:xfrm>
          <a:off x="1199675" y="1708150"/>
          <a:ext cx="3000000" cy="3000000"/>
        </p:xfrm>
        <a:graphic>
          <a:graphicData uri="http://schemas.openxmlformats.org/drawingml/2006/table">
            <a:tbl>
              <a:tblPr>
                <a:noFill/>
                <a:tableStyleId>{B3546CD5-8787-460F-A079-A8149B16CACC}</a:tableStyleId>
              </a:tblPr>
              <a:tblGrid>
                <a:gridCol w="952500"/>
                <a:gridCol w="952500"/>
                <a:gridCol w="952500"/>
                <a:gridCol w="952500"/>
                <a:gridCol w="952500"/>
                <a:gridCol w="952500"/>
                <a:gridCol w="952500"/>
              </a:tblGrid>
              <a:tr h="200025">
                <a:tc>
                  <a:txBody>
                    <a:bodyPr/>
                    <a:lstStyle/>
                    <a:p>
                      <a:pPr indent="0" lvl="0" marL="0" rtl="0" algn="l">
                        <a:lnSpc>
                          <a:spcPct val="115000"/>
                        </a:lnSpc>
                        <a:spcBef>
                          <a:spcPts val="0"/>
                        </a:spcBef>
                        <a:spcAft>
                          <a:spcPts val="0"/>
                        </a:spcAft>
                        <a:buNone/>
                      </a:pPr>
                      <a:r>
                        <a:rPr b="1" lang="en" sz="1000"/>
                        <a:t>Configuration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b="1" lang="en" sz="1000"/>
                        <a:t>Statistical Machine Translation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gridSpan="3">
                  <a:txBody>
                    <a:bodyPr/>
                    <a:lstStyle/>
                    <a:p>
                      <a:pPr indent="0" lvl="0" marL="0" rtl="0" algn="ctr">
                        <a:lnSpc>
                          <a:spcPct val="115000"/>
                        </a:lnSpc>
                        <a:spcBef>
                          <a:spcPts val="0"/>
                        </a:spcBef>
                        <a:spcAft>
                          <a:spcPts val="0"/>
                        </a:spcAft>
                        <a:buNone/>
                      </a:pPr>
                      <a:r>
                        <a:rPr b="1" lang="en" sz="1000"/>
                        <a:t>Neural Machine Translation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200025">
                <a:tc>
                  <a:txBody>
                    <a:bodyPr/>
                    <a:lstStyle/>
                    <a:p>
                      <a:pPr indent="0" lvl="0" marL="0" rtl="0" algn="ctr">
                        <a:lnSpc>
                          <a:spcPct val="115000"/>
                        </a:lnSpc>
                        <a:spcBef>
                          <a:spcPts val="0"/>
                        </a:spcBef>
                        <a:spcAft>
                          <a:spcPts val="0"/>
                        </a:spcAft>
                        <a:buNone/>
                      </a:pPr>
                      <a:r>
                        <a:rPr b="1" lang="en" sz="1000"/>
                        <a:t>Intrinsic</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Precision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Recall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F1-Score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Precision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Recall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F1-Score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Configuration 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70.43%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75.89%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73.06%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54.09%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Configuration 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84.04%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78.98%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81.43%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46.77%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67.97%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55.41%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Configuration 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89.33%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79.98%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84.40%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49.27%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69.09%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57.52%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t>Extrinsic</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Precision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Recall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F1-Score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Precision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Recall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F1-Score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Configuration 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62.54%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75.80%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68.53%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44.62%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49.71%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47.03%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Configuration 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86.01%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81.16%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83.51%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33.38%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62.57%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43.54%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Configuration 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86.88%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81.31%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84.00%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34.84%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63.56%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45.01%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16" name="Google Shape;116;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