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56BB0B-C668-4696-9CD9-A012E0208C3C}">
  <a:tblStyle styleId="{6256BB0B-C668-4696-9CD9-A012E0208C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56" d="100"/>
          <a:sy n="156" d="100"/>
        </p:scale>
        <p:origin x="80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d1f928f6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d1f928f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cbc39131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cbc3913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cf6e4dd6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cf6e4dd6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cf6e4dd6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cf6e4dd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cf6e4dd6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cf6e4dd6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Prefix Resolution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Hung PHAN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1200"/>
              </a:spcBef>
              <a:spcAft>
                <a:spcPts val="0"/>
              </a:spcAft>
              <a:buClr>
                <a:schemeClr val="dk1"/>
              </a:buClr>
              <a:buSzPts val="1200"/>
              <a:buNone/>
            </a:pPr>
            <a:r>
              <a:rPr lang="en" sz="1200">
                <a:solidFill>
                  <a:schemeClr val="dk1"/>
                </a:solidFill>
              </a:rPr>
              <a:t>Machine Translation is a potential approach for solving problems in Natural Language and Software Engineering. In Machine Translation (MT) techniques, Neural Machine Translation (NMT) is considered as the newest trend which outperforms the state of the art approach, Statistical Machine Translation (SMT) in Natural Language Translation thanks to its ability to take advantages of  Deep Learning. However, prior works show that in problems that the parallel corpus has two special characteristics, the SMT achieved higher accuracy compared to SMT in BLEU score and in word-level accuracy comparison.These two characteristics are the consistent between length of source-target pairs and consistent between order of source tokens and target tokens. In this work, we explore a research problem which has these characteristics, that is how to map from space of prefixes/ abbreviation of words with short sequences of letters appeared in each word to the space of words. We build Machine Translation engines based on SMT and NMT to learn the mapping for words/ code tokens generation from 3 types of corpus: English general text, software documentation and programming language. In these corpus, we analyze the ability of mapping from prefixes in different type of text. We focus our work on the programming language corpus and propose the application of MT in code tokens suggestion from prefix or abbreviation. By the evaluation, we show that the SMT outperforms NMT in this research problem, which provides potential direction to improve the current NMT engines to be optimize in specific classes of parallel corpus. By achieving the accuracy from 65% to 90% for code tokens generation of 1000 Github code corpus, we show the  potential of using MT for code completion at token level.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237825" y="1328550"/>
            <a:ext cx="4125000" cy="347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 &amp; Output</a:t>
            </a:r>
            <a:endParaRPr/>
          </a:p>
        </p:txBody>
      </p:sp>
      <p:pic>
        <p:nvPicPr>
          <p:cNvPr id="68" name="Google Shape;68;p15"/>
          <p:cNvPicPr preferRelativeResize="0"/>
          <p:nvPr/>
        </p:nvPicPr>
        <p:blipFill>
          <a:blip r:embed="rId3">
            <a:alphaModFix/>
          </a:blip>
          <a:stretch>
            <a:fillRect/>
          </a:stretch>
        </p:blipFill>
        <p:spPr>
          <a:xfrm>
            <a:off x="311700" y="1676325"/>
            <a:ext cx="3826449" cy="1940375"/>
          </a:xfrm>
          <a:prstGeom prst="rect">
            <a:avLst/>
          </a:prstGeom>
          <a:noFill/>
          <a:ln>
            <a:noFill/>
          </a:ln>
        </p:spPr>
      </p:pic>
      <p:pic>
        <p:nvPicPr>
          <p:cNvPr id="69" name="Google Shape;69;p15"/>
          <p:cNvPicPr preferRelativeResize="0"/>
          <p:nvPr/>
        </p:nvPicPr>
        <p:blipFill>
          <a:blip r:embed="rId4">
            <a:alphaModFix/>
          </a:blip>
          <a:stretch>
            <a:fillRect/>
          </a:stretch>
        </p:blipFill>
        <p:spPr>
          <a:xfrm>
            <a:off x="5005850" y="1640038"/>
            <a:ext cx="3826449" cy="2111139"/>
          </a:xfrm>
          <a:prstGeom prst="rect">
            <a:avLst/>
          </a:prstGeom>
          <a:noFill/>
          <a:ln>
            <a:noFill/>
          </a:ln>
        </p:spPr>
      </p:pic>
      <p:sp>
        <p:nvSpPr>
          <p:cNvPr id="70" name="Google Shape;70;p15"/>
          <p:cNvSpPr txBox="1"/>
          <p:nvPr/>
        </p:nvSpPr>
        <p:spPr>
          <a:xfrm>
            <a:off x="451050" y="1312150"/>
            <a:ext cx="795600" cy="3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Input</a:t>
            </a:r>
            <a:endParaRPr/>
          </a:p>
        </p:txBody>
      </p:sp>
      <p:sp>
        <p:nvSpPr>
          <p:cNvPr id="71" name="Google Shape;71;p15"/>
          <p:cNvSpPr txBox="1"/>
          <p:nvPr/>
        </p:nvSpPr>
        <p:spPr>
          <a:xfrm>
            <a:off x="5171350" y="1312150"/>
            <a:ext cx="795600" cy="3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Output</a:t>
            </a:r>
            <a:endParaRPr/>
          </a:p>
        </p:txBody>
      </p:sp>
      <p:sp>
        <p:nvSpPr>
          <p:cNvPr id="72" name="Google Shape;72;p15"/>
          <p:cNvSpPr txBox="1"/>
          <p:nvPr/>
        </p:nvSpPr>
        <p:spPr>
          <a:xfrm>
            <a:off x="311700" y="4433275"/>
            <a:ext cx="1312200" cy="3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Code Editor</a:t>
            </a:r>
            <a:endParaRPr/>
          </a:p>
        </p:txBody>
      </p:sp>
      <p:sp>
        <p:nvSpPr>
          <p:cNvPr id="73" name="Google Shape;73;p15"/>
          <p:cNvSpPr/>
          <p:nvPr/>
        </p:nvSpPr>
        <p:spPr>
          <a:xfrm>
            <a:off x="410050" y="3780625"/>
            <a:ext cx="3728100" cy="442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PrefixMapping</a:t>
            </a:r>
            <a:endParaRPr/>
          </a:p>
        </p:txBody>
      </p:sp>
      <p:sp>
        <p:nvSpPr>
          <p:cNvPr id="74" name="Google Shape;74;p15"/>
          <p:cNvSpPr/>
          <p:nvPr/>
        </p:nvSpPr>
        <p:spPr>
          <a:xfrm>
            <a:off x="4658250" y="3990475"/>
            <a:ext cx="4280700" cy="77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Advantages:</a:t>
            </a:r>
            <a:endParaRPr sz="1200" b="1"/>
          </a:p>
          <a:p>
            <a:pPr marL="457200" lvl="0" indent="-304800" algn="l" rtl="0">
              <a:spcBef>
                <a:spcPts val="0"/>
              </a:spcBef>
              <a:spcAft>
                <a:spcPts val="0"/>
              </a:spcAft>
              <a:buSzPts val="1200"/>
              <a:buAutoNum type="arabicPeriod"/>
            </a:pPr>
            <a:r>
              <a:rPr lang="en" sz="1200"/>
              <a:t>Prefix = first letters of code tokens.</a:t>
            </a:r>
            <a:endParaRPr sz="1200"/>
          </a:p>
          <a:p>
            <a:pPr marL="457200" lvl="0" indent="-304800" algn="l" rtl="0">
              <a:spcBef>
                <a:spcPts val="0"/>
              </a:spcBef>
              <a:spcAft>
                <a:spcPts val="0"/>
              </a:spcAft>
              <a:buSzPts val="1200"/>
              <a:buAutoNum type="arabicPeriod"/>
            </a:pPr>
            <a:r>
              <a:rPr lang="en" sz="1200"/>
              <a:t>Developers only write first letter of tokens to get output.</a:t>
            </a:r>
            <a:endParaRPr sz="1200"/>
          </a:p>
          <a:p>
            <a:pPr marL="457200" lvl="0" indent="-304800" algn="l" rtl="0">
              <a:spcBef>
                <a:spcPts val="0"/>
              </a:spcBef>
              <a:spcAft>
                <a:spcPts val="0"/>
              </a:spcAft>
              <a:buSzPts val="1200"/>
              <a:buAutoNum type="arabicPeriod"/>
            </a:pPr>
            <a:r>
              <a:rPr lang="en" sz="1200">
                <a:solidFill>
                  <a:schemeClr val="dk1"/>
                </a:solidFill>
              </a:rPr>
              <a:t>Suggest all types of code tokens.</a:t>
            </a:r>
            <a:endParaRPr sz="1200">
              <a:solidFill>
                <a:schemeClr val="dk1"/>
              </a:solidFill>
            </a:endParaRPr>
          </a:p>
          <a:p>
            <a:pPr marL="914400" lvl="0" indent="0" algn="l" rtl="0">
              <a:spcBef>
                <a:spcPts val="0"/>
              </a:spcBef>
              <a:spcAft>
                <a:spcPts val="0"/>
              </a:spcAft>
              <a:buNone/>
            </a:pPr>
            <a:endParaRPr sz="1200"/>
          </a:p>
        </p:txBody>
      </p:sp>
      <p:cxnSp>
        <p:nvCxnSpPr>
          <p:cNvPr id="75" name="Google Shape;75;p15"/>
          <p:cNvCxnSpPr>
            <a:endCxn id="69" idx="1"/>
          </p:cNvCxnSpPr>
          <p:nvPr/>
        </p:nvCxnSpPr>
        <p:spPr>
          <a:xfrm>
            <a:off x="4353350" y="2695607"/>
            <a:ext cx="652500" cy="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p:nvPr/>
        </p:nvSpPr>
        <p:spPr>
          <a:xfrm>
            <a:off x="452550" y="1099525"/>
            <a:ext cx="8045700" cy="354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PrefixMapping works</a:t>
            </a:r>
            <a:endParaRPr/>
          </a:p>
        </p:txBody>
      </p:sp>
      <p:pic>
        <p:nvPicPr>
          <p:cNvPr id="82" name="Google Shape;82;p16"/>
          <p:cNvPicPr preferRelativeResize="0"/>
          <p:nvPr/>
        </p:nvPicPr>
        <p:blipFill>
          <a:blip r:embed="rId3">
            <a:alphaModFix/>
          </a:blip>
          <a:stretch>
            <a:fillRect/>
          </a:stretch>
        </p:blipFill>
        <p:spPr>
          <a:xfrm>
            <a:off x="796325" y="1655588"/>
            <a:ext cx="590100" cy="590122"/>
          </a:xfrm>
          <a:prstGeom prst="rect">
            <a:avLst/>
          </a:prstGeom>
          <a:noFill/>
          <a:ln>
            <a:noFill/>
          </a:ln>
        </p:spPr>
      </p:pic>
      <p:sp>
        <p:nvSpPr>
          <p:cNvPr id="83" name="Google Shape;83;p16"/>
          <p:cNvSpPr txBox="1"/>
          <p:nvPr/>
        </p:nvSpPr>
        <p:spPr>
          <a:xfrm>
            <a:off x="584225" y="2181438"/>
            <a:ext cx="10143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Code </a:t>
            </a:r>
            <a:endParaRPr sz="800" b="1"/>
          </a:p>
          <a:p>
            <a:pPr marL="0" lvl="0" indent="0" algn="ctr" rtl="0">
              <a:spcBef>
                <a:spcPts val="0"/>
              </a:spcBef>
              <a:spcAft>
                <a:spcPts val="0"/>
              </a:spcAft>
              <a:buNone/>
            </a:pPr>
            <a:r>
              <a:rPr lang="en" sz="800" b="1"/>
              <a:t>Repository</a:t>
            </a:r>
            <a:endParaRPr sz="800" b="1"/>
          </a:p>
        </p:txBody>
      </p:sp>
      <p:sp>
        <p:nvSpPr>
          <p:cNvPr id="84" name="Google Shape;84;p16"/>
          <p:cNvSpPr/>
          <p:nvPr/>
        </p:nvSpPr>
        <p:spPr>
          <a:xfrm>
            <a:off x="452550" y="2883575"/>
            <a:ext cx="8045700" cy="84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p:nvPr/>
        </p:nvSpPr>
        <p:spPr>
          <a:xfrm>
            <a:off x="452550" y="1099525"/>
            <a:ext cx="10143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Training</a:t>
            </a:r>
            <a:endParaRPr b="1"/>
          </a:p>
        </p:txBody>
      </p:sp>
      <p:sp>
        <p:nvSpPr>
          <p:cNvPr id="86" name="Google Shape;86;p16"/>
          <p:cNvSpPr txBox="1"/>
          <p:nvPr/>
        </p:nvSpPr>
        <p:spPr>
          <a:xfrm>
            <a:off x="452550" y="2947413"/>
            <a:ext cx="10143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Testing</a:t>
            </a:r>
            <a:endParaRPr b="1"/>
          </a:p>
        </p:txBody>
      </p:sp>
      <p:sp>
        <p:nvSpPr>
          <p:cNvPr id="87" name="Google Shape;87;p16"/>
          <p:cNvSpPr/>
          <p:nvPr/>
        </p:nvSpPr>
        <p:spPr>
          <a:xfrm>
            <a:off x="1660500" y="1753088"/>
            <a:ext cx="1155600" cy="395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AST Parser</a:t>
            </a:r>
            <a:endParaRPr/>
          </a:p>
        </p:txBody>
      </p:sp>
      <p:cxnSp>
        <p:nvCxnSpPr>
          <p:cNvPr id="88" name="Google Shape;88;p16"/>
          <p:cNvCxnSpPr>
            <a:stCxn id="82" idx="3"/>
            <a:endCxn id="87" idx="1"/>
          </p:cNvCxnSpPr>
          <p:nvPr/>
        </p:nvCxnSpPr>
        <p:spPr>
          <a:xfrm>
            <a:off x="1386425" y="1950649"/>
            <a:ext cx="274200" cy="0"/>
          </a:xfrm>
          <a:prstGeom prst="straightConnector1">
            <a:avLst/>
          </a:prstGeom>
          <a:noFill/>
          <a:ln w="19050" cap="flat" cmpd="sng">
            <a:solidFill>
              <a:schemeClr val="dk2"/>
            </a:solidFill>
            <a:prstDash val="solid"/>
            <a:round/>
            <a:headEnd type="none" w="med" len="med"/>
            <a:tailEnd type="triangle" w="med" len="med"/>
          </a:ln>
        </p:spPr>
      </p:cxnSp>
      <p:cxnSp>
        <p:nvCxnSpPr>
          <p:cNvPr id="89" name="Google Shape;89;p16"/>
          <p:cNvCxnSpPr>
            <a:stCxn id="87" idx="3"/>
          </p:cNvCxnSpPr>
          <p:nvPr/>
        </p:nvCxnSpPr>
        <p:spPr>
          <a:xfrm>
            <a:off x="2816100" y="1950638"/>
            <a:ext cx="381600" cy="1500"/>
          </a:xfrm>
          <a:prstGeom prst="straightConnector1">
            <a:avLst/>
          </a:prstGeom>
          <a:noFill/>
          <a:ln w="19050" cap="flat" cmpd="sng">
            <a:solidFill>
              <a:schemeClr val="dk2"/>
            </a:solidFill>
            <a:prstDash val="solid"/>
            <a:round/>
            <a:headEnd type="none" w="med" len="med"/>
            <a:tailEnd type="triangle" w="med" len="med"/>
          </a:ln>
        </p:spPr>
      </p:cxnSp>
      <p:sp>
        <p:nvSpPr>
          <p:cNvPr id="90" name="Google Shape;90;p16"/>
          <p:cNvSpPr/>
          <p:nvPr/>
        </p:nvSpPr>
        <p:spPr>
          <a:xfrm>
            <a:off x="7162700" y="3399275"/>
            <a:ext cx="1180200" cy="1010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Machine Translation</a:t>
            </a:r>
            <a:endParaRPr/>
          </a:p>
          <a:p>
            <a:pPr marL="0" lvl="0" indent="0" algn="ctr" rtl="0">
              <a:spcBef>
                <a:spcPts val="0"/>
              </a:spcBef>
              <a:spcAft>
                <a:spcPts val="0"/>
              </a:spcAft>
              <a:buNone/>
            </a:pPr>
            <a:r>
              <a:rPr lang="en"/>
              <a:t>Engines</a:t>
            </a:r>
            <a:endParaRPr/>
          </a:p>
        </p:txBody>
      </p:sp>
      <p:sp>
        <p:nvSpPr>
          <p:cNvPr id="91" name="Google Shape;91;p16"/>
          <p:cNvSpPr/>
          <p:nvPr/>
        </p:nvSpPr>
        <p:spPr>
          <a:xfrm>
            <a:off x="2129850" y="3388700"/>
            <a:ext cx="1180200" cy="395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AST Parser</a:t>
            </a:r>
            <a:endParaRPr/>
          </a:p>
        </p:txBody>
      </p:sp>
      <p:cxnSp>
        <p:nvCxnSpPr>
          <p:cNvPr id="92" name="Google Shape;92;p16"/>
          <p:cNvCxnSpPr>
            <a:stCxn id="93" idx="3"/>
            <a:endCxn id="91" idx="1"/>
          </p:cNvCxnSpPr>
          <p:nvPr/>
        </p:nvCxnSpPr>
        <p:spPr>
          <a:xfrm>
            <a:off x="1660512" y="3586248"/>
            <a:ext cx="469200" cy="0"/>
          </a:xfrm>
          <a:prstGeom prst="straightConnector1">
            <a:avLst/>
          </a:prstGeom>
          <a:noFill/>
          <a:ln w="19050" cap="flat" cmpd="sng">
            <a:solidFill>
              <a:schemeClr val="dk2"/>
            </a:solidFill>
            <a:prstDash val="solid"/>
            <a:round/>
            <a:headEnd type="none" w="med" len="med"/>
            <a:tailEnd type="triangle" w="med" len="med"/>
          </a:ln>
        </p:spPr>
      </p:cxnSp>
      <p:sp>
        <p:nvSpPr>
          <p:cNvPr id="94" name="Google Shape;94;p16"/>
          <p:cNvSpPr txBox="1"/>
          <p:nvPr/>
        </p:nvSpPr>
        <p:spPr>
          <a:xfrm>
            <a:off x="534425" y="3263375"/>
            <a:ext cx="602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Code </a:t>
            </a:r>
            <a:endParaRPr sz="800" b="1"/>
          </a:p>
          <a:p>
            <a:pPr marL="0" lvl="0" indent="0" algn="ctr" rtl="0">
              <a:spcBef>
                <a:spcPts val="0"/>
              </a:spcBef>
              <a:spcAft>
                <a:spcPts val="0"/>
              </a:spcAft>
              <a:buNone/>
            </a:pPr>
            <a:r>
              <a:rPr lang="en" sz="800" b="1"/>
              <a:t>with </a:t>
            </a:r>
            <a:endParaRPr sz="800" b="1"/>
          </a:p>
          <a:p>
            <a:pPr marL="0" lvl="0" indent="0" algn="ctr" rtl="0">
              <a:spcBef>
                <a:spcPts val="0"/>
              </a:spcBef>
              <a:spcAft>
                <a:spcPts val="0"/>
              </a:spcAft>
              <a:buNone/>
            </a:pPr>
            <a:r>
              <a:rPr lang="en" sz="800" b="1"/>
              <a:t>prefixes</a:t>
            </a:r>
            <a:endParaRPr sz="800" b="1"/>
          </a:p>
        </p:txBody>
      </p:sp>
      <p:sp>
        <p:nvSpPr>
          <p:cNvPr id="95" name="Google Shape;95;p16"/>
          <p:cNvSpPr txBox="1"/>
          <p:nvPr/>
        </p:nvSpPr>
        <p:spPr>
          <a:xfrm>
            <a:off x="3887725" y="3429200"/>
            <a:ext cx="2672700" cy="314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s ( m ) { L . l ( " ( ) _ + m + " ) ; f ( I l : </a:t>
            </a:r>
            <a:r>
              <a:rPr lang="en" sz="800" b="1">
                <a:solidFill>
                  <a:srgbClr val="FF0000"/>
                </a:solidFill>
              </a:rPr>
              <a:t>m</a:t>
            </a:r>
            <a:r>
              <a:rPr lang="en" sz="800">
                <a:solidFill>
                  <a:schemeClr val="dk1"/>
                </a:solidFill>
              </a:rPr>
              <a:t> ) { l . n ( ) ; } }</a:t>
            </a:r>
            <a:endParaRPr sz="800"/>
          </a:p>
        </p:txBody>
      </p:sp>
      <p:cxnSp>
        <p:nvCxnSpPr>
          <p:cNvPr id="96" name="Google Shape;96;p16"/>
          <p:cNvCxnSpPr>
            <a:stCxn id="91" idx="3"/>
            <a:endCxn id="95" idx="1"/>
          </p:cNvCxnSpPr>
          <p:nvPr/>
        </p:nvCxnSpPr>
        <p:spPr>
          <a:xfrm>
            <a:off x="3310050" y="3586250"/>
            <a:ext cx="577800" cy="0"/>
          </a:xfrm>
          <a:prstGeom prst="straightConnector1">
            <a:avLst/>
          </a:prstGeom>
          <a:noFill/>
          <a:ln w="19050" cap="flat" cmpd="sng">
            <a:solidFill>
              <a:schemeClr val="dk2"/>
            </a:solidFill>
            <a:prstDash val="solid"/>
            <a:round/>
            <a:headEnd type="none" w="med" len="med"/>
            <a:tailEnd type="triangle" w="med" len="med"/>
          </a:ln>
        </p:spPr>
      </p:cxnSp>
      <p:cxnSp>
        <p:nvCxnSpPr>
          <p:cNvPr id="97" name="Google Shape;97;p16"/>
          <p:cNvCxnSpPr>
            <a:endCxn id="98" idx="3"/>
          </p:cNvCxnSpPr>
          <p:nvPr/>
        </p:nvCxnSpPr>
        <p:spPr>
          <a:xfrm flipH="1">
            <a:off x="6572725" y="4296900"/>
            <a:ext cx="563100" cy="10500"/>
          </a:xfrm>
          <a:prstGeom prst="straightConnector1">
            <a:avLst/>
          </a:prstGeom>
          <a:noFill/>
          <a:ln w="19050" cap="flat" cmpd="sng">
            <a:solidFill>
              <a:schemeClr val="dk2"/>
            </a:solidFill>
            <a:prstDash val="solid"/>
            <a:round/>
            <a:headEnd type="none" w="med" len="med"/>
            <a:tailEnd type="triangle" w="med" len="med"/>
          </a:ln>
        </p:spPr>
      </p:cxnSp>
      <p:sp>
        <p:nvSpPr>
          <p:cNvPr id="98" name="Google Shape;98;p16"/>
          <p:cNvSpPr txBox="1"/>
          <p:nvPr/>
        </p:nvSpPr>
        <p:spPr>
          <a:xfrm>
            <a:off x="3900025" y="4150350"/>
            <a:ext cx="2672700" cy="314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rPr>
              <a:t>for ( ISelectionListener listener : </a:t>
            </a:r>
            <a:r>
              <a:rPr lang="en" sz="800" b="1">
                <a:solidFill>
                  <a:srgbClr val="38761D"/>
                </a:solidFill>
              </a:rPr>
              <a:t>mListeners</a:t>
            </a:r>
            <a:r>
              <a:rPr lang="en" sz="800">
                <a:solidFill>
                  <a:schemeClr val="dk1"/>
                </a:solidFill>
              </a:rPr>
              <a:t> ) { </a:t>
            </a:r>
            <a:endParaRPr sz="800"/>
          </a:p>
        </p:txBody>
      </p:sp>
      <p:sp>
        <p:nvSpPr>
          <p:cNvPr id="99" name="Google Shape;99;p16"/>
          <p:cNvSpPr/>
          <p:nvPr/>
        </p:nvSpPr>
        <p:spPr>
          <a:xfrm>
            <a:off x="2129850" y="4021050"/>
            <a:ext cx="1180200" cy="5727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Resolve </a:t>
            </a:r>
            <a:endParaRPr/>
          </a:p>
          <a:p>
            <a:pPr marL="0" lvl="0" indent="0" algn="ctr" rtl="0">
              <a:spcBef>
                <a:spcPts val="0"/>
              </a:spcBef>
              <a:spcAft>
                <a:spcPts val="0"/>
              </a:spcAft>
              <a:buNone/>
            </a:pPr>
            <a:r>
              <a:rPr lang="en"/>
              <a:t>Prefix</a:t>
            </a:r>
            <a:endParaRPr/>
          </a:p>
        </p:txBody>
      </p:sp>
      <p:cxnSp>
        <p:nvCxnSpPr>
          <p:cNvPr id="100" name="Google Shape;100;p16"/>
          <p:cNvCxnSpPr>
            <a:stCxn id="98" idx="1"/>
            <a:endCxn id="99" idx="3"/>
          </p:cNvCxnSpPr>
          <p:nvPr/>
        </p:nvCxnSpPr>
        <p:spPr>
          <a:xfrm rot="10800000">
            <a:off x="3309925" y="4307400"/>
            <a:ext cx="590100" cy="0"/>
          </a:xfrm>
          <a:prstGeom prst="straightConnector1">
            <a:avLst/>
          </a:prstGeom>
          <a:noFill/>
          <a:ln w="19050" cap="flat" cmpd="sng">
            <a:solidFill>
              <a:schemeClr val="dk2"/>
            </a:solidFill>
            <a:prstDash val="solid"/>
            <a:round/>
            <a:headEnd type="none" w="med" len="med"/>
            <a:tailEnd type="triangle" w="med" len="med"/>
          </a:ln>
        </p:spPr>
      </p:cxnSp>
      <p:pic>
        <p:nvPicPr>
          <p:cNvPr id="93" name="Google Shape;93;p16"/>
          <p:cNvPicPr preferRelativeResize="0"/>
          <p:nvPr/>
        </p:nvPicPr>
        <p:blipFill>
          <a:blip r:embed="rId3">
            <a:alphaModFix/>
          </a:blip>
          <a:stretch>
            <a:fillRect/>
          </a:stretch>
        </p:blipFill>
        <p:spPr>
          <a:xfrm>
            <a:off x="1108037" y="3310010"/>
            <a:ext cx="552475" cy="552475"/>
          </a:xfrm>
          <a:prstGeom prst="rect">
            <a:avLst/>
          </a:prstGeom>
          <a:noFill/>
          <a:ln>
            <a:noFill/>
          </a:ln>
        </p:spPr>
      </p:pic>
      <p:pic>
        <p:nvPicPr>
          <p:cNvPr id="101" name="Google Shape;101;p16"/>
          <p:cNvPicPr preferRelativeResize="0"/>
          <p:nvPr/>
        </p:nvPicPr>
        <p:blipFill>
          <a:blip r:embed="rId3">
            <a:alphaModFix/>
          </a:blip>
          <a:stretch>
            <a:fillRect/>
          </a:stretch>
        </p:blipFill>
        <p:spPr>
          <a:xfrm>
            <a:off x="1108025" y="4031161"/>
            <a:ext cx="552475" cy="552475"/>
          </a:xfrm>
          <a:prstGeom prst="rect">
            <a:avLst/>
          </a:prstGeom>
          <a:noFill/>
          <a:ln>
            <a:noFill/>
          </a:ln>
        </p:spPr>
      </p:pic>
      <p:sp>
        <p:nvSpPr>
          <p:cNvPr id="102" name="Google Shape;102;p16"/>
          <p:cNvSpPr txBox="1"/>
          <p:nvPr/>
        </p:nvSpPr>
        <p:spPr>
          <a:xfrm>
            <a:off x="409463" y="4031175"/>
            <a:ext cx="8523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Complete code</a:t>
            </a:r>
            <a:endParaRPr sz="800" b="1"/>
          </a:p>
        </p:txBody>
      </p:sp>
      <p:cxnSp>
        <p:nvCxnSpPr>
          <p:cNvPr id="103" name="Google Shape;103;p16"/>
          <p:cNvCxnSpPr>
            <a:stCxn id="99" idx="1"/>
            <a:endCxn id="101" idx="3"/>
          </p:cNvCxnSpPr>
          <p:nvPr/>
        </p:nvCxnSpPr>
        <p:spPr>
          <a:xfrm rot="10800000">
            <a:off x="1660350" y="4307400"/>
            <a:ext cx="469500" cy="0"/>
          </a:xfrm>
          <a:prstGeom prst="straightConnector1">
            <a:avLst/>
          </a:prstGeom>
          <a:noFill/>
          <a:ln w="19050" cap="flat" cmpd="sng">
            <a:solidFill>
              <a:schemeClr val="dk2"/>
            </a:solidFill>
            <a:prstDash val="solid"/>
            <a:round/>
            <a:headEnd type="none" w="med" len="med"/>
            <a:tailEnd type="triangle" w="med" len="med"/>
          </a:ln>
        </p:spPr>
      </p:cxnSp>
      <p:cxnSp>
        <p:nvCxnSpPr>
          <p:cNvPr id="104" name="Google Shape;104;p16"/>
          <p:cNvCxnSpPr>
            <a:endCxn id="90" idx="0"/>
          </p:cNvCxnSpPr>
          <p:nvPr/>
        </p:nvCxnSpPr>
        <p:spPr>
          <a:xfrm rot="-5400000" flipH="1">
            <a:off x="6906350" y="2552825"/>
            <a:ext cx="1458300" cy="234600"/>
          </a:xfrm>
          <a:prstGeom prst="bentConnector3">
            <a:avLst>
              <a:gd name="adj1" fmla="val 2"/>
            </a:avLst>
          </a:prstGeom>
          <a:noFill/>
          <a:ln w="19050" cap="flat" cmpd="sng">
            <a:solidFill>
              <a:schemeClr val="dk2"/>
            </a:solidFill>
            <a:prstDash val="solid"/>
            <a:round/>
            <a:headEnd type="triangle" w="med" len="med"/>
            <a:tailEnd type="triangle" w="med" len="med"/>
          </a:ln>
        </p:spPr>
      </p:cxnSp>
      <p:graphicFrame>
        <p:nvGraphicFramePr>
          <p:cNvPr id="105" name="Google Shape;105;p16"/>
          <p:cNvGraphicFramePr/>
          <p:nvPr/>
        </p:nvGraphicFramePr>
        <p:xfrm>
          <a:off x="3197700" y="1213475"/>
          <a:ext cx="4316300" cy="1462930"/>
        </p:xfrm>
        <a:graphic>
          <a:graphicData uri="http://schemas.openxmlformats.org/drawingml/2006/table">
            <a:tbl>
              <a:tblPr>
                <a:noFill/>
                <a:tableStyleId>{6256BB0B-C668-4696-9CD9-A012E0208C3C}</a:tableStyleId>
              </a:tblPr>
              <a:tblGrid>
                <a:gridCol w="661075">
                  <a:extLst>
                    <a:ext uri="{9D8B030D-6E8A-4147-A177-3AD203B41FA5}">
                      <a16:colId xmlns:a16="http://schemas.microsoft.com/office/drawing/2014/main" val="20000"/>
                    </a:ext>
                  </a:extLst>
                </a:gridCol>
                <a:gridCol w="1053225">
                  <a:extLst>
                    <a:ext uri="{9D8B030D-6E8A-4147-A177-3AD203B41FA5}">
                      <a16:colId xmlns:a16="http://schemas.microsoft.com/office/drawing/2014/main" val="20001"/>
                    </a:ext>
                  </a:extLst>
                </a:gridCol>
                <a:gridCol w="2602000">
                  <a:extLst>
                    <a:ext uri="{9D8B030D-6E8A-4147-A177-3AD203B41FA5}">
                      <a16:colId xmlns:a16="http://schemas.microsoft.com/office/drawing/2014/main" val="20002"/>
                    </a:ext>
                  </a:extLst>
                </a:gridCol>
              </a:tblGrid>
              <a:tr h="304775">
                <a:tc rowSpan="3">
                  <a:txBody>
                    <a:bodyPr/>
                    <a:lstStyle/>
                    <a:p>
                      <a:pPr marL="0" lvl="0" indent="0" algn="l" rtl="0">
                        <a:spcBef>
                          <a:spcPts val="0"/>
                        </a:spcBef>
                        <a:spcAft>
                          <a:spcPts val="0"/>
                        </a:spcAft>
                        <a:buNone/>
                      </a:pPr>
                      <a:r>
                        <a:rPr lang="en" sz="800" b="1"/>
                        <a:t>Source</a:t>
                      </a:r>
                      <a:endParaRPr sz="8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800"/>
                        <a:t>1-letter prefix</a:t>
                      </a:r>
                      <a:endParaRPr sz="8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s ( m ) { L . l ( " ( ) _ + m + " ) ; f ( I l : m ) { l . n ( ) ; } }</a:t>
                      </a:r>
                      <a:endParaRPr sz="8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04775">
                <a:tc vMerge="1">
                  <a:txBody>
                    <a:bodyPr/>
                    <a:lstStyle/>
                    <a:p>
                      <a:endParaRPr lang="en-US"/>
                    </a:p>
                  </a:txBody>
                  <a:tcPr/>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5-letters prefix</a:t>
                      </a:r>
                      <a:endParaRPr sz="8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synch ( mList ) { LogUt . logW ( "Requ ( ) _list + ...</a:t>
                      </a:r>
                      <a:endParaRPr sz="8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04775">
                <a:tc vMerge="1">
                  <a:txBody>
                    <a:bodyPr/>
                    <a:lstStyle/>
                    <a:p>
                      <a:endParaRPr lang="en-US"/>
                    </a:p>
                  </a:txBody>
                  <a:tcPr/>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9-letters prefix</a:t>
                      </a:r>
                      <a:endParaRPr sz="8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synchroni ( mListener ) { LogUtils . logW ( "RequestQ ( ) _listener + ...</a:t>
                      </a:r>
                      <a:endParaRPr sz="8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04775">
                <a:tc>
                  <a:txBody>
                    <a:bodyPr/>
                    <a:lstStyle/>
                    <a:p>
                      <a:pPr marL="0" lvl="0" indent="0" algn="l" rtl="0">
                        <a:spcBef>
                          <a:spcPts val="0"/>
                        </a:spcBef>
                        <a:spcAft>
                          <a:spcPts val="0"/>
                        </a:spcAft>
                        <a:buNone/>
                      </a:pPr>
                      <a:r>
                        <a:rPr lang="en" sz="800" b="1"/>
                        <a:t>Target</a:t>
                      </a:r>
                      <a:endParaRPr sz="8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800"/>
                        <a:t>Code tokens</a:t>
                      </a:r>
                      <a:endParaRPr sz="8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synchronized ( mListeners ) { LogUtils . logW ( "RequestQueue.notifyOfItemInRequestQueue ( )... </a:t>
                      </a:r>
                      <a:endParaRPr sz="8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106" name="Google Shape;106;p16"/>
          <p:cNvCxnSpPr>
            <a:stCxn id="95" idx="3"/>
          </p:cNvCxnSpPr>
          <p:nvPr/>
        </p:nvCxnSpPr>
        <p:spPr>
          <a:xfrm rot="10800000" flipH="1">
            <a:off x="6560425" y="3579050"/>
            <a:ext cx="575400" cy="72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Translation Engines</a:t>
            </a:r>
            <a:endParaRPr/>
          </a:p>
        </p:txBody>
      </p:sp>
      <p:graphicFrame>
        <p:nvGraphicFramePr>
          <p:cNvPr id="112" name="Google Shape;112;p17"/>
          <p:cNvGraphicFramePr/>
          <p:nvPr/>
        </p:nvGraphicFramePr>
        <p:xfrm>
          <a:off x="635150" y="1185275"/>
          <a:ext cx="7691700" cy="3593495"/>
        </p:xfrm>
        <a:graphic>
          <a:graphicData uri="http://schemas.openxmlformats.org/drawingml/2006/table">
            <a:tbl>
              <a:tblPr>
                <a:noFill/>
                <a:tableStyleId>{6256BB0B-C668-4696-9CD9-A012E0208C3C}</a:tableStyleId>
              </a:tblPr>
              <a:tblGrid>
                <a:gridCol w="3845850">
                  <a:extLst>
                    <a:ext uri="{9D8B030D-6E8A-4147-A177-3AD203B41FA5}">
                      <a16:colId xmlns:a16="http://schemas.microsoft.com/office/drawing/2014/main" val="20000"/>
                    </a:ext>
                  </a:extLst>
                </a:gridCol>
                <a:gridCol w="3845850">
                  <a:extLst>
                    <a:ext uri="{9D8B030D-6E8A-4147-A177-3AD203B41FA5}">
                      <a16:colId xmlns:a16="http://schemas.microsoft.com/office/drawing/2014/main" val="20001"/>
                    </a:ext>
                  </a:extLst>
                </a:gridCol>
              </a:tblGrid>
              <a:tr h="423100">
                <a:tc>
                  <a:txBody>
                    <a:bodyPr/>
                    <a:lstStyle/>
                    <a:p>
                      <a:pPr marL="0" lvl="0" indent="0" algn="ctr" rtl="0">
                        <a:spcBef>
                          <a:spcPts val="0"/>
                        </a:spcBef>
                        <a:spcAft>
                          <a:spcPts val="0"/>
                        </a:spcAft>
                        <a:buNone/>
                      </a:pPr>
                      <a:r>
                        <a:rPr lang="en" b="1"/>
                        <a:t>Statistical Machine Translation</a:t>
                      </a:r>
                      <a:endParaRPr b="1"/>
                    </a:p>
                  </a:txBody>
                  <a:tcPr marL="91425" marR="91425" marT="91425" marB="91425"/>
                </a:tc>
                <a:tc>
                  <a:txBody>
                    <a:bodyPr/>
                    <a:lstStyle/>
                    <a:p>
                      <a:pPr marL="0" lvl="0" indent="0" algn="ctr" rtl="0">
                        <a:spcBef>
                          <a:spcPts val="0"/>
                        </a:spcBef>
                        <a:spcAft>
                          <a:spcPts val="0"/>
                        </a:spcAft>
                        <a:buNone/>
                      </a:pPr>
                      <a:r>
                        <a:rPr lang="en" b="1"/>
                        <a:t>Neural Machine Translation</a:t>
                      </a:r>
                      <a:endParaRPr b="1"/>
                    </a:p>
                  </a:txBody>
                  <a:tcPr marL="91425" marR="91425" marT="91425" marB="91425"/>
                </a:tc>
                <a:extLst>
                  <a:ext uri="{0D108BD9-81ED-4DB2-BD59-A6C34878D82A}">
                    <a16:rowId xmlns:a16="http://schemas.microsoft.com/office/drawing/2014/main" val="10000"/>
                  </a:ext>
                </a:extLst>
              </a:tr>
              <a:tr h="427225">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427225">
                <a:tc>
                  <a:txBody>
                    <a:bodyPr/>
                    <a:lstStyle/>
                    <a:p>
                      <a:pPr marL="0" lvl="0" indent="0" algn="l" rtl="0">
                        <a:spcBef>
                          <a:spcPts val="0"/>
                        </a:spcBef>
                        <a:spcAft>
                          <a:spcPts val="0"/>
                        </a:spcAft>
                        <a:buNone/>
                      </a:pPr>
                      <a:r>
                        <a:rPr lang="en" b="1"/>
                        <a:t>Precision: 65% (1 letter) to 90% (9-letters)</a:t>
                      </a:r>
                      <a:endParaRPr b="1"/>
                    </a:p>
                  </a:txBody>
                  <a:tcPr marL="91425" marR="91425" marT="91425" marB="91425"/>
                </a:tc>
                <a:tc>
                  <a:txBody>
                    <a:bodyPr/>
                    <a:lstStyle/>
                    <a:p>
                      <a:pPr marL="0" lvl="0" indent="0" algn="l" rtl="0">
                        <a:spcBef>
                          <a:spcPts val="0"/>
                        </a:spcBef>
                        <a:spcAft>
                          <a:spcPts val="0"/>
                        </a:spcAft>
                        <a:buNone/>
                      </a:pPr>
                      <a:r>
                        <a:rPr lang="en" b="1"/>
                        <a:t>Precision: 58% (1 letter) to 82% </a:t>
                      </a:r>
                      <a:r>
                        <a:rPr lang="en" b="1">
                          <a:solidFill>
                            <a:schemeClr val="dk1"/>
                          </a:solidFill>
                        </a:rPr>
                        <a:t>(9-letters)</a:t>
                      </a:r>
                      <a:endParaRPr b="1"/>
                    </a:p>
                  </a:txBody>
                  <a:tcPr marL="91425" marR="91425" marT="91425" marB="91425"/>
                </a:tc>
                <a:extLst>
                  <a:ext uri="{0D108BD9-81ED-4DB2-BD59-A6C34878D82A}">
                    <a16:rowId xmlns:a16="http://schemas.microsoft.com/office/drawing/2014/main" val="10002"/>
                  </a:ext>
                </a:extLst>
              </a:tr>
            </a:tbl>
          </a:graphicData>
        </a:graphic>
      </p:graphicFrame>
      <p:sp>
        <p:nvSpPr>
          <p:cNvPr id="113" name="Google Shape;113;p17"/>
          <p:cNvSpPr/>
          <p:nvPr/>
        </p:nvSpPr>
        <p:spPr>
          <a:xfrm>
            <a:off x="1766150" y="1715025"/>
            <a:ext cx="1682950" cy="2414550"/>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1857915" y="2597546"/>
            <a:ext cx="1499400" cy="5346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Language Model</a:t>
            </a:r>
            <a:endParaRPr/>
          </a:p>
        </p:txBody>
      </p:sp>
      <p:sp>
        <p:nvSpPr>
          <p:cNvPr id="115" name="Google Shape;115;p17"/>
          <p:cNvSpPr/>
          <p:nvPr/>
        </p:nvSpPr>
        <p:spPr>
          <a:xfrm>
            <a:off x="1857913" y="3279555"/>
            <a:ext cx="1499400" cy="5346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Translation Model</a:t>
            </a:r>
            <a:endParaRPr/>
          </a:p>
        </p:txBody>
      </p:sp>
      <p:pic>
        <p:nvPicPr>
          <p:cNvPr id="116" name="Google Shape;116;p17"/>
          <p:cNvPicPr preferRelativeResize="0"/>
          <p:nvPr/>
        </p:nvPicPr>
        <p:blipFill>
          <a:blip r:embed="rId3">
            <a:alphaModFix/>
          </a:blip>
          <a:stretch>
            <a:fillRect/>
          </a:stretch>
        </p:blipFill>
        <p:spPr>
          <a:xfrm>
            <a:off x="5443493" y="1715025"/>
            <a:ext cx="2017632" cy="2414549"/>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Contributions</a:t>
            </a:r>
            <a:endParaRPr/>
          </a:p>
        </p:txBody>
      </p:sp>
      <p:sp>
        <p:nvSpPr>
          <p:cNvPr id="122" name="Google Shape;12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AutoNum type="arabicPeriod"/>
            </a:pPr>
            <a:r>
              <a:rPr lang="en"/>
              <a:t>Provide a tool of code completion for prefixes in the form of any types of code tokens.</a:t>
            </a:r>
            <a:endParaRPr/>
          </a:p>
          <a:p>
            <a:pPr marL="457200" lvl="0" indent="-342900" algn="just" rtl="0">
              <a:spcBef>
                <a:spcPts val="0"/>
              </a:spcBef>
              <a:spcAft>
                <a:spcPts val="0"/>
              </a:spcAft>
              <a:buSzPts val="1800"/>
              <a:buAutoNum type="arabicPeriod"/>
            </a:pPr>
            <a:r>
              <a:rPr lang="en"/>
              <a:t>Generalize a class of research problems which Neural Machine Translation outperforms Statistical Machine Translation.</a:t>
            </a:r>
            <a:endParaRPr/>
          </a:p>
          <a:p>
            <a:pPr marL="457200" lvl="0" indent="-342900" algn="just" rtl="0">
              <a:spcBef>
                <a:spcPts val="0"/>
              </a:spcBef>
              <a:spcAft>
                <a:spcPts val="0"/>
              </a:spcAft>
              <a:buSzPts val="1800"/>
              <a:buAutoNum type="arabicPeriod"/>
            </a:pPr>
            <a:r>
              <a:rPr lang="en"/>
              <a:t>Summarize metrics for evaluating this class of problems using translation.</a:t>
            </a:r>
            <a:endParaRPr/>
          </a:p>
          <a:p>
            <a:pPr marL="457200" lvl="0" indent="-342900" algn="just" rtl="0">
              <a:spcBef>
                <a:spcPts val="0"/>
              </a:spcBef>
              <a:spcAft>
                <a:spcPts val="0"/>
              </a:spcAft>
              <a:buSzPts val="1800"/>
              <a:buAutoNum type="arabicPeriod"/>
            </a:pPr>
            <a:r>
              <a:rPr lang="en"/>
              <a:t>Analysis on prefix mapping depending on different types of Programming Language elements.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610</Words>
  <Application>Microsoft Macintosh PowerPoint</Application>
  <PresentationFormat>On-screen Show (16:9)</PresentationFormat>
  <Paragraphs>62</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Light</vt:lpstr>
      <vt:lpstr>Prefix Resolution</vt:lpstr>
      <vt:lpstr>Overview</vt:lpstr>
      <vt:lpstr>Input &amp; Output</vt:lpstr>
      <vt:lpstr>How PrefixMapping works</vt:lpstr>
      <vt:lpstr>Machine Translation Engines</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Prefix Resolution</dc:title>
  <cp:lastModifiedBy>Phan, Hung D [COM S]</cp:lastModifiedBy>
  <cp:revision>2</cp:revision>
  <dcterms:modified xsi:type="dcterms:W3CDTF">2020-01-31T06:53:06Z</dcterms:modified>
</cp:coreProperties>
</file>