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53506A-3076-43B7-B8B4-74FACE9349AC}">
  <a:tblStyle styleId="{9353506A-3076-43B7-B8B4-74FACE9349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1fef00e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1fef00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cbc3913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cbc3913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cf6e4dd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cf6e4dd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cf6e4dd6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cf6e4dd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d05acaf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d05acaf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d19aad3d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d19aad3d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Automatic Scoring for Cross Languages Programming Assignment by Strategies of Code Vectorization and Machine Learning</a:t>
            </a:r>
            <a:endParaRPr sz="3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Hung PHAN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200">
                <a:solidFill>
                  <a:schemeClr val="dk1"/>
                </a:solidFill>
              </a:rPr>
              <a:t>Grading student programming language assignments is a challenging task for instructors. They need to deal with the variety of software configurations and programming languages that can be used in the each students submissions in the form of programming projects. To alleviate this task, there are works on automatically scoring student works in the form of cross languages programming exercises by providing approaches for generating test cases for testing each programs. However, this trend of research requires to build a compiler system which can be costly to handle multiple types of assignment and types of testing and it supports for single programming language only. In this work, we want to overcome that challenge by proposing CLPAAutoScoring, a grading system that supports instructor to evaluate programming assignments in different programming languages and doesn't require test cases for running the programs. We propose the idea that a complex programming assignment can be represented as a vector, to make it able for Machine Learning for predicting the grade of that assignment. We study and analyze several strategies of modeling vectorization based on the source code, the parsed tree and the distance vector between each type of grade. We use a dataset of 130 valid PAs for a homework which contains Javascript and Html code in a Top-60 US University in Computer Science for evaluation. The result shows that, our proposed strategy using topic distance and parsed tree of source code in JavaScript and Html can classify with the weight accuracy of 94% on our best Machine Learning algorithm for 4 grade levels A, A-, B+, B, which shows the potential of our approach.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4066550" y="1178425"/>
            <a:ext cx="1020000" cy="111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title"/>
          </p:nvPr>
        </p:nvSpPr>
        <p:spPr>
          <a:xfrm>
            <a:off x="205525" y="452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&amp; Output</a:t>
            </a:r>
            <a:endParaRPr/>
          </a:p>
        </p:txBody>
      </p:sp>
      <p:sp>
        <p:nvSpPr>
          <p:cNvPr id="68" name="Google Shape;68;p15"/>
          <p:cNvSpPr txBox="1"/>
          <p:nvPr/>
        </p:nvSpPr>
        <p:spPr>
          <a:xfrm>
            <a:off x="1861600" y="1378075"/>
            <a:ext cx="1703700" cy="7161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Cross Languages Programming Assignment</a:t>
            </a:r>
            <a:endParaRPr sz="1200"/>
          </a:p>
        </p:txBody>
      </p:sp>
      <p:sp>
        <p:nvSpPr>
          <p:cNvPr id="69" name="Google Shape;69;p15"/>
          <p:cNvSpPr txBox="1"/>
          <p:nvPr/>
        </p:nvSpPr>
        <p:spPr>
          <a:xfrm>
            <a:off x="1861600" y="2921375"/>
            <a:ext cx="1705800" cy="6396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Student Solution</a:t>
            </a:r>
            <a:endParaRPr sz="1200"/>
          </a:p>
        </p:txBody>
      </p:sp>
      <p:pic>
        <p:nvPicPr>
          <p:cNvPr id="70" name="Google Shape;70;p15"/>
          <p:cNvPicPr preferRelativeResize="0"/>
          <p:nvPr/>
        </p:nvPicPr>
        <p:blipFill>
          <a:blip r:embed="rId3">
            <a:alphaModFix/>
          </a:blip>
          <a:stretch>
            <a:fillRect/>
          </a:stretch>
        </p:blipFill>
        <p:spPr>
          <a:xfrm>
            <a:off x="310650" y="1211298"/>
            <a:ext cx="1049700" cy="1049678"/>
          </a:xfrm>
          <a:prstGeom prst="rect">
            <a:avLst/>
          </a:prstGeom>
          <a:noFill/>
          <a:ln w="9525" cap="flat" cmpd="sng">
            <a:solidFill>
              <a:srgbClr val="000000"/>
            </a:solidFill>
            <a:prstDash val="solid"/>
            <a:round/>
            <a:headEnd type="none" w="sm" len="sm"/>
            <a:tailEnd type="none" w="sm" len="sm"/>
          </a:ln>
        </p:spPr>
      </p:pic>
      <p:pic>
        <p:nvPicPr>
          <p:cNvPr id="71" name="Google Shape;71;p15"/>
          <p:cNvPicPr preferRelativeResize="0"/>
          <p:nvPr/>
        </p:nvPicPr>
        <p:blipFill>
          <a:blip r:embed="rId4">
            <a:alphaModFix/>
          </a:blip>
          <a:stretch>
            <a:fillRect/>
          </a:stretch>
        </p:blipFill>
        <p:spPr>
          <a:xfrm>
            <a:off x="506428" y="2921373"/>
            <a:ext cx="639622" cy="639599"/>
          </a:xfrm>
          <a:prstGeom prst="rect">
            <a:avLst/>
          </a:prstGeom>
          <a:noFill/>
          <a:ln w="9525" cap="flat" cmpd="sng">
            <a:solidFill>
              <a:srgbClr val="000000"/>
            </a:solidFill>
            <a:prstDash val="solid"/>
            <a:round/>
            <a:headEnd type="none" w="sm" len="sm"/>
            <a:tailEnd type="none" w="sm" len="sm"/>
          </a:ln>
        </p:spPr>
      </p:pic>
      <p:cxnSp>
        <p:nvCxnSpPr>
          <p:cNvPr id="72" name="Google Shape;72;p15"/>
          <p:cNvCxnSpPr>
            <a:stCxn id="70" idx="3"/>
            <a:endCxn id="68" idx="1"/>
          </p:cNvCxnSpPr>
          <p:nvPr/>
        </p:nvCxnSpPr>
        <p:spPr>
          <a:xfrm>
            <a:off x="1360350" y="1736137"/>
            <a:ext cx="501300" cy="0"/>
          </a:xfrm>
          <a:prstGeom prst="straightConnector1">
            <a:avLst/>
          </a:prstGeom>
          <a:noFill/>
          <a:ln w="9525" cap="flat" cmpd="sng">
            <a:solidFill>
              <a:schemeClr val="dk2"/>
            </a:solidFill>
            <a:prstDash val="solid"/>
            <a:round/>
            <a:headEnd type="none" w="med" len="med"/>
            <a:tailEnd type="triangle" w="med" len="med"/>
          </a:ln>
        </p:spPr>
      </p:cxnSp>
      <p:cxnSp>
        <p:nvCxnSpPr>
          <p:cNvPr id="73" name="Google Shape;73;p15"/>
          <p:cNvCxnSpPr>
            <a:stCxn id="71" idx="3"/>
            <a:endCxn id="69" idx="1"/>
          </p:cNvCxnSpPr>
          <p:nvPr/>
        </p:nvCxnSpPr>
        <p:spPr>
          <a:xfrm>
            <a:off x="1146050" y="3241173"/>
            <a:ext cx="715500" cy="0"/>
          </a:xfrm>
          <a:prstGeom prst="straightConnector1">
            <a:avLst/>
          </a:prstGeom>
          <a:noFill/>
          <a:ln w="9525" cap="flat" cmpd="sng">
            <a:solidFill>
              <a:schemeClr val="dk2"/>
            </a:solidFill>
            <a:prstDash val="solid"/>
            <a:round/>
            <a:headEnd type="none" w="med" len="med"/>
            <a:tailEnd type="triangle" w="med" len="med"/>
          </a:ln>
        </p:spPr>
      </p:cxnSp>
      <p:sp>
        <p:nvSpPr>
          <p:cNvPr id="74" name="Google Shape;74;p15"/>
          <p:cNvSpPr/>
          <p:nvPr/>
        </p:nvSpPr>
        <p:spPr>
          <a:xfrm>
            <a:off x="4051688" y="2683463"/>
            <a:ext cx="1049700" cy="111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4172750" y="2810726"/>
            <a:ext cx="323100" cy="420956"/>
          </a:xfrm>
          <a:prstGeom prst="rect">
            <a:avLst/>
          </a:prstGeom>
          <a:noFill/>
          <a:ln w="9525" cap="flat" cmpd="sng">
            <a:solidFill>
              <a:srgbClr val="000000"/>
            </a:solidFill>
            <a:prstDash val="solid"/>
            <a:round/>
            <a:headEnd type="none" w="sm" len="sm"/>
            <a:tailEnd type="none" w="sm" len="sm"/>
          </a:ln>
        </p:spPr>
      </p:pic>
      <p:pic>
        <p:nvPicPr>
          <p:cNvPr id="76" name="Google Shape;76;p15"/>
          <p:cNvPicPr preferRelativeResize="0"/>
          <p:nvPr/>
        </p:nvPicPr>
        <p:blipFill>
          <a:blip r:embed="rId6">
            <a:alphaModFix/>
          </a:blip>
          <a:stretch>
            <a:fillRect/>
          </a:stretch>
        </p:blipFill>
        <p:spPr>
          <a:xfrm>
            <a:off x="4138375" y="1962237"/>
            <a:ext cx="512400" cy="269013"/>
          </a:xfrm>
          <a:prstGeom prst="rect">
            <a:avLst/>
          </a:prstGeom>
          <a:noFill/>
          <a:ln w="9525" cap="flat" cmpd="sng">
            <a:solidFill>
              <a:srgbClr val="000000"/>
            </a:solidFill>
            <a:prstDash val="solid"/>
            <a:round/>
            <a:headEnd type="none" w="sm" len="sm"/>
            <a:tailEnd type="none" w="sm" len="sm"/>
          </a:ln>
        </p:spPr>
      </p:pic>
      <p:pic>
        <p:nvPicPr>
          <p:cNvPr id="77" name="Google Shape;77;p15"/>
          <p:cNvPicPr preferRelativeResize="0"/>
          <p:nvPr/>
        </p:nvPicPr>
        <p:blipFill>
          <a:blip r:embed="rId6">
            <a:alphaModFix/>
          </a:blip>
          <a:stretch>
            <a:fillRect/>
          </a:stretch>
        </p:blipFill>
        <p:spPr>
          <a:xfrm>
            <a:off x="4420625" y="1601625"/>
            <a:ext cx="512400" cy="269013"/>
          </a:xfrm>
          <a:prstGeom prst="rect">
            <a:avLst/>
          </a:prstGeom>
          <a:noFill/>
          <a:ln w="9525" cap="flat" cmpd="sng">
            <a:solidFill>
              <a:srgbClr val="000000"/>
            </a:solidFill>
            <a:prstDash val="solid"/>
            <a:round/>
            <a:headEnd type="none" w="sm" len="sm"/>
            <a:tailEnd type="none" w="sm" len="sm"/>
          </a:ln>
        </p:spPr>
      </p:pic>
      <p:pic>
        <p:nvPicPr>
          <p:cNvPr id="78" name="Google Shape;78;p15"/>
          <p:cNvPicPr preferRelativeResize="0"/>
          <p:nvPr/>
        </p:nvPicPr>
        <p:blipFill>
          <a:blip r:embed="rId6">
            <a:alphaModFix/>
          </a:blip>
          <a:stretch>
            <a:fillRect/>
          </a:stretch>
        </p:blipFill>
        <p:spPr>
          <a:xfrm>
            <a:off x="4138375" y="1240987"/>
            <a:ext cx="512400" cy="269013"/>
          </a:xfrm>
          <a:prstGeom prst="rect">
            <a:avLst/>
          </a:prstGeom>
          <a:noFill/>
          <a:ln w="9525" cap="flat" cmpd="sng">
            <a:solidFill>
              <a:srgbClr val="000000"/>
            </a:solidFill>
            <a:prstDash val="solid"/>
            <a:round/>
            <a:headEnd type="none" w="sm" len="sm"/>
            <a:tailEnd type="none" w="sm" len="sm"/>
          </a:ln>
        </p:spPr>
      </p:pic>
      <p:pic>
        <p:nvPicPr>
          <p:cNvPr id="79" name="Google Shape;79;p15"/>
          <p:cNvPicPr preferRelativeResize="0"/>
          <p:nvPr/>
        </p:nvPicPr>
        <p:blipFill>
          <a:blip r:embed="rId7">
            <a:alphaModFix/>
          </a:blip>
          <a:stretch>
            <a:fillRect/>
          </a:stretch>
        </p:blipFill>
        <p:spPr>
          <a:xfrm>
            <a:off x="4646897" y="2868429"/>
            <a:ext cx="384001" cy="305549"/>
          </a:xfrm>
          <a:prstGeom prst="rect">
            <a:avLst/>
          </a:prstGeom>
          <a:noFill/>
          <a:ln w="9525" cap="flat" cmpd="sng">
            <a:solidFill>
              <a:srgbClr val="000000"/>
            </a:solidFill>
            <a:prstDash val="solid"/>
            <a:round/>
            <a:headEnd type="none" w="sm" len="sm"/>
            <a:tailEnd type="none" w="sm" len="sm"/>
          </a:ln>
        </p:spPr>
      </p:pic>
      <p:pic>
        <p:nvPicPr>
          <p:cNvPr id="80" name="Google Shape;80;p15"/>
          <p:cNvPicPr preferRelativeResize="0"/>
          <p:nvPr/>
        </p:nvPicPr>
        <p:blipFill>
          <a:blip r:embed="rId8">
            <a:alphaModFix/>
          </a:blip>
          <a:stretch>
            <a:fillRect/>
          </a:stretch>
        </p:blipFill>
        <p:spPr>
          <a:xfrm>
            <a:off x="4297750" y="3325125"/>
            <a:ext cx="434550" cy="434550"/>
          </a:xfrm>
          <a:prstGeom prst="rect">
            <a:avLst/>
          </a:prstGeom>
          <a:noFill/>
          <a:ln w="9525" cap="flat" cmpd="sng">
            <a:solidFill>
              <a:srgbClr val="000000"/>
            </a:solidFill>
            <a:prstDash val="solid"/>
            <a:round/>
            <a:headEnd type="none" w="sm" len="sm"/>
            <a:tailEnd type="none" w="sm" len="sm"/>
          </a:ln>
        </p:spPr>
      </p:pic>
      <p:sp>
        <p:nvSpPr>
          <p:cNvPr id="81" name="Google Shape;81;p15"/>
          <p:cNvSpPr txBox="1"/>
          <p:nvPr/>
        </p:nvSpPr>
        <p:spPr>
          <a:xfrm>
            <a:off x="3852800" y="855075"/>
            <a:ext cx="1455300" cy="30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Questions/ Tasks </a:t>
            </a:r>
            <a:endParaRPr sz="1200"/>
          </a:p>
        </p:txBody>
      </p:sp>
      <p:sp>
        <p:nvSpPr>
          <p:cNvPr id="82" name="Google Shape;82;p15"/>
          <p:cNvSpPr txBox="1"/>
          <p:nvPr/>
        </p:nvSpPr>
        <p:spPr>
          <a:xfrm>
            <a:off x="3391400" y="3697700"/>
            <a:ext cx="2378100" cy="42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Tasks with </a:t>
            </a:r>
            <a:endParaRPr sz="1200"/>
          </a:p>
          <a:p>
            <a:pPr marL="0" lvl="0" indent="0" algn="ctr" rtl="0">
              <a:spcBef>
                <a:spcPts val="0"/>
              </a:spcBef>
              <a:spcAft>
                <a:spcPts val="0"/>
              </a:spcAft>
              <a:buNone/>
            </a:pPr>
            <a:r>
              <a:rPr lang="en" sz="1200"/>
              <a:t>different languages</a:t>
            </a:r>
            <a:endParaRPr sz="1200"/>
          </a:p>
        </p:txBody>
      </p:sp>
      <p:sp>
        <p:nvSpPr>
          <p:cNvPr id="83" name="Google Shape;83;p15"/>
          <p:cNvSpPr txBox="1"/>
          <p:nvPr/>
        </p:nvSpPr>
        <p:spPr>
          <a:xfrm>
            <a:off x="5996950" y="1870650"/>
            <a:ext cx="1703700" cy="11154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CLPA </a:t>
            </a:r>
            <a:endParaRPr/>
          </a:p>
          <a:p>
            <a:pPr marL="0" lvl="0" indent="0" algn="ctr" rtl="0">
              <a:spcBef>
                <a:spcPts val="0"/>
              </a:spcBef>
              <a:spcAft>
                <a:spcPts val="0"/>
              </a:spcAft>
              <a:buNone/>
            </a:pPr>
            <a:r>
              <a:rPr lang="en"/>
              <a:t>Auto Scoring</a:t>
            </a:r>
            <a:endParaRPr/>
          </a:p>
        </p:txBody>
      </p:sp>
      <p:cxnSp>
        <p:nvCxnSpPr>
          <p:cNvPr id="84" name="Google Shape;84;p15"/>
          <p:cNvCxnSpPr>
            <a:stCxn id="66" idx="1"/>
            <a:endCxn id="68" idx="3"/>
          </p:cNvCxnSpPr>
          <p:nvPr/>
        </p:nvCxnSpPr>
        <p:spPr>
          <a:xfrm rot="10800000">
            <a:off x="3565250" y="1736125"/>
            <a:ext cx="501300" cy="0"/>
          </a:xfrm>
          <a:prstGeom prst="straightConnector1">
            <a:avLst/>
          </a:prstGeom>
          <a:noFill/>
          <a:ln w="9525" cap="flat" cmpd="sng">
            <a:solidFill>
              <a:schemeClr val="dk2"/>
            </a:solidFill>
            <a:prstDash val="solid"/>
            <a:round/>
            <a:headEnd type="triangle" w="med" len="med"/>
            <a:tailEnd type="triangle" w="med" len="med"/>
          </a:ln>
        </p:spPr>
      </p:cxnSp>
      <p:cxnSp>
        <p:nvCxnSpPr>
          <p:cNvPr id="85" name="Google Shape;85;p15"/>
          <p:cNvCxnSpPr>
            <a:stCxn id="74" idx="1"/>
            <a:endCxn id="69" idx="3"/>
          </p:cNvCxnSpPr>
          <p:nvPr/>
        </p:nvCxnSpPr>
        <p:spPr>
          <a:xfrm rot="10800000">
            <a:off x="3567488" y="3241163"/>
            <a:ext cx="484200" cy="0"/>
          </a:xfrm>
          <a:prstGeom prst="straightConnector1">
            <a:avLst/>
          </a:prstGeom>
          <a:noFill/>
          <a:ln w="9525" cap="flat" cmpd="sng">
            <a:solidFill>
              <a:schemeClr val="dk2"/>
            </a:solidFill>
            <a:prstDash val="solid"/>
            <a:round/>
            <a:headEnd type="triangle" w="med" len="med"/>
            <a:tailEnd type="triangle" w="med" len="med"/>
          </a:ln>
        </p:spPr>
      </p:cxnSp>
      <p:sp>
        <p:nvSpPr>
          <p:cNvPr id="86" name="Google Shape;86;p15"/>
          <p:cNvSpPr txBox="1"/>
          <p:nvPr/>
        </p:nvSpPr>
        <p:spPr>
          <a:xfrm>
            <a:off x="1816450" y="4118600"/>
            <a:ext cx="1796100" cy="5727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Predicted Score Range</a:t>
            </a:r>
            <a:endParaRPr sz="1200"/>
          </a:p>
          <a:p>
            <a:pPr marL="0" lvl="0" indent="0" algn="ctr" rtl="0">
              <a:spcBef>
                <a:spcPts val="0"/>
              </a:spcBef>
              <a:spcAft>
                <a:spcPts val="0"/>
              </a:spcAft>
              <a:buNone/>
            </a:pPr>
            <a:r>
              <a:rPr lang="en" sz="1200" dirty="0"/>
              <a:t>(A, A-, B+...)</a:t>
            </a:r>
            <a:endParaRPr sz="1200" dirty="0"/>
          </a:p>
        </p:txBody>
      </p:sp>
      <p:cxnSp>
        <p:nvCxnSpPr>
          <p:cNvPr id="87" name="Google Shape;87;p15"/>
          <p:cNvCxnSpPr>
            <a:stCxn id="83" idx="2"/>
            <a:endCxn id="86" idx="3"/>
          </p:cNvCxnSpPr>
          <p:nvPr/>
        </p:nvCxnSpPr>
        <p:spPr>
          <a:xfrm rot="5400000">
            <a:off x="4521100" y="2077350"/>
            <a:ext cx="1419000" cy="3236400"/>
          </a:xfrm>
          <a:prstGeom prst="bentConnector2">
            <a:avLst/>
          </a:prstGeom>
          <a:noFill/>
          <a:ln w="9525" cap="flat" cmpd="sng">
            <a:solidFill>
              <a:schemeClr val="dk2"/>
            </a:solidFill>
            <a:prstDash val="solid"/>
            <a:round/>
            <a:headEnd type="none" w="med" len="med"/>
            <a:tailEnd type="triangle" w="med" len="med"/>
          </a:ln>
        </p:spPr>
      </p:cxnSp>
      <p:sp>
        <p:nvSpPr>
          <p:cNvPr id="88" name="Google Shape;88;p15"/>
          <p:cNvSpPr txBox="1"/>
          <p:nvPr/>
        </p:nvSpPr>
        <p:spPr>
          <a:xfrm>
            <a:off x="451875" y="2177350"/>
            <a:ext cx="840000"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Instructor</a:t>
            </a:r>
            <a:endParaRPr sz="1200"/>
          </a:p>
        </p:txBody>
      </p:sp>
      <p:sp>
        <p:nvSpPr>
          <p:cNvPr id="89" name="Google Shape;89;p15"/>
          <p:cNvSpPr txBox="1"/>
          <p:nvPr/>
        </p:nvSpPr>
        <p:spPr>
          <a:xfrm>
            <a:off x="406263" y="3598900"/>
            <a:ext cx="840000"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Students</a:t>
            </a:r>
            <a:endParaRPr sz="1200"/>
          </a:p>
        </p:txBody>
      </p:sp>
      <p:cxnSp>
        <p:nvCxnSpPr>
          <p:cNvPr id="90" name="Google Shape;90;p15"/>
          <p:cNvCxnSpPr>
            <a:stCxn id="74" idx="0"/>
          </p:cNvCxnSpPr>
          <p:nvPr/>
        </p:nvCxnSpPr>
        <p:spPr>
          <a:xfrm rot="10800000" flipH="1">
            <a:off x="4576538" y="2311763"/>
            <a:ext cx="7800" cy="371700"/>
          </a:xfrm>
          <a:prstGeom prst="straightConnector1">
            <a:avLst/>
          </a:prstGeom>
          <a:noFill/>
          <a:ln w="9525" cap="flat" cmpd="sng">
            <a:solidFill>
              <a:schemeClr val="dk2"/>
            </a:solidFill>
            <a:prstDash val="solid"/>
            <a:round/>
            <a:headEnd type="triangle" w="med" len="med"/>
            <a:tailEnd type="triangle" w="med" len="med"/>
          </a:ln>
        </p:spPr>
      </p:cxnSp>
      <p:cxnSp>
        <p:nvCxnSpPr>
          <p:cNvPr id="91" name="Google Shape;91;p15"/>
          <p:cNvCxnSpPr>
            <a:stCxn id="74" idx="3"/>
            <a:endCxn id="83" idx="1"/>
          </p:cNvCxnSpPr>
          <p:nvPr/>
        </p:nvCxnSpPr>
        <p:spPr>
          <a:xfrm rot="10800000" flipH="1">
            <a:off x="5101388" y="2428463"/>
            <a:ext cx="895500" cy="81270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5"/>
          <p:cNvCxnSpPr>
            <a:stCxn id="66" idx="3"/>
            <a:endCxn id="83" idx="1"/>
          </p:cNvCxnSpPr>
          <p:nvPr/>
        </p:nvCxnSpPr>
        <p:spPr>
          <a:xfrm>
            <a:off x="5086550" y="1736125"/>
            <a:ext cx="910500" cy="692100"/>
          </a:xfrm>
          <a:prstGeom prst="straightConnector1">
            <a:avLst/>
          </a:prstGeom>
          <a:noFill/>
          <a:ln w="9525" cap="flat" cmpd="sng">
            <a:solidFill>
              <a:schemeClr val="dk2"/>
            </a:solidFill>
            <a:prstDash val="solid"/>
            <a:round/>
            <a:headEnd type="none" w="med" len="med"/>
            <a:tailEnd type="triangle" w="med" len="med"/>
          </a:ln>
        </p:spPr>
      </p:cxnSp>
      <p:cxnSp>
        <p:nvCxnSpPr>
          <p:cNvPr id="93" name="Google Shape;93;p15"/>
          <p:cNvCxnSpPr>
            <a:stCxn id="86" idx="1"/>
            <a:endCxn id="89" idx="2"/>
          </p:cNvCxnSpPr>
          <p:nvPr/>
        </p:nvCxnSpPr>
        <p:spPr>
          <a:xfrm rot="10800000">
            <a:off x="826150" y="3867950"/>
            <a:ext cx="990300" cy="537000"/>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Techniques</a:t>
            </a:r>
            <a:endParaRPr/>
          </a:p>
        </p:txBody>
      </p:sp>
      <p:sp>
        <p:nvSpPr>
          <p:cNvPr id="99" name="Google Shape;99;p16"/>
          <p:cNvSpPr/>
          <p:nvPr/>
        </p:nvSpPr>
        <p:spPr>
          <a:xfrm>
            <a:off x="385888" y="1240088"/>
            <a:ext cx="1049700" cy="111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6"/>
          <p:cNvPicPr preferRelativeResize="0"/>
          <p:nvPr/>
        </p:nvPicPr>
        <p:blipFill>
          <a:blip r:embed="rId3">
            <a:alphaModFix/>
          </a:blip>
          <a:stretch>
            <a:fillRect/>
          </a:stretch>
        </p:blipFill>
        <p:spPr>
          <a:xfrm>
            <a:off x="506950" y="1367351"/>
            <a:ext cx="323100" cy="420956"/>
          </a:xfrm>
          <a:prstGeom prst="rect">
            <a:avLst/>
          </a:prstGeom>
          <a:noFill/>
          <a:ln w="9525" cap="flat" cmpd="sng">
            <a:solidFill>
              <a:srgbClr val="000000"/>
            </a:solidFill>
            <a:prstDash val="solid"/>
            <a:round/>
            <a:headEnd type="none" w="sm" len="sm"/>
            <a:tailEnd type="none" w="sm" len="sm"/>
          </a:ln>
        </p:spPr>
      </p:pic>
      <p:pic>
        <p:nvPicPr>
          <p:cNvPr id="101" name="Google Shape;101;p16"/>
          <p:cNvPicPr preferRelativeResize="0"/>
          <p:nvPr/>
        </p:nvPicPr>
        <p:blipFill>
          <a:blip r:embed="rId4">
            <a:alphaModFix/>
          </a:blip>
          <a:stretch>
            <a:fillRect/>
          </a:stretch>
        </p:blipFill>
        <p:spPr>
          <a:xfrm>
            <a:off x="981097" y="1425054"/>
            <a:ext cx="384001" cy="305549"/>
          </a:xfrm>
          <a:prstGeom prst="rect">
            <a:avLst/>
          </a:prstGeom>
          <a:noFill/>
          <a:ln w="9525" cap="flat" cmpd="sng">
            <a:solidFill>
              <a:srgbClr val="000000"/>
            </a:solidFill>
            <a:prstDash val="solid"/>
            <a:round/>
            <a:headEnd type="none" w="sm" len="sm"/>
            <a:tailEnd type="none" w="sm" len="sm"/>
          </a:ln>
        </p:spPr>
      </p:pic>
      <p:pic>
        <p:nvPicPr>
          <p:cNvPr id="102" name="Google Shape;102;p16"/>
          <p:cNvPicPr preferRelativeResize="0"/>
          <p:nvPr/>
        </p:nvPicPr>
        <p:blipFill>
          <a:blip r:embed="rId5">
            <a:alphaModFix/>
          </a:blip>
          <a:stretch>
            <a:fillRect/>
          </a:stretch>
        </p:blipFill>
        <p:spPr>
          <a:xfrm>
            <a:off x="631950" y="1881750"/>
            <a:ext cx="434550" cy="434550"/>
          </a:xfrm>
          <a:prstGeom prst="rect">
            <a:avLst/>
          </a:prstGeom>
          <a:noFill/>
          <a:ln w="9525" cap="flat" cmpd="sng">
            <a:solidFill>
              <a:srgbClr val="000000"/>
            </a:solidFill>
            <a:prstDash val="solid"/>
            <a:round/>
            <a:headEnd type="none" w="sm" len="sm"/>
            <a:tailEnd type="none" w="sm" len="sm"/>
          </a:ln>
        </p:spPr>
      </p:pic>
      <p:sp>
        <p:nvSpPr>
          <p:cNvPr id="103" name="Google Shape;103;p16"/>
          <p:cNvSpPr txBox="1"/>
          <p:nvPr/>
        </p:nvSpPr>
        <p:spPr>
          <a:xfrm>
            <a:off x="2027675" y="1240100"/>
            <a:ext cx="1703700" cy="11154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Vectorization</a:t>
            </a:r>
            <a:endParaRPr/>
          </a:p>
        </p:txBody>
      </p:sp>
      <p:cxnSp>
        <p:nvCxnSpPr>
          <p:cNvPr id="104" name="Google Shape;104;p16"/>
          <p:cNvCxnSpPr>
            <a:stCxn id="99" idx="3"/>
            <a:endCxn id="103" idx="1"/>
          </p:cNvCxnSpPr>
          <p:nvPr/>
        </p:nvCxnSpPr>
        <p:spPr>
          <a:xfrm>
            <a:off x="1435588" y="1797788"/>
            <a:ext cx="592200" cy="0"/>
          </a:xfrm>
          <a:prstGeom prst="straightConnector1">
            <a:avLst/>
          </a:prstGeom>
          <a:noFill/>
          <a:ln w="9525" cap="flat" cmpd="sng">
            <a:solidFill>
              <a:schemeClr val="dk2"/>
            </a:solidFill>
            <a:prstDash val="solid"/>
            <a:round/>
            <a:headEnd type="none" w="med" len="med"/>
            <a:tailEnd type="triangle" w="med" len="med"/>
          </a:ln>
        </p:spPr>
      </p:cxnSp>
      <p:sp>
        <p:nvSpPr>
          <p:cNvPr id="105" name="Google Shape;105;p16"/>
          <p:cNvSpPr/>
          <p:nvPr/>
        </p:nvSpPr>
        <p:spPr>
          <a:xfrm>
            <a:off x="4230506" y="1240100"/>
            <a:ext cx="520800" cy="1115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a:p>
            <a:pPr marL="0" lvl="0" indent="0" algn="l" rtl="0">
              <a:spcBef>
                <a:spcPts val="0"/>
              </a:spcBef>
              <a:spcAft>
                <a:spcPts val="0"/>
              </a:spcAft>
              <a:buNone/>
            </a:pPr>
            <a:r>
              <a:rPr lang="en"/>
              <a:t>0.2</a:t>
            </a:r>
            <a:endParaRPr/>
          </a:p>
          <a:p>
            <a:pPr marL="0" lvl="0" indent="0" algn="l" rtl="0">
              <a:spcBef>
                <a:spcPts val="0"/>
              </a:spcBef>
              <a:spcAft>
                <a:spcPts val="0"/>
              </a:spcAft>
              <a:buNone/>
            </a:pPr>
            <a:r>
              <a:rPr lang="en"/>
              <a:t>0.4</a:t>
            </a:r>
            <a:endParaRPr/>
          </a:p>
          <a:p>
            <a:pPr marL="0" lvl="0" indent="0" algn="l" rtl="0">
              <a:spcBef>
                <a:spcPts val="0"/>
              </a:spcBef>
              <a:spcAft>
                <a:spcPts val="0"/>
              </a:spcAft>
              <a:buNone/>
            </a:pPr>
            <a:r>
              <a:rPr lang="en"/>
              <a:t>0.5</a:t>
            </a:r>
            <a:endParaRPr/>
          </a:p>
          <a:p>
            <a:pPr marL="0" lvl="0" indent="0" algn="l" rtl="0">
              <a:spcBef>
                <a:spcPts val="0"/>
              </a:spcBef>
              <a:spcAft>
                <a:spcPts val="0"/>
              </a:spcAft>
              <a:buNone/>
            </a:pPr>
            <a:r>
              <a:rPr lang="en"/>
              <a:t>...</a:t>
            </a:r>
            <a:endParaRPr/>
          </a:p>
        </p:txBody>
      </p:sp>
      <p:cxnSp>
        <p:nvCxnSpPr>
          <p:cNvPr id="106" name="Google Shape;106;p16"/>
          <p:cNvCxnSpPr>
            <a:stCxn id="103" idx="3"/>
            <a:endCxn id="105" idx="1"/>
          </p:cNvCxnSpPr>
          <p:nvPr/>
        </p:nvCxnSpPr>
        <p:spPr>
          <a:xfrm>
            <a:off x="3731375" y="1797800"/>
            <a:ext cx="499200" cy="0"/>
          </a:xfrm>
          <a:prstGeom prst="straightConnector1">
            <a:avLst/>
          </a:prstGeom>
          <a:noFill/>
          <a:ln w="9525" cap="flat" cmpd="sng">
            <a:solidFill>
              <a:schemeClr val="dk2"/>
            </a:solidFill>
            <a:prstDash val="solid"/>
            <a:round/>
            <a:headEnd type="none" w="med" len="med"/>
            <a:tailEnd type="triangle" w="med" len="med"/>
          </a:ln>
        </p:spPr>
      </p:cxnSp>
      <p:sp>
        <p:nvSpPr>
          <p:cNvPr id="107" name="Google Shape;107;p16"/>
          <p:cNvSpPr/>
          <p:nvPr/>
        </p:nvSpPr>
        <p:spPr>
          <a:xfrm>
            <a:off x="5793263" y="1240100"/>
            <a:ext cx="1049700" cy="111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6"/>
          <p:cNvPicPr preferRelativeResize="0"/>
          <p:nvPr/>
        </p:nvPicPr>
        <p:blipFill>
          <a:blip r:embed="rId6">
            <a:alphaModFix/>
          </a:blip>
          <a:stretch>
            <a:fillRect/>
          </a:stretch>
        </p:blipFill>
        <p:spPr>
          <a:xfrm>
            <a:off x="5995675" y="1377187"/>
            <a:ext cx="644924" cy="743026"/>
          </a:xfrm>
          <a:prstGeom prst="rect">
            <a:avLst/>
          </a:prstGeom>
          <a:noFill/>
          <a:ln>
            <a:noFill/>
          </a:ln>
        </p:spPr>
      </p:pic>
      <p:sp>
        <p:nvSpPr>
          <p:cNvPr id="109" name="Google Shape;109;p16"/>
          <p:cNvSpPr txBox="1"/>
          <p:nvPr/>
        </p:nvSpPr>
        <p:spPr>
          <a:xfrm>
            <a:off x="4484400" y="3046625"/>
            <a:ext cx="1703700" cy="11154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Approaches</a:t>
            </a:r>
            <a:endParaRPr/>
          </a:p>
        </p:txBody>
      </p:sp>
      <p:sp>
        <p:nvSpPr>
          <p:cNvPr id="110" name="Google Shape;110;p16"/>
          <p:cNvSpPr txBox="1"/>
          <p:nvPr/>
        </p:nvSpPr>
        <p:spPr>
          <a:xfrm>
            <a:off x="278825" y="2317775"/>
            <a:ext cx="1402200"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Student Solutions</a:t>
            </a:r>
            <a:endParaRPr sz="1200"/>
          </a:p>
        </p:txBody>
      </p:sp>
      <p:sp>
        <p:nvSpPr>
          <p:cNvPr id="111" name="Google Shape;111;p16"/>
          <p:cNvSpPr txBox="1"/>
          <p:nvPr/>
        </p:nvSpPr>
        <p:spPr>
          <a:xfrm>
            <a:off x="5559076" y="2355488"/>
            <a:ext cx="1569900" cy="26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Graded Assignment </a:t>
            </a:r>
            <a:endParaRPr sz="1200"/>
          </a:p>
        </p:txBody>
      </p:sp>
      <p:sp>
        <p:nvSpPr>
          <p:cNvPr id="112" name="Google Shape;112;p16"/>
          <p:cNvSpPr txBox="1"/>
          <p:nvPr/>
        </p:nvSpPr>
        <p:spPr>
          <a:xfrm>
            <a:off x="4168413" y="2355500"/>
            <a:ext cx="645000"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Vector</a:t>
            </a:r>
            <a:endParaRPr sz="1200"/>
          </a:p>
        </p:txBody>
      </p:sp>
      <p:pic>
        <p:nvPicPr>
          <p:cNvPr id="113" name="Google Shape;113;p16"/>
          <p:cNvPicPr preferRelativeResize="0"/>
          <p:nvPr/>
        </p:nvPicPr>
        <p:blipFill>
          <a:blip r:embed="rId7">
            <a:alphaModFix/>
          </a:blip>
          <a:stretch>
            <a:fillRect/>
          </a:stretch>
        </p:blipFill>
        <p:spPr>
          <a:xfrm>
            <a:off x="7546200" y="1452149"/>
            <a:ext cx="735429" cy="691300"/>
          </a:xfrm>
          <a:prstGeom prst="rect">
            <a:avLst/>
          </a:prstGeom>
          <a:noFill/>
          <a:ln w="9525" cap="flat" cmpd="sng">
            <a:solidFill>
              <a:srgbClr val="000000"/>
            </a:solidFill>
            <a:prstDash val="solid"/>
            <a:round/>
            <a:headEnd type="none" w="sm" len="sm"/>
            <a:tailEnd type="none" w="sm" len="sm"/>
          </a:ln>
        </p:spPr>
      </p:pic>
      <p:cxnSp>
        <p:nvCxnSpPr>
          <p:cNvPr id="114" name="Google Shape;114;p16"/>
          <p:cNvCxnSpPr>
            <a:stCxn id="113" idx="1"/>
            <a:endCxn id="107" idx="3"/>
          </p:cNvCxnSpPr>
          <p:nvPr/>
        </p:nvCxnSpPr>
        <p:spPr>
          <a:xfrm rot="10800000">
            <a:off x="6843000" y="1797799"/>
            <a:ext cx="703200" cy="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6"/>
          <p:cNvSpPr txBox="1"/>
          <p:nvPr/>
        </p:nvSpPr>
        <p:spPr>
          <a:xfrm>
            <a:off x="7128964" y="2156738"/>
            <a:ext cx="1569900" cy="26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Teaching Assistants</a:t>
            </a:r>
            <a:endParaRPr sz="1200"/>
          </a:p>
        </p:txBody>
      </p:sp>
      <p:cxnSp>
        <p:nvCxnSpPr>
          <p:cNvPr id="116" name="Google Shape;116;p16"/>
          <p:cNvCxnSpPr>
            <a:stCxn id="105" idx="3"/>
          </p:cNvCxnSpPr>
          <p:nvPr/>
        </p:nvCxnSpPr>
        <p:spPr>
          <a:xfrm>
            <a:off x="4751306" y="1797800"/>
            <a:ext cx="505500" cy="1261200"/>
          </a:xfrm>
          <a:prstGeom prst="bentConnector2">
            <a:avLst/>
          </a:prstGeom>
          <a:noFill/>
          <a:ln w="9525" cap="flat" cmpd="sng">
            <a:solidFill>
              <a:schemeClr val="dk2"/>
            </a:solidFill>
            <a:prstDash val="solid"/>
            <a:round/>
            <a:headEnd type="none" w="med" len="med"/>
            <a:tailEnd type="triangle" w="med" len="med"/>
          </a:ln>
        </p:spPr>
      </p:cxnSp>
      <p:cxnSp>
        <p:nvCxnSpPr>
          <p:cNvPr id="117" name="Google Shape;117;p16"/>
          <p:cNvCxnSpPr>
            <a:stCxn id="107" idx="1"/>
          </p:cNvCxnSpPr>
          <p:nvPr/>
        </p:nvCxnSpPr>
        <p:spPr>
          <a:xfrm flipH="1">
            <a:off x="5461763" y="1797800"/>
            <a:ext cx="331500" cy="1269300"/>
          </a:xfrm>
          <a:prstGeom prst="bentConnector2">
            <a:avLst/>
          </a:prstGeom>
          <a:noFill/>
          <a:ln w="9525" cap="flat" cmpd="sng">
            <a:solidFill>
              <a:schemeClr val="dk2"/>
            </a:solidFill>
            <a:prstDash val="solid"/>
            <a:round/>
            <a:headEnd type="none" w="med" len="med"/>
            <a:tailEnd type="triangle" w="med" len="med"/>
          </a:ln>
        </p:spPr>
      </p:cxnSp>
      <p:sp>
        <p:nvSpPr>
          <p:cNvPr id="118" name="Google Shape;118;p16"/>
          <p:cNvSpPr txBox="1"/>
          <p:nvPr/>
        </p:nvSpPr>
        <p:spPr>
          <a:xfrm>
            <a:off x="278825" y="2911325"/>
            <a:ext cx="4043100" cy="1386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just" rtl="0">
              <a:spcBef>
                <a:spcPts val="0"/>
              </a:spcBef>
              <a:spcAft>
                <a:spcPts val="0"/>
              </a:spcAft>
              <a:buSzPts val="1200"/>
              <a:buAutoNum type="arabicPeriod"/>
            </a:pPr>
            <a:r>
              <a:rPr lang="en" sz="1200" b="1"/>
              <a:t>Provide 3 strategies of vectorization:</a:t>
            </a:r>
            <a:endParaRPr sz="1200" b="1"/>
          </a:p>
          <a:p>
            <a:pPr marL="457200" lvl="0" indent="-304800" algn="just" rtl="0">
              <a:spcBef>
                <a:spcPts val="0"/>
              </a:spcBef>
              <a:spcAft>
                <a:spcPts val="0"/>
              </a:spcAft>
              <a:buSzPts val="1200"/>
              <a:buChar char="●"/>
            </a:pPr>
            <a:r>
              <a:rPr lang="en" sz="1200"/>
              <a:t>Original in </a:t>
            </a:r>
            <a:r>
              <a:rPr lang="en" sz="1200" b="1"/>
              <a:t>NLP</a:t>
            </a:r>
            <a:r>
              <a:rPr lang="en" sz="1200"/>
              <a:t>: </a:t>
            </a:r>
            <a:r>
              <a:rPr lang="en" sz="1200" b="1"/>
              <a:t>TF-IDF</a:t>
            </a:r>
            <a:r>
              <a:rPr lang="en" sz="1200"/>
              <a:t>.</a:t>
            </a:r>
            <a:endParaRPr sz="1200"/>
          </a:p>
          <a:p>
            <a:pPr marL="457200" lvl="0" indent="-304800" algn="just" rtl="0">
              <a:spcBef>
                <a:spcPts val="0"/>
              </a:spcBef>
              <a:spcAft>
                <a:spcPts val="0"/>
              </a:spcAft>
              <a:buSzPts val="1200"/>
              <a:buChar char="●"/>
            </a:pPr>
            <a:r>
              <a:rPr lang="en" sz="1200"/>
              <a:t>Topic Distance on Source Code Tokens</a:t>
            </a:r>
            <a:endParaRPr sz="1200"/>
          </a:p>
          <a:p>
            <a:pPr marL="457200" lvl="0" indent="-304800" algn="just" rtl="0">
              <a:spcBef>
                <a:spcPts val="0"/>
              </a:spcBef>
              <a:spcAft>
                <a:spcPts val="0"/>
              </a:spcAft>
              <a:buSzPts val="1200"/>
              <a:buChar char="●"/>
            </a:pPr>
            <a:r>
              <a:rPr lang="en" sz="1200"/>
              <a:t>Topic Distance on AST nodes.</a:t>
            </a:r>
            <a:endParaRPr sz="1200"/>
          </a:p>
          <a:p>
            <a:pPr marL="914400" lvl="0" indent="0" algn="just" rtl="0">
              <a:spcBef>
                <a:spcPts val="0"/>
              </a:spcBef>
              <a:spcAft>
                <a:spcPts val="0"/>
              </a:spcAft>
              <a:buNone/>
            </a:pPr>
            <a:endParaRPr sz="1200"/>
          </a:p>
          <a:p>
            <a:pPr marL="457200" lvl="0" indent="-304800" algn="just" rtl="0">
              <a:spcBef>
                <a:spcPts val="0"/>
              </a:spcBef>
              <a:spcAft>
                <a:spcPts val="0"/>
              </a:spcAft>
              <a:buSzPts val="1200"/>
              <a:buAutoNum type="arabicPeriod"/>
            </a:pPr>
            <a:r>
              <a:rPr lang="en" sz="1200" b="1"/>
              <a:t>Use 10 popular Machine Learning approaches.</a:t>
            </a:r>
            <a:endParaRPr sz="1200" b="1"/>
          </a:p>
        </p:txBody>
      </p:sp>
      <p:sp>
        <p:nvSpPr>
          <p:cNvPr id="119" name="Google Shape;119;p16"/>
          <p:cNvSpPr txBox="1"/>
          <p:nvPr/>
        </p:nvSpPr>
        <p:spPr>
          <a:xfrm>
            <a:off x="6640600" y="2743175"/>
            <a:ext cx="2386500" cy="172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GaussianNB</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LogisticRegression</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DecisionTreeClassifier</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RandomForestClassifier</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AdaBoostClassifier</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LinearDiscriminantAnalysis</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QuadraticDiscriminantAnalysis</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LinearSVC</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MLPClassifier</a:t>
            </a:r>
            <a:endParaRPr sz="800" b="1">
              <a:solidFill>
                <a:schemeClr val="dk1"/>
              </a:solidFill>
              <a:highlight>
                <a:srgbClr val="FFFFFF"/>
              </a:highlight>
              <a:latin typeface="Courier New"/>
              <a:ea typeface="Courier New"/>
              <a:cs typeface="Courier New"/>
              <a:sym typeface="Courier New"/>
            </a:endParaRPr>
          </a:p>
          <a:p>
            <a:pPr marL="342900" lvl="0" indent="-279400" algn="l" rtl="0">
              <a:lnSpc>
                <a:spcPct val="115000"/>
              </a:lnSpc>
              <a:spcBef>
                <a:spcPts val="0"/>
              </a:spcBef>
              <a:spcAft>
                <a:spcPts val="0"/>
              </a:spcAft>
              <a:buClr>
                <a:schemeClr val="dk1"/>
              </a:buClr>
              <a:buSzPts val="800"/>
              <a:buFont typeface="Courier New"/>
              <a:buAutoNum type="arabicPeriod"/>
            </a:pPr>
            <a:r>
              <a:rPr lang="en" sz="800" b="1">
                <a:solidFill>
                  <a:schemeClr val="dk1"/>
                </a:solidFill>
                <a:highlight>
                  <a:srgbClr val="FFFFFF"/>
                </a:highlight>
                <a:latin typeface="Courier New"/>
                <a:ea typeface="Courier New"/>
                <a:cs typeface="Courier New"/>
                <a:sym typeface="Courier New"/>
              </a:rPr>
              <a:t>GradientBoostingClassifier</a:t>
            </a:r>
            <a:endParaRPr sz="800" b="1"/>
          </a:p>
        </p:txBody>
      </p:sp>
      <p:cxnSp>
        <p:nvCxnSpPr>
          <p:cNvPr id="120" name="Google Shape;120;p16"/>
          <p:cNvCxnSpPr>
            <a:stCxn id="109" idx="3"/>
            <a:endCxn id="119" idx="1"/>
          </p:cNvCxnSpPr>
          <p:nvPr/>
        </p:nvCxnSpPr>
        <p:spPr>
          <a:xfrm>
            <a:off x="6188100" y="3604325"/>
            <a:ext cx="452400" cy="0"/>
          </a:xfrm>
          <a:prstGeom prst="straightConnector1">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 Strategy in NLP for Vectorization</a:t>
            </a:r>
            <a:endParaRPr/>
          </a:p>
        </p:txBody>
      </p:sp>
      <p:sp>
        <p:nvSpPr>
          <p:cNvPr id="126" name="Google Shape;126;p17"/>
          <p:cNvSpPr/>
          <p:nvPr/>
        </p:nvSpPr>
        <p:spPr>
          <a:xfrm>
            <a:off x="311688" y="1292925"/>
            <a:ext cx="1049700" cy="111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17"/>
          <p:cNvPicPr preferRelativeResize="0"/>
          <p:nvPr/>
        </p:nvPicPr>
        <p:blipFill>
          <a:blip r:embed="rId3">
            <a:alphaModFix/>
          </a:blip>
          <a:stretch>
            <a:fillRect/>
          </a:stretch>
        </p:blipFill>
        <p:spPr>
          <a:xfrm>
            <a:off x="432750" y="1420189"/>
            <a:ext cx="323100" cy="420956"/>
          </a:xfrm>
          <a:prstGeom prst="rect">
            <a:avLst/>
          </a:prstGeom>
          <a:noFill/>
          <a:ln w="9525" cap="flat" cmpd="sng">
            <a:solidFill>
              <a:srgbClr val="000000"/>
            </a:solidFill>
            <a:prstDash val="solid"/>
            <a:round/>
            <a:headEnd type="none" w="sm" len="sm"/>
            <a:tailEnd type="none" w="sm" len="sm"/>
          </a:ln>
        </p:spPr>
      </p:pic>
      <p:pic>
        <p:nvPicPr>
          <p:cNvPr id="128" name="Google Shape;128;p17"/>
          <p:cNvPicPr preferRelativeResize="0"/>
          <p:nvPr/>
        </p:nvPicPr>
        <p:blipFill>
          <a:blip r:embed="rId4">
            <a:alphaModFix/>
          </a:blip>
          <a:stretch>
            <a:fillRect/>
          </a:stretch>
        </p:blipFill>
        <p:spPr>
          <a:xfrm>
            <a:off x="906897" y="1477891"/>
            <a:ext cx="384001" cy="305549"/>
          </a:xfrm>
          <a:prstGeom prst="rect">
            <a:avLst/>
          </a:prstGeom>
          <a:noFill/>
          <a:ln w="9525" cap="flat" cmpd="sng">
            <a:solidFill>
              <a:srgbClr val="000000"/>
            </a:solidFill>
            <a:prstDash val="solid"/>
            <a:round/>
            <a:headEnd type="none" w="sm" len="sm"/>
            <a:tailEnd type="none" w="sm" len="sm"/>
          </a:ln>
        </p:spPr>
      </p:pic>
      <p:pic>
        <p:nvPicPr>
          <p:cNvPr id="129" name="Google Shape;129;p17"/>
          <p:cNvPicPr preferRelativeResize="0"/>
          <p:nvPr/>
        </p:nvPicPr>
        <p:blipFill>
          <a:blip r:embed="rId5">
            <a:alphaModFix/>
          </a:blip>
          <a:stretch>
            <a:fillRect/>
          </a:stretch>
        </p:blipFill>
        <p:spPr>
          <a:xfrm>
            <a:off x="557750" y="1934588"/>
            <a:ext cx="434550" cy="434550"/>
          </a:xfrm>
          <a:prstGeom prst="rect">
            <a:avLst/>
          </a:prstGeom>
          <a:noFill/>
          <a:ln w="9525" cap="flat" cmpd="sng">
            <a:solidFill>
              <a:srgbClr val="000000"/>
            </a:solidFill>
            <a:prstDash val="solid"/>
            <a:round/>
            <a:headEnd type="none" w="sm" len="sm"/>
            <a:tailEnd type="none" w="sm" len="sm"/>
          </a:ln>
        </p:spPr>
      </p:pic>
      <p:pic>
        <p:nvPicPr>
          <p:cNvPr id="130" name="Google Shape;130;p17"/>
          <p:cNvPicPr preferRelativeResize="0"/>
          <p:nvPr/>
        </p:nvPicPr>
        <p:blipFill>
          <a:blip r:embed="rId6">
            <a:alphaModFix/>
          </a:blip>
          <a:stretch>
            <a:fillRect/>
          </a:stretch>
        </p:blipFill>
        <p:spPr>
          <a:xfrm>
            <a:off x="2022262" y="1292937"/>
            <a:ext cx="1115400" cy="1115400"/>
          </a:xfrm>
          <a:prstGeom prst="rect">
            <a:avLst/>
          </a:prstGeom>
          <a:noFill/>
          <a:ln>
            <a:noFill/>
          </a:ln>
        </p:spPr>
      </p:pic>
      <p:cxnSp>
        <p:nvCxnSpPr>
          <p:cNvPr id="131" name="Google Shape;131;p17"/>
          <p:cNvCxnSpPr>
            <a:stCxn id="126" idx="3"/>
            <a:endCxn id="130" idx="1"/>
          </p:cNvCxnSpPr>
          <p:nvPr/>
        </p:nvCxnSpPr>
        <p:spPr>
          <a:xfrm>
            <a:off x="1361388" y="1850625"/>
            <a:ext cx="660900" cy="0"/>
          </a:xfrm>
          <a:prstGeom prst="straightConnector1">
            <a:avLst/>
          </a:prstGeom>
          <a:noFill/>
          <a:ln w="9525" cap="flat" cmpd="sng">
            <a:solidFill>
              <a:schemeClr val="dk2"/>
            </a:solidFill>
            <a:prstDash val="solid"/>
            <a:round/>
            <a:headEnd type="none" w="med" len="med"/>
            <a:tailEnd type="triangle" w="med" len="med"/>
          </a:ln>
        </p:spPr>
      </p:cxnSp>
      <p:sp>
        <p:nvSpPr>
          <p:cNvPr id="132" name="Google Shape;132;p17"/>
          <p:cNvSpPr txBox="1"/>
          <p:nvPr/>
        </p:nvSpPr>
        <p:spPr>
          <a:xfrm>
            <a:off x="1910400" y="2342438"/>
            <a:ext cx="1467900"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United Document with Code Tokens</a:t>
            </a:r>
            <a:endParaRPr sz="1200"/>
          </a:p>
        </p:txBody>
      </p:sp>
      <p:sp>
        <p:nvSpPr>
          <p:cNvPr id="133" name="Google Shape;133;p17"/>
          <p:cNvSpPr txBox="1"/>
          <p:nvPr/>
        </p:nvSpPr>
        <p:spPr>
          <a:xfrm>
            <a:off x="3652825" y="1292913"/>
            <a:ext cx="1900500" cy="11154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Term Frequency-Inverse Document Frequency (TF-IDF)</a:t>
            </a:r>
            <a:endParaRPr/>
          </a:p>
        </p:txBody>
      </p:sp>
      <p:cxnSp>
        <p:nvCxnSpPr>
          <p:cNvPr id="134" name="Google Shape;134;p17"/>
          <p:cNvCxnSpPr>
            <a:stCxn id="130" idx="3"/>
            <a:endCxn id="133" idx="1"/>
          </p:cNvCxnSpPr>
          <p:nvPr/>
        </p:nvCxnSpPr>
        <p:spPr>
          <a:xfrm>
            <a:off x="3137662" y="1850637"/>
            <a:ext cx="515100" cy="0"/>
          </a:xfrm>
          <a:prstGeom prst="straightConnector1">
            <a:avLst/>
          </a:prstGeom>
          <a:noFill/>
          <a:ln w="9525" cap="flat" cmpd="sng">
            <a:solidFill>
              <a:schemeClr val="dk2"/>
            </a:solidFill>
            <a:prstDash val="solid"/>
            <a:round/>
            <a:headEnd type="none" w="med" len="med"/>
            <a:tailEnd type="triangle" w="med" len="med"/>
          </a:ln>
        </p:spPr>
      </p:cxnSp>
      <p:sp>
        <p:nvSpPr>
          <p:cNvPr id="135" name="Google Shape;135;p17"/>
          <p:cNvSpPr/>
          <p:nvPr/>
        </p:nvSpPr>
        <p:spPr>
          <a:xfrm>
            <a:off x="6109581" y="1292913"/>
            <a:ext cx="520800" cy="1115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a:p>
            <a:pPr marL="0" lvl="0" indent="0" algn="l" rtl="0">
              <a:spcBef>
                <a:spcPts val="0"/>
              </a:spcBef>
              <a:spcAft>
                <a:spcPts val="0"/>
              </a:spcAft>
              <a:buNone/>
            </a:pPr>
            <a:r>
              <a:rPr lang="en"/>
              <a:t>0.2</a:t>
            </a:r>
            <a:endParaRPr/>
          </a:p>
          <a:p>
            <a:pPr marL="0" lvl="0" indent="0" algn="l" rtl="0">
              <a:spcBef>
                <a:spcPts val="0"/>
              </a:spcBef>
              <a:spcAft>
                <a:spcPts val="0"/>
              </a:spcAft>
              <a:buNone/>
            </a:pPr>
            <a:r>
              <a:rPr lang="en"/>
              <a:t>0.4</a:t>
            </a:r>
            <a:endParaRPr/>
          </a:p>
          <a:p>
            <a:pPr marL="0" lvl="0" indent="0" algn="l" rtl="0">
              <a:spcBef>
                <a:spcPts val="0"/>
              </a:spcBef>
              <a:spcAft>
                <a:spcPts val="0"/>
              </a:spcAft>
              <a:buNone/>
            </a:pPr>
            <a:r>
              <a:rPr lang="en"/>
              <a:t>0.5</a:t>
            </a:r>
            <a:endParaRPr/>
          </a:p>
          <a:p>
            <a:pPr marL="0" lvl="0" indent="0" algn="l" rtl="0">
              <a:spcBef>
                <a:spcPts val="0"/>
              </a:spcBef>
              <a:spcAft>
                <a:spcPts val="0"/>
              </a:spcAft>
              <a:buNone/>
            </a:pPr>
            <a:r>
              <a:rPr lang="en"/>
              <a:t>...</a:t>
            </a:r>
            <a:endParaRPr/>
          </a:p>
        </p:txBody>
      </p:sp>
      <p:cxnSp>
        <p:nvCxnSpPr>
          <p:cNvPr id="136" name="Google Shape;136;p17"/>
          <p:cNvCxnSpPr>
            <a:stCxn id="133" idx="3"/>
            <a:endCxn id="135" idx="1"/>
          </p:cNvCxnSpPr>
          <p:nvPr/>
        </p:nvCxnSpPr>
        <p:spPr>
          <a:xfrm>
            <a:off x="5553325" y="1850613"/>
            <a:ext cx="556200" cy="0"/>
          </a:xfrm>
          <a:prstGeom prst="straightConnector1">
            <a:avLst/>
          </a:prstGeom>
          <a:noFill/>
          <a:ln w="9525" cap="flat" cmpd="sng">
            <a:solidFill>
              <a:schemeClr val="dk2"/>
            </a:solidFill>
            <a:prstDash val="solid"/>
            <a:round/>
            <a:headEnd type="none" w="med" len="med"/>
            <a:tailEnd type="triangle" w="med" len="med"/>
          </a:ln>
        </p:spPr>
      </p:cxnSp>
      <p:sp>
        <p:nvSpPr>
          <p:cNvPr id="137" name="Google Shape;137;p17"/>
          <p:cNvSpPr txBox="1"/>
          <p:nvPr/>
        </p:nvSpPr>
        <p:spPr>
          <a:xfrm>
            <a:off x="6068488" y="2361225"/>
            <a:ext cx="645000"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Vector</a:t>
            </a:r>
            <a:endParaRPr sz="1200"/>
          </a:p>
        </p:txBody>
      </p:sp>
      <p:sp>
        <p:nvSpPr>
          <p:cNvPr id="138" name="Google Shape;138;p17"/>
          <p:cNvSpPr txBox="1"/>
          <p:nvPr/>
        </p:nvSpPr>
        <p:spPr>
          <a:xfrm>
            <a:off x="311700" y="2944125"/>
            <a:ext cx="3837900" cy="92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 sz="1200" b="1"/>
              <a:t>Evaluation: </a:t>
            </a:r>
            <a:endParaRPr sz="1200" b="1"/>
          </a:p>
          <a:p>
            <a:pPr marL="0" lvl="0" indent="0" algn="just" rtl="0">
              <a:spcBef>
                <a:spcPts val="0"/>
              </a:spcBef>
              <a:spcAft>
                <a:spcPts val="0"/>
              </a:spcAft>
              <a:buNone/>
            </a:pPr>
            <a:r>
              <a:rPr lang="en" sz="1200" b="1"/>
              <a:t>130</a:t>
            </a:r>
            <a:r>
              <a:rPr lang="en" sz="1200"/>
              <a:t> student solutions for Homework 2 (JavaScript and HTML) of </a:t>
            </a:r>
            <a:r>
              <a:rPr lang="en" sz="1200" b="1"/>
              <a:t>COMS 319</a:t>
            </a:r>
            <a:r>
              <a:rPr lang="en" sz="1200"/>
              <a:t> (Construction of User Interfaces) of Iowa State University, Fall 2019.</a:t>
            </a:r>
            <a:endParaRPr sz="1200" b="1"/>
          </a:p>
        </p:txBody>
      </p:sp>
      <p:sp>
        <p:nvSpPr>
          <p:cNvPr id="139" name="Google Shape;139;p17"/>
          <p:cNvSpPr/>
          <p:nvPr/>
        </p:nvSpPr>
        <p:spPr>
          <a:xfrm>
            <a:off x="7069175" y="1194575"/>
            <a:ext cx="1900476" cy="13120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Result:</a:t>
            </a:r>
            <a:endParaRPr sz="1200" b="1"/>
          </a:p>
          <a:p>
            <a:pPr marL="0" lvl="0" indent="0" algn="l" rtl="0">
              <a:spcBef>
                <a:spcPts val="0"/>
              </a:spcBef>
              <a:spcAft>
                <a:spcPts val="0"/>
              </a:spcAft>
              <a:buNone/>
            </a:pPr>
            <a:r>
              <a:rPr lang="en" sz="1200" b="1"/>
              <a:t>50%</a:t>
            </a:r>
            <a:r>
              <a:rPr lang="en" sz="1200"/>
              <a:t> by </a:t>
            </a:r>
            <a:endParaRPr sz="1200"/>
          </a:p>
          <a:p>
            <a:pPr marL="0" lvl="0" indent="0" algn="l" rtl="0">
              <a:spcBef>
                <a:spcPts val="0"/>
              </a:spcBef>
              <a:spcAft>
                <a:spcPts val="0"/>
              </a:spcAft>
              <a:buNone/>
            </a:pPr>
            <a:r>
              <a:rPr lang="en" sz="1200" b="1"/>
              <a:t>Decision Tree</a:t>
            </a:r>
            <a:endParaRPr sz="1200" b="1"/>
          </a:p>
          <a:p>
            <a:pPr marL="0" lvl="0" indent="0" algn="l" rtl="0">
              <a:spcBef>
                <a:spcPts val="0"/>
              </a:spcBef>
              <a:spcAft>
                <a:spcPts val="0"/>
              </a:spcAft>
              <a:buNone/>
            </a:pPr>
            <a:r>
              <a:rPr lang="en" sz="1200"/>
              <a:t>Classifier</a:t>
            </a:r>
            <a:endParaRPr sz="1200"/>
          </a:p>
        </p:txBody>
      </p:sp>
      <p:sp>
        <p:nvSpPr>
          <p:cNvPr id="140" name="Google Shape;140;p17"/>
          <p:cNvSpPr txBox="1"/>
          <p:nvPr/>
        </p:nvSpPr>
        <p:spPr>
          <a:xfrm>
            <a:off x="311700" y="3870825"/>
            <a:ext cx="3837900" cy="72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 sz="1200" b="1"/>
              <a:t>Disadvantage:</a:t>
            </a:r>
            <a:endParaRPr sz="1200" b="1"/>
          </a:p>
          <a:p>
            <a:pPr marL="0" lvl="0" indent="0" algn="just" rtl="0">
              <a:spcBef>
                <a:spcPts val="0"/>
              </a:spcBef>
              <a:spcAft>
                <a:spcPts val="0"/>
              </a:spcAft>
              <a:buNone/>
            </a:pPr>
            <a:r>
              <a:rPr lang="en" sz="1200"/>
              <a:t>Raw TF-IDF is used for</a:t>
            </a:r>
            <a:r>
              <a:rPr lang="en" sz="1200" b="1"/>
              <a:t> document summarization </a:t>
            </a:r>
            <a:r>
              <a:rPr lang="en" sz="1200"/>
              <a:t>instead of </a:t>
            </a:r>
            <a:r>
              <a:rPr lang="en" sz="1200" b="1"/>
              <a:t>score prediction</a:t>
            </a:r>
            <a:r>
              <a:rPr lang="en" sz="1200"/>
              <a:t>.</a:t>
            </a:r>
            <a:endParaRPr sz="1200"/>
          </a:p>
        </p:txBody>
      </p:sp>
      <p:graphicFrame>
        <p:nvGraphicFramePr>
          <p:cNvPr id="141" name="Google Shape;141;p17"/>
          <p:cNvGraphicFramePr/>
          <p:nvPr/>
        </p:nvGraphicFramePr>
        <p:xfrm>
          <a:off x="5692625" y="2726375"/>
          <a:ext cx="2282750" cy="2203969"/>
        </p:xfrm>
        <a:graphic>
          <a:graphicData uri="http://schemas.openxmlformats.org/drawingml/2006/table">
            <a:tbl>
              <a:tblPr>
                <a:noFill/>
                <a:tableStyleId>{9353506A-3076-43B7-B8B4-74FACE9349AC}</a:tableStyleId>
              </a:tblPr>
              <a:tblGrid>
                <a:gridCol w="1141375">
                  <a:extLst>
                    <a:ext uri="{9D8B030D-6E8A-4147-A177-3AD203B41FA5}">
                      <a16:colId xmlns:a16="http://schemas.microsoft.com/office/drawing/2014/main" val="20000"/>
                    </a:ext>
                  </a:extLst>
                </a:gridCol>
                <a:gridCol w="1141375">
                  <a:extLst>
                    <a:ext uri="{9D8B030D-6E8A-4147-A177-3AD203B41FA5}">
                      <a16:colId xmlns:a16="http://schemas.microsoft.com/office/drawing/2014/main" val="20001"/>
                    </a:ext>
                  </a:extLst>
                </a:gridCol>
              </a:tblGrid>
              <a:tr h="314575">
                <a:tc>
                  <a:txBody>
                    <a:bodyPr/>
                    <a:lstStyle/>
                    <a:p>
                      <a:pPr marL="0" lvl="0" indent="0" algn="ctr" rtl="0">
                        <a:spcBef>
                          <a:spcPts val="0"/>
                        </a:spcBef>
                        <a:spcAft>
                          <a:spcPts val="0"/>
                        </a:spcAft>
                        <a:buNone/>
                      </a:pPr>
                      <a:r>
                        <a:rPr lang="en" sz="1200" b="1"/>
                        <a:t>Grade</a:t>
                      </a:r>
                      <a:endParaRPr sz="1200" b="1"/>
                    </a:p>
                  </a:txBody>
                  <a:tcPr marL="91425" marR="91425" marT="91425" marB="91425"/>
                </a:tc>
                <a:tc>
                  <a:txBody>
                    <a:bodyPr/>
                    <a:lstStyle/>
                    <a:p>
                      <a:pPr marL="0" lvl="0" indent="0" algn="ctr" rtl="0">
                        <a:spcBef>
                          <a:spcPts val="0"/>
                        </a:spcBef>
                        <a:spcAft>
                          <a:spcPts val="0"/>
                        </a:spcAft>
                        <a:buNone/>
                      </a:pPr>
                      <a:r>
                        <a:rPr lang="en" sz="1200" b="1"/>
                        <a:t>Score Range</a:t>
                      </a:r>
                      <a:endParaRPr sz="1200" b="1"/>
                    </a:p>
                  </a:txBody>
                  <a:tcPr marL="91425" marR="91425" marT="91425" marB="91425"/>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t>A</a:t>
                      </a:r>
                      <a:endParaRPr sz="1200" b="1"/>
                    </a:p>
                  </a:txBody>
                  <a:tcPr marL="91425" marR="91425" marT="91425" marB="91425"/>
                </a:tc>
                <a:tc>
                  <a:txBody>
                    <a:bodyPr/>
                    <a:lstStyle/>
                    <a:p>
                      <a:pPr marL="0" lvl="0" indent="0" algn="ctr" rtl="0">
                        <a:spcBef>
                          <a:spcPts val="0"/>
                        </a:spcBef>
                        <a:spcAft>
                          <a:spcPts val="0"/>
                        </a:spcAft>
                        <a:buNone/>
                      </a:pPr>
                      <a:r>
                        <a:rPr lang="en" sz="1200" b="1"/>
                        <a:t>50</a:t>
                      </a:r>
                      <a:endParaRPr sz="1200" b="1"/>
                    </a:p>
                  </a:txBody>
                  <a:tcPr marL="91425" marR="91425" marT="91425" marB="91425"/>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en" sz="1200" b="1"/>
                        <a:t>A-</a:t>
                      </a:r>
                      <a:endParaRPr sz="1200" b="1"/>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200" b="1">
                          <a:solidFill>
                            <a:schemeClr val="dk1"/>
                          </a:solidFill>
                        </a:rPr>
                        <a:t>[45-50)</a:t>
                      </a:r>
                      <a:endParaRPr sz="1200" b="1"/>
                    </a:p>
                  </a:txBody>
                  <a:tcPr marL="91425" marR="91425" marT="91425" marB="91425"/>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en" sz="1200" b="1"/>
                        <a:t>B+</a:t>
                      </a:r>
                      <a:endParaRPr sz="1200" b="1"/>
                    </a:p>
                  </a:txBody>
                  <a:tcPr marL="91425" marR="91425" marT="91425" marB="91425"/>
                </a:tc>
                <a:tc>
                  <a:txBody>
                    <a:bodyPr/>
                    <a:lstStyle/>
                    <a:p>
                      <a:pPr marL="0" lvl="0" indent="0" algn="ctr" rtl="0">
                        <a:spcBef>
                          <a:spcPts val="0"/>
                        </a:spcBef>
                        <a:spcAft>
                          <a:spcPts val="0"/>
                        </a:spcAft>
                        <a:buNone/>
                      </a:pPr>
                      <a:r>
                        <a:rPr lang="en" sz="1200" b="1"/>
                        <a:t>[40-45)</a:t>
                      </a:r>
                      <a:endParaRPr sz="1200" b="1"/>
                    </a:p>
                  </a:txBody>
                  <a:tcPr marL="91425" marR="91425" marT="91425" marB="91425"/>
                </a:tc>
                <a:extLst>
                  <a:ext uri="{0D108BD9-81ED-4DB2-BD59-A6C34878D82A}">
                    <a16:rowId xmlns:a16="http://schemas.microsoft.com/office/drawing/2014/main" val="10003"/>
                  </a:ext>
                </a:extLst>
              </a:tr>
              <a:tr h="365725">
                <a:tc>
                  <a:txBody>
                    <a:bodyPr/>
                    <a:lstStyle/>
                    <a:p>
                      <a:pPr marL="0" lvl="0" indent="0" algn="ctr" rtl="0">
                        <a:spcBef>
                          <a:spcPts val="0"/>
                        </a:spcBef>
                        <a:spcAft>
                          <a:spcPts val="0"/>
                        </a:spcAft>
                        <a:buNone/>
                      </a:pPr>
                      <a:r>
                        <a:rPr lang="en" sz="1200" b="1"/>
                        <a:t>B</a:t>
                      </a:r>
                      <a:endParaRPr sz="1200" b="1"/>
                    </a:p>
                  </a:txBody>
                  <a:tcPr marL="91425" marR="91425" marT="91425" marB="91425"/>
                </a:tc>
                <a:tc>
                  <a:txBody>
                    <a:bodyPr/>
                    <a:lstStyle/>
                    <a:p>
                      <a:pPr marL="0" lvl="0" indent="0" algn="ctr" rtl="0">
                        <a:spcBef>
                          <a:spcPts val="0"/>
                        </a:spcBef>
                        <a:spcAft>
                          <a:spcPts val="0"/>
                        </a:spcAft>
                        <a:buNone/>
                      </a:pPr>
                      <a:r>
                        <a:rPr lang="en" sz="1200" b="1"/>
                        <a:t>[30-40)</a:t>
                      </a:r>
                      <a:endParaRPr sz="1200" b="1"/>
                    </a:p>
                  </a:txBody>
                  <a:tcPr marL="91425" marR="91425" marT="91425" marB="91425"/>
                </a:tc>
                <a:extLst>
                  <a:ext uri="{0D108BD9-81ED-4DB2-BD59-A6C34878D82A}">
                    <a16:rowId xmlns:a16="http://schemas.microsoft.com/office/drawing/2014/main" val="10004"/>
                  </a:ext>
                </a:extLst>
              </a:tr>
              <a:tr h="365725">
                <a:tc>
                  <a:txBody>
                    <a:bodyPr/>
                    <a:lstStyle/>
                    <a:p>
                      <a:pPr marL="0" lvl="0" indent="0" algn="ctr" rtl="0">
                        <a:spcBef>
                          <a:spcPts val="0"/>
                        </a:spcBef>
                        <a:spcAft>
                          <a:spcPts val="0"/>
                        </a:spcAft>
                        <a:buNone/>
                      </a:pPr>
                      <a:r>
                        <a:rPr lang="en" sz="1200" b="1"/>
                        <a:t>B-</a:t>
                      </a:r>
                      <a:endParaRPr sz="1200" b="1"/>
                    </a:p>
                  </a:txBody>
                  <a:tcPr marL="91425" marR="91425" marT="91425" marB="91425"/>
                </a:tc>
                <a:tc>
                  <a:txBody>
                    <a:bodyPr/>
                    <a:lstStyle/>
                    <a:p>
                      <a:pPr marL="0" lvl="0" indent="0" algn="ctr" rtl="0">
                        <a:spcBef>
                          <a:spcPts val="0"/>
                        </a:spcBef>
                        <a:spcAft>
                          <a:spcPts val="0"/>
                        </a:spcAft>
                        <a:buNone/>
                      </a:pPr>
                      <a:r>
                        <a:rPr lang="en" sz="1200" b="1"/>
                        <a:t>&lt;30</a:t>
                      </a:r>
                      <a:endParaRPr sz="1200" b="1"/>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p:nvPr/>
        </p:nvSpPr>
        <p:spPr>
          <a:xfrm>
            <a:off x="5462375" y="3003650"/>
            <a:ext cx="3311400" cy="17766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367500" y="3003650"/>
            <a:ext cx="4958100" cy="17766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352650" y="1221925"/>
            <a:ext cx="8409000" cy="166470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18"/>
          <p:cNvPicPr preferRelativeResize="0"/>
          <p:nvPr/>
        </p:nvPicPr>
        <p:blipFill>
          <a:blip r:embed="rId3">
            <a:alphaModFix/>
          </a:blip>
          <a:stretch>
            <a:fillRect/>
          </a:stretch>
        </p:blipFill>
        <p:spPr>
          <a:xfrm>
            <a:off x="6360549" y="1709960"/>
            <a:ext cx="872719" cy="893838"/>
          </a:xfrm>
          <a:prstGeom prst="rect">
            <a:avLst/>
          </a:prstGeom>
          <a:noFill/>
          <a:ln>
            <a:noFill/>
          </a:ln>
        </p:spPr>
      </p:pic>
      <p:sp>
        <p:nvSpPr>
          <p:cNvPr id="150" name="Google Shape;15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Distance on AST Nodes Vector </a:t>
            </a:r>
            <a:endParaRPr/>
          </a:p>
        </p:txBody>
      </p:sp>
      <p:sp>
        <p:nvSpPr>
          <p:cNvPr id="151" name="Google Shape;151;p18"/>
          <p:cNvSpPr txBox="1"/>
          <p:nvPr/>
        </p:nvSpPr>
        <p:spPr>
          <a:xfrm>
            <a:off x="315750" y="1177200"/>
            <a:ext cx="2365800" cy="2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t>Vectorization for AST Nodes</a:t>
            </a:r>
            <a:endParaRPr sz="1200" b="1"/>
          </a:p>
        </p:txBody>
      </p:sp>
      <p:sp>
        <p:nvSpPr>
          <p:cNvPr id="152" name="Google Shape;152;p18"/>
          <p:cNvSpPr txBox="1"/>
          <p:nvPr/>
        </p:nvSpPr>
        <p:spPr>
          <a:xfrm>
            <a:off x="307375" y="2972725"/>
            <a:ext cx="918300" cy="2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t>Training</a:t>
            </a:r>
            <a:endParaRPr sz="1200" b="1"/>
          </a:p>
        </p:txBody>
      </p:sp>
      <p:sp>
        <p:nvSpPr>
          <p:cNvPr id="153" name="Google Shape;153;p18"/>
          <p:cNvSpPr/>
          <p:nvPr/>
        </p:nvSpPr>
        <p:spPr>
          <a:xfrm>
            <a:off x="483913" y="1599175"/>
            <a:ext cx="1049700" cy="111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18"/>
          <p:cNvPicPr preferRelativeResize="0"/>
          <p:nvPr/>
        </p:nvPicPr>
        <p:blipFill>
          <a:blip r:embed="rId4">
            <a:alphaModFix/>
          </a:blip>
          <a:stretch>
            <a:fillRect/>
          </a:stretch>
        </p:blipFill>
        <p:spPr>
          <a:xfrm>
            <a:off x="604975" y="1726439"/>
            <a:ext cx="323100" cy="420956"/>
          </a:xfrm>
          <a:prstGeom prst="rect">
            <a:avLst/>
          </a:prstGeom>
          <a:noFill/>
          <a:ln w="9525" cap="flat" cmpd="sng">
            <a:solidFill>
              <a:srgbClr val="000000"/>
            </a:solidFill>
            <a:prstDash val="solid"/>
            <a:round/>
            <a:headEnd type="none" w="sm" len="sm"/>
            <a:tailEnd type="none" w="sm" len="sm"/>
          </a:ln>
        </p:spPr>
      </p:pic>
      <p:pic>
        <p:nvPicPr>
          <p:cNvPr id="155" name="Google Shape;155;p18"/>
          <p:cNvPicPr preferRelativeResize="0"/>
          <p:nvPr/>
        </p:nvPicPr>
        <p:blipFill>
          <a:blip r:embed="rId5">
            <a:alphaModFix/>
          </a:blip>
          <a:stretch>
            <a:fillRect/>
          </a:stretch>
        </p:blipFill>
        <p:spPr>
          <a:xfrm>
            <a:off x="1079122" y="1784141"/>
            <a:ext cx="384001" cy="305549"/>
          </a:xfrm>
          <a:prstGeom prst="rect">
            <a:avLst/>
          </a:prstGeom>
          <a:noFill/>
          <a:ln w="9525" cap="flat" cmpd="sng">
            <a:solidFill>
              <a:srgbClr val="000000"/>
            </a:solidFill>
            <a:prstDash val="solid"/>
            <a:round/>
            <a:headEnd type="none" w="sm" len="sm"/>
            <a:tailEnd type="none" w="sm" len="sm"/>
          </a:ln>
        </p:spPr>
      </p:pic>
      <p:pic>
        <p:nvPicPr>
          <p:cNvPr id="156" name="Google Shape;156;p18"/>
          <p:cNvPicPr preferRelativeResize="0"/>
          <p:nvPr/>
        </p:nvPicPr>
        <p:blipFill>
          <a:blip r:embed="rId6">
            <a:alphaModFix/>
          </a:blip>
          <a:stretch>
            <a:fillRect/>
          </a:stretch>
        </p:blipFill>
        <p:spPr>
          <a:xfrm>
            <a:off x="729975" y="2240838"/>
            <a:ext cx="434550" cy="434550"/>
          </a:xfrm>
          <a:prstGeom prst="rect">
            <a:avLst/>
          </a:prstGeom>
          <a:noFill/>
          <a:ln w="9525" cap="flat" cmpd="sng">
            <a:solidFill>
              <a:srgbClr val="000000"/>
            </a:solidFill>
            <a:prstDash val="solid"/>
            <a:round/>
            <a:headEnd type="none" w="sm" len="sm"/>
            <a:tailEnd type="none" w="sm" len="sm"/>
          </a:ln>
        </p:spPr>
      </p:pic>
      <p:cxnSp>
        <p:nvCxnSpPr>
          <p:cNvPr id="157" name="Google Shape;157;p18"/>
          <p:cNvCxnSpPr>
            <a:stCxn id="153" idx="3"/>
            <a:endCxn id="158" idx="1"/>
          </p:cNvCxnSpPr>
          <p:nvPr/>
        </p:nvCxnSpPr>
        <p:spPr>
          <a:xfrm>
            <a:off x="1533613" y="2156875"/>
            <a:ext cx="227400" cy="0"/>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18"/>
          <p:cNvSpPr/>
          <p:nvPr/>
        </p:nvSpPr>
        <p:spPr>
          <a:xfrm>
            <a:off x="1761100" y="1727425"/>
            <a:ext cx="1615800" cy="85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AST Parser for different programming languages</a:t>
            </a:r>
            <a:endParaRPr sz="1200"/>
          </a:p>
        </p:txBody>
      </p:sp>
      <p:sp>
        <p:nvSpPr>
          <p:cNvPr id="159" name="Google Shape;159;p18"/>
          <p:cNvSpPr/>
          <p:nvPr/>
        </p:nvSpPr>
        <p:spPr>
          <a:xfrm>
            <a:off x="3630363" y="1599175"/>
            <a:ext cx="1049700" cy="111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 name="Google Shape;160;p18"/>
          <p:cNvPicPr preferRelativeResize="0"/>
          <p:nvPr/>
        </p:nvPicPr>
        <p:blipFill>
          <a:blip r:embed="rId7">
            <a:alphaModFix/>
          </a:blip>
          <a:stretch>
            <a:fillRect/>
          </a:stretch>
        </p:blipFill>
        <p:spPr>
          <a:xfrm>
            <a:off x="3700875" y="1689004"/>
            <a:ext cx="384000" cy="400695"/>
          </a:xfrm>
          <a:prstGeom prst="rect">
            <a:avLst/>
          </a:prstGeom>
          <a:noFill/>
          <a:ln w="9525" cap="flat" cmpd="sng">
            <a:solidFill>
              <a:srgbClr val="000000"/>
            </a:solidFill>
            <a:prstDash val="solid"/>
            <a:round/>
            <a:headEnd type="none" w="sm" len="sm"/>
            <a:tailEnd type="none" w="sm" len="sm"/>
          </a:ln>
        </p:spPr>
      </p:pic>
      <p:pic>
        <p:nvPicPr>
          <p:cNvPr id="161" name="Google Shape;161;p18"/>
          <p:cNvPicPr preferRelativeResize="0"/>
          <p:nvPr/>
        </p:nvPicPr>
        <p:blipFill>
          <a:blip r:embed="rId7">
            <a:alphaModFix/>
          </a:blip>
          <a:stretch>
            <a:fillRect/>
          </a:stretch>
        </p:blipFill>
        <p:spPr>
          <a:xfrm>
            <a:off x="4235925" y="1736579"/>
            <a:ext cx="384000" cy="400695"/>
          </a:xfrm>
          <a:prstGeom prst="rect">
            <a:avLst/>
          </a:prstGeom>
          <a:noFill/>
          <a:ln w="9525" cap="flat" cmpd="sng">
            <a:solidFill>
              <a:srgbClr val="000000"/>
            </a:solidFill>
            <a:prstDash val="solid"/>
            <a:round/>
            <a:headEnd type="none" w="sm" len="sm"/>
            <a:tailEnd type="none" w="sm" len="sm"/>
          </a:ln>
        </p:spPr>
      </p:pic>
      <p:pic>
        <p:nvPicPr>
          <p:cNvPr id="162" name="Google Shape;162;p18"/>
          <p:cNvPicPr preferRelativeResize="0"/>
          <p:nvPr/>
        </p:nvPicPr>
        <p:blipFill>
          <a:blip r:embed="rId7">
            <a:alphaModFix/>
          </a:blip>
          <a:stretch>
            <a:fillRect/>
          </a:stretch>
        </p:blipFill>
        <p:spPr>
          <a:xfrm>
            <a:off x="3851925" y="2240854"/>
            <a:ext cx="384000" cy="400695"/>
          </a:xfrm>
          <a:prstGeom prst="rect">
            <a:avLst/>
          </a:prstGeom>
          <a:noFill/>
          <a:ln w="9525" cap="flat" cmpd="sng">
            <a:solidFill>
              <a:srgbClr val="000000"/>
            </a:solidFill>
            <a:prstDash val="solid"/>
            <a:round/>
            <a:headEnd type="none" w="sm" len="sm"/>
            <a:tailEnd type="none" w="sm" len="sm"/>
          </a:ln>
        </p:spPr>
      </p:pic>
      <p:cxnSp>
        <p:nvCxnSpPr>
          <p:cNvPr id="163" name="Google Shape;163;p18"/>
          <p:cNvCxnSpPr>
            <a:stCxn id="158" idx="3"/>
            <a:endCxn id="159" idx="1"/>
          </p:cNvCxnSpPr>
          <p:nvPr/>
        </p:nvCxnSpPr>
        <p:spPr>
          <a:xfrm>
            <a:off x="3376900" y="2156875"/>
            <a:ext cx="253500" cy="0"/>
          </a:xfrm>
          <a:prstGeom prst="straightConnector1">
            <a:avLst/>
          </a:prstGeom>
          <a:noFill/>
          <a:ln w="9525" cap="flat" cmpd="sng">
            <a:solidFill>
              <a:schemeClr val="dk2"/>
            </a:solidFill>
            <a:prstDash val="solid"/>
            <a:round/>
            <a:headEnd type="none" w="med" len="med"/>
            <a:tailEnd type="triangle" w="med" len="med"/>
          </a:ln>
        </p:spPr>
      </p:cxnSp>
      <p:sp>
        <p:nvSpPr>
          <p:cNvPr id="164" name="Google Shape;164;p18"/>
          <p:cNvSpPr/>
          <p:nvPr/>
        </p:nvSpPr>
        <p:spPr>
          <a:xfrm>
            <a:off x="4972275" y="1815025"/>
            <a:ext cx="1145700" cy="6837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Collect non-terminal nodes</a:t>
            </a:r>
            <a:endParaRPr sz="1200"/>
          </a:p>
        </p:txBody>
      </p:sp>
      <p:cxnSp>
        <p:nvCxnSpPr>
          <p:cNvPr id="165" name="Google Shape;165;p18"/>
          <p:cNvCxnSpPr>
            <a:stCxn id="159" idx="3"/>
            <a:endCxn id="164" idx="1"/>
          </p:cNvCxnSpPr>
          <p:nvPr/>
        </p:nvCxnSpPr>
        <p:spPr>
          <a:xfrm>
            <a:off x="4680063" y="2156875"/>
            <a:ext cx="292200" cy="0"/>
          </a:xfrm>
          <a:prstGeom prst="straightConnector1">
            <a:avLst/>
          </a:prstGeom>
          <a:noFill/>
          <a:ln w="9525" cap="flat" cmpd="sng">
            <a:solidFill>
              <a:schemeClr val="dk2"/>
            </a:solidFill>
            <a:prstDash val="solid"/>
            <a:round/>
            <a:headEnd type="none" w="med" len="med"/>
            <a:tailEnd type="triangle" w="med" len="med"/>
          </a:ln>
        </p:spPr>
      </p:cxnSp>
      <p:sp>
        <p:nvSpPr>
          <p:cNvPr id="166" name="Google Shape;166;p18"/>
          <p:cNvSpPr txBox="1"/>
          <p:nvPr/>
        </p:nvSpPr>
        <p:spPr>
          <a:xfrm>
            <a:off x="6117975" y="2498725"/>
            <a:ext cx="1263000" cy="43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United Documents with </a:t>
            </a:r>
            <a:r>
              <a:rPr lang="en" sz="1000">
                <a:solidFill>
                  <a:schemeClr val="dk1"/>
                </a:solidFill>
              </a:rPr>
              <a:t>Tree Nodes</a:t>
            </a:r>
            <a:endParaRPr sz="1000"/>
          </a:p>
        </p:txBody>
      </p:sp>
      <p:cxnSp>
        <p:nvCxnSpPr>
          <p:cNvPr id="167" name="Google Shape;167;p18"/>
          <p:cNvCxnSpPr>
            <a:stCxn id="164" idx="3"/>
            <a:endCxn id="149" idx="1"/>
          </p:cNvCxnSpPr>
          <p:nvPr/>
        </p:nvCxnSpPr>
        <p:spPr>
          <a:xfrm>
            <a:off x="6117975" y="2156875"/>
            <a:ext cx="242700" cy="0"/>
          </a:xfrm>
          <a:prstGeom prst="straightConnector1">
            <a:avLst/>
          </a:prstGeom>
          <a:noFill/>
          <a:ln w="9525" cap="flat" cmpd="sng">
            <a:solidFill>
              <a:schemeClr val="dk2"/>
            </a:solidFill>
            <a:prstDash val="solid"/>
            <a:round/>
            <a:headEnd type="none" w="med" len="med"/>
            <a:tailEnd type="triangle" w="med" len="med"/>
          </a:ln>
        </p:spPr>
      </p:cxnSp>
      <p:sp>
        <p:nvSpPr>
          <p:cNvPr id="168" name="Google Shape;168;p18"/>
          <p:cNvSpPr/>
          <p:nvPr/>
        </p:nvSpPr>
        <p:spPr>
          <a:xfrm>
            <a:off x="8278650" y="1599175"/>
            <a:ext cx="384000" cy="9726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a:t>
            </a:r>
            <a:endParaRPr sz="1000"/>
          </a:p>
          <a:p>
            <a:pPr marL="0" lvl="0" indent="0" algn="l" rtl="0">
              <a:spcBef>
                <a:spcPts val="0"/>
              </a:spcBef>
              <a:spcAft>
                <a:spcPts val="0"/>
              </a:spcAft>
              <a:buNone/>
            </a:pPr>
            <a:r>
              <a:rPr lang="en" sz="1000"/>
              <a:t>0.2</a:t>
            </a:r>
            <a:endParaRPr sz="1000"/>
          </a:p>
          <a:p>
            <a:pPr marL="0" lvl="0" indent="0" algn="l" rtl="0">
              <a:spcBef>
                <a:spcPts val="0"/>
              </a:spcBef>
              <a:spcAft>
                <a:spcPts val="0"/>
              </a:spcAft>
              <a:buNone/>
            </a:pPr>
            <a:r>
              <a:rPr lang="en" sz="1000"/>
              <a:t>0.4</a:t>
            </a:r>
            <a:endParaRPr sz="1000"/>
          </a:p>
          <a:p>
            <a:pPr marL="0" lvl="0" indent="0" algn="l" rtl="0">
              <a:spcBef>
                <a:spcPts val="0"/>
              </a:spcBef>
              <a:spcAft>
                <a:spcPts val="0"/>
              </a:spcAft>
              <a:buNone/>
            </a:pPr>
            <a:r>
              <a:rPr lang="en" sz="1000"/>
              <a:t>0.5</a:t>
            </a:r>
            <a:endParaRPr sz="1000"/>
          </a:p>
          <a:p>
            <a:pPr marL="0" lvl="0" indent="0" algn="l" rtl="0">
              <a:spcBef>
                <a:spcPts val="0"/>
              </a:spcBef>
              <a:spcAft>
                <a:spcPts val="0"/>
              </a:spcAft>
              <a:buNone/>
            </a:pPr>
            <a:r>
              <a:rPr lang="en" sz="1000"/>
              <a:t>...</a:t>
            </a:r>
            <a:endParaRPr sz="1000"/>
          </a:p>
        </p:txBody>
      </p:sp>
      <p:sp>
        <p:nvSpPr>
          <p:cNvPr id="169" name="Google Shape;169;p18"/>
          <p:cNvSpPr txBox="1"/>
          <p:nvPr/>
        </p:nvSpPr>
        <p:spPr>
          <a:xfrm>
            <a:off x="8172387" y="2507725"/>
            <a:ext cx="646500"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TF-IDF </a:t>
            </a:r>
            <a:endParaRPr sz="1000" dirty="0"/>
          </a:p>
          <a:p>
            <a:pPr marL="0" lvl="0" indent="0" algn="l" rtl="0">
              <a:spcBef>
                <a:spcPts val="0"/>
              </a:spcBef>
              <a:spcAft>
                <a:spcPts val="0"/>
              </a:spcAft>
              <a:buNone/>
            </a:pPr>
            <a:r>
              <a:rPr lang="en" sz="1000" dirty="0"/>
              <a:t>Vector</a:t>
            </a:r>
            <a:endParaRPr sz="1000" dirty="0"/>
          </a:p>
        </p:txBody>
      </p:sp>
      <p:sp>
        <p:nvSpPr>
          <p:cNvPr id="170" name="Google Shape;170;p18"/>
          <p:cNvSpPr/>
          <p:nvPr/>
        </p:nvSpPr>
        <p:spPr>
          <a:xfrm>
            <a:off x="7392524" y="1956475"/>
            <a:ext cx="643500" cy="4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TF-IDF</a:t>
            </a:r>
            <a:endParaRPr sz="1100"/>
          </a:p>
        </p:txBody>
      </p:sp>
      <p:cxnSp>
        <p:nvCxnSpPr>
          <p:cNvPr id="171" name="Google Shape;171;p18"/>
          <p:cNvCxnSpPr>
            <a:endCxn id="170" idx="1"/>
          </p:cNvCxnSpPr>
          <p:nvPr/>
        </p:nvCxnSpPr>
        <p:spPr>
          <a:xfrm rot="10800000" flipH="1">
            <a:off x="7200524" y="2156875"/>
            <a:ext cx="192000" cy="8100"/>
          </a:xfrm>
          <a:prstGeom prst="straightConnector1">
            <a:avLst/>
          </a:prstGeom>
          <a:noFill/>
          <a:ln w="9525" cap="flat" cmpd="sng">
            <a:solidFill>
              <a:schemeClr val="dk2"/>
            </a:solidFill>
            <a:prstDash val="solid"/>
            <a:round/>
            <a:headEnd type="none" w="med" len="med"/>
            <a:tailEnd type="triangle" w="med" len="med"/>
          </a:ln>
        </p:spPr>
      </p:cxnSp>
      <p:cxnSp>
        <p:nvCxnSpPr>
          <p:cNvPr id="172" name="Google Shape;172;p18"/>
          <p:cNvCxnSpPr/>
          <p:nvPr/>
        </p:nvCxnSpPr>
        <p:spPr>
          <a:xfrm>
            <a:off x="8035950" y="2156875"/>
            <a:ext cx="242700" cy="0"/>
          </a:xfrm>
          <a:prstGeom prst="straightConnector1">
            <a:avLst/>
          </a:prstGeom>
          <a:noFill/>
          <a:ln w="9525" cap="flat" cmpd="sng">
            <a:solidFill>
              <a:schemeClr val="dk2"/>
            </a:solidFill>
            <a:prstDash val="solid"/>
            <a:round/>
            <a:headEnd type="none" w="med" len="med"/>
            <a:tailEnd type="triangle" w="med" len="med"/>
          </a:ln>
        </p:spPr>
      </p:cxnSp>
      <p:sp>
        <p:nvSpPr>
          <p:cNvPr id="173" name="Google Shape;173;p18"/>
          <p:cNvSpPr/>
          <p:nvPr/>
        </p:nvSpPr>
        <p:spPr>
          <a:xfrm>
            <a:off x="418250" y="3321325"/>
            <a:ext cx="872700" cy="1025100"/>
          </a:xfrm>
          <a:prstGeom prst="can">
            <a:avLst>
              <a:gd name="adj" fmla="val 250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Students Solutions Database</a:t>
            </a:r>
            <a:endParaRPr sz="1200" dirty="0"/>
          </a:p>
        </p:txBody>
      </p:sp>
      <p:graphicFrame>
        <p:nvGraphicFramePr>
          <p:cNvPr id="174" name="Google Shape;174;p18"/>
          <p:cNvGraphicFramePr/>
          <p:nvPr/>
        </p:nvGraphicFramePr>
        <p:xfrm>
          <a:off x="1641863" y="3069288"/>
          <a:ext cx="963400" cy="1523850"/>
        </p:xfrm>
        <a:graphic>
          <a:graphicData uri="http://schemas.openxmlformats.org/drawingml/2006/table">
            <a:tbl>
              <a:tblPr>
                <a:noFill/>
                <a:tableStyleId>{9353506A-3076-43B7-B8B4-74FACE9349AC}</a:tableStyleId>
              </a:tblPr>
              <a:tblGrid>
                <a:gridCol w="963400">
                  <a:extLst>
                    <a:ext uri="{9D8B030D-6E8A-4147-A177-3AD203B41FA5}">
                      <a16:colId xmlns:a16="http://schemas.microsoft.com/office/drawing/2014/main" val="20000"/>
                    </a:ext>
                  </a:extLst>
                </a:gridCol>
              </a:tblGrid>
              <a:tr h="265675">
                <a:tc>
                  <a:txBody>
                    <a:bodyPr/>
                    <a:lstStyle/>
                    <a:p>
                      <a:pPr marL="0" lvl="0" indent="0" algn="just" rtl="0">
                        <a:spcBef>
                          <a:spcPts val="0"/>
                        </a:spcBef>
                        <a:spcAft>
                          <a:spcPts val="0"/>
                        </a:spcAft>
                        <a:buNone/>
                      </a:pPr>
                      <a:r>
                        <a:rPr lang="en" sz="800"/>
                        <a:t>Solutions got</a:t>
                      </a:r>
                      <a:r>
                        <a:rPr lang="en" sz="800" b="1"/>
                        <a:t> A</a:t>
                      </a:r>
                      <a:endParaRPr sz="800" b="1"/>
                    </a:p>
                  </a:txBody>
                  <a:tcPr marL="91425" marR="91425" marT="91425" marB="91425">
                    <a:solidFill>
                      <a:srgbClr val="CCCCCC"/>
                    </a:solidFill>
                  </a:tcPr>
                </a:tc>
                <a:extLst>
                  <a:ext uri="{0D108BD9-81ED-4DB2-BD59-A6C34878D82A}">
                    <a16:rowId xmlns:a16="http://schemas.microsoft.com/office/drawing/2014/main" val="10000"/>
                  </a:ext>
                </a:extLst>
              </a:tr>
              <a:tr h="270450">
                <a:tc>
                  <a:txBody>
                    <a:bodyPr/>
                    <a:lstStyle/>
                    <a:p>
                      <a:pPr marL="0" lvl="0" indent="0" algn="just" rtl="0">
                        <a:spcBef>
                          <a:spcPts val="0"/>
                        </a:spcBef>
                        <a:spcAft>
                          <a:spcPts val="0"/>
                        </a:spcAft>
                        <a:buNone/>
                      </a:pPr>
                      <a:r>
                        <a:rPr lang="en" sz="800"/>
                        <a:t>Solutions got</a:t>
                      </a:r>
                      <a:r>
                        <a:rPr lang="en" sz="800" b="1"/>
                        <a:t> A-</a:t>
                      </a:r>
                      <a:endParaRPr sz="800" b="1"/>
                    </a:p>
                  </a:txBody>
                  <a:tcPr marL="91425" marR="91425" marT="91425" marB="91425">
                    <a:solidFill>
                      <a:srgbClr val="CCCCCC"/>
                    </a:solidFill>
                  </a:tcPr>
                </a:tc>
                <a:extLst>
                  <a:ext uri="{0D108BD9-81ED-4DB2-BD59-A6C34878D82A}">
                    <a16:rowId xmlns:a16="http://schemas.microsoft.com/office/drawing/2014/main" val="10001"/>
                  </a:ext>
                </a:extLst>
              </a:tr>
              <a:tr h="270450">
                <a:tc>
                  <a:txBody>
                    <a:bodyPr/>
                    <a:lstStyle/>
                    <a:p>
                      <a:pPr marL="0" lvl="0" indent="0" algn="just" rtl="0">
                        <a:spcBef>
                          <a:spcPts val="0"/>
                        </a:spcBef>
                        <a:spcAft>
                          <a:spcPts val="0"/>
                        </a:spcAft>
                        <a:buNone/>
                      </a:pPr>
                      <a:r>
                        <a:rPr lang="en" sz="800"/>
                        <a:t>Solutions got</a:t>
                      </a:r>
                      <a:r>
                        <a:rPr lang="en" sz="800" b="1"/>
                        <a:t> B+</a:t>
                      </a:r>
                      <a:endParaRPr sz="800" b="1"/>
                    </a:p>
                  </a:txBody>
                  <a:tcPr marL="91425" marR="91425" marT="91425" marB="91425">
                    <a:solidFill>
                      <a:srgbClr val="CCCCCC"/>
                    </a:solidFill>
                  </a:tcPr>
                </a:tc>
                <a:extLst>
                  <a:ext uri="{0D108BD9-81ED-4DB2-BD59-A6C34878D82A}">
                    <a16:rowId xmlns:a16="http://schemas.microsoft.com/office/drawing/2014/main" val="10002"/>
                  </a:ext>
                </a:extLst>
              </a:tr>
              <a:tr h="270450">
                <a:tc>
                  <a:txBody>
                    <a:bodyPr/>
                    <a:lstStyle/>
                    <a:p>
                      <a:pPr marL="0" lvl="0" indent="0" algn="just" rtl="0">
                        <a:spcBef>
                          <a:spcPts val="0"/>
                        </a:spcBef>
                        <a:spcAft>
                          <a:spcPts val="0"/>
                        </a:spcAft>
                        <a:buNone/>
                      </a:pPr>
                      <a:r>
                        <a:rPr lang="en" sz="800"/>
                        <a:t>Solutions got</a:t>
                      </a:r>
                      <a:r>
                        <a:rPr lang="en" sz="800" b="1"/>
                        <a:t> B</a:t>
                      </a:r>
                      <a:endParaRPr sz="800" b="1"/>
                    </a:p>
                  </a:txBody>
                  <a:tcPr marL="91425" marR="91425" marT="91425" marB="91425">
                    <a:solidFill>
                      <a:srgbClr val="CCCCCC"/>
                    </a:solidFill>
                  </a:tcPr>
                </a:tc>
                <a:extLst>
                  <a:ext uri="{0D108BD9-81ED-4DB2-BD59-A6C34878D82A}">
                    <a16:rowId xmlns:a16="http://schemas.microsoft.com/office/drawing/2014/main" val="10003"/>
                  </a:ext>
                </a:extLst>
              </a:tr>
              <a:tr h="270450">
                <a:tc>
                  <a:txBody>
                    <a:bodyPr/>
                    <a:lstStyle/>
                    <a:p>
                      <a:pPr marL="0" lvl="0" indent="0" algn="just" rtl="0">
                        <a:spcBef>
                          <a:spcPts val="0"/>
                        </a:spcBef>
                        <a:spcAft>
                          <a:spcPts val="0"/>
                        </a:spcAft>
                        <a:buNone/>
                      </a:pPr>
                      <a:r>
                        <a:rPr lang="en" sz="800"/>
                        <a:t>Solutions got</a:t>
                      </a:r>
                      <a:r>
                        <a:rPr lang="en" sz="800" b="1"/>
                        <a:t> B-</a:t>
                      </a:r>
                      <a:endParaRPr sz="800" b="1"/>
                    </a:p>
                  </a:txBody>
                  <a:tcPr marL="91425" marR="91425" marT="91425" marB="91425">
                    <a:solidFill>
                      <a:srgbClr val="CCCCCC"/>
                    </a:solidFill>
                  </a:tcPr>
                </a:tc>
                <a:extLst>
                  <a:ext uri="{0D108BD9-81ED-4DB2-BD59-A6C34878D82A}">
                    <a16:rowId xmlns:a16="http://schemas.microsoft.com/office/drawing/2014/main" val="10004"/>
                  </a:ext>
                </a:extLst>
              </a:tr>
            </a:tbl>
          </a:graphicData>
        </a:graphic>
      </p:graphicFrame>
      <p:cxnSp>
        <p:nvCxnSpPr>
          <p:cNvPr id="175" name="Google Shape;175;p18"/>
          <p:cNvCxnSpPr>
            <a:stCxn id="173" idx="4"/>
          </p:cNvCxnSpPr>
          <p:nvPr/>
        </p:nvCxnSpPr>
        <p:spPr>
          <a:xfrm>
            <a:off x="1290950" y="3833875"/>
            <a:ext cx="332700" cy="4200"/>
          </a:xfrm>
          <a:prstGeom prst="straightConnector1">
            <a:avLst/>
          </a:prstGeom>
          <a:noFill/>
          <a:ln w="9525" cap="flat" cmpd="sng">
            <a:solidFill>
              <a:schemeClr val="dk2"/>
            </a:solidFill>
            <a:prstDash val="solid"/>
            <a:round/>
            <a:headEnd type="none" w="med" len="med"/>
            <a:tailEnd type="triangle" w="med" len="med"/>
          </a:ln>
        </p:spPr>
      </p:cxnSp>
      <p:sp>
        <p:nvSpPr>
          <p:cNvPr id="176" name="Google Shape;176;p18"/>
          <p:cNvSpPr/>
          <p:nvPr/>
        </p:nvSpPr>
        <p:spPr>
          <a:xfrm>
            <a:off x="2897475" y="3492025"/>
            <a:ext cx="918300" cy="68370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Vectorization for AST Nodes</a:t>
            </a:r>
            <a:endParaRPr sz="1000"/>
          </a:p>
        </p:txBody>
      </p:sp>
      <p:cxnSp>
        <p:nvCxnSpPr>
          <p:cNvPr id="177" name="Google Shape;177;p18"/>
          <p:cNvCxnSpPr/>
          <p:nvPr/>
        </p:nvCxnSpPr>
        <p:spPr>
          <a:xfrm>
            <a:off x="2605275" y="3833875"/>
            <a:ext cx="292200" cy="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18"/>
          <p:cNvCxnSpPr>
            <a:stCxn id="176" idx="3"/>
          </p:cNvCxnSpPr>
          <p:nvPr/>
        </p:nvCxnSpPr>
        <p:spPr>
          <a:xfrm>
            <a:off x="3815775" y="3833875"/>
            <a:ext cx="242700" cy="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79" name="Google Shape;179;p18"/>
          <p:cNvGraphicFramePr/>
          <p:nvPr/>
        </p:nvGraphicFramePr>
        <p:xfrm>
          <a:off x="4058475" y="3069300"/>
          <a:ext cx="963400" cy="1523850"/>
        </p:xfrm>
        <a:graphic>
          <a:graphicData uri="http://schemas.openxmlformats.org/drawingml/2006/table">
            <a:tbl>
              <a:tblPr>
                <a:noFill/>
                <a:tableStyleId>{9353506A-3076-43B7-B8B4-74FACE9349AC}</a:tableStyleId>
              </a:tblPr>
              <a:tblGrid>
                <a:gridCol w="963400">
                  <a:extLst>
                    <a:ext uri="{9D8B030D-6E8A-4147-A177-3AD203B41FA5}">
                      <a16:colId xmlns:a16="http://schemas.microsoft.com/office/drawing/2014/main" val="20000"/>
                    </a:ext>
                  </a:extLst>
                </a:gridCol>
              </a:tblGrid>
              <a:tr h="265675">
                <a:tc>
                  <a:txBody>
                    <a:bodyPr/>
                    <a:lstStyle/>
                    <a:p>
                      <a:pPr marL="0" lvl="0" indent="0" algn="just" rtl="0">
                        <a:spcBef>
                          <a:spcPts val="0"/>
                        </a:spcBef>
                        <a:spcAft>
                          <a:spcPts val="0"/>
                        </a:spcAft>
                        <a:buNone/>
                      </a:pPr>
                      <a:r>
                        <a:rPr lang="en" sz="800"/>
                        <a:t>Topic vector</a:t>
                      </a:r>
                      <a:r>
                        <a:rPr lang="en" sz="800" b="1"/>
                        <a:t> A</a:t>
                      </a:r>
                      <a:endParaRPr sz="800" b="1"/>
                    </a:p>
                  </a:txBody>
                  <a:tcPr marL="91425" marR="91425" marT="91425" marB="91425">
                    <a:solidFill>
                      <a:srgbClr val="CFE2F3"/>
                    </a:solidFill>
                  </a:tcPr>
                </a:tc>
                <a:extLst>
                  <a:ext uri="{0D108BD9-81ED-4DB2-BD59-A6C34878D82A}">
                    <a16:rowId xmlns:a16="http://schemas.microsoft.com/office/drawing/2014/main" val="10000"/>
                  </a:ext>
                </a:extLst>
              </a:tr>
              <a:tr h="270450">
                <a:tc>
                  <a:txBody>
                    <a:bodyPr/>
                    <a:lstStyle/>
                    <a:p>
                      <a:pPr marL="0" lvl="0" indent="0" algn="just" rtl="0">
                        <a:spcBef>
                          <a:spcPts val="0"/>
                        </a:spcBef>
                        <a:spcAft>
                          <a:spcPts val="0"/>
                        </a:spcAft>
                        <a:buNone/>
                      </a:pPr>
                      <a:r>
                        <a:rPr lang="en" sz="800">
                          <a:solidFill>
                            <a:schemeClr val="dk1"/>
                          </a:solidFill>
                        </a:rPr>
                        <a:t>Topic vector</a:t>
                      </a:r>
                      <a:r>
                        <a:rPr lang="en" sz="800" b="1">
                          <a:solidFill>
                            <a:schemeClr val="dk1"/>
                          </a:solidFill>
                        </a:rPr>
                        <a:t> </a:t>
                      </a:r>
                      <a:r>
                        <a:rPr lang="en" sz="800" b="1"/>
                        <a:t>A-</a:t>
                      </a:r>
                      <a:endParaRPr sz="800" b="1"/>
                    </a:p>
                  </a:txBody>
                  <a:tcPr marL="91425" marR="91425" marT="91425" marB="91425">
                    <a:solidFill>
                      <a:srgbClr val="CFE2F3"/>
                    </a:solidFill>
                  </a:tcPr>
                </a:tc>
                <a:extLst>
                  <a:ext uri="{0D108BD9-81ED-4DB2-BD59-A6C34878D82A}">
                    <a16:rowId xmlns:a16="http://schemas.microsoft.com/office/drawing/2014/main" val="10001"/>
                  </a:ext>
                </a:extLst>
              </a:tr>
              <a:tr h="270450">
                <a:tc>
                  <a:txBody>
                    <a:bodyPr/>
                    <a:lstStyle/>
                    <a:p>
                      <a:pPr marL="0" lvl="0" indent="0" algn="just" rtl="0">
                        <a:spcBef>
                          <a:spcPts val="0"/>
                        </a:spcBef>
                        <a:spcAft>
                          <a:spcPts val="0"/>
                        </a:spcAft>
                        <a:buNone/>
                      </a:pPr>
                      <a:r>
                        <a:rPr lang="en" sz="800">
                          <a:solidFill>
                            <a:schemeClr val="dk1"/>
                          </a:solidFill>
                        </a:rPr>
                        <a:t>Topic vector</a:t>
                      </a:r>
                      <a:r>
                        <a:rPr lang="en" sz="800" b="1">
                          <a:solidFill>
                            <a:schemeClr val="dk1"/>
                          </a:solidFill>
                        </a:rPr>
                        <a:t> </a:t>
                      </a:r>
                      <a:r>
                        <a:rPr lang="en" sz="800" b="1"/>
                        <a:t>B+</a:t>
                      </a:r>
                      <a:endParaRPr sz="800" b="1"/>
                    </a:p>
                  </a:txBody>
                  <a:tcPr marL="91425" marR="91425" marT="91425" marB="91425">
                    <a:solidFill>
                      <a:srgbClr val="CFE2F3"/>
                    </a:solidFill>
                  </a:tcPr>
                </a:tc>
                <a:extLst>
                  <a:ext uri="{0D108BD9-81ED-4DB2-BD59-A6C34878D82A}">
                    <a16:rowId xmlns:a16="http://schemas.microsoft.com/office/drawing/2014/main" val="10002"/>
                  </a:ext>
                </a:extLst>
              </a:tr>
              <a:tr h="270450">
                <a:tc>
                  <a:txBody>
                    <a:bodyPr/>
                    <a:lstStyle/>
                    <a:p>
                      <a:pPr marL="0" lvl="0" indent="0" algn="just" rtl="0">
                        <a:spcBef>
                          <a:spcPts val="0"/>
                        </a:spcBef>
                        <a:spcAft>
                          <a:spcPts val="0"/>
                        </a:spcAft>
                        <a:buNone/>
                      </a:pPr>
                      <a:r>
                        <a:rPr lang="en" sz="800">
                          <a:solidFill>
                            <a:schemeClr val="dk1"/>
                          </a:solidFill>
                        </a:rPr>
                        <a:t>Topic vector</a:t>
                      </a:r>
                      <a:r>
                        <a:rPr lang="en" sz="800" b="1">
                          <a:solidFill>
                            <a:schemeClr val="dk1"/>
                          </a:solidFill>
                        </a:rPr>
                        <a:t> </a:t>
                      </a:r>
                      <a:r>
                        <a:rPr lang="en" sz="800" b="1"/>
                        <a:t>B</a:t>
                      </a:r>
                      <a:endParaRPr sz="800" b="1"/>
                    </a:p>
                  </a:txBody>
                  <a:tcPr marL="91425" marR="91425" marT="91425" marB="91425">
                    <a:solidFill>
                      <a:srgbClr val="CFE2F3"/>
                    </a:solidFill>
                  </a:tcPr>
                </a:tc>
                <a:extLst>
                  <a:ext uri="{0D108BD9-81ED-4DB2-BD59-A6C34878D82A}">
                    <a16:rowId xmlns:a16="http://schemas.microsoft.com/office/drawing/2014/main" val="10003"/>
                  </a:ext>
                </a:extLst>
              </a:tr>
              <a:tr h="270450">
                <a:tc>
                  <a:txBody>
                    <a:bodyPr/>
                    <a:lstStyle/>
                    <a:p>
                      <a:pPr marL="0" lvl="0" indent="0" algn="just" rtl="0">
                        <a:spcBef>
                          <a:spcPts val="0"/>
                        </a:spcBef>
                        <a:spcAft>
                          <a:spcPts val="0"/>
                        </a:spcAft>
                        <a:buNone/>
                      </a:pPr>
                      <a:r>
                        <a:rPr lang="en" sz="800">
                          <a:solidFill>
                            <a:schemeClr val="dk1"/>
                          </a:solidFill>
                        </a:rPr>
                        <a:t>Topic vector</a:t>
                      </a:r>
                      <a:r>
                        <a:rPr lang="en" sz="800" b="1">
                          <a:solidFill>
                            <a:schemeClr val="dk1"/>
                          </a:solidFill>
                        </a:rPr>
                        <a:t> </a:t>
                      </a:r>
                      <a:r>
                        <a:rPr lang="en" sz="800" b="1"/>
                        <a:t>B-</a:t>
                      </a:r>
                      <a:endParaRPr sz="800" b="1"/>
                    </a:p>
                  </a:txBody>
                  <a:tcPr marL="91425" marR="91425" marT="91425" marB="91425">
                    <a:solidFill>
                      <a:srgbClr val="CFE2F3"/>
                    </a:solidFill>
                  </a:tcPr>
                </a:tc>
                <a:extLst>
                  <a:ext uri="{0D108BD9-81ED-4DB2-BD59-A6C34878D82A}">
                    <a16:rowId xmlns:a16="http://schemas.microsoft.com/office/drawing/2014/main" val="10004"/>
                  </a:ext>
                </a:extLst>
              </a:tr>
            </a:tbl>
          </a:graphicData>
        </a:graphic>
      </p:graphicFrame>
      <p:sp>
        <p:nvSpPr>
          <p:cNvPr id="180" name="Google Shape;180;p18"/>
          <p:cNvSpPr txBox="1"/>
          <p:nvPr/>
        </p:nvSpPr>
        <p:spPr>
          <a:xfrm>
            <a:off x="5538225" y="3346800"/>
            <a:ext cx="963300" cy="40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TF-IDF Vector</a:t>
            </a:r>
            <a:endParaRPr sz="800"/>
          </a:p>
          <a:p>
            <a:pPr marL="0" lvl="0" indent="0" algn="ctr" rtl="0">
              <a:spcBef>
                <a:spcPts val="0"/>
              </a:spcBef>
              <a:spcAft>
                <a:spcPts val="0"/>
              </a:spcAft>
              <a:buNone/>
            </a:pPr>
            <a:r>
              <a:rPr lang="en" sz="800"/>
              <a:t>of test solution</a:t>
            </a:r>
            <a:endParaRPr sz="800"/>
          </a:p>
        </p:txBody>
      </p:sp>
      <p:sp>
        <p:nvSpPr>
          <p:cNvPr id="181" name="Google Shape;181;p18"/>
          <p:cNvSpPr/>
          <p:nvPr/>
        </p:nvSpPr>
        <p:spPr>
          <a:xfrm>
            <a:off x="6890900" y="164075"/>
            <a:ext cx="1900476" cy="1312092"/>
          </a:xfrm>
          <a:prstGeom prst="cloud">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Result:</a:t>
            </a:r>
            <a:endParaRPr sz="1200" b="1"/>
          </a:p>
          <a:p>
            <a:pPr marL="0" lvl="0" indent="0" algn="l" rtl="0">
              <a:spcBef>
                <a:spcPts val="0"/>
              </a:spcBef>
              <a:spcAft>
                <a:spcPts val="0"/>
              </a:spcAft>
              <a:buNone/>
            </a:pPr>
            <a:r>
              <a:rPr lang="en" sz="1200" b="1"/>
              <a:t>91%</a:t>
            </a:r>
            <a:r>
              <a:rPr lang="en" sz="1200"/>
              <a:t> by </a:t>
            </a:r>
            <a:endParaRPr sz="1200"/>
          </a:p>
          <a:p>
            <a:pPr marL="0" lvl="0" indent="0" algn="l" rtl="0">
              <a:spcBef>
                <a:spcPts val="0"/>
              </a:spcBef>
              <a:spcAft>
                <a:spcPts val="0"/>
              </a:spcAft>
              <a:buNone/>
            </a:pPr>
            <a:r>
              <a:rPr lang="en" sz="1200" b="1"/>
              <a:t>Decision Tree</a:t>
            </a:r>
            <a:endParaRPr sz="1200" b="1"/>
          </a:p>
          <a:p>
            <a:pPr marL="0" lvl="0" indent="0" algn="l" rtl="0">
              <a:spcBef>
                <a:spcPts val="0"/>
              </a:spcBef>
              <a:spcAft>
                <a:spcPts val="0"/>
              </a:spcAft>
              <a:buNone/>
            </a:pPr>
            <a:r>
              <a:rPr lang="en" sz="1200"/>
              <a:t>Classifier</a:t>
            </a:r>
            <a:endParaRPr sz="1200"/>
          </a:p>
        </p:txBody>
      </p:sp>
      <p:sp>
        <p:nvSpPr>
          <p:cNvPr id="182" name="Google Shape;182;p18"/>
          <p:cNvSpPr txBox="1"/>
          <p:nvPr/>
        </p:nvSpPr>
        <p:spPr>
          <a:xfrm>
            <a:off x="5438325" y="2985450"/>
            <a:ext cx="918300" cy="2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t>Testing</a:t>
            </a:r>
            <a:endParaRPr sz="1200" b="1"/>
          </a:p>
        </p:txBody>
      </p:sp>
      <p:pic>
        <p:nvPicPr>
          <p:cNvPr id="183" name="Google Shape;183;p18"/>
          <p:cNvPicPr preferRelativeResize="0"/>
          <p:nvPr/>
        </p:nvPicPr>
        <p:blipFill>
          <a:blip r:embed="rId8">
            <a:alphaModFix/>
          </a:blip>
          <a:stretch>
            <a:fillRect/>
          </a:stretch>
        </p:blipFill>
        <p:spPr>
          <a:xfrm>
            <a:off x="8223975" y="3069299"/>
            <a:ext cx="384000" cy="403905"/>
          </a:xfrm>
          <a:prstGeom prst="rect">
            <a:avLst/>
          </a:prstGeom>
          <a:noFill/>
          <a:ln w="9525" cap="flat" cmpd="sng">
            <a:solidFill>
              <a:srgbClr val="000000"/>
            </a:solidFill>
            <a:prstDash val="solid"/>
            <a:round/>
            <a:headEnd type="none" w="sm" len="sm"/>
            <a:tailEnd type="none" w="sm" len="sm"/>
          </a:ln>
        </p:spPr>
      </p:pic>
      <p:cxnSp>
        <p:nvCxnSpPr>
          <p:cNvPr id="184" name="Google Shape;184;p18"/>
          <p:cNvCxnSpPr>
            <a:stCxn id="183" idx="1"/>
          </p:cNvCxnSpPr>
          <p:nvPr/>
        </p:nvCxnSpPr>
        <p:spPr>
          <a:xfrm rot="10800000">
            <a:off x="7692375" y="3266751"/>
            <a:ext cx="531600" cy="450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18"/>
          <p:cNvSpPr txBox="1"/>
          <p:nvPr/>
        </p:nvSpPr>
        <p:spPr>
          <a:xfrm>
            <a:off x="7873075" y="3406975"/>
            <a:ext cx="918300" cy="26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Test Solution</a:t>
            </a:r>
            <a:endParaRPr sz="1000"/>
          </a:p>
        </p:txBody>
      </p:sp>
      <p:sp>
        <p:nvSpPr>
          <p:cNvPr id="186" name="Google Shape;186;p18"/>
          <p:cNvSpPr/>
          <p:nvPr/>
        </p:nvSpPr>
        <p:spPr>
          <a:xfrm>
            <a:off x="6773075" y="3201700"/>
            <a:ext cx="918300" cy="68370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Vectorization for AST Nodes</a:t>
            </a:r>
            <a:endParaRPr sz="1000"/>
          </a:p>
        </p:txBody>
      </p:sp>
      <p:sp>
        <p:nvSpPr>
          <p:cNvPr id="187" name="Google Shape;187;p18"/>
          <p:cNvSpPr/>
          <p:nvPr/>
        </p:nvSpPr>
        <p:spPr>
          <a:xfrm>
            <a:off x="6773075" y="3989325"/>
            <a:ext cx="918300" cy="6837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Cosine Distance</a:t>
            </a:r>
            <a:endParaRPr sz="1000"/>
          </a:p>
        </p:txBody>
      </p:sp>
      <p:cxnSp>
        <p:nvCxnSpPr>
          <p:cNvPr id="188" name="Google Shape;188;p18"/>
          <p:cNvCxnSpPr>
            <a:stCxn id="186" idx="1"/>
            <a:endCxn id="180" idx="3"/>
          </p:cNvCxnSpPr>
          <p:nvPr/>
        </p:nvCxnSpPr>
        <p:spPr>
          <a:xfrm flipH="1">
            <a:off x="6501575" y="3543550"/>
            <a:ext cx="271500" cy="360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89;p18"/>
          <p:cNvCxnSpPr>
            <a:stCxn id="180" idx="2"/>
          </p:cNvCxnSpPr>
          <p:nvPr/>
        </p:nvCxnSpPr>
        <p:spPr>
          <a:xfrm rot="-5400000" flipH="1">
            <a:off x="6220425" y="3547050"/>
            <a:ext cx="369300" cy="770400"/>
          </a:xfrm>
          <a:prstGeom prst="bentConnector2">
            <a:avLst/>
          </a:prstGeom>
          <a:noFill/>
          <a:ln w="9525" cap="flat" cmpd="sng">
            <a:solidFill>
              <a:schemeClr val="dk2"/>
            </a:solidFill>
            <a:prstDash val="solid"/>
            <a:round/>
            <a:headEnd type="none" w="med" len="med"/>
            <a:tailEnd type="triangle" w="med" len="med"/>
          </a:ln>
        </p:spPr>
      </p:cxnSp>
      <p:cxnSp>
        <p:nvCxnSpPr>
          <p:cNvPr id="190" name="Google Shape;190;p18"/>
          <p:cNvCxnSpPr>
            <a:endCxn id="187" idx="1"/>
          </p:cNvCxnSpPr>
          <p:nvPr/>
        </p:nvCxnSpPr>
        <p:spPr>
          <a:xfrm>
            <a:off x="5027075" y="3231075"/>
            <a:ext cx="1746000" cy="1100100"/>
          </a:xfrm>
          <a:prstGeom prst="bentConnector3">
            <a:avLst>
              <a:gd name="adj1" fmla="val 13156"/>
            </a:avLst>
          </a:prstGeom>
          <a:noFill/>
          <a:ln w="9525" cap="flat" cmpd="sng">
            <a:solidFill>
              <a:schemeClr val="dk2"/>
            </a:solidFill>
            <a:prstDash val="solid"/>
            <a:round/>
            <a:headEnd type="none" w="med" len="med"/>
            <a:tailEnd type="triangle" w="med" len="med"/>
          </a:ln>
        </p:spPr>
      </p:cxnSp>
      <p:cxnSp>
        <p:nvCxnSpPr>
          <p:cNvPr id="191" name="Google Shape;191;p18"/>
          <p:cNvCxnSpPr>
            <a:endCxn id="187" idx="1"/>
          </p:cNvCxnSpPr>
          <p:nvPr/>
        </p:nvCxnSpPr>
        <p:spPr>
          <a:xfrm>
            <a:off x="5035475" y="3510075"/>
            <a:ext cx="1737600" cy="821100"/>
          </a:xfrm>
          <a:prstGeom prst="bentConnector3">
            <a:avLst>
              <a:gd name="adj1" fmla="val 8489"/>
            </a:avLst>
          </a:prstGeom>
          <a:noFill/>
          <a:ln w="9525" cap="flat" cmpd="sng">
            <a:solidFill>
              <a:schemeClr val="dk2"/>
            </a:solidFill>
            <a:prstDash val="solid"/>
            <a:round/>
            <a:headEnd type="none" w="med" len="med"/>
            <a:tailEnd type="triangle" w="med" len="med"/>
          </a:ln>
        </p:spPr>
      </p:cxnSp>
      <p:cxnSp>
        <p:nvCxnSpPr>
          <p:cNvPr id="192" name="Google Shape;192;p18"/>
          <p:cNvCxnSpPr>
            <a:endCxn id="187" idx="1"/>
          </p:cNvCxnSpPr>
          <p:nvPr/>
        </p:nvCxnSpPr>
        <p:spPr>
          <a:xfrm>
            <a:off x="5035475" y="3821475"/>
            <a:ext cx="1737600" cy="509700"/>
          </a:xfrm>
          <a:prstGeom prst="bentConnector3">
            <a:avLst>
              <a:gd name="adj1" fmla="val 5656"/>
            </a:avLst>
          </a:prstGeom>
          <a:noFill/>
          <a:ln w="9525" cap="flat" cmpd="sng">
            <a:solidFill>
              <a:schemeClr val="dk2"/>
            </a:solidFill>
            <a:prstDash val="solid"/>
            <a:round/>
            <a:headEnd type="none" w="med" len="med"/>
            <a:tailEnd type="triangle" w="med" len="med"/>
          </a:ln>
        </p:spPr>
      </p:cxnSp>
      <p:cxnSp>
        <p:nvCxnSpPr>
          <p:cNvPr id="193" name="Google Shape;193;p18"/>
          <p:cNvCxnSpPr>
            <a:endCxn id="187" idx="1"/>
          </p:cNvCxnSpPr>
          <p:nvPr/>
        </p:nvCxnSpPr>
        <p:spPr>
          <a:xfrm>
            <a:off x="5018975" y="4157775"/>
            <a:ext cx="1754100" cy="173400"/>
          </a:xfrm>
          <a:prstGeom prst="bentConnector3">
            <a:avLst>
              <a:gd name="adj1" fmla="val 4206"/>
            </a:avLst>
          </a:prstGeom>
          <a:noFill/>
          <a:ln w="9525" cap="flat" cmpd="sng">
            <a:solidFill>
              <a:schemeClr val="dk2"/>
            </a:solidFill>
            <a:prstDash val="solid"/>
            <a:round/>
            <a:headEnd type="none" w="med" len="med"/>
            <a:tailEnd type="triangle" w="med" len="med"/>
          </a:ln>
        </p:spPr>
      </p:cxnSp>
      <p:cxnSp>
        <p:nvCxnSpPr>
          <p:cNvPr id="194" name="Google Shape;194;p18"/>
          <p:cNvCxnSpPr>
            <a:endCxn id="187" idx="1"/>
          </p:cNvCxnSpPr>
          <p:nvPr/>
        </p:nvCxnSpPr>
        <p:spPr>
          <a:xfrm rot="10800000" flipH="1">
            <a:off x="5027075" y="4331175"/>
            <a:ext cx="1746000" cy="105600"/>
          </a:xfrm>
          <a:prstGeom prst="bentConnector3">
            <a:avLst>
              <a:gd name="adj1" fmla="val 2353"/>
            </a:avLst>
          </a:prstGeom>
          <a:noFill/>
          <a:ln w="9525" cap="flat" cmpd="sng">
            <a:solidFill>
              <a:schemeClr val="dk2"/>
            </a:solidFill>
            <a:prstDash val="solid"/>
            <a:round/>
            <a:headEnd type="none" w="med" len="med"/>
            <a:tailEnd type="triangle" w="med" len="med"/>
          </a:ln>
        </p:spPr>
      </p:cxnSp>
      <p:sp>
        <p:nvSpPr>
          <p:cNvPr id="195" name="Google Shape;195;p18"/>
          <p:cNvSpPr/>
          <p:nvPr/>
        </p:nvSpPr>
        <p:spPr>
          <a:xfrm>
            <a:off x="8288114" y="3833875"/>
            <a:ext cx="384000" cy="8211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a:t>
            </a:r>
            <a:endParaRPr sz="1000"/>
          </a:p>
          <a:p>
            <a:pPr marL="0" lvl="0" indent="0" algn="l" rtl="0">
              <a:spcBef>
                <a:spcPts val="0"/>
              </a:spcBef>
              <a:spcAft>
                <a:spcPts val="0"/>
              </a:spcAft>
              <a:buNone/>
            </a:pPr>
            <a:r>
              <a:rPr lang="en" sz="1000"/>
              <a:t>0.1</a:t>
            </a:r>
            <a:endParaRPr sz="1000"/>
          </a:p>
          <a:p>
            <a:pPr marL="0" lvl="0" indent="0" algn="l" rtl="0">
              <a:spcBef>
                <a:spcPts val="0"/>
              </a:spcBef>
              <a:spcAft>
                <a:spcPts val="0"/>
              </a:spcAft>
              <a:buNone/>
            </a:pPr>
            <a:r>
              <a:rPr lang="en" sz="1000"/>
              <a:t>0.3</a:t>
            </a:r>
            <a:endParaRPr sz="1000"/>
          </a:p>
          <a:p>
            <a:pPr marL="0" lvl="0" indent="0" algn="l" rtl="0">
              <a:spcBef>
                <a:spcPts val="0"/>
              </a:spcBef>
              <a:spcAft>
                <a:spcPts val="0"/>
              </a:spcAft>
              <a:buNone/>
            </a:pPr>
            <a:r>
              <a:rPr lang="en" sz="1000"/>
              <a:t>0.2</a:t>
            </a:r>
            <a:endParaRPr sz="1000"/>
          </a:p>
          <a:p>
            <a:pPr marL="0" lvl="0" indent="0" algn="l" rtl="0">
              <a:spcBef>
                <a:spcPts val="0"/>
              </a:spcBef>
              <a:spcAft>
                <a:spcPts val="0"/>
              </a:spcAft>
              <a:buNone/>
            </a:pPr>
            <a:r>
              <a:rPr lang="en" sz="1000"/>
              <a:t>...</a:t>
            </a:r>
            <a:endParaRPr sz="1000"/>
          </a:p>
        </p:txBody>
      </p:sp>
      <p:sp>
        <p:nvSpPr>
          <p:cNvPr id="196" name="Google Shape;196;p18"/>
          <p:cNvSpPr txBox="1"/>
          <p:nvPr/>
        </p:nvSpPr>
        <p:spPr>
          <a:xfrm>
            <a:off x="7714274" y="4550293"/>
            <a:ext cx="1186475"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Updated Vector</a:t>
            </a:r>
            <a:endParaRPr sz="1000" dirty="0"/>
          </a:p>
        </p:txBody>
      </p:sp>
      <p:cxnSp>
        <p:nvCxnSpPr>
          <p:cNvPr id="197" name="Google Shape;197;p18"/>
          <p:cNvCxnSpPr>
            <a:endCxn id="195" idx="1"/>
          </p:cNvCxnSpPr>
          <p:nvPr/>
        </p:nvCxnSpPr>
        <p:spPr>
          <a:xfrm rot="10800000" flipH="1">
            <a:off x="7701914" y="4244425"/>
            <a:ext cx="586200" cy="11700"/>
          </a:xfrm>
          <a:prstGeom prst="straightConnector1">
            <a:avLst/>
          </a:prstGeom>
          <a:noFill/>
          <a:ln w="9525" cap="flat" cmpd="sng">
            <a:solidFill>
              <a:schemeClr val="dk2"/>
            </a:solidFill>
            <a:prstDash val="solid"/>
            <a:round/>
            <a:headEnd type="none" w="med" len="med"/>
            <a:tailEnd type="triangle" w="med" len="med"/>
          </a:ln>
        </p:spPr>
      </p:cxnSp>
      <p:sp>
        <p:nvSpPr>
          <p:cNvPr id="198" name="Google Shape;198;p18"/>
          <p:cNvSpPr txBox="1"/>
          <p:nvPr/>
        </p:nvSpPr>
        <p:spPr>
          <a:xfrm>
            <a:off x="7695975" y="3857700"/>
            <a:ext cx="582300" cy="26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Output</a:t>
            </a:r>
            <a:endParaRPr sz="1000"/>
          </a:p>
        </p:txBody>
      </p:sp>
      <p:sp>
        <p:nvSpPr>
          <p:cNvPr id="199" name="Google Shape;199;p18"/>
          <p:cNvSpPr txBox="1"/>
          <p:nvPr/>
        </p:nvSpPr>
        <p:spPr>
          <a:xfrm>
            <a:off x="7766375" y="3012250"/>
            <a:ext cx="531600" cy="26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Input</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Contributions</a:t>
            </a:r>
            <a:endParaRPr/>
          </a:p>
        </p:txBody>
      </p:sp>
      <p:sp>
        <p:nvSpPr>
          <p:cNvPr id="205" name="Google Shape;20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Provide a vectorizing technique for cross languages programming assignment.</a:t>
            </a:r>
            <a:endParaRPr/>
          </a:p>
          <a:p>
            <a:pPr marL="457200" lvl="0" indent="-342900" algn="l" rtl="0">
              <a:spcBef>
                <a:spcPts val="0"/>
              </a:spcBef>
              <a:spcAft>
                <a:spcPts val="0"/>
              </a:spcAft>
              <a:buSzPts val="1800"/>
              <a:buAutoNum type="arabicPeriod"/>
            </a:pPr>
            <a:r>
              <a:rPr lang="en"/>
              <a:t> Analyzing popular machine learning approaches for the ability of learning the mapping from vector to label as students’ actual grade.</a:t>
            </a:r>
            <a:endParaRPr/>
          </a:p>
          <a:p>
            <a:pPr marL="457200" lvl="0" indent="-342900" algn="l" rtl="0">
              <a:spcBef>
                <a:spcPts val="0"/>
              </a:spcBef>
              <a:spcAft>
                <a:spcPts val="0"/>
              </a:spcAft>
              <a:buSzPts val="1800"/>
              <a:buAutoNum type="arabicPeriod"/>
            </a:pPr>
            <a:r>
              <a:rPr lang="en"/>
              <a:t>Implement a base-line model for vectorization using TF-IDF in NLP and shows the drawback.</a:t>
            </a:r>
            <a:endParaRPr/>
          </a:p>
          <a:p>
            <a:pPr marL="457200" lvl="0" indent="-342900" algn="l" rtl="0">
              <a:spcBef>
                <a:spcPts val="0"/>
              </a:spcBef>
              <a:spcAft>
                <a:spcPts val="0"/>
              </a:spcAft>
              <a:buSzPts val="1800"/>
              <a:buAutoNum type="arabicPeriod"/>
            </a:pPr>
            <a:r>
              <a:rPr lang="en"/>
              <a:t>Implement improved approaches for vectorization based on topic distance vector and information of code tokens and AST nodes in cross languages.</a:t>
            </a:r>
            <a:endParaRPr/>
          </a:p>
          <a:p>
            <a:pPr marL="0" lvl="0" indent="0" algn="l" rtl="0">
              <a:spcBef>
                <a:spcPts val="1600"/>
              </a:spcBef>
              <a:spcAft>
                <a:spcPts val="1600"/>
              </a:spcAft>
              <a:buNone/>
            </a:pPr>
            <a:r>
              <a:rPr lang="en"/>
              <a:t>In overall, </a:t>
            </a:r>
            <a:r>
              <a:rPr lang="en" b="1"/>
              <a:t>CLPAAutoScoring </a:t>
            </a:r>
            <a:r>
              <a:rPr lang="en"/>
              <a:t>predicts students’ score based on their code structure and AST structures.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685</Words>
  <Application>Microsoft Macintosh PowerPoint</Application>
  <PresentationFormat>On-screen Show (16:9)</PresentationFormat>
  <Paragraphs>123</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Courier New</vt:lpstr>
      <vt:lpstr>Simple Light</vt:lpstr>
      <vt:lpstr>Automatic Scoring for Cross Languages Programming Assignment by Strategies of Code Vectorization and Machine Learning</vt:lpstr>
      <vt:lpstr>Overview</vt:lpstr>
      <vt:lpstr>Input &amp; Output</vt:lpstr>
      <vt:lpstr>Techniques</vt:lpstr>
      <vt:lpstr>Original Strategy in NLP for Vectorization</vt:lpstr>
      <vt:lpstr>Topic Distance on AST Nodes Vector </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Scoring for Cross Languages Programming Assignment by Strategies of Code Vectorization and Machine Learning</dc:title>
  <cp:lastModifiedBy>Phan, Hung D [COM S]</cp:lastModifiedBy>
  <cp:revision>2</cp:revision>
  <dcterms:modified xsi:type="dcterms:W3CDTF">2020-01-31T21:29:53Z</dcterms:modified>
</cp:coreProperties>
</file>