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8" r:id="rId2"/>
    <p:sldId id="269" r:id="rId3"/>
    <p:sldId id="264" r:id="rId4"/>
    <p:sldId id="257" r:id="rId5"/>
    <p:sldId id="256" r:id="rId6"/>
    <p:sldId id="265" r:id="rId7"/>
    <p:sldId id="266" r:id="rId8"/>
    <p:sldId id="267" r:id="rId9"/>
    <p:sldId id="260" r:id="rId10"/>
    <p:sldId id="271" r:id="rId11"/>
    <p:sldId id="270" r:id="rId12"/>
    <p:sldId id="262" r:id="rId13"/>
    <p:sldId id="258" r:id="rId14"/>
    <p:sldId id="261" r:id="rId15"/>
    <p:sldId id="263" r:id="rId16"/>
    <p:sldId id="259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ổng quan" id="{1A775566-52A0-4075-BD54-7F923E542769}">
          <p14:sldIdLst>
            <p14:sldId id="268"/>
            <p14:sldId id="269"/>
            <p14:sldId id="264"/>
            <p14:sldId id="257"/>
            <p14:sldId id="256"/>
            <p14:sldId id="265"/>
            <p14:sldId id="266"/>
            <p14:sldId id="267"/>
          </p14:sldIdLst>
        </p14:section>
        <p14:section name="Vật liệu" id="{389C63B1-00B2-4311-9F55-A9E92293D38B}">
          <p14:sldIdLst>
            <p14:sldId id="260"/>
            <p14:sldId id="271"/>
            <p14:sldId id="270"/>
            <p14:sldId id="262"/>
          </p14:sldIdLst>
        </p14:section>
        <p14:section name="XOA" id="{546EB563-3A65-4A2F-8AC7-88CD86565CEC}">
          <p14:sldIdLst>
            <p14:sldId id="258"/>
            <p14:sldId id="261"/>
            <p14:sldId id="263"/>
            <p14:sldId id="259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1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8E8A1-674E-459B-A568-6C958A8D366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10C8D-3917-45D6-9809-335C8B6B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10C8D-3917-45D6-9809-335C8B6BA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A3123-6A3D-4CF9-A48F-0278369F65D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E96FB-3444-79D5-F4EE-3A4EBD012D16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1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0B212-54B8-8DD5-85A8-3A2489C2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5" y="1570469"/>
            <a:ext cx="3591646" cy="24882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CD1192-B61F-39EC-F4D5-6FE730AF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7890"/>
              </p:ext>
            </p:extLst>
          </p:nvPr>
        </p:nvGraphicFramePr>
        <p:xfrm>
          <a:off x="26985" y="26839"/>
          <a:ext cx="9072000" cy="6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 rowSpan="3">
                  <a:txBody>
                    <a:bodyPr/>
                    <a:lstStyle/>
                    <a:p>
                      <a:pPr algn="ctr"/>
                      <a:endParaRPr lang="en-US" altLang="ja-JP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報告書</a:t>
                      </a:r>
                      <a:endParaRPr 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表題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FPC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振動解析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解析分野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振動解析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検討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依頼Ｎｏ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未定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ソフト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ANSYS</a:t>
                      </a:r>
                      <a:r>
                        <a:rPr lang="en-US" altLang="ja-JP" sz="1050" b="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endParaRPr lang="ja-JP" altLang="en-US" sz="105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b="0" kern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ja-JP" altLang="en-US" sz="10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b="0" kern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依頼者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エレフィ機器技術１部 第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技術室　大平 歩</a:t>
                      </a:r>
                      <a:endParaRPr kumimoji="1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計算時間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</a:t>
                      </a:r>
                      <a:r>
                        <a:rPr lang="en-US" altLang="ja-JP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水準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B8A752-3B45-17DF-A640-B6EA1F4FA3CA}"/>
              </a:ext>
            </a:extLst>
          </p:cNvPr>
          <p:cNvSpPr txBox="1"/>
          <p:nvPr/>
        </p:nvSpPr>
        <p:spPr>
          <a:xfrm>
            <a:off x="5834637" y="31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注意項目</a:t>
            </a:r>
            <a:endParaRPr lang="en-US" sz="16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2BC08-5A00-C3BB-1F41-92790A87F37E}"/>
              </a:ext>
            </a:extLst>
          </p:cNvPr>
          <p:cNvSpPr txBox="1"/>
          <p:nvPr/>
        </p:nvSpPr>
        <p:spPr>
          <a:xfrm>
            <a:off x="5839853" y="260284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希望納期</a:t>
            </a:r>
            <a:endParaRPr lang="en-US" altLang="ja-JP" sz="11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altLang="ja-JP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31</a:t>
            </a:r>
          </a:p>
        </p:txBody>
      </p:sp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27628B7C-E4ED-45EA-355A-A86669ED8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14" y="58808"/>
          <a:ext cx="851596" cy="17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ビットマップ イメージ" r:id="rId4" imgW="8097380" imgH="1619476" progId="Paint.Picture">
                  <p:embed/>
                </p:oleObj>
              </mc:Choice>
              <mc:Fallback>
                <p:oleObj name="ビットマップ イメージ" r:id="rId4" imgW="8097380" imgH="1619476" progId="Paint.Picture">
                  <p:embed/>
                  <p:pic>
                    <p:nvPicPr>
                      <p:cNvPr id="5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4" y="58808"/>
                        <a:ext cx="851596" cy="17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FE0E3433-A37B-C754-90F1-B653BB4F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212" y="197269"/>
            <a:ext cx="11929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CRAFTING THE CORE</a:t>
            </a:r>
            <a:endParaRPr lang="ja-JP" altLang="en-US" sz="7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7EF8C-8772-31B4-2124-BD1B509D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0" y="702025"/>
            <a:ext cx="99641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defTabSz="834273">
              <a:defRPr/>
            </a:pP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【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解析条件</a:t>
            </a: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】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　</a:t>
            </a:r>
            <a:endParaRPr lang="ja-JP" altLang="en-US" sz="14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BD6A3-03C1-B013-0030-ECBA6C223E89}"/>
              </a:ext>
            </a:extLst>
          </p:cNvPr>
          <p:cNvSpPr txBox="1"/>
          <p:nvPr/>
        </p:nvSpPr>
        <p:spPr>
          <a:xfrm>
            <a:off x="7833874" y="316581"/>
            <a:ext cx="232756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-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98A10-F908-06F2-BC0D-C010DD75E1F6}"/>
              </a:ext>
            </a:extLst>
          </p:cNvPr>
          <p:cNvSpPr txBox="1"/>
          <p:nvPr/>
        </p:nvSpPr>
        <p:spPr>
          <a:xfrm>
            <a:off x="8286169" y="302181"/>
            <a:ext cx="768159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Tran An</a:t>
            </a:r>
            <a:endParaRPr lang="en-US" altLang="ja-JP" sz="799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27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60531-CE71-ECFB-66FC-08B915442168}"/>
              </a:ext>
            </a:extLst>
          </p:cNvPr>
          <p:cNvSpPr txBox="1"/>
          <p:nvPr/>
        </p:nvSpPr>
        <p:spPr>
          <a:xfrm>
            <a:off x="6787478" y="309381"/>
            <a:ext cx="768159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Quyen</a:t>
            </a:r>
          </a:p>
          <a:p>
            <a:pPr algn="ctr"/>
            <a:r>
              <a:rPr lang="en-US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27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4" name="Rectangle 90">
            <a:extLst>
              <a:ext uri="{FF2B5EF4-FFF2-40B4-BE49-F238E27FC236}">
                <a16:creationId xmlns:a16="http://schemas.microsoft.com/office/drawing/2014/main" id="{C1E5EE1A-EBD8-C1DA-2D20-2C23512B88BD}"/>
              </a:ext>
            </a:extLst>
          </p:cNvPr>
          <p:cNvSpPr/>
          <p:nvPr/>
        </p:nvSpPr>
        <p:spPr>
          <a:xfrm>
            <a:off x="0" y="4320195"/>
            <a:ext cx="108234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＜物性値＞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F2D62EA-1080-D9DF-2450-C18C0CFB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00887"/>
              </p:ext>
            </p:extLst>
          </p:nvPr>
        </p:nvGraphicFramePr>
        <p:xfrm>
          <a:off x="153337" y="4715128"/>
          <a:ext cx="5069071" cy="14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71">
                  <a:extLst>
                    <a:ext uri="{9D8B030D-6E8A-4147-A177-3AD203B41FA5}">
                      <a16:colId xmlns:a16="http://schemas.microsoft.com/office/drawing/2014/main" val="189157252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4834828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909334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512439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93523"/>
                    </a:ext>
                  </a:extLst>
                </a:gridCol>
              </a:tblGrid>
              <a:tr h="211712"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メッシュ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要素サイズ：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1mm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＠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次　　タイプ：四面体</a:t>
                      </a:r>
                      <a:endParaRPr kumimoji="1" lang="en-US" altLang="ja-JP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5357" marR="85357" marT="42678" marB="4267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1" dirty="0"/>
                    </a:p>
                  </a:txBody>
                  <a:tcPr marL="85357" marR="85357" marT="42678" marB="4267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73426"/>
                  </a:ext>
                </a:extLst>
              </a:tr>
              <a:tr h="30897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物性値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密度</a:t>
                      </a:r>
                      <a:endParaRPr kumimoji="1" lang="en-US" altLang="ja-JP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l"/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[g/cm^3]</a:t>
                      </a:r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/>
                          <a:ea typeface="Meiryo UI"/>
                        </a:rPr>
                        <a:t>ヤング率　</a:t>
                      </a:r>
                      <a:r>
                        <a:rPr kumimoji="1" lang="en-US" altLang="ja-JP" sz="1100" b="1" dirty="0">
                          <a:latin typeface="Meiryo UI"/>
                          <a:ea typeface="Meiryo UI"/>
                        </a:rPr>
                        <a:t>[</a:t>
                      </a:r>
                      <a:r>
                        <a:rPr kumimoji="1" lang="en-US" altLang="ja-JP" sz="1100" b="1" dirty="0" err="1">
                          <a:latin typeface="Meiryo UI"/>
                          <a:ea typeface="Meiryo UI"/>
                        </a:rPr>
                        <a:t>GPa</a:t>
                      </a:r>
                      <a:r>
                        <a:rPr kumimoji="1" lang="en-US" altLang="ja-JP" sz="1100" b="1" dirty="0">
                          <a:latin typeface="Meiryo UI"/>
                          <a:ea typeface="Meiryo UI"/>
                        </a:rPr>
                        <a:t>]</a:t>
                      </a:r>
                      <a:endParaRPr kumimoji="1" lang="ja-JP" altLang="en-US" sz="1100" b="1" dirty="0">
                        <a:latin typeface="Meiryo UI"/>
                        <a:ea typeface="Meiryo UI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ポアソン比</a:t>
                      </a: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減衰比</a:t>
                      </a: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952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ポリイミド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1.43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4.1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0.027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2094138137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FPC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3.47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6.9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0.068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40730243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コネクタ</a:t>
                      </a: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1.71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14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0.35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4203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7BD9E17-5D01-CE45-9F3C-AE60F5EB53E8}"/>
              </a:ext>
            </a:extLst>
          </p:cNvPr>
          <p:cNvGrpSpPr/>
          <p:nvPr/>
        </p:nvGrpSpPr>
        <p:grpSpPr>
          <a:xfrm>
            <a:off x="680084" y="934817"/>
            <a:ext cx="5079912" cy="3415511"/>
            <a:chOff x="-122185" y="934817"/>
            <a:chExt cx="6893764" cy="4087700"/>
          </a:xfrm>
        </p:grpSpPr>
        <p:sp>
          <p:nvSpPr>
            <p:cNvPr id="17" name="Rectangle 90">
              <a:extLst>
                <a:ext uri="{FF2B5EF4-FFF2-40B4-BE49-F238E27FC236}">
                  <a16:creationId xmlns:a16="http://schemas.microsoft.com/office/drawing/2014/main" id="{7942FAD6-7C12-F3F6-70C1-A8505ED5D9BB}"/>
                </a:ext>
              </a:extLst>
            </p:cNvPr>
            <p:cNvSpPr/>
            <p:nvPr/>
          </p:nvSpPr>
          <p:spPr>
            <a:xfrm>
              <a:off x="-8512" y="934817"/>
              <a:ext cx="1082348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50" charset="-128"/>
                </a:rPr>
                <a:t>＜固定点＞</a:t>
              </a: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8" name="直線矢印コネクタ 14">
              <a:extLst>
                <a:ext uri="{FF2B5EF4-FFF2-40B4-BE49-F238E27FC236}">
                  <a16:creationId xmlns:a16="http://schemas.microsoft.com/office/drawing/2014/main" id="{2FBE4411-29D8-97F8-8C9A-4ED47241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614" y="2642230"/>
              <a:ext cx="0" cy="21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5">
              <a:extLst>
                <a:ext uri="{FF2B5EF4-FFF2-40B4-BE49-F238E27FC236}">
                  <a16:creationId xmlns:a16="http://schemas.microsoft.com/office/drawing/2014/main" id="{DAAE2B95-E80E-D8F7-6D0F-9D50A140F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8029" y="4354549"/>
              <a:ext cx="714457" cy="1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1DAE1A-C451-8444-32CF-377BD13BC612}"/>
                </a:ext>
              </a:extLst>
            </p:cNvPr>
            <p:cNvSpPr txBox="1"/>
            <p:nvPr/>
          </p:nvSpPr>
          <p:spPr>
            <a:xfrm>
              <a:off x="3038" y="2828621"/>
              <a:ext cx="1842547" cy="33151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面のみ完全拘束</a:t>
              </a:r>
              <a:endParaRPr kumimoji="1" lang="ja-JP" alt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FAD0DE6-4B33-165F-C510-98F367E58DF8}"/>
                </a:ext>
              </a:extLst>
            </p:cNvPr>
            <p:cNvSpPr txBox="1"/>
            <p:nvPr/>
          </p:nvSpPr>
          <p:spPr>
            <a:xfrm>
              <a:off x="3313839" y="1519083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：補強版（ポリイミド）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6C7042B-2405-69E8-2792-0D13F9D3C70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2826181" y="1657583"/>
              <a:ext cx="487660" cy="379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5">
              <a:extLst>
                <a:ext uri="{FF2B5EF4-FFF2-40B4-BE49-F238E27FC236}">
                  <a16:creationId xmlns:a16="http://schemas.microsoft.com/office/drawing/2014/main" id="{B6BB71B0-E955-4730-37FD-51FEF0522370}"/>
                </a:ext>
              </a:extLst>
            </p:cNvPr>
            <p:cNvSpPr txBox="1"/>
            <p:nvPr/>
          </p:nvSpPr>
          <p:spPr>
            <a:xfrm>
              <a:off x="92033" y="474551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：補強版（ポリイミド）</a:t>
              </a:r>
            </a:p>
          </p:txBody>
        </p:sp>
        <p:cxnSp>
          <p:nvCxnSpPr>
            <p:cNvPr id="24" name="直線矢印コネクタ 26">
              <a:extLst>
                <a:ext uri="{FF2B5EF4-FFF2-40B4-BE49-F238E27FC236}">
                  <a16:creationId xmlns:a16="http://schemas.microsoft.com/office/drawing/2014/main" id="{24B7E091-F726-5F07-1199-B750CFED2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933" y="4343172"/>
              <a:ext cx="668465" cy="41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30">
              <a:extLst>
                <a:ext uri="{FF2B5EF4-FFF2-40B4-BE49-F238E27FC236}">
                  <a16:creationId xmlns:a16="http://schemas.microsoft.com/office/drawing/2014/main" id="{D7155AA2-134C-C8FE-6E33-32A5786EC298}"/>
                </a:ext>
              </a:extLst>
            </p:cNvPr>
            <p:cNvSpPr txBox="1"/>
            <p:nvPr/>
          </p:nvSpPr>
          <p:spPr>
            <a:xfrm>
              <a:off x="5198714" y="2084230"/>
              <a:ext cx="1572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グレー：</a:t>
              </a:r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FPC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（</a:t>
              </a:r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FPC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）</a:t>
              </a:r>
            </a:p>
          </p:txBody>
        </p:sp>
        <p:cxnSp>
          <p:nvCxnSpPr>
            <p:cNvPr id="26" name="直線矢印コネクタ 31">
              <a:extLst>
                <a:ext uri="{FF2B5EF4-FFF2-40B4-BE49-F238E27FC236}">
                  <a16:creationId xmlns:a16="http://schemas.microsoft.com/office/drawing/2014/main" id="{D45FABF7-C2F6-351F-6FDA-BAE93BB30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8472" y="2222729"/>
              <a:ext cx="318784" cy="577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33">
              <a:extLst>
                <a:ext uri="{FF2B5EF4-FFF2-40B4-BE49-F238E27FC236}">
                  <a16:creationId xmlns:a16="http://schemas.microsoft.com/office/drawing/2014/main" id="{2A142CB4-5663-1E81-F102-9DB379C611A6}"/>
                </a:ext>
              </a:extLst>
            </p:cNvPr>
            <p:cNvSpPr txBox="1"/>
            <p:nvPr/>
          </p:nvSpPr>
          <p:spPr>
            <a:xfrm>
              <a:off x="563260" y="1493238"/>
              <a:ext cx="1386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黄色とグレーは接着</a:t>
              </a:r>
            </a:p>
          </p:txBody>
        </p:sp>
        <p:sp>
          <p:nvSpPr>
            <p:cNvPr id="28" name="テキスト ボックス 19">
              <a:extLst>
                <a:ext uri="{FF2B5EF4-FFF2-40B4-BE49-F238E27FC236}">
                  <a16:creationId xmlns:a16="http://schemas.microsoft.com/office/drawing/2014/main" id="{BEC467DE-5C43-2E23-7374-1B4BF7FC6F0A}"/>
                </a:ext>
              </a:extLst>
            </p:cNvPr>
            <p:cNvSpPr txBox="1"/>
            <p:nvPr/>
          </p:nvSpPr>
          <p:spPr>
            <a:xfrm>
              <a:off x="-122185" y="4296243"/>
              <a:ext cx="1842547" cy="33151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面のみ完全拘束</a:t>
              </a:r>
              <a:endParaRPr kumimoji="1" lang="ja-JP" alt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916A11F-4450-FEEE-0B1A-53CEDB9D0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37" y="3422271"/>
            <a:ext cx="545595" cy="636527"/>
          </a:xfrm>
          <a:prstGeom prst="rect">
            <a:avLst/>
          </a:prstGeom>
        </p:spPr>
      </p:pic>
      <p:graphicFrame>
        <p:nvGraphicFramePr>
          <p:cNvPr id="30" name="表 5">
            <a:extLst>
              <a:ext uri="{FF2B5EF4-FFF2-40B4-BE49-F238E27FC236}">
                <a16:creationId xmlns:a16="http://schemas.microsoft.com/office/drawing/2014/main" id="{986F9A02-B942-C827-0EB0-9B09A05B0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59570"/>
              </p:ext>
            </p:extLst>
          </p:nvPr>
        </p:nvGraphicFramePr>
        <p:xfrm>
          <a:off x="5409428" y="3064048"/>
          <a:ext cx="3054488" cy="114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920">
                  <a:extLst>
                    <a:ext uri="{9D8B030D-6E8A-4147-A177-3AD203B41FA5}">
                      <a16:colId xmlns:a16="http://schemas.microsoft.com/office/drawing/2014/main" val="1891572522"/>
                    </a:ext>
                  </a:extLst>
                </a:gridCol>
                <a:gridCol w="2320568">
                  <a:extLst>
                    <a:ext uri="{9D8B030D-6E8A-4147-A177-3AD203B41FA5}">
                      <a16:colId xmlns:a16="http://schemas.microsoft.com/office/drawing/2014/main" val="3648348285"/>
                    </a:ext>
                  </a:extLst>
                </a:gridCol>
              </a:tblGrid>
              <a:tr h="308979">
                <a:tc>
                  <a:txBody>
                    <a:bodyPr/>
                    <a:lstStyle/>
                    <a:p>
                      <a:pPr algn="l"/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XYZ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方向に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@83.3Hz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で加速度印加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【m/s</a:t>
                      </a:r>
                      <a:r>
                        <a:rPr kumimoji="1" lang="en-US" altLang="ja-JP" sz="1100" baseline="300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endParaRPr kumimoji="1" lang="en-US" altLang="ja-JP" sz="1100" baseline="0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952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水準①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83.3</a:t>
                      </a:r>
                      <a:endParaRPr kumimoji="1" lang="vi-VN" altLang="ja-JP" sz="1100" baseline="30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2094138137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水準②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40730243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水準③</a:t>
                      </a:r>
                    </a:p>
                  </a:txBody>
                  <a:tcPr marL="77245" marR="77245" marT="38622" marB="3862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9.5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42030"/>
                  </a:ext>
                </a:extLst>
              </a:tr>
            </a:tbl>
          </a:graphicData>
        </a:graphic>
      </p:graphicFrame>
      <p:sp>
        <p:nvSpPr>
          <p:cNvPr id="31" name="Rectangle 90">
            <a:extLst>
              <a:ext uri="{FF2B5EF4-FFF2-40B4-BE49-F238E27FC236}">
                <a16:creationId xmlns:a16="http://schemas.microsoft.com/office/drawing/2014/main" id="{8BB051D5-407C-B827-525C-B06611398BDC}"/>
              </a:ext>
            </a:extLst>
          </p:cNvPr>
          <p:cNvSpPr/>
          <p:nvPr/>
        </p:nvSpPr>
        <p:spPr>
          <a:xfrm>
            <a:off x="5353027" y="2697120"/>
            <a:ext cx="108234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＜加速度＞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6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1AE4E-E349-ACC5-AF30-2B0FD9B6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9" y="340598"/>
            <a:ext cx="4154046" cy="19841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EB78A0-E632-C1D3-BBEA-C6BEFC3D9527}"/>
              </a:ext>
            </a:extLst>
          </p:cNvPr>
          <p:cNvSpPr/>
          <p:nvPr/>
        </p:nvSpPr>
        <p:spPr>
          <a:xfrm>
            <a:off x="1768507" y="337411"/>
            <a:ext cx="640425" cy="247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CF35-3D19-0FBA-CE0F-C2E4E1B35658}"/>
              </a:ext>
            </a:extLst>
          </p:cNvPr>
          <p:cNvSpPr txBox="1"/>
          <p:nvPr/>
        </p:nvSpPr>
        <p:spPr>
          <a:xfrm>
            <a:off x="1666875" y="47625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solidFill>
                  <a:srgbClr val="FF0000"/>
                </a:solidFill>
              </a:rPr>
              <a:t>AnsysVer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A99887-52AB-0046-3E69-B2D745F073AE}"/>
              </a:ext>
            </a:extLst>
          </p:cNvPr>
          <p:cNvCxnSpPr>
            <a:cxnSpLocks/>
          </p:cNvCxnSpPr>
          <p:nvPr/>
        </p:nvCxnSpPr>
        <p:spPr>
          <a:xfrm flipH="1">
            <a:off x="1268439" y="929326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CF714-5538-636B-B913-1D5860DC5585}"/>
              </a:ext>
            </a:extLst>
          </p:cNvPr>
          <p:cNvSpPr txBox="1"/>
          <p:nvPr/>
        </p:nvSpPr>
        <p:spPr>
          <a:xfrm>
            <a:off x="1468464" y="802644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BC291-6F03-B4B8-8E34-99432792FC3A}"/>
              </a:ext>
            </a:extLst>
          </p:cNvPr>
          <p:cNvSpPr txBox="1"/>
          <p:nvPr/>
        </p:nvSpPr>
        <p:spPr>
          <a:xfrm>
            <a:off x="1435961" y="114630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618D5-259B-2DC0-D072-7F4C27BF2D11}"/>
              </a:ext>
            </a:extLst>
          </p:cNvPr>
          <p:cNvCxnSpPr>
            <a:cxnSpLocks/>
          </p:cNvCxnSpPr>
          <p:nvPr/>
        </p:nvCxnSpPr>
        <p:spPr>
          <a:xfrm flipH="1">
            <a:off x="1268439" y="1291276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02A2F1-D7D2-D9C3-A4D1-BF3AC295544D}"/>
              </a:ext>
            </a:extLst>
          </p:cNvPr>
          <p:cNvSpPr txBox="1"/>
          <p:nvPr/>
        </p:nvSpPr>
        <p:spPr>
          <a:xfrm>
            <a:off x="1435961" y="1517776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Chú thích nội dung file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7E98B2-ECB5-8B64-9421-93FA2FD58D74}"/>
              </a:ext>
            </a:extLst>
          </p:cNvPr>
          <p:cNvCxnSpPr>
            <a:cxnSpLocks/>
          </p:cNvCxnSpPr>
          <p:nvPr/>
        </p:nvCxnSpPr>
        <p:spPr>
          <a:xfrm flipH="1">
            <a:off x="1268439" y="1643701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70DA9-26B7-F040-74BE-A5F20302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38" y="740176"/>
            <a:ext cx="1615166" cy="198414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4C7452-DCCA-D41C-344C-6903C5B86F66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241433" y="933449"/>
            <a:ext cx="920105" cy="798801"/>
          </a:xfrm>
          <a:prstGeom prst="bentConnector3">
            <a:avLst>
              <a:gd name="adj1" fmla="val 86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59BC904-8C25-4C68-8B28-7399B5F7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82" y="471705"/>
            <a:ext cx="2522499" cy="169047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E86BC3-BC27-5D46-E821-C1DC90BEB28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92437" y="1111879"/>
            <a:ext cx="360245" cy="20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149D95C-2276-9C45-045A-E3A4CE534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98" y="2641052"/>
            <a:ext cx="1077838" cy="4026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6B26ACB-651F-F580-D2BC-1E32574FDDD7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1070580" y="1482024"/>
            <a:ext cx="861666" cy="1456391"/>
          </a:xfrm>
          <a:prstGeom prst="bentConnector3">
            <a:avLst>
              <a:gd name="adj1" fmla="val 710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9C73B6C-6188-90F0-3C29-77D9D9653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957" y="2954322"/>
            <a:ext cx="1407298" cy="141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26B0A0E-310B-3F32-8FFB-526E8DCA9252}"/>
              </a:ext>
            </a:extLst>
          </p:cNvPr>
          <p:cNvSpPr txBox="1"/>
          <p:nvPr/>
        </p:nvSpPr>
        <p:spPr>
          <a:xfrm>
            <a:off x="1899710" y="272034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pa0~pa3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0FDBA9-1C33-76D5-ED79-2C1BBBF10BC9}"/>
              </a:ext>
            </a:extLst>
          </p:cNvPr>
          <p:cNvSpPr/>
          <p:nvPr/>
        </p:nvSpPr>
        <p:spPr>
          <a:xfrm>
            <a:off x="290513" y="2714626"/>
            <a:ext cx="976312" cy="71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5E3407-C051-AE94-EE9A-8C4C75006C8F}"/>
              </a:ext>
            </a:extLst>
          </p:cNvPr>
          <p:cNvSpPr txBox="1"/>
          <p:nvPr/>
        </p:nvSpPr>
        <p:spPr>
          <a:xfrm>
            <a:off x="-330092" y="28222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pa0~pa2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221588-E463-ED47-3B71-DD2361F7C3F2}"/>
              </a:ext>
            </a:extLst>
          </p:cNvPr>
          <p:cNvSpPr/>
          <p:nvPr/>
        </p:nvSpPr>
        <p:spPr>
          <a:xfrm>
            <a:off x="290513" y="5556886"/>
            <a:ext cx="976312" cy="889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9CD4A-31B0-180F-F961-B6832F5B7734}"/>
              </a:ext>
            </a:extLst>
          </p:cNvPr>
          <p:cNvSpPr txBox="1"/>
          <p:nvPr/>
        </p:nvSpPr>
        <p:spPr>
          <a:xfrm>
            <a:off x="-330092" y="587089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pr0~pr4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94BD88-5395-E7D6-3345-A306A8003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196" y="4958508"/>
            <a:ext cx="1925079" cy="170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881175F-9365-8E49-4A53-BB968E6C1731}"/>
              </a:ext>
            </a:extLst>
          </p:cNvPr>
          <p:cNvSpPr txBox="1"/>
          <p:nvPr/>
        </p:nvSpPr>
        <p:spPr>
          <a:xfrm>
            <a:off x="2253088" y="476599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pr0~pr4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45536E8-4D5D-5E4C-DBD4-B649EF3A581C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1266825" y="3071813"/>
            <a:ext cx="349132" cy="592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CEBF1-DC87-5827-462D-2A9F8185166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266825" y="5813100"/>
            <a:ext cx="372371" cy="188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7358E-8910-C531-270D-24057C2D34A8}"/>
              </a:ext>
            </a:extLst>
          </p:cNvPr>
          <p:cNvCxnSpPr>
            <a:cxnSpLocks/>
          </p:cNvCxnSpPr>
          <p:nvPr/>
        </p:nvCxnSpPr>
        <p:spPr>
          <a:xfrm flipH="1">
            <a:off x="2492025" y="518032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05E918-57C2-FE79-F2B2-AE1C094B1E22}"/>
              </a:ext>
            </a:extLst>
          </p:cNvPr>
          <p:cNvSpPr txBox="1"/>
          <p:nvPr/>
        </p:nvSpPr>
        <p:spPr>
          <a:xfrm>
            <a:off x="2634900" y="50472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</a:t>
            </a:r>
            <a:r>
              <a:rPr lang="en-US" sz="1000" dirty="0">
                <a:highlight>
                  <a:srgbClr val="C0C0C0"/>
                </a:highlight>
              </a:rPr>
              <a:t>r0:</a:t>
            </a:r>
            <a:r>
              <a:rPr lang="vi-VN" sz="1000" dirty="0">
                <a:highlight>
                  <a:srgbClr val="C0C0C0"/>
                </a:highlight>
              </a:rPr>
              <a:t>màu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7AE5F-80DF-9A8C-419C-6874B47D2FFD}"/>
              </a:ext>
            </a:extLst>
          </p:cNvPr>
          <p:cNvCxnSpPr>
            <a:cxnSpLocks/>
          </p:cNvCxnSpPr>
          <p:nvPr/>
        </p:nvCxnSpPr>
        <p:spPr>
          <a:xfrm flipH="1">
            <a:off x="2580925" y="55168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E34903-52B7-9239-01C6-4801291CE318}"/>
              </a:ext>
            </a:extLst>
          </p:cNvPr>
          <p:cNvSpPr txBox="1"/>
          <p:nvPr/>
        </p:nvSpPr>
        <p:spPr>
          <a:xfrm>
            <a:off x="2723800" y="538384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pr1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mật độ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A0DEA-C42E-AB73-63E3-079798AC6BA7}"/>
              </a:ext>
            </a:extLst>
          </p:cNvPr>
          <p:cNvCxnSpPr>
            <a:cxnSpLocks/>
          </p:cNvCxnSpPr>
          <p:nvPr/>
        </p:nvCxnSpPr>
        <p:spPr>
          <a:xfrm flipH="1">
            <a:off x="2695225" y="585342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0BE17-A0BE-0B2D-9343-6CC3916924B0}"/>
              </a:ext>
            </a:extLst>
          </p:cNvPr>
          <p:cNvSpPr txBox="1"/>
          <p:nvPr/>
        </p:nvSpPr>
        <p:spPr>
          <a:xfrm>
            <a:off x="2838100" y="5720395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highlight>
                  <a:srgbClr val="C0C0C0"/>
                </a:highlight>
              </a:rPr>
              <a:t>pr2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Elasticity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E0E00F-1035-BC11-5A03-59FB5BA69AB7}"/>
              </a:ext>
            </a:extLst>
          </p:cNvPr>
          <p:cNvCxnSpPr>
            <a:cxnSpLocks/>
          </p:cNvCxnSpPr>
          <p:nvPr/>
        </p:nvCxnSpPr>
        <p:spPr>
          <a:xfrm flipH="1">
            <a:off x="3533425" y="61772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F774A6-2617-1F70-AC7D-545DEC460F8F}"/>
              </a:ext>
            </a:extLst>
          </p:cNvPr>
          <p:cNvSpPr txBox="1"/>
          <p:nvPr/>
        </p:nvSpPr>
        <p:spPr>
          <a:xfrm>
            <a:off x="3676300" y="6044245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highlight>
                  <a:srgbClr val="C0C0C0"/>
                </a:highlight>
              </a:rPr>
              <a:t>pr3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ThermalExpand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F4165-5C1A-4E59-9558-4B60C7F56942}"/>
              </a:ext>
            </a:extLst>
          </p:cNvPr>
          <p:cNvCxnSpPr>
            <a:cxnSpLocks/>
          </p:cNvCxnSpPr>
          <p:nvPr/>
        </p:nvCxnSpPr>
        <p:spPr>
          <a:xfrm flipH="1">
            <a:off x="3311175" y="65201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A0FA59-407B-A319-7A73-4D2E88EEBAB3}"/>
              </a:ext>
            </a:extLst>
          </p:cNvPr>
          <p:cNvSpPr txBox="1"/>
          <p:nvPr/>
        </p:nvSpPr>
        <p:spPr>
          <a:xfrm>
            <a:off x="3454050" y="6387145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pr4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MaterialDamping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29A371-5A02-C99C-CDC3-CA4D5EE43933}"/>
              </a:ext>
            </a:extLst>
          </p:cNvPr>
          <p:cNvCxnSpPr>
            <a:cxnSpLocks/>
          </p:cNvCxnSpPr>
          <p:nvPr/>
        </p:nvCxnSpPr>
        <p:spPr>
          <a:xfrm flipH="1" flipV="1">
            <a:off x="2787650" y="3012440"/>
            <a:ext cx="499993" cy="393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8D38ED-A57F-1189-FE6A-C59A011274F9}"/>
              </a:ext>
            </a:extLst>
          </p:cNvPr>
          <p:cNvCxnSpPr>
            <a:cxnSpLocks/>
          </p:cNvCxnSpPr>
          <p:nvPr/>
        </p:nvCxnSpPr>
        <p:spPr>
          <a:xfrm flipH="1" flipV="1">
            <a:off x="2796540" y="3337560"/>
            <a:ext cx="491103" cy="5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D571F-3D0B-47D4-8269-95B9E9BD8933}"/>
              </a:ext>
            </a:extLst>
          </p:cNvPr>
          <p:cNvCxnSpPr>
            <a:cxnSpLocks/>
          </p:cNvCxnSpPr>
          <p:nvPr/>
        </p:nvCxnSpPr>
        <p:spPr>
          <a:xfrm flipH="1">
            <a:off x="2802890" y="3392170"/>
            <a:ext cx="484753" cy="336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C74E746-24F1-D768-C6E8-6D7C0B12E214}"/>
              </a:ext>
            </a:extLst>
          </p:cNvPr>
          <p:cNvSpPr txBox="1"/>
          <p:nvPr/>
        </p:nvSpPr>
        <p:spPr>
          <a:xfrm>
            <a:off x="3211443" y="326374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pa0~2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màu</a:t>
            </a:r>
            <a:endParaRPr lang="en-US" sz="1000" dirty="0">
              <a:highlight>
                <a:srgbClr val="C0C0C0"/>
              </a:highlight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1DC298F7-909B-4492-C60E-AC65E861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84" y="1882447"/>
            <a:ext cx="2512686" cy="14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961DCB2-4AF3-1B62-7B91-9463085A26E0}"/>
              </a:ext>
            </a:extLst>
          </p:cNvPr>
          <p:cNvSpPr/>
          <p:nvPr/>
        </p:nvSpPr>
        <p:spPr>
          <a:xfrm>
            <a:off x="5478780" y="72549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57629B-07A3-2BF9-09FC-96FFE06630A3}"/>
              </a:ext>
            </a:extLst>
          </p:cNvPr>
          <p:cNvSpPr/>
          <p:nvPr/>
        </p:nvSpPr>
        <p:spPr>
          <a:xfrm>
            <a:off x="5509260" y="109887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F0C423-C5F8-3CB6-20FD-FFF9F566B42B}"/>
              </a:ext>
            </a:extLst>
          </p:cNvPr>
          <p:cNvSpPr/>
          <p:nvPr/>
        </p:nvSpPr>
        <p:spPr>
          <a:xfrm>
            <a:off x="5501640" y="146463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6BC0E42-98D4-BB13-C121-2E5C06A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2" y="290512"/>
            <a:ext cx="4295775" cy="62769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0762A-B27D-5630-4DA9-12286C346401}"/>
              </a:ext>
            </a:extLst>
          </p:cNvPr>
          <p:cNvCxnSpPr>
            <a:cxnSpLocks/>
          </p:cNvCxnSpPr>
          <p:nvPr/>
        </p:nvCxnSpPr>
        <p:spPr>
          <a:xfrm flipH="1">
            <a:off x="2792439" y="11198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CAABD-5235-E58C-8673-F341859E5CF1}"/>
              </a:ext>
            </a:extLst>
          </p:cNvPr>
          <p:cNvCxnSpPr>
            <a:cxnSpLocks/>
          </p:cNvCxnSpPr>
          <p:nvPr/>
        </p:nvCxnSpPr>
        <p:spPr>
          <a:xfrm flipH="1">
            <a:off x="3439686" y="3600409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3F8A70-3CF7-596F-3251-F3D7AA9381FA}"/>
              </a:ext>
            </a:extLst>
          </p:cNvPr>
          <p:cNvSpPr txBox="1"/>
          <p:nvPr/>
        </p:nvSpPr>
        <p:spPr>
          <a:xfrm>
            <a:off x="3306789" y="98361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B4614-8DBD-0909-3972-025DB607CCCD}"/>
              </a:ext>
            </a:extLst>
          </p:cNvPr>
          <p:cNvSpPr txBox="1"/>
          <p:nvPr/>
        </p:nvSpPr>
        <p:spPr>
          <a:xfrm>
            <a:off x="3902936" y="347040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A77D417-3C54-C6DA-F322-8321A4F5ACB7}"/>
              </a:ext>
            </a:extLst>
          </p:cNvPr>
          <p:cNvSpPr/>
          <p:nvPr/>
        </p:nvSpPr>
        <p:spPr>
          <a:xfrm flipH="1">
            <a:off x="845457" y="1219829"/>
            <a:ext cx="304800" cy="18154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EE2C-9ABA-E065-B7CE-188872879EF9}"/>
              </a:ext>
            </a:extLst>
          </p:cNvPr>
          <p:cNvSpPr txBox="1"/>
          <p:nvPr/>
        </p:nvSpPr>
        <p:spPr>
          <a:xfrm>
            <a:off x="55589" y="1970590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Thông tin </a:t>
            </a:r>
          </a:p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3146B1B-9147-E372-2B8A-0EB31F4BAEAE}"/>
              </a:ext>
            </a:extLst>
          </p:cNvPr>
          <p:cNvSpPr/>
          <p:nvPr/>
        </p:nvSpPr>
        <p:spPr>
          <a:xfrm flipH="1">
            <a:off x="845457" y="3954713"/>
            <a:ext cx="304800" cy="1717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3F403-FE6C-81EF-9503-DA8E854292EF}"/>
              </a:ext>
            </a:extLst>
          </p:cNvPr>
          <p:cNvSpPr txBox="1"/>
          <p:nvPr/>
        </p:nvSpPr>
        <p:spPr>
          <a:xfrm>
            <a:off x="55589" y="4682606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Thông tin </a:t>
            </a:r>
          </a:p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17B97-CFA8-FE16-2425-FDA56068975F}"/>
              </a:ext>
            </a:extLst>
          </p:cNvPr>
          <p:cNvCxnSpPr>
            <a:cxnSpLocks/>
          </p:cNvCxnSpPr>
          <p:nvPr/>
        </p:nvCxnSpPr>
        <p:spPr>
          <a:xfrm flipH="1">
            <a:off x="1610886" y="5879152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056EE-766F-6F66-AB1B-1DF43C5EE32B}"/>
              </a:ext>
            </a:extLst>
          </p:cNvPr>
          <p:cNvSpPr txBox="1"/>
          <p:nvPr/>
        </p:nvSpPr>
        <p:spPr>
          <a:xfrm>
            <a:off x="2105979" y="5748347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Chú thích nội dung file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1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B6B6F1-4F4F-1669-A379-DA5D2306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3285"/>
            <a:ext cx="40290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84BE4B-6B3A-A465-DFC0-C86B1AEF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58" y="191860"/>
            <a:ext cx="2660117" cy="1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93C0-7D94-7D3F-36CC-8AA7E5CC4CE5}"/>
              </a:ext>
            </a:extLst>
          </p:cNvPr>
          <p:cNvSpPr txBox="1"/>
          <p:nvPr/>
        </p:nvSpPr>
        <p:spPr>
          <a:xfrm>
            <a:off x="1695426" y="15842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JP00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F432-CD15-7F2D-263F-7D1E51FF00F1}"/>
              </a:ext>
            </a:extLst>
          </p:cNvPr>
          <p:cNvSpPr txBox="1"/>
          <p:nvPr/>
        </p:nvSpPr>
        <p:spPr>
          <a:xfrm>
            <a:off x="226823" y="1068054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iraisho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4AF36-309F-410D-8D08-D48D4F5CD6FB}"/>
              </a:ext>
            </a:extLst>
          </p:cNvPr>
          <p:cNvSpPr txBox="1"/>
          <p:nvPr/>
        </p:nvSpPr>
        <p:spPr>
          <a:xfrm>
            <a:off x="226823" y="226795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Mdl</a:t>
            </a:r>
            <a:r>
              <a:rPr lang="ja-JP" altLang="en-US" sz="1200" dirty="0"/>
              <a:t>　⓪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F337A-202F-8BEA-D5A4-E41FDA21A41C}"/>
              </a:ext>
            </a:extLst>
          </p:cNvPr>
          <p:cNvSpPr txBox="1"/>
          <p:nvPr/>
        </p:nvSpPr>
        <p:spPr>
          <a:xfrm>
            <a:off x="1136242" y="387204"/>
            <a:ext cx="2480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từng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D641A-419E-EBF2-13AE-423B939D1D1E}"/>
              </a:ext>
            </a:extLst>
          </p:cNvPr>
          <p:cNvSpPr txBox="1"/>
          <p:nvPr/>
        </p:nvSpPr>
        <p:spPr>
          <a:xfrm>
            <a:off x="1136242" y="707745"/>
            <a:ext cx="247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xúc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②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08025-3768-6CC6-5353-A3903A587366}"/>
              </a:ext>
            </a:extLst>
          </p:cNvPr>
          <p:cNvSpPr txBox="1"/>
          <p:nvPr/>
        </p:nvSpPr>
        <p:spPr>
          <a:xfrm>
            <a:off x="1136242" y="134882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biên</a:t>
            </a:r>
            <a:r>
              <a:rPr lang="ja-JP" altLang="en-US" sz="1200" dirty="0"/>
              <a:t>　④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D03A1-362E-AEDB-54A8-F6CA5EF17638}"/>
              </a:ext>
            </a:extLst>
          </p:cNvPr>
          <p:cNvSpPr txBox="1"/>
          <p:nvPr/>
        </p:nvSpPr>
        <p:spPr>
          <a:xfrm>
            <a:off x="1136242" y="1669368"/>
            <a:ext cx="172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⑤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B05B4-CB7E-62F3-2CFD-CCB2454A3C36}"/>
              </a:ext>
            </a:extLst>
          </p:cNvPr>
          <p:cNvSpPr/>
          <p:nvPr/>
        </p:nvSpPr>
        <p:spPr>
          <a:xfrm>
            <a:off x="270012" y="385676"/>
            <a:ext cx="3384633" cy="214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66B48-1E08-8112-064D-07488DE657A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911882" y="525704"/>
            <a:ext cx="224360" cy="680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FDC2D-469D-F529-BC41-2E295947C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911882" y="846245"/>
            <a:ext cx="224360" cy="36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6976F2-2C96-BFA8-B4C4-3F0D77A0564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911882" y="1206554"/>
            <a:ext cx="224360" cy="280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9BA1A-E202-CB5D-4F43-CA44F7A53B2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11882" y="1206554"/>
            <a:ext cx="224360" cy="60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1A5C53-816E-7D53-7B3E-EB17A1720F2C}"/>
              </a:ext>
            </a:extLst>
          </p:cNvPr>
          <p:cNvSpPr txBox="1"/>
          <p:nvPr/>
        </p:nvSpPr>
        <p:spPr>
          <a:xfrm>
            <a:off x="1136242" y="1028286"/>
            <a:ext cx="13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-Thông tin </a:t>
            </a:r>
            <a:r>
              <a:rPr lang="en-US" sz="1200" dirty="0" err="1"/>
              <a:t>lưới</a:t>
            </a:r>
            <a:r>
              <a:rPr lang="en-US" sz="1200" dirty="0"/>
              <a:t>  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552B3-FDC0-C263-F5C7-2BE73E3A5022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911882" y="1166786"/>
            <a:ext cx="224360" cy="39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56329-057D-F08C-3A01-F542894AF548}"/>
              </a:ext>
            </a:extLst>
          </p:cNvPr>
          <p:cNvSpPr txBox="1"/>
          <p:nvPr/>
        </p:nvSpPr>
        <p:spPr>
          <a:xfrm>
            <a:off x="1136242" y="1989909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altLang="ja-JP" sz="1200" dirty="0"/>
              <a:t>OUTPUT</a:t>
            </a:r>
            <a:r>
              <a:rPr lang="ja-JP" altLang="en-US" sz="1200" dirty="0"/>
              <a:t>　⑥</a:t>
            </a:r>
            <a:endParaRPr lang="en-US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338668-DF23-06BB-FE50-91227E82157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911882" y="1206554"/>
            <a:ext cx="224360" cy="92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B5A4B6-1409-9769-0E78-C37947D36192}"/>
              </a:ext>
            </a:extLst>
          </p:cNvPr>
          <p:cNvSpPr txBox="1"/>
          <p:nvPr/>
        </p:nvSpPr>
        <p:spPr>
          <a:xfrm>
            <a:off x="4868790" y="1420079"/>
            <a:ext cx="2354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CAD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⓪</a:t>
            </a:r>
            <a:r>
              <a:rPr lang="en-US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8548-A8AD-8031-7C2B-A2C3F2BB02D5}"/>
              </a:ext>
            </a:extLst>
          </p:cNvPr>
          <p:cNvSpPr txBox="1"/>
          <p:nvPr/>
        </p:nvSpPr>
        <p:spPr>
          <a:xfrm>
            <a:off x="4868790" y="175916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cụm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74CFA-366E-3A3C-EFCD-99B50325EC82}"/>
              </a:ext>
            </a:extLst>
          </p:cNvPr>
          <p:cNvSpPr txBox="1"/>
          <p:nvPr/>
        </p:nvSpPr>
        <p:spPr>
          <a:xfrm>
            <a:off x="4868790" y="2098257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⑤</a:t>
            </a:r>
            <a:r>
              <a:rPr lang="en-US" altLang="ja-JP" sz="1200" dirty="0"/>
              <a:t>+00</a:t>
            </a:r>
            <a:r>
              <a:rPr lang="ja-JP" altLang="en-US" sz="1200" dirty="0"/>
              <a:t>④</a:t>
            </a:r>
            <a:r>
              <a:rPr lang="en-US" altLang="ja-JP" sz="1200" dirty="0"/>
              <a:t>+00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B96D6-F887-5282-1452-90E9D1BD2B66}"/>
              </a:ext>
            </a:extLst>
          </p:cNvPr>
          <p:cNvSpPr/>
          <p:nvPr/>
        </p:nvSpPr>
        <p:spPr>
          <a:xfrm>
            <a:off x="4760042" y="1420079"/>
            <a:ext cx="2506251" cy="1274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9C39A-8424-24B1-8219-FB6CBCCA220C}"/>
              </a:ext>
            </a:extLst>
          </p:cNvPr>
          <p:cNvSpPr txBox="1"/>
          <p:nvPr/>
        </p:nvSpPr>
        <p:spPr>
          <a:xfrm>
            <a:off x="5826568" y="1143639"/>
            <a:ext cx="5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NX01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83ED5-1935-78AE-4BF7-CEE909BCDAAC}"/>
              </a:ext>
            </a:extLst>
          </p:cNvPr>
          <p:cNvSpPr txBox="1"/>
          <p:nvPr/>
        </p:nvSpPr>
        <p:spPr>
          <a:xfrm>
            <a:off x="4868790" y="2437347"/>
            <a:ext cx="203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altLang="ja-JP" sz="1200" dirty="0"/>
              <a:t>Export mdl -&gt; window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B8261C7-6E0D-C489-0B18-6FE98B70BF51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1020630" y="1558579"/>
            <a:ext cx="3848160" cy="847879"/>
          </a:xfrm>
          <a:prstGeom prst="bentConnector3">
            <a:avLst>
              <a:gd name="adj1" fmla="val 706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27A0B4-68A1-D398-E9B2-E0D47BDAD6E1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3616345" y="525704"/>
            <a:ext cx="1252445" cy="1371964"/>
          </a:xfrm>
          <a:prstGeom prst="bentConnector3">
            <a:avLst>
              <a:gd name="adj1" fmla="val 6507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F6633D9-8848-60D8-8118-EC7E85EA806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3609740" y="846245"/>
            <a:ext cx="1259050" cy="13905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834F84-7679-11CF-2D2D-E66FF2EB02B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657812" y="1487327"/>
            <a:ext cx="2210978" cy="749430"/>
          </a:xfrm>
          <a:prstGeom prst="bentConnector3">
            <a:avLst>
              <a:gd name="adj1" fmla="val 6078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82D3F1E-F843-E626-0AF8-1A3B006F7609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57034" y="1807868"/>
            <a:ext cx="2011756" cy="42888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F162D7-54F4-B56A-A948-0E9B124EE53A}"/>
              </a:ext>
            </a:extLst>
          </p:cNvPr>
          <p:cNvSpPr txBox="1"/>
          <p:nvPr/>
        </p:nvSpPr>
        <p:spPr>
          <a:xfrm>
            <a:off x="8533701" y="3110758"/>
            <a:ext cx="2137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CAE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773C81-F42E-5A0B-3BCF-5CAAB05327B7}"/>
              </a:ext>
            </a:extLst>
          </p:cNvPr>
          <p:cNvSpPr txBox="1"/>
          <p:nvPr/>
        </p:nvSpPr>
        <p:spPr>
          <a:xfrm>
            <a:off x="8533701" y="338133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nhập</a:t>
            </a:r>
            <a:r>
              <a:rPr lang="en-US" sz="1200" dirty="0"/>
              <a:t> VL 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395430-A982-BCDE-CE9C-23F5EEE63078}"/>
              </a:ext>
            </a:extLst>
          </p:cNvPr>
          <p:cNvSpPr txBox="1"/>
          <p:nvPr/>
        </p:nvSpPr>
        <p:spPr>
          <a:xfrm>
            <a:off x="8533701" y="365192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Gán</a:t>
            </a:r>
            <a:r>
              <a:rPr lang="en-US" sz="1200" dirty="0"/>
              <a:t> VL </a:t>
            </a:r>
            <a:r>
              <a:rPr lang="en-US" sz="1200" dirty="0" err="1"/>
              <a:t>cho</a:t>
            </a:r>
            <a:r>
              <a:rPr lang="en-US" sz="1200" dirty="0"/>
              <a:t> body </a:t>
            </a:r>
            <a:r>
              <a:rPr lang="ja-JP" altLang="en-US" sz="1200" dirty="0"/>
              <a:t> </a:t>
            </a:r>
            <a:r>
              <a:rPr lang="en-US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9B2AB-FA23-65B2-8855-9FBB8F199B41}"/>
              </a:ext>
            </a:extLst>
          </p:cNvPr>
          <p:cNvSpPr txBox="1"/>
          <p:nvPr/>
        </p:nvSpPr>
        <p:spPr>
          <a:xfrm>
            <a:off x="8533701" y="3922501"/>
            <a:ext cx="115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F99218-6AEC-E901-2E6F-563CF1CBE186}"/>
              </a:ext>
            </a:extLst>
          </p:cNvPr>
          <p:cNvSpPr txBox="1"/>
          <p:nvPr/>
        </p:nvSpPr>
        <p:spPr>
          <a:xfrm>
            <a:off x="8533701" y="4193082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lưới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A94A-2650-B98B-C519-FFF69D8B7BDF}"/>
              </a:ext>
            </a:extLst>
          </p:cNvPr>
          <p:cNvSpPr txBox="1"/>
          <p:nvPr/>
        </p:nvSpPr>
        <p:spPr>
          <a:xfrm>
            <a:off x="8533701" y="4463663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Đặt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đk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biên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④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4AF7B9-12B4-53D1-CFC0-901AFD249D10}"/>
              </a:ext>
            </a:extLst>
          </p:cNvPr>
          <p:cNvSpPr txBox="1"/>
          <p:nvPr/>
        </p:nvSpPr>
        <p:spPr>
          <a:xfrm>
            <a:off x="8533701" y="4734244"/>
            <a:ext cx="11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kq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⑥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249594-9F00-3E99-2B5B-642F1C3A2D77}"/>
              </a:ext>
            </a:extLst>
          </p:cNvPr>
          <p:cNvSpPr/>
          <p:nvPr/>
        </p:nvSpPr>
        <p:spPr>
          <a:xfrm>
            <a:off x="8369301" y="2971144"/>
            <a:ext cx="2561904" cy="29569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3AED9C-BAC1-649B-C88A-DC1F40993316}"/>
              </a:ext>
            </a:extLst>
          </p:cNvPr>
          <p:cNvSpPr txBox="1"/>
          <p:nvPr/>
        </p:nvSpPr>
        <p:spPr>
          <a:xfrm>
            <a:off x="7554744" y="4244314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ANSYS02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02479E-102A-0BCC-82B1-AADDCAA75D61}"/>
              </a:ext>
            </a:extLst>
          </p:cNvPr>
          <p:cNvSpPr txBox="1"/>
          <p:nvPr/>
        </p:nvSpPr>
        <p:spPr>
          <a:xfrm>
            <a:off x="8533701" y="5004825"/>
            <a:ext cx="240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probe </a:t>
            </a:r>
            <a:r>
              <a:rPr lang="en-US" altLang="ja-JP" sz="1200" dirty="0" err="1"/>
              <a:t>tại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vùng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đánh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giá</a:t>
            </a:r>
            <a:r>
              <a:rPr lang="ja-JP" altLang="en-US" sz="1200" dirty="0"/>
              <a:t>　②</a:t>
            </a:r>
            <a:endParaRPr lang="en-US" altLang="ja-JP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BA3B0E-C33E-3E3D-92FA-211C3665EB20}"/>
              </a:ext>
            </a:extLst>
          </p:cNvPr>
          <p:cNvSpPr txBox="1"/>
          <p:nvPr/>
        </p:nvSpPr>
        <p:spPr>
          <a:xfrm>
            <a:off x="8533701" y="5275410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Chụp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ảnh</a:t>
            </a:r>
            <a:r>
              <a:rPr lang="ja-JP" altLang="en-US" sz="1200" dirty="0"/>
              <a:t>　③　</a:t>
            </a:r>
            <a:r>
              <a:rPr lang="en-US" altLang="ja-JP" sz="1200" dirty="0"/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05B20-FBDB-CCF3-C7FD-5B48003BD065}"/>
              </a:ext>
            </a:extLst>
          </p:cNvPr>
          <p:cNvSpPr txBox="1"/>
          <p:nvPr/>
        </p:nvSpPr>
        <p:spPr>
          <a:xfrm>
            <a:off x="8533701" y="5605671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vi-VN" altLang="ja-JP" sz="1200" dirty="0"/>
              <a:t>Export data   </a:t>
            </a:r>
            <a:r>
              <a:rPr lang="ja-JP" altLang="en-US" sz="1200" dirty="0"/>
              <a:t>④　</a:t>
            </a:r>
            <a:r>
              <a:rPr lang="en-US" altLang="ja-JP" sz="1200" dirty="0"/>
              <a:t> 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85D97BF-D399-77F3-A8CC-3C4BC16B43C8}"/>
              </a:ext>
            </a:extLst>
          </p:cNvPr>
          <p:cNvCxnSpPr>
            <a:cxnSpLocks/>
            <a:stCxn id="25" idx="3"/>
            <a:endCxn id="59" idx="0"/>
          </p:cNvCxnSpPr>
          <p:nvPr/>
        </p:nvCxnSpPr>
        <p:spPr>
          <a:xfrm>
            <a:off x="6905053" y="2575847"/>
            <a:ext cx="2697563" cy="5349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89DCDC-BA35-0ED5-E6E9-BDAE047CB496}"/>
              </a:ext>
            </a:extLst>
          </p:cNvPr>
          <p:cNvCxnSpPr>
            <a:cxnSpLocks/>
            <a:stCxn id="7" idx="3"/>
            <a:endCxn id="60" idx="1"/>
          </p:cNvCxnSpPr>
          <p:nvPr/>
        </p:nvCxnSpPr>
        <p:spPr>
          <a:xfrm>
            <a:off x="3616345" y="525704"/>
            <a:ext cx="4917356" cy="2994135"/>
          </a:xfrm>
          <a:prstGeom prst="bentConnector3">
            <a:avLst>
              <a:gd name="adj1" fmla="val 8951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682622C-6AA5-63AC-1559-79DF13E802C4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>
            <a:off x="6281356" y="1897668"/>
            <a:ext cx="2252345" cy="1892752"/>
          </a:xfrm>
          <a:prstGeom prst="bentConnector3">
            <a:avLst>
              <a:gd name="adj1" fmla="val 697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2391BF7-6836-7EE7-086C-AA2813F5F5D3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8533701" y="3519838"/>
            <a:ext cx="12700" cy="270581"/>
          </a:xfrm>
          <a:prstGeom prst="bentConnector3">
            <a:avLst>
              <a:gd name="adj1" fmla="val 294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B1769-6ED2-038B-2848-56EF8AE1D414}"/>
              </a:ext>
            </a:extLst>
          </p:cNvPr>
          <p:cNvSpPr/>
          <p:nvPr/>
        </p:nvSpPr>
        <p:spPr>
          <a:xfrm>
            <a:off x="1168674" y="1593574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AF0B1F-5A52-B550-D50F-F5550EC30501}"/>
              </a:ext>
            </a:extLst>
          </p:cNvPr>
          <p:cNvSpPr/>
          <p:nvPr/>
        </p:nvSpPr>
        <p:spPr>
          <a:xfrm>
            <a:off x="3255892" y="1593574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ECCB3-B38E-B58B-404C-A49C584CC88E}"/>
              </a:ext>
            </a:extLst>
          </p:cNvPr>
          <p:cNvSpPr/>
          <p:nvPr/>
        </p:nvSpPr>
        <p:spPr>
          <a:xfrm>
            <a:off x="5174143" y="1593574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3C6AE0-CDC4-F0B9-9A4B-4EAC777911AC}"/>
              </a:ext>
            </a:extLst>
          </p:cNvPr>
          <p:cNvSpPr/>
          <p:nvPr/>
        </p:nvSpPr>
        <p:spPr>
          <a:xfrm>
            <a:off x="7087426" y="1593574"/>
            <a:ext cx="1282150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Powpoint</a:t>
            </a:r>
            <a:endParaRPr lang="en-US" dirty="0"/>
          </a:p>
          <a:p>
            <a:pPr algn="ctr"/>
            <a:r>
              <a:rPr lang="en-US" dirty="0"/>
              <a:t>Exell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4B7CE5-811F-69B3-EAB7-5EA838733E9C}"/>
              </a:ext>
            </a:extLst>
          </p:cNvPr>
          <p:cNvSpPr/>
          <p:nvPr/>
        </p:nvSpPr>
        <p:spPr>
          <a:xfrm>
            <a:off x="2696540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C94C5F-AF8B-E012-5744-3287938F0EDF}"/>
              </a:ext>
            </a:extLst>
          </p:cNvPr>
          <p:cNvSpPr/>
          <p:nvPr/>
        </p:nvSpPr>
        <p:spPr>
          <a:xfrm>
            <a:off x="4581662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980FD2-DB0C-0997-7ACF-F00BBE1A5111}"/>
              </a:ext>
            </a:extLst>
          </p:cNvPr>
          <p:cNvSpPr/>
          <p:nvPr/>
        </p:nvSpPr>
        <p:spPr>
          <a:xfrm>
            <a:off x="6499913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4C3A-8BA7-655B-7B58-C2336E1B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0E65FE-F061-947C-FFD4-0B6D623ECAF9}"/>
              </a:ext>
            </a:extLst>
          </p:cNvPr>
          <p:cNvSpPr/>
          <p:nvPr/>
        </p:nvSpPr>
        <p:spPr>
          <a:xfrm>
            <a:off x="1109038" y="2544417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iraisho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1E906D-B10C-701D-8E54-9BE5D583F52A}"/>
              </a:ext>
            </a:extLst>
          </p:cNvPr>
          <p:cNvSpPr/>
          <p:nvPr/>
        </p:nvSpPr>
        <p:spPr>
          <a:xfrm>
            <a:off x="5114507" y="2544417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3BBB4C-B68D-2C9D-B7EA-47B7A3F8E571}"/>
              </a:ext>
            </a:extLst>
          </p:cNvPr>
          <p:cNvSpPr/>
          <p:nvPr/>
        </p:nvSpPr>
        <p:spPr>
          <a:xfrm>
            <a:off x="7027790" y="2544417"/>
            <a:ext cx="1282150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Powpoint</a:t>
            </a:r>
            <a:endParaRPr lang="en-US" dirty="0"/>
          </a:p>
          <a:p>
            <a:pPr algn="ctr"/>
            <a:r>
              <a:rPr lang="en-US" dirty="0"/>
              <a:t>Exell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0B7A32-D9C4-7CBD-2282-5E9D85DB0171}"/>
              </a:ext>
            </a:extLst>
          </p:cNvPr>
          <p:cNvSpPr/>
          <p:nvPr/>
        </p:nvSpPr>
        <p:spPr>
          <a:xfrm>
            <a:off x="1109037" y="3810000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A83324-EB71-655E-8CFF-6478A75BBEF4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2470698" y="4235727"/>
            <a:ext cx="426971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F766D2-D23D-3601-0ACA-87F93F6C13EA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 flipV="1">
            <a:off x="4259330" y="2986709"/>
            <a:ext cx="855177" cy="1249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07383-F914-8081-6651-DAD46A7D53E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470699" y="2986709"/>
            <a:ext cx="426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0F1D7-FAD4-1FED-5D1D-EBD0CD30BF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97265" y="2986709"/>
            <a:ext cx="730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F3EB9-B316-B842-9C33-002B8C17D714}"/>
              </a:ext>
            </a:extLst>
          </p:cNvPr>
          <p:cNvSpPr/>
          <p:nvPr/>
        </p:nvSpPr>
        <p:spPr>
          <a:xfrm>
            <a:off x="596348" y="755374"/>
            <a:ext cx="8199782" cy="4184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CD1CF-835C-7D36-703D-6BD74D28E918}"/>
              </a:ext>
            </a:extLst>
          </p:cNvPr>
          <p:cNvSpPr/>
          <p:nvPr/>
        </p:nvSpPr>
        <p:spPr>
          <a:xfrm>
            <a:off x="3891169" y="327993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744BC0-9439-9E65-1CF0-30CAE9313226}"/>
              </a:ext>
            </a:extLst>
          </p:cNvPr>
          <p:cNvSpPr/>
          <p:nvPr/>
        </p:nvSpPr>
        <p:spPr>
          <a:xfrm>
            <a:off x="883756" y="2335695"/>
            <a:ext cx="4006296" cy="2484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E18DD-A001-8261-DA2A-B95FB77AC3F7}"/>
              </a:ext>
            </a:extLst>
          </p:cNvPr>
          <p:cNvSpPr/>
          <p:nvPr/>
        </p:nvSpPr>
        <p:spPr>
          <a:xfrm>
            <a:off x="2897669" y="2544417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1A786-82B8-D373-EE40-E7B912BE6DCF}"/>
              </a:ext>
            </a:extLst>
          </p:cNvPr>
          <p:cNvCxnSpPr>
            <a:stCxn id="25" idx="3"/>
            <a:endCxn id="6" idx="1"/>
          </p:cNvCxnSpPr>
          <p:nvPr/>
        </p:nvCxnSpPr>
        <p:spPr>
          <a:xfrm>
            <a:off x="4259330" y="2986709"/>
            <a:ext cx="855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D80D2C-354F-BA60-24C2-6B55D11DF659}"/>
              </a:ext>
            </a:extLst>
          </p:cNvPr>
          <p:cNvSpPr/>
          <p:nvPr/>
        </p:nvSpPr>
        <p:spPr>
          <a:xfrm>
            <a:off x="2897669" y="3793435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669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75840-1D8C-01A3-1934-1B42F951B914}"/>
              </a:ext>
            </a:extLst>
          </p:cNvPr>
          <p:cNvSpPr/>
          <p:nvPr/>
        </p:nvSpPr>
        <p:spPr>
          <a:xfrm>
            <a:off x="533400" y="850900"/>
            <a:ext cx="4038600" cy="3136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98CAE-D5A8-4AF5-A7BC-3578086A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3" y="908556"/>
            <a:ext cx="8420614" cy="468465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740ABC-8A31-4B11-8F64-180B3ABFF237}"/>
              </a:ext>
            </a:extLst>
          </p:cNvPr>
          <p:cNvSpPr/>
          <p:nvPr/>
        </p:nvSpPr>
        <p:spPr>
          <a:xfrm>
            <a:off x="956911" y="2183114"/>
            <a:ext cx="1663115" cy="83282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5F757-28BF-4882-876A-F0544CBE112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0026" y="2599527"/>
            <a:ext cx="99786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06DDDF-5313-4453-9B65-AC8EEF3770A0}"/>
              </a:ext>
            </a:extLst>
          </p:cNvPr>
          <p:cNvSpPr/>
          <p:nvPr/>
        </p:nvSpPr>
        <p:spPr>
          <a:xfrm>
            <a:off x="956911" y="3015941"/>
            <a:ext cx="1663115" cy="832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AC2A92-B693-4F1B-8A7E-8E4167B48FFE}"/>
              </a:ext>
            </a:extLst>
          </p:cNvPr>
          <p:cNvCxnSpPr>
            <a:cxnSpLocks/>
          </p:cNvCxnSpPr>
          <p:nvPr/>
        </p:nvCxnSpPr>
        <p:spPr>
          <a:xfrm>
            <a:off x="2620026" y="3452178"/>
            <a:ext cx="997869" cy="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DCFC36-24CD-4DD2-A6AE-E4478AF7CC81}"/>
              </a:ext>
            </a:extLst>
          </p:cNvPr>
          <p:cNvSpPr/>
          <p:nvPr/>
        </p:nvSpPr>
        <p:spPr>
          <a:xfrm>
            <a:off x="956911" y="3848760"/>
            <a:ext cx="1663115" cy="83281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691ACD-00AA-4242-B22D-32AFD6A47CFF}"/>
              </a:ext>
            </a:extLst>
          </p:cNvPr>
          <p:cNvCxnSpPr>
            <a:stCxn id="38" idx="3"/>
          </p:cNvCxnSpPr>
          <p:nvPr/>
        </p:nvCxnSpPr>
        <p:spPr>
          <a:xfrm>
            <a:off x="2620026" y="4265170"/>
            <a:ext cx="997869" cy="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63D14B-9FE5-4E5F-97B1-66B28D83B336}"/>
              </a:ext>
            </a:extLst>
          </p:cNvPr>
          <p:cNvSpPr txBox="1"/>
          <p:nvPr/>
        </p:nvSpPr>
        <p:spPr>
          <a:xfrm>
            <a:off x="3625526" y="2406914"/>
            <a:ext cx="133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B40678-510A-4417-B8CD-6819F284F030}"/>
              </a:ext>
            </a:extLst>
          </p:cNvPr>
          <p:cNvSpPr/>
          <p:nvPr/>
        </p:nvSpPr>
        <p:spPr>
          <a:xfrm>
            <a:off x="3625526" y="3152028"/>
            <a:ext cx="4381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2 (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xml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80A472-BEBC-4C3E-AE95-36BD621A16FD}"/>
              </a:ext>
            </a:extLst>
          </p:cNvPr>
          <p:cNvSpPr/>
          <p:nvPr/>
        </p:nvSpPr>
        <p:spPr>
          <a:xfrm>
            <a:off x="3617896" y="3975404"/>
            <a:ext cx="2409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55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A8E89F-6683-4672-BE1A-4A2E9D4873A0}"/>
              </a:ext>
            </a:extLst>
          </p:cNvPr>
          <p:cNvGrpSpPr/>
          <p:nvPr/>
        </p:nvGrpSpPr>
        <p:grpSpPr>
          <a:xfrm>
            <a:off x="88486" y="30512"/>
            <a:ext cx="7795124" cy="2712689"/>
            <a:chOff x="88485" y="16281"/>
            <a:chExt cx="8949706" cy="3156728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B563713-36E3-42ED-833D-A4FF0602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5" y="500908"/>
              <a:ext cx="2332648" cy="2672101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A0CC2B-6893-4F50-AE2E-47CF3A62F945}"/>
                </a:ext>
              </a:extLst>
            </p:cNvPr>
            <p:cNvSpPr txBox="1"/>
            <p:nvPr/>
          </p:nvSpPr>
          <p:spPr>
            <a:xfrm>
              <a:off x="498135" y="16281"/>
              <a:ext cx="1513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Vật</a:t>
              </a:r>
              <a:r>
                <a:rPr lang="en-US" sz="2000" dirty="0"/>
                <a:t> </a:t>
              </a:r>
              <a:r>
                <a:rPr lang="en-US" sz="2000" dirty="0" err="1"/>
                <a:t>liệu</a:t>
              </a:r>
              <a:r>
                <a:rPr lang="en-US" sz="2000" dirty="0"/>
                <a:t> 1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5B86D4-BD02-4361-AD1E-26659180A7CC}"/>
                </a:ext>
              </a:extLst>
            </p:cNvPr>
            <p:cNvCxnSpPr/>
            <p:nvPr/>
          </p:nvCxnSpPr>
          <p:spPr>
            <a:xfrm flipV="1">
              <a:off x="2261286" y="654908"/>
              <a:ext cx="729049" cy="1853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AFEAB4-40E2-4630-84D2-4987CDD151B6}"/>
                </a:ext>
              </a:extLst>
            </p:cNvPr>
            <p:cNvSpPr txBox="1"/>
            <p:nvPr/>
          </p:nvSpPr>
          <p:spPr>
            <a:xfrm>
              <a:off x="2990335" y="426307"/>
              <a:ext cx="1248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vật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endParaRPr lang="en-US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13C14A3-DED7-433D-99F7-BDDACAD46DDE}"/>
                </a:ext>
              </a:extLst>
            </p:cNvPr>
            <p:cNvSpPr/>
            <p:nvPr/>
          </p:nvSpPr>
          <p:spPr>
            <a:xfrm rot="10800000" flipH="1">
              <a:off x="2473410" y="929222"/>
              <a:ext cx="304800" cy="18154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6DDF16-400D-4E3E-9F84-FE002CBBB19D}"/>
                </a:ext>
              </a:extLst>
            </p:cNvPr>
            <p:cNvSpPr txBox="1"/>
            <p:nvPr/>
          </p:nvSpPr>
          <p:spPr>
            <a:xfrm>
              <a:off x="2990335" y="1236793"/>
              <a:ext cx="6047856" cy="7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</a:t>
              </a:r>
              <a:r>
                <a:rPr lang="en-US" dirty="0" err="1"/>
                <a:t>thuộc</a:t>
              </a:r>
              <a:r>
                <a:rPr lang="en-US" dirty="0"/>
                <a:t> </a:t>
              </a:r>
              <a:r>
                <a:rPr lang="en-US" dirty="0" err="1"/>
                <a:t>tính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mỗi</a:t>
              </a:r>
              <a:r>
                <a:rPr lang="en-US" dirty="0"/>
                <a:t> </a:t>
              </a:r>
              <a:r>
                <a:rPr lang="en-US" dirty="0" err="1"/>
                <a:t>vật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thẻ</a:t>
              </a:r>
              <a:r>
                <a:rPr lang="en-US" dirty="0"/>
                <a:t> </a:t>
              </a:r>
              <a:r>
                <a:rPr lang="en-US" dirty="0" err="1"/>
                <a:t>PropertyData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thẻ</a:t>
              </a:r>
              <a:r>
                <a:rPr lang="en-US" dirty="0"/>
                <a:t> </a:t>
              </a:r>
              <a:r>
                <a:rPr lang="en-US" dirty="0" err="1"/>
                <a:t>PropertyDetails</a:t>
              </a:r>
              <a:r>
                <a:rPr lang="en-US" dirty="0"/>
                <a:t> </a:t>
              </a:r>
              <a:r>
                <a:rPr lang="en-US" dirty="0" err="1"/>
                <a:t>trong</a:t>
              </a:r>
              <a:r>
                <a:rPr lang="en-US" dirty="0"/>
                <a:t> Metadata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2B4CE99-C4FF-4DE0-ACD1-63EF6A7C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9" y="3902816"/>
            <a:ext cx="3849825" cy="256653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145215" y="312230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Pr0: Color, </a:t>
            </a:r>
            <a:r>
              <a:rPr lang="en-US" sz="2000" dirty="0" err="1"/>
              <a:t>gồm</a:t>
            </a:r>
            <a:r>
              <a:rPr lang="en-US" sz="2000" dirty="0"/>
              <a:t> 4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00D31-43A2-4CBA-97A3-792E254B636F}"/>
              </a:ext>
            </a:extLst>
          </p:cNvPr>
          <p:cNvSpPr txBox="1"/>
          <p:nvPr/>
        </p:nvSpPr>
        <p:spPr>
          <a:xfrm>
            <a:off x="4717215" y="4241095"/>
            <a:ext cx="230178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Pa0: Red</a:t>
            </a:r>
          </a:p>
          <a:p>
            <a:pPr>
              <a:lnSpc>
                <a:spcPct val="150000"/>
              </a:lnSpc>
            </a:pPr>
            <a:r>
              <a:rPr lang="en-US" dirty="0"/>
              <a:t>Pa1: Green </a:t>
            </a:r>
          </a:p>
          <a:p>
            <a:pPr>
              <a:lnSpc>
                <a:spcPct val="150000"/>
              </a:lnSpc>
            </a:pPr>
            <a:r>
              <a:rPr lang="en-US" dirty="0"/>
              <a:t>Pa2: Blue</a:t>
            </a:r>
          </a:p>
          <a:p>
            <a:pPr>
              <a:lnSpc>
                <a:spcPct val="150000"/>
              </a:lnSpc>
            </a:pPr>
            <a:r>
              <a:rPr lang="en-US" dirty="0"/>
              <a:t>Pa3: Material Property</a:t>
            </a:r>
          </a:p>
        </p:txBody>
      </p:sp>
    </p:spTree>
    <p:extLst>
      <p:ext uri="{BB962C8B-B14F-4D97-AF65-F5344CB8AC3E}">
        <p14:creationId xmlns:p14="http://schemas.microsoft.com/office/powerpoint/2010/main" val="22277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7912E-CA8E-42D5-8E95-79A20799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5" y="944000"/>
            <a:ext cx="4953691" cy="186716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0" y="241302"/>
            <a:ext cx="583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Pr1: Density,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F0CE52-DC97-4FCD-BFEF-37FB4545628F}"/>
              </a:ext>
            </a:extLst>
          </p:cNvPr>
          <p:cNvCxnSpPr>
            <a:cxnSpLocks/>
          </p:cNvCxnSpPr>
          <p:nvPr/>
        </p:nvCxnSpPr>
        <p:spPr>
          <a:xfrm flipH="1">
            <a:off x="3175686" y="2718486"/>
            <a:ext cx="790834" cy="86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C82B0C7-4E1F-4B87-A614-5EB49C32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1" y="3578686"/>
            <a:ext cx="4859556" cy="88581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6641E-22F0-4324-B1F4-E75921E34D95}"/>
              </a:ext>
            </a:extLst>
          </p:cNvPr>
          <p:cNvSpPr/>
          <p:nvPr/>
        </p:nvSpPr>
        <p:spPr>
          <a:xfrm>
            <a:off x="74142" y="3113815"/>
            <a:ext cx="21936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Pa4: Options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5E9F53-259C-4A84-B3B2-328198B65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86" y="1601316"/>
            <a:ext cx="3972479" cy="55252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D7FFFF-62F9-4E46-97C2-4D50CD470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580314"/>
            <a:ext cx="4439270" cy="1333686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1BF3E9-E380-4742-BA56-02CB9E1EC07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966520" y="2718486"/>
            <a:ext cx="2825115" cy="186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F3B536-876F-4810-A885-DE29874A0CF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966520" y="1877580"/>
            <a:ext cx="1495166" cy="84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BEF62F-1E97-4BAB-B52D-13E405B63B46}"/>
              </a:ext>
            </a:extLst>
          </p:cNvPr>
          <p:cNvSpPr/>
          <p:nvPr/>
        </p:nvSpPr>
        <p:spPr>
          <a:xfrm>
            <a:off x="5379077" y="1036673"/>
            <a:ext cx="180793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Pa5: Density, 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29CD72-0DAF-4E42-8519-B5A132A14282}"/>
              </a:ext>
            </a:extLst>
          </p:cNvPr>
          <p:cNvSpPr/>
          <p:nvPr/>
        </p:nvSpPr>
        <p:spPr>
          <a:xfrm>
            <a:off x="6931197" y="4015671"/>
            <a:ext cx="207935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Pa6: Temperature, C</a:t>
            </a:r>
          </a:p>
        </p:txBody>
      </p:sp>
    </p:spTree>
    <p:extLst>
      <p:ext uri="{BB962C8B-B14F-4D97-AF65-F5344CB8AC3E}">
        <p14:creationId xmlns:p14="http://schemas.microsoft.com/office/powerpoint/2010/main" val="8577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9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1F68-9A43-4500-B27F-1F5D4A90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" y="949188"/>
            <a:ext cx="3839874" cy="234803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1" y="241302"/>
            <a:ext cx="562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Pr2: Elasticity, </a:t>
            </a:r>
            <a:r>
              <a:rPr lang="en-US" sz="2000" dirty="0" err="1"/>
              <a:t>gồm</a:t>
            </a:r>
            <a:r>
              <a:rPr lang="en-US" sz="2000" dirty="0"/>
              <a:t> 6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82B0C7-4E1F-4B87-A614-5EB49C32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63" y="2385728"/>
            <a:ext cx="4859556" cy="88581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6641E-22F0-4324-B1F4-E75921E34D95}"/>
              </a:ext>
            </a:extLst>
          </p:cNvPr>
          <p:cNvSpPr/>
          <p:nvPr/>
        </p:nvSpPr>
        <p:spPr>
          <a:xfrm>
            <a:off x="6822142" y="1920857"/>
            <a:ext cx="21936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Pa4: Options Variable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D7FFFF-62F9-4E46-97C2-4D50CD47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525" y="614959"/>
            <a:ext cx="4439270" cy="1333686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029CD72-0DAF-4E42-8519-B5A132A14282}"/>
              </a:ext>
            </a:extLst>
          </p:cNvPr>
          <p:cNvSpPr/>
          <p:nvPr/>
        </p:nvSpPr>
        <p:spPr>
          <a:xfrm>
            <a:off x="7049077" y="177876"/>
            <a:ext cx="207935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Pa6: Temperature,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3E8CC-0E06-4892-A52E-C0C40BFD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40" y="4993315"/>
            <a:ext cx="3934374" cy="58110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F2E63-1569-4AE0-B9C5-5082A6A6D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26" y="5669816"/>
            <a:ext cx="3943900" cy="58110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C4DB7-6685-4706-BCF8-30A0E6B18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62" y="3477744"/>
            <a:ext cx="3953427" cy="61921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18A1D-3F2E-4C51-BD5D-A3D77CAC6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41" y="4249164"/>
            <a:ext cx="4010585" cy="55252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9E319D-BA3D-4B1C-B972-8743A26147D9}"/>
              </a:ext>
            </a:extLst>
          </p:cNvPr>
          <p:cNvSpPr/>
          <p:nvPr/>
        </p:nvSpPr>
        <p:spPr>
          <a:xfrm>
            <a:off x="4197001" y="3476188"/>
            <a:ext cx="24656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Pa9: Bulk Modulus,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83D200-1E50-4C47-ABB1-0991E5CFD8D2}"/>
              </a:ext>
            </a:extLst>
          </p:cNvPr>
          <p:cNvSpPr/>
          <p:nvPr/>
        </p:nvSpPr>
        <p:spPr>
          <a:xfrm>
            <a:off x="4197000" y="4228399"/>
            <a:ext cx="271247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Pa10: Shear Modulus,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2B53D-1636-43C4-90A0-B6B16E8EEB28}"/>
              </a:ext>
            </a:extLst>
          </p:cNvPr>
          <p:cNvSpPr/>
          <p:nvPr/>
        </p:nvSpPr>
        <p:spPr>
          <a:xfrm>
            <a:off x="4176678" y="4980610"/>
            <a:ext cx="223195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Pa7: Young's Modulus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314E6-1DDE-4AB5-94E1-D0AE23093C29}"/>
              </a:ext>
            </a:extLst>
          </p:cNvPr>
          <p:cNvSpPr/>
          <p:nvPr/>
        </p:nvSpPr>
        <p:spPr>
          <a:xfrm>
            <a:off x="4195818" y="5650128"/>
            <a:ext cx="203247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Pa8: Poisson's Ratio</a:t>
            </a:r>
          </a:p>
        </p:txBody>
      </p:sp>
    </p:spTree>
    <p:extLst>
      <p:ext uri="{BB962C8B-B14F-4D97-AF65-F5344CB8AC3E}">
        <p14:creationId xmlns:p14="http://schemas.microsoft.com/office/powerpoint/2010/main" val="38687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0" y="241302"/>
            <a:ext cx="782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Pr3: Coefficient of Thermal Expansion,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9723C-FFC8-445A-BC67-C0EE1B0F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" y="949947"/>
            <a:ext cx="4248743" cy="1838582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A1E30-899F-4DDD-B728-07B6A77565B0}"/>
              </a:ext>
            </a:extLst>
          </p:cNvPr>
          <p:cNvCxnSpPr/>
          <p:nvPr/>
        </p:nvCxnSpPr>
        <p:spPr>
          <a:xfrm flipV="1">
            <a:off x="3682314" y="1371600"/>
            <a:ext cx="1606378" cy="19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4A5F8F-A32D-42CC-AA9E-F06D6251374A}"/>
              </a:ext>
            </a:extLst>
          </p:cNvPr>
          <p:cNvSpPr txBox="1"/>
          <p:nvPr/>
        </p:nvSpPr>
        <p:spPr>
          <a:xfrm>
            <a:off x="5424617" y="1141639"/>
            <a:ext cx="285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Pa11: Coefficient of Thermal Expansion, 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CF5D2-6064-4EB4-8593-85686B071EC0}"/>
              </a:ext>
            </a:extLst>
          </p:cNvPr>
          <p:cNvCxnSpPr/>
          <p:nvPr/>
        </p:nvCxnSpPr>
        <p:spPr>
          <a:xfrm>
            <a:off x="3682314" y="2162432"/>
            <a:ext cx="1606378" cy="23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F5CD96-81F3-43B0-B878-42C6F74E04D2}"/>
              </a:ext>
            </a:extLst>
          </p:cNvPr>
          <p:cNvSpPr txBox="1"/>
          <p:nvPr/>
        </p:nvSpPr>
        <p:spPr>
          <a:xfrm>
            <a:off x="5424617" y="2235628"/>
            <a:ext cx="2854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Pa6: Temperature, 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387511-A291-459A-986B-86221735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" y="3663779"/>
            <a:ext cx="4096322" cy="158137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1F05A6-5BCE-4D64-9C1F-458DFCEC9F0D}"/>
              </a:ext>
            </a:extLst>
          </p:cNvPr>
          <p:cNvSpPr txBox="1"/>
          <p:nvPr/>
        </p:nvSpPr>
        <p:spPr>
          <a:xfrm>
            <a:off x="74140" y="2987800"/>
            <a:ext cx="694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Pr4: Material Dependent Damping,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3DA664-F273-4685-A2CD-E91C70388757}"/>
              </a:ext>
            </a:extLst>
          </p:cNvPr>
          <p:cNvCxnSpPr/>
          <p:nvPr/>
        </p:nvCxnSpPr>
        <p:spPr>
          <a:xfrm flipV="1">
            <a:off x="4040659" y="3867665"/>
            <a:ext cx="1495168" cy="19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BE584-713C-47D1-A342-3F4577627CC7}"/>
              </a:ext>
            </a:extLst>
          </p:cNvPr>
          <p:cNvCxnSpPr/>
          <p:nvPr/>
        </p:nvCxnSpPr>
        <p:spPr>
          <a:xfrm>
            <a:off x="4040659" y="4609070"/>
            <a:ext cx="1495168" cy="24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2D86D5-72E2-4129-B79E-21062D265425}"/>
              </a:ext>
            </a:extLst>
          </p:cNvPr>
          <p:cNvSpPr txBox="1"/>
          <p:nvPr/>
        </p:nvSpPr>
        <p:spPr>
          <a:xfrm>
            <a:off x="5560540" y="3670386"/>
            <a:ext cx="2854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Pa12: Damping Ratio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B34EE-E9E4-4846-9675-5D8D18627339}"/>
              </a:ext>
            </a:extLst>
          </p:cNvPr>
          <p:cNvSpPr txBox="1"/>
          <p:nvPr/>
        </p:nvSpPr>
        <p:spPr>
          <a:xfrm>
            <a:off x="5560540" y="4594143"/>
            <a:ext cx="285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Pa13: Constant Structural Damping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36921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83B818CC-6D91-D355-427D-BC97850A41F7}"/>
              </a:ext>
            </a:extLst>
          </p:cNvPr>
          <p:cNvSpPr/>
          <p:nvPr/>
        </p:nvSpPr>
        <p:spPr>
          <a:xfrm rot="8694271">
            <a:off x="4121646" y="2574741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51E30-A759-94CF-062E-552974BBA473}"/>
              </a:ext>
            </a:extLst>
          </p:cNvPr>
          <p:cNvSpPr/>
          <p:nvPr/>
        </p:nvSpPr>
        <p:spPr>
          <a:xfrm>
            <a:off x="3149509" y="2866715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monitor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78149F-FBEA-5AA6-6829-DAEA68DEB1E8}"/>
              </a:ext>
            </a:extLst>
          </p:cNvPr>
          <p:cNvSpPr/>
          <p:nvPr/>
        </p:nvSpPr>
        <p:spPr>
          <a:xfrm>
            <a:off x="4825909" y="2155061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NX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04EAAE-40DC-3384-211C-28AE40735550}"/>
              </a:ext>
            </a:extLst>
          </p:cNvPr>
          <p:cNvSpPr/>
          <p:nvPr/>
        </p:nvSpPr>
        <p:spPr>
          <a:xfrm rot="19491002">
            <a:off x="4137932" y="2333900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4F7B6BE-37CA-63B1-5664-8375157AAD21}"/>
              </a:ext>
            </a:extLst>
          </p:cNvPr>
          <p:cNvSpPr/>
          <p:nvPr/>
        </p:nvSpPr>
        <p:spPr>
          <a:xfrm>
            <a:off x="4257675" y="2953338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F08FE-A792-B3C3-C0E9-9737EFB82604}"/>
              </a:ext>
            </a:extLst>
          </p:cNvPr>
          <p:cNvSpPr/>
          <p:nvPr/>
        </p:nvSpPr>
        <p:spPr>
          <a:xfrm>
            <a:off x="4825909" y="2873831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ANSYS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1368B-4048-D733-D7F1-0C28BCF10E1E}"/>
              </a:ext>
            </a:extLst>
          </p:cNvPr>
          <p:cNvSpPr/>
          <p:nvPr/>
        </p:nvSpPr>
        <p:spPr>
          <a:xfrm>
            <a:off x="4729026" y="3697389"/>
            <a:ext cx="1149532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Powerpoint</a:t>
            </a:r>
            <a:endParaRPr lang="en-US" sz="1350" dirty="0"/>
          </a:p>
          <a:p>
            <a:pPr algn="ctr"/>
            <a:r>
              <a:rPr lang="en-US" sz="1350" dirty="0"/>
              <a:t>Excel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AF5A5CB-7971-5900-6868-A2D46535D0AB}"/>
              </a:ext>
            </a:extLst>
          </p:cNvPr>
          <p:cNvSpPr/>
          <p:nvPr/>
        </p:nvSpPr>
        <p:spPr>
          <a:xfrm rot="2061608">
            <a:off x="4224404" y="3658856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71E5BE-49EC-180F-7F0D-0B280E7E9D5D}"/>
              </a:ext>
            </a:extLst>
          </p:cNvPr>
          <p:cNvSpPr/>
          <p:nvPr/>
        </p:nvSpPr>
        <p:spPr>
          <a:xfrm rot="10800000">
            <a:off x="4153103" y="3150977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167D059-0397-71BF-1022-1B409A1EED01}"/>
              </a:ext>
            </a:extLst>
          </p:cNvPr>
          <p:cNvSpPr/>
          <p:nvPr/>
        </p:nvSpPr>
        <p:spPr>
          <a:xfrm rot="12798038">
            <a:off x="4002810" y="3706733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871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DCF1F-D4FF-9DB9-4B69-EAB04468479A}"/>
              </a:ext>
            </a:extLst>
          </p:cNvPr>
          <p:cNvSpPr txBox="1"/>
          <p:nvPr/>
        </p:nvSpPr>
        <p:spPr>
          <a:xfrm>
            <a:off x="1417751" y="-3254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JP00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59328-6BD0-2E4B-3A72-52709E6D57D8}"/>
              </a:ext>
            </a:extLst>
          </p:cNvPr>
          <p:cNvSpPr txBox="1"/>
          <p:nvPr/>
        </p:nvSpPr>
        <p:spPr>
          <a:xfrm>
            <a:off x="-50852" y="877081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iraisho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DA3F2-15EF-8AF5-BC76-72F1199D7BB1}"/>
              </a:ext>
            </a:extLst>
          </p:cNvPr>
          <p:cNvSpPr txBox="1"/>
          <p:nvPr/>
        </p:nvSpPr>
        <p:spPr>
          <a:xfrm>
            <a:off x="-50852" y="2076985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Mdl</a:t>
            </a:r>
            <a:r>
              <a:rPr lang="ja-JP" altLang="en-US" sz="1200" dirty="0"/>
              <a:t>　⓪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E6DA7-9E34-09DE-6057-A0828CBB9E95}"/>
              </a:ext>
            </a:extLst>
          </p:cNvPr>
          <p:cNvSpPr txBox="1"/>
          <p:nvPr/>
        </p:nvSpPr>
        <p:spPr>
          <a:xfrm>
            <a:off x="858567" y="196231"/>
            <a:ext cx="2480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từng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ABFF5-E581-5B3C-5524-CE6432F9AECF}"/>
              </a:ext>
            </a:extLst>
          </p:cNvPr>
          <p:cNvSpPr txBox="1"/>
          <p:nvPr/>
        </p:nvSpPr>
        <p:spPr>
          <a:xfrm>
            <a:off x="858567" y="516772"/>
            <a:ext cx="247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xúc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②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6BA5E-C6A2-97C4-3E7F-0EF320E3D202}"/>
              </a:ext>
            </a:extLst>
          </p:cNvPr>
          <p:cNvSpPr txBox="1"/>
          <p:nvPr/>
        </p:nvSpPr>
        <p:spPr>
          <a:xfrm>
            <a:off x="858567" y="1157854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biên</a:t>
            </a:r>
            <a:r>
              <a:rPr lang="ja-JP" altLang="en-US" sz="1200" dirty="0"/>
              <a:t>　④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2609-40FB-C276-8307-CBA4DD243D3D}"/>
              </a:ext>
            </a:extLst>
          </p:cNvPr>
          <p:cNvSpPr txBox="1"/>
          <p:nvPr/>
        </p:nvSpPr>
        <p:spPr>
          <a:xfrm>
            <a:off x="858567" y="1478395"/>
            <a:ext cx="172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⑤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24353-3E87-0864-786A-D9EFE7198047}"/>
              </a:ext>
            </a:extLst>
          </p:cNvPr>
          <p:cNvSpPr txBox="1"/>
          <p:nvPr/>
        </p:nvSpPr>
        <p:spPr>
          <a:xfrm>
            <a:off x="828297" y="2700280"/>
            <a:ext cx="2354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CAD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⓪</a:t>
            </a:r>
            <a:r>
              <a:rPr 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33E02-2C91-4B47-C338-425E6823B1E3}"/>
              </a:ext>
            </a:extLst>
          </p:cNvPr>
          <p:cNvSpPr txBox="1"/>
          <p:nvPr/>
        </p:nvSpPr>
        <p:spPr>
          <a:xfrm>
            <a:off x="828297" y="3039369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cụm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53C32-4A2D-60C5-BFF4-C39EEA20EABA}"/>
              </a:ext>
            </a:extLst>
          </p:cNvPr>
          <p:cNvSpPr txBox="1"/>
          <p:nvPr/>
        </p:nvSpPr>
        <p:spPr>
          <a:xfrm>
            <a:off x="828297" y="3378458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⑤</a:t>
            </a:r>
            <a:r>
              <a:rPr lang="en-US" altLang="ja-JP" sz="1200" dirty="0"/>
              <a:t>+00</a:t>
            </a:r>
            <a:r>
              <a:rPr lang="ja-JP" altLang="en-US" sz="1200" dirty="0"/>
              <a:t>④</a:t>
            </a:r>
            <a:r>
              <a:rPr lang="en-US" altLang="ja-JP" sz="1200" dirty="0"/>
              <a:t>+00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3ADD1-6CAB-B6CF-0729-5CDA6438658D}"/>
              </a:ext>
            </a:extLst>
          </p:cNvPr>
          <p:cNvSpPr/>
          <p:nvPr/>
        </p:nvSpPr>
        <p:spPr>
          <a:xfrm>
            <a:off x="-7663" y="194703"/>
            <a:ext cx="3269975" cy="214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C0D0C2-05FB-A2C0-47F7-280A2BBA6A5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34207" y="334731"/>
            <a:ext cx="224360" cy="680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1859B-2C69-1300-38A6-1DDE0924CDE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634207" y="655272"/>
            <a:ext cx="224360" cy="36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B13EAA-18F8-B781-156A-0D240889C4C7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34207" y="1015581"/>
            <a:ext cx="224360" cy="280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8899F8-65D8-AE6B-D278-F1C9CC12E03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34207" y="1015581"/>
            <a:ext cx="224360" cy="60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8AF284-B9A1-1C25-5A2D-FD458BE0F6D2}"/>
              </a:ext>
            </a:extLst>
          </p:cNvPr>
          <p:cNvSpPr/>
          <p:nvPr/>
        </p:nvSpPr>
        <p:spPr>
          <a:xfrm>
            <a:off x="828297" y="2700280"/>
            <a:ext cx="2397503" cy="1274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F8A9B23-C906-24FA-D1A6-5EC1052D7B67}"/>
              </a:ext>
            </a:extLst>
          </p:cNvPr>
          <p:cNvSpPr/>
          <p:nvPr/>
        </p:nvSpPr>
        <p:spPr>
          <a:xfrm>
            <a:off x="1627325" y="4036512"/>
            <a:ext cx="427637" cy="268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23D4A5-4097-7C6E-E610-7613F9A15F4C}"/>
              </a:ext>
            </a:extLst>
          </p:cNvPr>
          <p:cNvSpPr txBox="1"/>
          <p:nvPr/>
        </p:nvSpPr>
        <p:spPr>
          <a:xfrm>
            <a:off x="828297" y="4370835"/>
            <a:ext cx="2301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CAE</a:t>
            </a:r>
            <a:r>
              <a:rPr lang="ja-JP" altLang="en-US" sz="1200" dirty="0"/>
              <a:t>　</a:t>
            </a:r>
            <a:r>
              <a:rPr lang="en-US" altLang="ja-JP" sz="1200" dirty="0"/>
              <a:t>01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E079D-1D28-F2EE-0808-DFA841FA8DA5}"/>
              </a:ext>
            </a:extLst>
          </p:cNvPr>
          <p:cNvSpPr txBox="1"/>
          <p:nvPr/>
        </p:nvSpPr>
        <p:spPr>
          <a:xfrm>
            <a:off x="286290" y="3209031"/>
            <a:ext cx="5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NX01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630BB-822A-8507-8C7B-82512426B44F}"/>
              </a:ext>
            </a:extLst>
          </p:cNvPr>
          <p:cNvSpPr txBox="1"/>
          <p:nvPr/>
        </p:nvSpPr>
        <p:spPr>
          <a:xfrm>
            <a:off x="828297" y="3717548"/>
            <a:ext cx="203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altLang="ja-JP" sz="1200" dirty="0"/>
              <a:t>Export mdl -&gt; window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49A98-D7AB-7853-7E8B-6F1268F9970A}"/>
              </a:ext>
            </a:extLst>
          </p:cNvPr>
          <p:cNvSpPr txBox="1"/>
          <p:nvPr/>
        </p:nvSpPr>
        <p:spPr>
          <a:xfrm>
            <a:off x="828297" y="4641416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nhập</a:t>
            </a:r>
            <a:r>
              <a:rPr lang="en-US" sz="1200" dirty="0"/>
              <a:t> VL 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75913-0B57-039F-77CA-701F5B8A1D8B}"/>
              </a:ext>
            </a:extLst>
          </p:cNvPr>
          <p:cNvSpPr txBox="1"/>
          <p:nvPr/>
        </p:nvSpPr>
        <p:spPr>
          <a:xfrm>
            <a:off x="828297" y="491199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Gán</a:t>
            </a:r>
            <a:r>
              <a:rPr lang="en-US" sz="1200" dirty="0"/>
              <a:t> VL </a:t>
            </a:r>
            <a:r>
              <a:rPr lang="en-US" sz="1200" dirty="0" err="1"/>
              <a:t>cho</a:t>
            </a:r>
            <a:r>
              <a:rPr lang="en-US" sz="1200" dirty="0"/>
              <a:t> body </a:t>
            </a:r>
            <a:r>
              <a:rPr lang="ja-JP" altLang="en-US" sz="1200" dirty="0"/>
              <a:t> </a:t>
            </a:r>
            <a:r>
              <a:rPr lang="en-US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0E0BF-D4C2-F81A-78D8-88FD39D2E04E}"/>
              </a:ext>
            </a:extLst>
          </p:cNvPr>
          <p:cNvSpPr txBox="1"/>
          <p:nvPr/>
        </p:nvSpPr>
        <p:spPr>
          <a:xfrm>
            <a:off x="828297" y="5182578"/>
            <a:ext cx="115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F55482-B09C-6487-75AA-E876774466E9}"/>
              </a:ext>
            </a:extLst>
          </p:cNvPr>
          <p:cNvSpPr txBox="1"/>
          <p:nvPr/>
        </p:nvSpPr>
        <p:spPr>
          <a:xfrm>
            <a:off x="828297" y="5453159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lưới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E24355-A1B7-1877-617B-AE065FE93C65}"/>
              </a:ext>
            </a:extLst>
          </p:cNvPr>
          <p:cNvSpPr txBox="1"/>
          <p:nvPr/>
        </p:nvSpPr>
        <p:spPr>
          <a:xfrm>
            <a:off x="858567" y="837313"/>
            <a:ext cx="13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-Thông tin </a:t>
            </a:r>
            <a:r>
              <a:rPr lang="en-US" sz="1200" dirty="0" err="1"/>
              <a:t>lưới</a:t>
            </a:r>
            <a:r>
              <a:rPr lang="en-US" sz="1200" dirty="0"/>
              <a:t>  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128693-214D-C5E5-B77D-C1A93D331C61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634207" y="975813"/>
            <a:ext cx="224360" cy="39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2B1BCC-FCA2-E066-B035-9F6711A01842}"/>
              </a:ext>
            </a:extLst>
          </p:cNvPr>
          <p:cNvSpPr txBox="1"/>
          <p:nvPr/>
        </p:nvSpPr>
        <p:spPr>
          <a:xfrm>
            <a:off x="828297" y="5723740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Đặt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đk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biên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④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7E1B2-FF85-45D1-F044-8962EF746CEF}"/>
              </a:ext>
            </a:extLst>
          </p:cNvPr>
          <p:cNvSpPr txBox="1"/>
          <p:nvPr/>
        </p:nvSpPr>
        <p:spPr>
          <a:xfrm>
            <a:off x="828297" y="5994321"/>
            <a:ext cx="11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kq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⑥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0FB516-16D1-C338-0405-0CCB56EB8523}"/>
              </a:ext>
            </a:extLst>
          </p:cNvPr>
          <p:cNvSpPr txBox="1"/>
          <p:nvPr/>
        </p:nvSpPr>
        <p:spPr>
          <a:xfrm>
            <a:off x="858567" y="179893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altLang="ja-JP" sz="1200" dirty="0"/>
              <a:t>OUTPUT</a:t>
            </a:r>
            <a:r>
              <a:rPr lang="ja-JP" altLang="en-US" sz="1200" dirty="0"/>
              <a:t>　⑥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9EA12A-D60F-B88F-752F-A42630232693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634207" y="1015581"/>
            <a:ext cx="224360" cy="92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33825-EF1F-0972-652E-3FF242D7A6DC}"/>
              </a:ext>
            </a:extLst>
          </p:cNvPr>
          <p:cNvSpPr/>
          <p:nvPr/>
        </p:nvSpPr>
        <p:spPr>
          <a:xfrm>
            <a:off x="828297" y="4356101"/>
            <a:ext cx="2397503" cy="2832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86A2ED-5939-2C2E-A6BC-B889DAB42A0F}"/>
              </a:ext>
            </a:extLst>
          </p:cNvPr>
          <p:cNvSpPr txBox="1"/>
          <p:nvPr/>
        </p:nvSpPr>
        <p:spPr>
          <a:xfrm>
            <a:off x="-42826" y="5504391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ANSYS02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576707E-E62D-5511-369F-7E6E3BCC2546}"/>
              </a:ext>
            </a:extLst>
          </p:cNvPr>
          <p:cNvSpPr/>
          <p:nvPr/>
        </p:nvSpPr>
        <p:spPr>
          <a:xfrm>
            <a:off x="3257688" y="5402167"/>
            <a:ext cx="379026" cy="32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2190B-0945-5E15-BD6A-CFC877F274AA}"/>
              </a:ext>
            </a:extLst>
          </p:cNvPr>
          <p:cNvSpPr txBox="1"/>
          <p:nvPr/>
        </p:nvSpPr>
        <p:spPr>
          <a:xfrm>
            <a:off x="828297" y="6264902"/>
            <a:ext cx="240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probe </a:t>
            </a:r>
            <a:r>
              <a:rPr lang="en-US" altLang="ja-JP" sz="1200" dirty="0" err="1"/>
              <a:t>tại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vùng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đánh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giá</a:t>
            </a:r>
            <a:r>
              <a:rPr lang="ja-JP" altLang="en-US" sz="1200" dirty="0"/>
              <a:t>　②</a:t>
            </a:r>
            <a:endParaRPr lang="en-US" altLang="ja-JP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0AE6B1-28CD-74BE-361F-213C6BCF5469}"/>
              </a:ext>
            </a:extLst>
          </p:cNvPr>
          <p:cNvSpPr txBox="1"/>
          <p:nvPr/>
        </p:nvSpPr>
        <p:spPr>
          <a:xfrm>
            <a:off x="828297" y="6535487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Chụp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ảnh</a:t>
            </a:r>
            <a:r>
              <a:rPr lang="ja-JP" altLang="en-US" sz="1200" dirty="0"/>
              <a:t>　③　</a:t>
            </a:r>
            <a:r>
              <a:rPr lang="en-US" altLang="ja-JP" sz="1200" dirty="0"/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B024FA-DB4A-635E-96DD-9984547C22F3}"/>
              </a:ext>
            </a:extLst>
          </p:cNvPr>
          <p:cNvSpPr/>
          <p:nvPr/>
        </p:nvSpPr>
        <p:spPr>
          <a:xfrm>
            <a:off x="6632197" y="5066276"/>
            <a:ext cx="2270505" cy="922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0DFF4-243A-53D8-7EDF-89343025736C}"/>
              </a:ext>
            </a:extLst>
          </p:cNvPr>
          <p:cNvSpPr txBox="1"/>
          <p:nvPr/>
        </p:nvSpPr>
        <p:spPr>
          <a:xfrm>
            <a:off x="6632197" y="5081009"/>
            <a:ext cx="232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</a:t>
            </a:r>
            <a:r>
              <a:rPr lang="vi-VN" sz="1200" dirty="0"/>
              <a:t>ảnh powerpoint</a:t>
            </a:r>
            <a:r>
              <a:rPr lang="ja-JP" altLang="en-US" sz="1200" dirty="0"/>
              <a:t>　</a:t>
            </a:r>
            <a:r>
              <a:rPr lang="en-US" sz="1200" dirty="0"/>
              <a:t> </a:t>
            </a:r>
            <a:r>
              <a:rPr lang="vi-VN" sz="1200" dirty="0"/>
              <a:t>02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6B478-776B-07D3-461F-01832B1DDAE3}"/>
              </a:ext>
            </a:extLst>
          </p:cNvPr>
          <p:cNvSpPr txBox="1"/>
          <p:nvPr/>
        </p:nvSpPr>
        <p:spPr>
          <a:xfrm>
            <a:off x="6632197" y="538681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vi-VN" sz="1200" dirty="0"/>
              <a:t>Chỉ giá trị max</a:t>
            </a:r>
            <a:r>
              <a:rPr lang="ja-JP" altLang="en-US" sz="1200" dirty="0"/>
              <a:t>　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F1CF0-5A7A-EDAB-CFAA-8954BD9176BB}"/>
              </a:ext>
            </a:extLst>
          </p:cNvPr>
          <p:cNvSpPr txBox="1"/>
          <p:nvPr/>
        </p:nvSpPr>
        <p:spPr>
          <a:xfrm>
            <a:off x="6632197" y="566381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vi-VN" sz="1200" dirty="0"/>
              <a:t>Import Grapgh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FF603-ADAF-EC74-0391-F4D2A7FAB745}"/>
              </a:ext>
            </a:extLst>
          </p:cNvPr>
          <p:cNvSpPr txBox="1"/>
          <p:nvPr/>
        </p:nvSpPr>
        <p:spPr>
          <a:xfrm>
            <a:off x="828297" y="6865748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vi-VN" altLang="ja-JP" sz="1200" dirty="0"/>
              <a:t>Export data   </a:t>
            </a:r>
            <a:r>
              <a:rPr lang="ja-JP" altLang="en-US" sz="1200" dirty="0"/>
              <a:t>④　</a:t>
            </a:r>
            <a:r>
              <a:rPr lang="en-US" altLang="ja-JP" sz="12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22464-7D3A-9086-A70E-4D1B15E5A42C}"/>
              </a:ext>
            </a:extLst>
          </p:cNvPr>
          <p:cNvSpPr/>
          <p:nvPr/>
        </p:nvSpPr>
        <p:spPr>
          <a:xfrm>
            <a:off x="3668602" y="5085337"/>
            <a:ext cx="2397503" cy="9029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91BBA-8441-0AEB-677F-D68DA58FEAEC}"/>
              </a:ext>
            </a:extLst>
          </p:cNvPr>
          <p:cNvSpPr txBox="1"/>
          <p:nvPr/>
        </p:nvSpPr>
        <p:spPr>
          <a:xfrm>
            <a:off x="4418974" y="4778661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highlight>
                  <a:srgbClr val="FFFF00"/>
                </a:highlight>
              </a:rPr>
              <a:t>Excel</a:t>
            </a:r>
            <a:r>
              <a:rPr lang="vi-VN" sz="1200" dirty="0">
                <a:highlight>
                  <a:srgbClr val="FFFF00"/>
                </a:highlight>
              </a:rPr>
              <a:t>0</a:t>
            </a:r>
            <a:r>
              <a:rPr lang="en-US" altLang="ja-JP" sz="1200" dirty="0">
                <a:highlight>
                  <a:srgbClr val="FFFF00"/>
                </a:highlight>
              </a:rPr>
              <a:t>3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D6A45-B5CD-1E7F-FF6C-99D00AE182EE}"/>
              </a:ext>
            </a:extLst>
          </p:cNvPr>
          <p:cNvSpPr txBox="1"/>
          <p:nvPr/>
        </p:nvSpPr>
        <p:spPr>
          <a:xfrm>
            <a:off x="3758895" y="5195414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Import</a:t>
            </a:r>
            <a:r>
              <a:rPr lang="vi-VN" altLang="ja-JP" sz="1200" dirty="0"/>
              <a:t>t data   </a:t>
            </a:r>
            <a:r>
              <a:rPr lang="en-US" altLang="ja-JP" sz="1200" dirty="0"/>
              <a:t>02</a:t>
            </a:r>
            <a:r>
              <a:rPr lang="ja-JP" altLang="en-US" sz="1200" dirty="0"/>
              <a:t>④</a:t>
            </a:r>
            <a:endParaRPr lang="en-US" altLang="ja-JP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3FB07B-3CE9-07ED-340F-0A9F6AEABCED}"/>
              </a:ext>
            </a:extLst>
          </p:cNvPr>
          <p:cNvSpPr txBox="1"/>
          <p:nvPr/>
        </p:nvSpPr>
        <p:spPr>
          <a:xfrm>
            <a:off x="3758895" y="5598772"/>
            <a:ext cx="126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graph </a:t>
            </a:r>
            <a:r>
              <a:rPr lang="ja-JP" altLang="en-US" sz="1200" dirty="0"/>
              <a:t>　①</a:t>
            </a:r>
            <a:endParaRPr lang="en-US" altLang="ja-JP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51B41-899B-EB8E-6C83-D65B0952EF56}"/>
              </a:ext>
            </a:extLst>
          </p:cNvPr>
          <p:cNvSpPr txBox="1"/>
          <p:nvPr/>
        </p:nvSpPr>
        <p:spPr>
          <a:xfrm>
            <a:off x="7286108" y="4778661"/>
            <a:ext cx="122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powerpoint0</a:t>
            </a:r>
            <a:r>
              <a:rPr lang="en-US" altLang="ja-JP" sz="1200" dirty="0">
                <a:highlight>
                  <a:srgbClr val="FFFF00"/>
                </a:highlight>
              </a:rPr>
              <a:t>3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1CE1D46-1646-C189-497D-037923388404}"/>
              </a:ext>
            </a:extLst>
          </p:cNvPr>
          <p:cNvSpPr/>
          <p:nvPr/>
        </p:nvSpPr>
        <p:spPr>
          <a:xfrm>
            <a:off x="6174412" y="5402167"/>
            <a:ext cx="379026" cy="32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BC28B-BE46-17D9-BC65-7325B41F21E5}"/>
              </a:ext>
            </a:extLst>
          </p:cNvPr>
          <p:cNvSpPr/>
          <p:nvPr/>
        </p:nvSpPr>
        <p:spPr>
          <a:xfrm>
            <a:off x="25400" y="2622060"/>
            <a:ext cx="8966200" cy="465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AEC9F-42A4-50BB-0207-CFF2A7426759}"/>
              </a:ext>
            </a:extLst>
          </p:cNvPr>
          <p:cNvSpPr txBox="1"/>
          <p:nvPr/>
        </p:nvSpPr>
        <p:spPr>
          <a:xfrm>
            <a:off x="4020866" y="239407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VN00</a:t>
            </a:r>
          </a:p>
        </p:txBody>
      </p:sp>
    </p:spTree>
    <p:extLst>
      <p:ext uri="{BB962C8B-B14F-4D97-AF65-F5344CB8AC3E}">
        <p14:creationId xmlns:p14="http://schemas.microsoft.com/office/powerpoint/2010/main" val="4272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42A7C-1065-F416-46C8-4FBBD746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" y="1050131"/>
            <a:ext cx="4293394" cy="4757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456D2-1D9B-E2AF-81D3-95132B9B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3703"/>
            <a:ext cx="4350544" cy="4750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39D0B-D72D-DB3B-67A6-E829627078E7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4370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035A24-2495-1930-D03B-E7AB8EB9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8" y="904876"/>
            <a:ext cx="2862943" cy="2202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78261-0180-5923-66BB-5ED24626B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77" y="904875"/>
            <a:ext cx="3052418" cy="3881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66E8A-EE8B-1A07-8D31-16D41983D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577" y="4859571"/>
            <a:ext cx="3052418" cy="1011724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EED984-69E3-C0A5-B713-E0A88604C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908" y="3245644"/>
          <a:ext cx="981958" cy="69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6" imgW="724062" imgH="514251" progId="Package">
                  <p:embed/>
                </p:oleObj>
              </mc:Choice>
              <mc:Fallback>
                <p:oleObj name="Packager Shell Object" showAsIcon="1" r:id="rId6" imgW="724062" imgH="514251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EED984-69E3-C0A5-B713-E0A88604C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908" y="3245644"/>
                        <a:ext cx="981958" cy="69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399914-9D1F-A7B6-BE03-0AE81E4F497D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7194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51241-BF3E-6664-7B9C-30EC5631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5844"/>
            <a:ext cx="3212219" cy="358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23466-6658-061B-4523-4D0EEBFD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10" y="1035844"/>
            <a:ext cx="2977122" cy="3583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63420-F514-C2FC-4802-CCE070F3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035844"/>
            <a:ext cx="2581275" cy="1866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674B7-6D08-26AC-1F02-9ACE28D08C44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40376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5A74A-F4BF-81B5-20E0-6D43BEA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16" y="1060847"/>
            <a:ext cx="3807619" cy="307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E1A98-7F1F-12A3-D499-4D8FFC71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041" y="1104475"/>
            <a:ext cx="3807619" cy="299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FCF02-07A0-A4C4-F689-B938F9D3E276}"/>
              </a:ext>
            </a:extLst>
          </p:cNvPr>
          <p:cNvSpPr txBox="1"/>
          <p:nvPr/>
        </p:nvSpPr>
        <p:spPr>
          <a:xfrm>
            <a:off x="3673929" y="48523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BE563-E618-2AD3-1810-74551922CD98}"/>
              </a:ext>
            </a:extLst>
          </p:cNvPr>
          <p:cNvSpPr txBox="1"/>
          <p:nvPr/>
        </p:nvSpPr>
        <p:spPr>
          <a:xfrm>
            <a:off x="13030200" y="207645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B3B0B90-8C84-E2A3-EAE7-79493A743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74514"/>
              </p:ext>
            </p:extLst>
          </p:nvPr>
        </p:nvGraphicFramePr>
        <p:xfrm>
          <a:off x="4989930" y="4354720"/>
          <a:ext cx="874996" cy="77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ackager Shell Object" showAsIcon="1" r:id="rId5" imgW="581066" imgH="514251" progId="Package">
                  <p:embed/>
                </p:oleObj>
              </mc:Choice>
              <mc:Fallback>
                <p:oleObj name="Packager Shell Object" showAsIcon="1" r:id="rId5" imgW="581066" imgH="514251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B3B0B90-8C84-E2A3-EAE7-79493A743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9930" y="4354720"/>
                        <a:ext cx="874996" cy="77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BE6D69-285F-21EE-0B93-85B4891FA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81893"/>
              </p:ext>
            </p:extLst>
          </p:nvPr>
        </p:nvGraphicFramePr>
        <p:xfrm>
          <a:off x="6278071" y="4354720"/>
          <a:ext cx="602456" cy="77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ackager Shell Object" showAsIcon="1" r:id="rId7" imgW="400131" imgH="514251" progId="Package">
                  <p:embed/>
                </p:oleObj>
              </mc:Choice>
              <mc:Fallback>
                <p:oleObj name="Packager Shell Object" showAsIcon="1" r:id="rId7" imgW="400131" imgH="514251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BE6D69-285F-21EE-0B93-85B4891FA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8071" y="4354720"/>
                        <a:ext cx="602456" cy="77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E58A14-EFD2-0A61-A687-D314E76AC97F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79907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10B82-1510-8143-C1EF-2B4C9A357D56}"/>
              </a:ext>
            </a:extLst>
          </p:cNvPr>
          <p:cNvSpPr txBox="1"/>
          <p:nvPr/>
        </p:nvSpPr>
        <p:spPr>
          <a:xfrm>
            <a:off x="139700" y="19050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Vật</a:t>
            </a:r>
            <a:r>
              <a:rPr lang="en-US" u="sng" dirty="0"/>
              <a:t> </a:t>
            </a:r>
            <a:r>
              <a:rPr lang="en-US" u="sng" dirty="0" err="1"/>
              <a:t>liệu</a:t>
            </a:r>
            <a:endParaRPr lang="en-US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1672B-E43D-AA94-8D48-7F038642B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361" y="708919"/>
            <a:ext cx="4181531" cy="4022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CD538-482C-8873-A161-59FAF4B67F4E}"/>
              </a:ext>
            </a:extLst>
          </p:cNvPr>
          <p:cNvSpPr txBox="1"/>
          <p:nvPr/>
        </p:nvSpPr>
        <p:spPr>
          <a:xfrm>
            <a:off x="1630018" y="375166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</a:rPr>
              <a:t>Powerpoint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D5814-FA07-CB3C-D8F9-8DCE4993E179}"/>
              </a:ext>
            </a:extLst>
          </p:cNvPr>
          <p:cNvSpPr txBox="1"/>
          <p:nvPr/>
        </p:nvSpPr>
        <p:spPr>
          <a:xfrm>
            <a:off x="6346195" y="37516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Ansys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3A6A3-F67F-5272-5B3A-53E9DEEEA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5" y="708918"/>
            <a:ext cx="4018437" cy="2237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A96A2D5-9097-5406-0922-F24BDDF60F12}"/>
              </a:ext>
            </a:extLst>
          </p:cNvPr>
          <p:cNvSpPr/>
          <p:nvPr/>
        </p:nvSpPr>
        <p:spPr>
          <a:xfrm>
            <a:off x="560289" y="1579267"/>
            <a:ext cx="2734263" cy="9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5D2BCF-670F-B79A-FE18-75CE144E7AF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294552" y="1393371"/>
            <a:ext cx="1858019" cy="23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B7B27D7B-B673-2C56-0FA6-A0227953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78" y="1590387"/>
            <a:ext cx="2318938" cy="13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1BFCE0-75A6-2122-58F8-7254DD8EF26A}"/>
              </a:ext>
            </a:extLst>
          </p:cNvPr>
          <p:cNvCxnSpPr>
            <a:cxnSpLocks/>
          </p:cNvCxnSpPr>
          <p:nvPr/>
        </p:nvCxnSpPr>
        <p:spPr>
          <a:xfrm flipH="1">
            <a:off x="7501156" y="1344797"/>
            <a:ext cx="294051" cy="308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F2965C82-0A28-E89C-6E8F-8CAABF716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28903"/>
              </p:ext>
            </p:extLst>
          </p:nvPr>
        </p:nvGraphicFramePr>
        <p:xfrm>
          <a:off x="1170440" y="3519145"/>
          <a:ext cx="1133763" cy="78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6" imgW="742846" imgH="514338" progId="Package">
                  <p:embed/>
                </p:oleObj>
              </mc:Choice>
              <mc:Fallback>
                <p:oleObj name="Packager Shell Object" showAsIcon="1" r:id="rId6" imgW="742846" imgH="51433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0440" y="3519145"/>
                        <a:ext cx="1133763" cy="78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11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908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Meiryo</vt:lpstr>
      <vt:lpstr>Meiryo UI</vt:lpstr>
      <vt:lpstr>游ゴシック</vt:lpstr>
      <vt:lpstr>Aptos</vt:lpstr>
      <vt:lpstr>Aptos Display</vt:lpstr>
      <vt:lpstr>Arial</vt:lpstr>
      <vt:lpstr>Calibri</vt:lpstr>
      <vt:lpstr>Office Theme</vt:lpstr>
      <vt:lpstr>ビットマップ イメージ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Hong Son (DMVN)</dc:creator>
  <cp:lastModifiedBy>Vn Intern04 (DMVN)</cp:lastModifiedBy>
  <cp:revision>21</cp:revision>
  <dcterms:created xsi:type="dcterms:W3CDTF">2025-05-06T04:35:45Z</dcterms:created>
  <dcterms:modified xsi:type="dcterms:W3CDTF">2025-06-12T02:43:35Z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2025-05-06T05:47:04Z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7fc4d0c8-c6fd-4929-b847-538f957a343c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