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87" r:id="rId2"/>
    <p:sldId id="284" r:id="rId3"/>
    <p:sldId id="260" r:id="rId4"/>
    <p:sldId id="259" r:id="rId5"/>
    <p:sldId id="288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2676" autoAdjust="0"/>
  </p:normalViewPr>
  <p:slideViewPr>
    <p:cSldViewPr snapToGrid="0" snapToObjects="1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8ECE6-541C-BB40-BAA2-B9FC62D7BA6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236CF-CEAD-3748-9305-632EAB62BF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72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847A2-28AD-4EFA-982B-CD3674E286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21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2DC0014-A801-CE4A-BA4D-9F6412DF10D7}" type="slidenum">
              <a:rPr lang="en-US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02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2DC0014-A801-CE4A-BA4D-9F6412DF10D7}" type="slidenum">
              <a:rPr lang="en-US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75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solidFill>
          <a:srgbClr val="1D49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New_DOE_Logo_White_060208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4" y="3364718"/>
            <a:ext cx="2692396" cy="49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649783" y="3356366"/>
            <a:ext cx="3305181" cy="553998"/>
            <a:chOff x="4971328" y="4203700"/>
            <a:chExt cx="3305186" cy="737759"/>
          </a:xfrm>
        </p:grpSpPr>
        <p:pic>
          <p:nvPicPr>
            <p:cNvPr id="7" name="Picture 4" descr="UClogo_rev.eps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1328" y="4207599"/>
              <a:ext cx="700090" cy="70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>
              <a:off x="5774610" y="4203700"/>
              <a:ext cx="2501904" cy="737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defTabSz="4572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457178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00">
                  <a:solidFill>
                    <a:srgbClr val="FFFFFF"/>
                  </a:solidFill>
                  <a:latin typeface="Arial Black" charset="0"/>
                  <a:cs typeface="Arial Black" charset="0"/>
                </a:rPr>
                <a:t>UNIVERSITY OF</a:t>
              </a:r>
            </a:p>
            <a:p>
              <a:pPr defTabSz="457178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00">
                  <a:solidFill>
                    <a:srgbClr val="FFFFFF"/>
                  </a:solidFill>
                  <a:latin typeface="Arial Black" charset="0"/>
                  <a:cs typeface="Arial Black" charset="0"/>
                </a:rPr>
                <a:t>CALIFORNIA</a:t>
              </a:r>
            </a:p>
          </p:txBody>
        </p:sp>
      </p:grpSp>
      <p:pic>
        <p:nvPicPr>
          <p:cNvPr id="9" name="Picture 8" descr="Berkeley_Lab_Logo_Larg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633" y="1422261"/>
            <a:ext cx="2019810" cy="1149491"/>
          </a:xfrm>
          <a:prstGeom prst="rect">
            <a:avLst/>
          </a:prstGeom>
        </p:spPr>
      </p:pic>
      <p:pic>
        <p:nvPicPr>
          <p:cNvPr id="10" name="Picture 5" descr="New_DOE_Logo_White_060208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4" y="3364718"/>
            <a:ext cx="2692396" cy="49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4649783" y="3356366"/>
            <a:ext cx="3305181" cy="553998"/>
            <a:chOff x="4971328" y="4203700"/>
            <a:chExt cx="3305186" cy="737759"/>
          </a:xfrm>
        </p:grpSpPr>
        <p:pic>
          <p:nvPicPr>
            <p:cNvPr id="12" name="Picture 4" descr="UClogo_rev.eps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1328" y="4207599"/>
              <a:ext cx="700090" cy="70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5774610" y="4203700"/>
              <a:ext cx="2501904" cy="737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defTabSz="4572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457178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00">
                  <a:solidFill>
                    <a:srgbClr val="FFFFFF"/>
                  </a:solidFill>
                  <a:latin typeface="Arial Black" charset="0"/>
                  <a:cs typeface="Arial Black" charset="0"/>
                </a:rPr>
                <a:t>UNIVERSITY OF</a:t>
              </a:r>
            </a:p>
            <a:p>
              <a:pPr defTabSz="457178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00">
                  <a:solidFill>
                    <a:srgbClr val="FFFFFF"/>
                  </a:solidFill>
                  <a:latin typeface="Arial Black" charset="0"/>
                  <a:cs typeface="Arial Black" charset="0"/>
                </a:rPr>
                <a:t>CALIFORNIA</a:t>
              </a:r>
            </a:p>
          </p:txBody>
        </p:sp>
      </p:grpSp>
      <p:pic>
        <p:nvPicPr>
          <p:cNvPr id="14" name="Picture 13" descr="Berkeley_Lab_Logo_Larg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633" y="1422261"/>
            <a:ext cx="2019810" cy="114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432197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None/>
              <a:defRPr sz="1100"/>
            </a:lvl1pPr>
            <a:lvl2pPr marL="342884" indent="0">
              <a:buNone/>
              <a:defRPr sz="900"/>
            </a:lvl2pPr>
            <a:lvl3pPr marL="685766" indent="0">
              <a:buNone/>
              <a:defRPr sz="800"/>
            </a:lvl3pPr>
            <a:lvl4pPr marL="1028649" indent="0">
              <a:buNone/>
              <a:defRPr sz="700"/>
            </a:lvl4pPr>
            <a:lvl5pPr marL="1371532" indent="0">
              <a:buNone/>
              <a:defRPr sz="700"/>
            </a:lvl5pPr>
            <a:lvl6pPr marL="1714415" indent="0">
              <a:buNone/>
              <a:defRPr sz="700"/>
            </a:lvl6pPr>
            <a:lvl7pPr marL="2057297" indent="0">
              <a:buNone/>
              <a:defRPr sz="700"/>
            </a:lvl7pPr>
            <a:lvl8pPr marL="2400180" indent="0">
              <a:buNone/>
              <a:defRPr sz="700"/>
            </a:lvl8pPr>
            <a:lvl9pPr marL="2743064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55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ea typeface="ＭＳ Ｐゴシック"/>
                <a:cs typeface="ＭＳ Ｐゴシック"/>
              </a:rPr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914355" fontAlgn="base">
              <a:spcBef>
                <a:spcPct val="0"/>
              </a:spcBef>
              <a:spcAft>
                <a:spcPct val="0"/>
              </a:spcAft>
            </a:pPr>
            <a:fld id="{0E850216-B3E3-F44C-AA06-A30BE3D910F5}" type="slidenum">
              <a:rPr lang="en-US" smtClean="0">
                <a:latin typeface="Arial"/>
                <a:ea typeface="ＭＳ Ｐゴシック"/>
                <a:cs typeface="ＭＳ Ｐゴシック"/>
              </a:rPr>
              <a:pPr defTabSz="914355"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en-US"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3813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857250"/>
          </a:xfrm>
        </p:spPr>
        <p:txBody>
          <a:bodyPr/>
          <a:lstStyle>
            <a:lvl1pPr>
              <a:defRPr sz="230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84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spcBef>
                <a:spcPts val="450"/>
              </a:spcBef>
              <a:spcAft>
                <a:spcPts val="450"/>
              </a:spcAft>
              <a:defRPr/>
            </a:lvl1pPr>
            <a:lvl2pPr>
              <a:spcAft>
                <a:spcPts val="450"/>
              </a:spcAft>
              <a:defRPr/>
            </a:lvl2pPr>
            <a:lvl3pPr>
              <a:spcAft>
                <a:spcPts val="450"/>
              </a:spcAft>
              <a:defRPr/>
            </a:lvl3pPr>
            <a:lvl4pPr>
              <a:spcAft>
                <a:spcPts val="450"/>
              </a:spcAft>
              <a:defRPr/>
            </a:lvl4pPr>
            <a:lvl5pPr>
              <a:spcAft>
                <a:spcPts val="450"/>
              </a:spcAft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165104"/>
            <a:ext cx="8229600" cy="938297"/>
          </a:xfrm>
          <a:prstGeom prst="rect">
            <a:avLst/>
          </a:prstGeom>
          <a:effectLst/>
        </p:spPr>
        <p:txBody>
          <a:bodyPr vert="horz" lIns="68579" rIns="34289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00483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2" y="1408346"/>
            <a:ext cx="8372901" cy="3317082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2" y="1009912"/>
            <a:ext cx="8372901" cy="374786"/>
          </a:xfrm>
          <a:prstGeom prst="rect">
            <a:avLst/>
          </a:prstGeom>
        </p:spPr>
        <p:txBody>
          <a:bodyPr lIns="68579" tIns="34289" rIns="68579"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355" fontAlgn="base">
              <a:spcBef>
                <a:spcPct val="0"/>
              </a:spcBef>
              <a:spcAft>
                <a:spcPct val="0"/>
              </a:spcAft>
            </a:pPr>
            <a:fld id="{AEFAAC5A-9C4F-4278-920D-DF2BAB595749}" type="slidenum">
              <a:rPr lang="en-US" smtClean="0">
                <a:latin typeface="Arial"/>
                <a:ea typeface="ＭＳ Ｐゴシック"/>
                <a:cs typeface="ＭＳ Ｐゴシック"/>
              </a:rPr>
              <a:pPr defTabSz="914355"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en-US" dirty="0"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2770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XBD200302-00063-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0100"/>
            <a:ext cx="9144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800100"/>
            <a:ext cx="9144000" cy="4343400"/>
          </a:xfrm>
          <a:prstGeom prst="rect">
            <a:avLst/>
          </a:prstGeom>
          <a:solidFill>
            <a:srgbClr val="376092">
              <a:alpha val="90979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68579" tIns="34289" rIns="68579" bIns="34289" anchor="ctr"/>
          <a:lstStyle/>
          <a:p>
            <a:pPr algn="ctr" defTabSz="91435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3366"/>
              </a:solidFill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6" name="Rectangle 1031"/>
          <p:cNvSpPr>
            <a:spLocks noChangeArrowheads="1"/>
          </p:cNvSpPr>
          <p:nvPr/>
        </p:nvSpPr>
        <p:spPr bwMode="auto">
          <a:xfrm>
            <a:off x="0" y="0"/>
            <a:ext cx="9144000" cy="8001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lIns="68579" tIns="34289" rIns="68579" bIns="34289" anchor="ctr"/>
          <a:lstStyle/>
          <a:p>
            <a:pPr defTabSz="91435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3366"/>
              </a:solidFill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7" name="Picture 7" descr="LBNL_Bann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38"/>
            <a:ext cx="9144000" cy="67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7928" y="1597821"/>
            <a:ext cx="7070271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2" y="2914650"/>
            <a:ext cx="7082971" cy="1314450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342884" indent="0" algn="ctr">
              <a:buNone/>
              <a:defRPr/>
            </a:lvl2pPr>
            <a:lvl3pPr marL="685766" indent="0" algn="ctr">
              <a:buNone/>
              <a:defRPr/>
            </a:lvl3pPr>
            <a:lvl4pPr marL="1028649" indent="0" algn="ctr">
              <a:buNone/>
              <a:defRPr/>
            </a:lvl4pPr>
            <a:lvl5pPr marL="1371532" indent="0" algn="ctr">
              <a:buNone/>
              <a:defRPr/>
            </a:lvl5pPr>
            <a:lvl6pPr marL="1714415" indent="0" algn="ctr">
              <a:buNone/>
              <a:defRPr/>
            </a:lvl6pPr>
            <a:lvl7pPr marL="2057297" indent="0" algn="ctr">
              <a:buNone/>
              <a:defRPr/>
            </a:lvl7pPr>
            <a:lvl8pPr marL="2400180" indent="0" algn="ctr">
              <a:buNone/>
              <a:defRPr/>
            </a:lvl8pPr>
            <a:lvl9pPr marL="274306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24" descr="XBD200302-00063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0100"/>
            <a:ext cx="9144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0" y="800100"/>
            <a:ext cx="9144000" cy="4343400"/>
          </a:xfrm>
          <a:prstGeom prst="rect">
            <a:avLst/>
          </a:prstGeom>
          <a:solidFill>
            <a:srgbClr val="376092">
              <a:alpha val="90979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68579" tIns="34289" rIns="68579" bIns="34289" anchor="ctr"/>
          <a:lstStyle/>
          <a:p>
            <a:pPr algn="ctr" defTabSz="91435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3366"/>
              </a:solidFill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0" name="Rectangle 1031"/>
          <p:cNvSpPr>
            <a:spLocks noChangeArrowheads="1"/>
          </p:cNvSpPr>
          <p:nvPr userDrawn="1"/>
        </p:nvSpPr>
        <p:spPr bwMode="auto">
          <a:xfrm>
            <a:off x="0" y="0"/>
            <a:ext cx="9144000" cy="8001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lIns="68579" tIns="34289" rIns="68579" bIns="34289" anchor="ctr"/>
          <a:lstStyle/>
          <a:p>
            <a:pPr defTabSz="91435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3366"/>
              </a:solidFill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17" name="Picture 16" descr="LBL_PPT_banner 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0" y="142024"/>
            <a:ext cx="4099560" cy="514350"/>
          </a:xfrm>
          <a:prstGeom prst="rect">
            <a:avLst/>
          </a:prstGeom>
        </p:spPr>
      </p:pic>
      <p:pic>
        <p:nvPicPr>
          <p:cNvPr id="18" name="Picture 17" descr="DOE_Logo_Whit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78" y="215459"/>
            <a:ext cx="2022364" cy="36747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1BDFB-363E-4AA4-A907-5CD56471DDB5}"/>
              </a:ext>
            </a:extLst>
          </p:cNvPr>
          <p:cNvGrpSpPr/>
          <p:nvPr userDrawn="1"/>
        </p:nvGrpSpPr>
        <p:grpSpPr>
          <a:xfrm>
            <a:off x="364241" y="4310712"/>
            <a:ext cx="8415521" cy="751176"/>
            <a:chOff x="191766" y="4266931"/>
            <a:chExt cx="8415521" cy="75117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161791F-D95B-49E8-B9E7-BC65C9A22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66" y="4266931"/>
              <a:ext cx="976105" cy="75117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BE9B778-A084-4343-8599-D803B519B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5797" y="4393583"/>
              <a:ext cx="1741637" cy="469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599D7F-A55A-4D3A-B60E-667BBB995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258" y="4277398"/>
              <a:ext cx="1293625" cy="66541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442372B-529F-4FFF-9D5F-263C1C271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9809" y="4418610"/>
              <a:ext cx="1914939" cy="38298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E669FA8-FAA1-4684-B283-FC0F0C579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2674" y="4418610"/>
              <a:ext cx="1534613" cy="419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22810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179910"/>
            <a:ext cx="8229599" cy="3276600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spcBef>
                <a:spcPts val="900"/>
              </a:spcBef>
              <a:defRPr/>
            </a:lvl1pPr>
            <a:lvl2pPr>
              <a:spcBef>
                <a:spcPts val="675"/>
              </a:spcBef>
              <a:buFont typeface="Arial"/>
              <a:buChar char="•"/>
              <a:defRPr/>
            </a:lvl2pPr>
            <a:lvl3pPr marL="344075" indent="-133344">
              <a:spcBef>
                <a:spcPts val="375"/>
              </a:spcBef>
              <a:defRPr/>
            </a:lvl3pPr>
            <a:lvl4pPr marL="515515" indent="-133344">
              <a:spcBef>
                <a:spcPts val="300"/>
              </a:spcBef>
              <a:buSzPct val="50000"/>
              <a:buFont typeface="Arial"/>
              <a:buChar char="•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55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ea typeface="ＭＳ Ｐゴシック"/>
                <a:cs typeface="ＭＳ Ｐゴシック"/>
              </a:rPr>
              <a:t>Footer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914355" fontAlgn="base">
              <a:spcBef>
                <a:spcPct val="0"/>
              </a:spcBef>
              <a:spcAft>
                <a:spcPct val="0"/>
              </a:spcAft>
            </a:pPr>
            <a:fld id="{5BCE5702-B399-C845-9D31-C9B0C17E294E}" type="slidenum">
              <a:rPr lang="en-US" smtClean="0">
                <a:latin typeface="Arial"/>
                <a:ea typeface="ＭＳ Ｐゴシック"/>
                <a:cs typeface="ＭＳ Ｐゴシック"/>
              </a:rPr>
              <a:pPr defTabSz="914355"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en-US"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0867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5176"/>
            <a:ext cx="8229600" cy="1021556"/>
          </a:xfrm>
        </p:spPr>
        <p:txBody>
          <a:bodyPr anchor="t"/>
          <a:lstStyle>
            <a:lvl1pPr algn="l">
              <a:defRPr sz="24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80035"/>
            <a:ext cx="8229600" cy="1125140"/>
          </a:xfrm>
          <a:prstGeom prst="rect">
            <a:avLst/>
          </a:prstGeom>
        </p:spPr>
        <p:txBody>
          <a:bodyPr lIns="68579" tIns="34289" rIns="68579" bIns="34289" anchor="b"/>
          <a:lstStyle>
            <a:lvl1pPr marL="0" indent="0">
              <a:buNone/>
              <a:defRPr sz="1500"/>
            </a:lvl1pPr>
            <a:lvl2pPr marL="342884" indent="0">
              <a:buNone/>
              <a:defRPr sz="1400"/>
            </a:lvl2pPr>
            <a:lvl3pPr marL="685766" indent="0">
              <a:buNone/>
              <a:defRPr sz="1200"/>
            </a:lvl3pPr>
            <a:lvl4pPr marL="1028649" indent="0">
              <a:buNone/>
              <a:defRPr sz="1100"/>
            </a:lvl4pPr>
            <a:lvl5pPr marL="1371532" indent="0">
              <a:buNone/>
              <a:defRPr sz="1100"/>
            </a:lvl5pPr>
            <a:lvl6pPr marL="1714415" indent="0">
              <a:buNone/>
              <a:defRPr sz="1100"/>
            </a:lvl6pPr>
            <a:lvl7pPr marL="2057297" indent="0">
              <a:buNone/>
              <a:defRPr sz="1100"/>
            </a:lvl7pPr>
            <a:lvl8pPr marL="2400180" indent="0">
              <a:buNone/>
              <a:defRPr sz="1100"/>
            </a:lvl8pPr>
            <a:lvl9pPr marL="2743064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896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8960"/>
            <a:ext cx="4038600" cy="3258740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8960"/>
            <a:ext cx="4038600" cy="3258740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55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ea typeface="ＭＳ Ｐゴシック"/>
                <a:cs typeface="ＭＳ Ｐゴシック"/>
              </a:rPr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914355" fontAlgn="base">
              <a:spcBef>
                <a:spcPct val="0"/>
              </a:spcBef>
              <a:spcAft>
                <a:spcPct val="0"/>
              </a:spcAft>
            </a:pPr>
            <a:fld id="{2BDCA51F-EDBC-464E-8039-ADD2DD413EF3}" type="slidenum">
              <a:rPr lang="en-US" smtClean="0">
                <a:latin typeface="Arial"/>
                <a:ea typeface="ＭＳ Ｐゴシック"/>
                <a:cs typeface="ＭＳ Ｐゴシック"/>
              </a:rPr>
              <a:pPr defTabSz="914355"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en-US"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9057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68579" tIns="34289" rIns="68579" bIns="34289" anchor="b"/>
          <a:lstStyle>
            <a:lvl1pPr marL="0" indent="0">
              <a:buNone/>
              <a:defRPr sz="15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0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826544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  <a:prstGeom prst="rect">
            <a:avLst/>
          </a:prstGeom>
        </p:spPr>
        <p:txBody>
          <a:bodyPr lIns="68579" tIns="34289" rIns="68579" bIns="34289" anchor="b"/>
          <a:lstStyle>
            <a:lvl1pPr marL="0" indent="0">
              <a:buNone/>
              <a:defRPr sz="15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0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7"/>
            <a:ext cx="4041775" cy="2826544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55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ea typeface="ＭＳ Ｐゴシック"/>
                <a:cs typeface="ＭＳ Ｐゴシック"/>
              </a:rPr>
              <a:t>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914355" fontAlgn="base">
              <a:spcBef>
                <a:spcPct val="0"/>
              </a:spcBef>
              <a:spcAft>
                <a:spcPct val="0"/>
              </a:spcAft>
            </a:pPr>
            <a:fld id="{DE7C672D-478E-EA45-8990-ADBDCAE17E0E}" type="slidenum">
              <a:rPr lang="en-US" smtClean="0">
                <a:latin typeface="Arial"/>
                <a:ea typeface="ＭＳ Ｐゴシック"/>
                <a:cs typeface="ＭＳ Ｐゴシック"/>
              </a:rPr>
              <a:pPr defTabSz="914355"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en-US"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0694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55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ea typeface="ＭＳ Ｐゴシック"/>
                <a:cs typeface="ＭＳ Ｐゴシック"/>
              </a:rPr>
              <a:t>Footer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914355" fontAlgn="base">
              <a:spcBef>
                <a:spcPct val="0"/>
              </a:spcBef>
              <a:spcAft>
                <a:spcPct val="0"/>
              </a:spcAft>
            </a:pPr>
            <a:fld id="{A446FB98-C054-0A43-9102-EC8BDC9266AE}" type="slidenum">
              <a:rPr lang="en-US" smtClean="0">
                <a:latin typeface="Arial"/>
                <a:ea typeface="ＭＳ Ｐゴシック"/>
                <a:cs typeface="ＭＳ Ｐゴシック"/>
              </a:rPr>
              <a:pPr defTabSz="914355"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en-US"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74443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355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ea typeface="ＭＳ Ｐゴシック"/>
                <a:cs typeface="ＭＳ Ｐゴシック"/>
              </a:rPr>
              <a:t>Footer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355" fontAlgn="base">
              <a:spcBef>
                <a:spcPct val="0"/>
              </a:spcBef>
              <a:spcAft>
                <a:spcPct val="0"/>
              </a:spcAft>
            </a:pPr>
            <a:fld id="{D9233AF6-86C9-9640-976B-361267836CD3}" type="slidenum">
              <a:rPr lang="en-US" smtClean="0">
                <a:latin typeface="Arial"/>
                <a:ea typeface="ＭＳ Ｐゴシック"/>
                <a:cs typeface="ＭＳ Ｐゴシック"/>
              </a:rPr>
              <a:pPr defTabSz="914355"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en-US"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9968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252913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381375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None/>
              <a:defRPr sz="1100"/>
            </a:lvl1pPr>
            <a:lvl2pPr marL="342884" indent="0">
              <a:buNone/>
              <a:defRPr sz="900"/>
            </a:lvl2pPr>
            <a:lvl3pPr marL="685766" indent="0">
              <a:buNone/>
              <a:defRPr sz="800"/>
            </a:lvl3pPr>
            <a:lvl4pPr marL="1028649" indent="0">
              <a:buNone/>
              <a:defRPr sz="700"/>
            </a:lvl4pPr>
            <a:lvl5pPr marL="1371532" indent="0">
              <a:buNone/>
              <a:defRPr sz="700"/>
            </a:lvl5pPr>
            <a:lvl6pPr marL="1714415" indent="0">
              <a:buNone/>
              <a:defRPr sz="700"/>
            </a:lvl6pPr>
            <a:lvl7pPr marL="2057297" indent="0">
              <a:buNone/>
              <a:defRPr sz="700"/>
            </a:lvl7pPr>
            <a:lvl8pPr marL="2400180" indent="0">
              <a:buNone/>
              <a:defRPr sz="700"/>
            </a:lvl8pPr>
            <a:lvl9pPr marL="2743064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55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ea typeface="ＭＳ Ｐゴシック"/>
                <a:cs typeface="ＭＳ Ｐゴシック"/>
              </a:rPr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914355" fontAlgn="base">
              <a:spcBef>
                <a:spcPct val="0"/>
              </a:spcBef>
              <a:spcAft>
                <a:spcPct val="0"/>
              </a:spcAft>
            </a:pPr>
            <a:fld id="{D510DC25-1721-E44C-8E33-DE93D959257C}" type="slidenum">
              <a:rPr lang="en-US" smtClean="0">
                <a:latin typeface="Arial"/>
                <a:ea typeface="ＭＳ Ｐゴシック"/>
                <a:cs typeface="ＭＳ Ｐゴシック"/>
              </a:rPr>
              <a:pPr defTabSz="914355"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en-US"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81801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3" y="195263"/>
            <a:ext cx="8229599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4611001"/>
            <a:ext cx="9144000" cy="1190"/>
          </a:xfrm>
          <a:prstGeom prst="line">
            <a:avLst/>
          </a:prstGeom>
          <a:ln w="6350" cap="flat" cmpd="sng" algn="ctr">
            <a:solidFill>
              <a:schemeClr val="tx2">
                <a:lumMod val="75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4939" y="5499471"/>
            <a:ext cx="3761435" cy="273844"/>
          </a:xfrm>
          <a:prstGeom prst="rect">
            <a:avLst/>
          </a:prstGeom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500">
                <a:solidFill>
                  <a:srgbClr val="898989"/>
                </a:solidFill>
              </a:defRPr>
            </a:lvl1pPr>
          </a:lstStyle>
          <a:p>
            <a:pPr defTabSz="914355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ea typeface="ＭＳ Ｐゴシック"/>
                <a:cs typeface="ＭＳ Ｐゴシック"/>
              </a:rPr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6372" y="5499471"/>
            <a:ext cx="678462" cy="273844"/>
          </a:xfrm>
          <a:prstGeom prst="rect">
            <a:avLst/>
          </a:prstGeom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500">
                <a:solidFill>
                  <a:srgbClr val="898989"/>
                </a:solidFill>
              </a:defRPr>
            </a:lvl1pPr>
          </a:lstStyle>
          <a:p>
            <a:pPr defTabSz="914355" fontAlgn="base">
              <a:spcBef>
                <a:spcPct val="0"/>
              </a:spcBef>
              <a:spcAft>
                <a:spcPct val="0"/>
              </a:spcAft>
            </a:pPr>
            <a:fld id="{D9233AF6-86C9-9640-976B-361267836CD3}" type="slidenum">
              <a:rPr lang="en-US" smtClean="0">
                <a:latin typeface="Arial"/>
                <a:ea typeface="ＭＳ Ｐゴシック"/>
                <a:cs typeface="ＭＳ Ｐゴシック"/>
              </a:rPr>
              <a:pPr defTabSz="914355"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en-US"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1248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342884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C5993"/>
          </a:solidFill>
          <a:latin typeface="Arial" charset="0"/>
          <a:ea typeface="ＭＳ Ｐゴシック" charset="-128"/>
          <a:cs typeface="ＭＳ Ｐゴシック" charset="-128"/>
        </a:defRPr>
      </a:lvl6pPr>
      <a:lvl7pPr marL="685766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C5993"/>
          </a:solidFill>
          <a:latin typeface="Arial" charset="0"/>
          <a:ea typeface="ＭＳ Ｐゴシック" charset="-128"/>
          <a:cs typeface="ＭＳ Ｐゴシック" charset="-128"/>
        </a:defRPr>
      </a:lvl7pPr>
      <a:lvl8pPr marL="1028649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C5993"/>
          </a:solidFill>
          <a:latin typeface="Arial" charset="0"/>
          <a:ea typeface="ＭＳ Ｐゴシック" charset="-128"/>
          <a:cs typeface="ＭＳ Ｐゴシック" charset="-128"/>
        </a:defRPr>
      </a:lvl8pPr>
      <a:lvl9pPr marL="1371532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C5993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57162" indent="-257162" algn="l" rtl="0" eaLnBrk="1" fontAlgn="base" hangingPunct="1">
        <a:spcBef>
          <a:spcPts val="675"/>
        </a:spcBef>
        <a:spcAft>
          <a:spcPct val="0"/>
        </a:spcAft>
        <a:defRPr sz="1800">
          <a:solidFill>
            <a:srgbClr val="003366"/>
          </a:solidFill>
          <a:latin typeface="+mn-lt"/>
          <a:ea typeface="+mn-ea"/>
          <a:cs typeface="+mn-cs"/>
        </a:defRPr>
      </a:lvl1pPr>
      <a:lvl2pPr marL="216683" indent="-170252" algn="l" rtl="0" eaLnBrk="1" fontAlgn="base" hangingPunct="1">
        <a:spcBef>
          <a:spcPts val="375"/>
        </a:spcBef>
        <a:spcAft>
          <a:spcPct val="0"/>
        </a:spcAft>
        <a:buSzPct val="85000"/>
        <a:buChar char="–"/>
        <a:defRPr sz="1800">
          <a:solidFill>
            <a:srgbClr val="003366"/>
          </a:solidFill>
          <a:latin typeface="+mn-lt"/>
          <a:ea typeface="+mn-ea"/>
        </a:defRPr>
      </a:lvl2pPr>
      <a:lvl3pPr marL="429795" indent="-88102" algn="l" rtl="0" eaLnBrk="1" fontAlgn="base" hangingPunct="1">
        <a:spcBef>
          <a:spcPts val="300"/>
        </a:spcBef>
        <a:spcAft>
          <a:spcPct val="0"/>
        </a:spcAft>
        <a:buSzPct val="75000"/>
        <a:buFont typeface="Lucida Grande" charset="0"/>
        <a:buChar char="–"/>
        <a:defRPr sz="1800">
          <a:solidFill>
            <a:srgbClr val="003366"/>
          </a:solidFill>
          <a:latin typeface="+mn-lt"/>
          <a:ea typeface="+mn-ea"/>
        </a:defRPr>
      </a:lvl3pPr>
      <a:lvl4pPr marL="682195" indent="-170252" algn="l" rtl="0" eaLnBrk="1" fontAlgn="base" hangingPunct="1">
        <a:spcBef>
          <a:spcPct val="20000"/>
        </a:spcBef>
        <a:spcAft>
          <a:spcPct val="0"/>
        </a:spcAft>
        <a:buSzPct val="75000"/>
        <a:buFont typeface="Lucida Grande" charset="0"/>
        <a:buChar char="–"/>
        <a:defRPr sz="1800">
          <a:solidFill>
            <a:srgbClr val="003366"/>
          </a:solidFill>
          <a:latin typeface="+mn-lt"/>
          <a:ea typeface="+mn-ea"/>
        </a:defRPr>
      </a:lvl4pPr>
      <a:lvl5pPr marL="859589" indent="-177395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rgbClr val="003366"/>
          </a:solidFill>
          <a:latin typeface="+mn-lt"/>
          <a:ea typeface="+mn-ea"/>
        </a:defRPr>
      </a:lvl5pPr>
      <a:lvl6pPr marL="1885856" indent="-171442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2C5993"/>
          </a:solidFill>
          <a:latin typeface="+mn-lt"/>
          <a:ea typeface="+mn-ea"/>
        </a:defRPr>
      </a:lvl6pPr>
      <a:lvl7pPr marL="2228739" indent="-171442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2C5993"/>
          </a:solidFill>
          <a:latin typeface="+mn-lt"/>
          <a:ea typeface="+mn-ea"/>
        </a:defRPr>
      </a:lvl7pPr>
      <a:lvl8pPr marL="2571622" indent="-171442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2C5993"/>
          </a:solidFill>
          <a:latin typeface="+mn-lt"/>
          <a:ea typeface="+mn-ea"/>
        </a:defRPr>
      </a:lvl8pPr>
      <a:lvl9pPr marL="2914505" indent="-171442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2C599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8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3428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3428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3428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3428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3428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3428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3428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3428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kitware.com/sensei/sensei/tree/in_transit_data_adaptor/sensei/testing" TargetMode="External"/><Relationship Id="rId2" Type="http://schemas.openxmlformats.org/officeDocument/2006/relationships/hyperlink" Target="https://gitlab.kitware.com/sensei/sensei/merge_requests/154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73635A-FFB4-274C-9D05-91FF0814BA6B}"/>
              </a:ext>
            </a:extLst>
          </p:cNvPr>
          <p:cNvSpPr txBox="1">
            <a:spLocks/>
          </p:cNvSpPr>
          <p:nvPr/>
        </p:nvSpPr>
        <p:spPr>
          <a:xfrm>
            <a:off x="99753" y="841772"/>
            <a:ext cx="8936182" cy="17907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 err="1"/>
              <a:t>libIS</a:t>
            </a:r>
            <a:r>
              <a:rPr lang="en-US" sz="3300" dirty="0"/>
              <a:t> and SENSEI in transit architecture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C8F34E1-C2D2-DB45-9698-750B367D3F02}"/>
              </a:ext>
            </a:extLst>
          </p:cNvPr>
          <p:cNvSpPr txBox="1">
            <a:spLocks/>
          </p:cNvSpPr>
          <p:nvPr/>
        </p:nvSpPr>
        <p:spPr>
          <a:xfrm>
            <a:off x="1138844" y="2219498"/>
            <a:ext cx="6858000" cy="1654796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/>
              <a:t>Silvio </a:t>
            </a:r>
            <a:r>
              <a:rPr lang="en-US" sz="2100" dirty="0" err="1"/>
              <a:t>Rizzi</a:t>
            </a:r>
            <a:endParaRPr lang="en-US" sz="2100" dirty="0"/>
          </a:p>
          <a:p>
            <a:pPr marL="0" indent="0" algn="ctr">
              <a:buNone/>
            </a:pPr>
            <a:r>
              <a:rPr lang="en-US" sz="2100" dirty="0" err="1"/>
              <a:t>srizzi@anl.gov</a:t>
            </a:r>
            <a:endParaRPr lang="en-US" sz="2100" dirty="0"/>
          </a:p>
          <a:p>
            <a:pPr marL="0" indent="0" algn="ctr">
              <a:buNone/>
            </a:pPr>
            <a:r>
              <a:rPr lang="en-US" sz="2100" dirty="0"/>
              <a:t>IXPUG In Situ Hackathon</a:t>
            </a:r>
          </a:p>
          <a:p>
            <a:pPr marL="0" indent="0" algn="ctr">
              <a:buNone/>
            </a:pPr>
            <a:r>
              <a:rPr lang="en-US" sz="2100" dirty="0"/>
              <a:t>Santa Fe, NM</a:t>
            </a:r>
          </a:p>
          <a:p>
            <a:pPr marL="0" indent="0" algn="ctr">
              <a:buNone/>
            </a:pPr>
            <a:r>
              <a:rPr lang="en-US" sz="2100" dirty="0"/>
              <a:t>May 2019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548666-C839-2949-961A-7EEE321074BF}"/>
              </a:ext>
            </a:extLst>
          </p:cNvPr>
          <p:cNvSpPr txBox="1"/>
          <p:nvPr/>
        </p:nvSpPr>
        <p:spPr>
          <a:xfrm>
            <a:off x="714895" y="4571999"/>
            <a:ext cx="825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Slides courtesy: 	Will Usher, SCI Institute, Univ. of Utah and Intel Corp.</a:t>
            </a:r>
          </a:p>
          <a:p>
            <a:r>
              <a:rPr lang="en-US" dirty="0"/>
              <a:t>				Burlen Loring, Berkeley Lab and the SENSEI team</a:t>
            </a:r>
          </a:p>
        </p:txBody>
      </p:sp>
    </p:spTree>
    <p:extLst>
      <p:ext uri="{BB962C8B-B14F-4D97-AF65-F5344CB8AC3E}">
        <p14:creationId xmlns:p14="http://schemas.microsoft.com/office/powerpoint/2010/main" val="139563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BD6E-6165-444B-91F0-6D48C305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1" y="1"/>
            <a:ext cx="7886700" cy="58782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libIS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DEB9-F90F-43D6-8651-A5B23D110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71" y="675256"/>
            <a:ext cx="7886700" cy="761660"/>
          </a:xfrm>
        </p:spPr>
        <p:txBody>
          <a:bodyPr/>
          <a:lstStyle/>
          <a:p>
            <a:r>
              <a:rPr lang="en-US" dirty="0"/>
              <a:t>Simulation acts as a data server providing timesteps to clients</a:t>
            </a:r>
          </a:p>
          <a:p>
            <a:r>
              <a:rPr lang="en-US" dirty="0"/>
              <a:t>Clients can connect/disconnect for on-demand 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DD319-942D-469E-AED2-C97A79B09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175" y="1713801"/>
            <a:ext cx="5784460" cy="2654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9888AA-6FA7-422D-9DC6-764F0696C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770" y="1713801"/>
            <a:ext cx="5779866" cy="2654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096B65-0FD0-E34B-B254-60CE4DDB3AA3}"/>
              </a:ext>
            </a:extLst>
          </p:cNvPr>
          <p:cNvSpPr txBox="1"/>
          <p:nvPr/>
        </p:nvSpPr>
        <p:spPr>
          <a:xfrm>
            <a:off x="130116" y="4557305"/>
            <a:ext cx="887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Usher, W., </a:t>
            </a:r>
            <a:r>
              <a:rPr lang="en-US" sz="1200" dirty="0" err="1"/>
              <a:t>Rizzi</a:t>
            </a:r>
            <a:r>
              <a:rPr lang="en-US" sz="1200" dirty="0"/>
              <a:t>, S., Wald, I., </a:t>
            </a:r>
            <a:r>
              <a:rPr lang="en-US" sz="1200" dirty="0" err="1"/>
              <a:t>Amstutz</a:t>
            </a:r>
            <a:r>
              <a:rPr lang="en-US" sz="1200" dirty="0"/>
              <a:t>, J., </a:t>
            </a:r>
            <a:r>
              <a:rPr lang="en-US" sz="1200" dirty="0" err="1"/>
              <a:t>Insley</a:t>
            </a:r>
            <a:r>
              <a:rPr lang="en-US" sz="1200" dirty="0"/>
              <a:t>, J., Vishwanath, V., Ferrier, N., </a:t>
            </a:r>
            <a:r>
              <a:rPr lang="en-US" sz="1200" dirty="0" err="1"/>
              <a:t>Papka</a:t>
            </a:r>
            <a:r>
              <a:rPr lang="en-US" sz="1200" dirty="0"/>
              <a:t>, M.E. and </a:t>
            </a:r>
            <a:r>
              <a:rPr lang="en-US" sz="1200" dirty="0" err="1"/>
              <a:t>Pascucci</a:t>
            </a:r>
            <a:r>
              <a:rPr lang="en-US" sz="1200" dirty="0"/>
              <a:t>, V., 2018, November. </a:t>
            </a:r>
            <a:r>
              <a:rPr lang="en-US" sz="1200" dirty="0" err="1"/>
              <a:t>libIS</a:t>
            </a:r>
            <a:r>
              <a:rPr lang="en-US" sz="1200" dirty="0"/>
              <a:t>: a lightweight library for flexible in transit visualization. In </a:t>
            </a:r>
            <a:r>
              <a:rPr lang="en-US" sz="1200" i="1" dirty="0"/>
              <a:t>Proceedings of the Workshop on In Situ Infrastructures for Enabling Extreme-Scale Analysis and Visualization</a:t>
            </a:r>
            <a:r>
              <a:rPr lang="en-US" sz="1200" dirty="0"/>
              <a:t> (pp. 33-38). ACM.</a:t>
            </a:r>
          </a:p>
        </p:txBody>
      </p:sp>
    </p:spTree>
    <p:extLst>
      <p:ext uri="{BB962C8B-B14F-4D97-AF65-F5344CB8AC3E}">
        <p14:creationId xmlns:p14="http://schemas.microsoft.com/office/powerpoint/2010/main" val="2221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10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/>
                <a:ea typeface="ＭＳ Ｐゴシック"/>
                <a:cs typeface="ＭＳ Ｐゴシック"/>
              </a:rPr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108" fontAlgn="base">
              <a:spcBef>
                <a:spcPct val="0"/>
              </a:spcBef>
              <a:spcAft>
                <a:spcPct val="0"/>
              </a:spcAft>
              <a:defRPr/>
            </a:pPr>
            <a:fld id="{5BCE5702-B399-C845-9D31-C9B0C17E294E}" type="slidenum">
              <a:rPr lang="en-US">
                <a:latin typeface="Arial"/>
                <a:ea typeface="ＭＳ Ｐゴシック"/>
                <a:cs typeface="ＭＳ Ｐゴシック"/>
              </a:rPr>
              <a:pPr defTabSz="914108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1258515" y="2072486"/>
            <a:ext cx="5544096" cy="1324199"/>
          </a:xfrm>
          <a:prstGeom prst="roundRect">
            <a:avLst/>
          </a:prstGeom>
          <a:solidFill>
            <a:schemeClr val="accent1">
              <a:alpha val="2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4" tIns="60958" rIns="121914" bIns="60958" numCol="1" rtlCol="0" anchor="t" anchorCtr="0" compatLnSpc="1">
            <a:prstTxWarp prst="textNoShape">
              <a:avLst/>
            </a:prstTxWarp>
          </a:bodyPr>
          <a:lstStyle/>
          <a:p>
            <a:pPr defTabSz="91413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3366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25217" y="2156666"/>
            <a:ext cx="2848675" cy="1104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60958" rtlCol="0" anchor="b" anchorCtr="0"/>
          <a:lstStyle/>
          <a:p>
            <a:pPr algn="ctr" defTabSz="91413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00" b="1" dirty="0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  <a:p>
            <a:pPr algn="ctr" defTabSz="914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t>bridge code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26738" y="2464197"/>
            <a:ext cx="1207085" cy="5407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914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t>Configurable analysis</a:t>
            </a:r>
          </a:p>
          <a:p>
            <a:pPr algn="ctr" defTabSz="914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t>adaptor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587985" y="1510608"/>
            <a:ext cx="1089369" cy="3779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914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err="1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t>Lisbim</a:t>
            </a:r>
            <a:r>
              <a:rPr lang="en-US" sz="1100" b="1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t> adaptor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87985" y="1933569"/>
            <a:ext cx="1089369" cy="3779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914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t>ADIOS adaptor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87985" y="2356530"/>
            <a:ext cx="1089369" cy="3779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914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t>Python adaptor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358980" y="2270677"/>
            <a:ext cx="1202658" cy="9278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914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t> Simulation</a:t>
            </a:r>
            <a:endParaRPr lang="en-US" sz="1100" dirty="0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25217" y="2464197"/>
            <a:ext cx="1083440" cy="5407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914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err="1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t>Sim’s</a:t>
            </a:r>
            <a:r>
              <a:rPr lang="en-US" sz="1100" b="1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t>  data adaptor</a:t>
            </a:r>
          </a:p>
        </p:txBody>
      </p:sp>
      <p:sp>
        <p:nvSpPr>
          <p:cNvPr id="36" name="Rounded Rectangular Callout 35"/>
          <p:cNvSpPr/>
          <p:nvPr/>
        </p:nvSpPr>
        <p:spPr bwMode="auto">
          <a:xfrm>
            <a:off x="2758006" y="3929439"/>
            <a:ext cx="2213165" cy="628984"/>
          </a:xfrm>
          <a:prstGeom prst="wedgeRoundRectCallout">
            <a:avLst>
              <a:gd name="adj1" fmla="val 80655"/>
              <a:gd name="adj2" fmla="val -57877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4" tIns="60958" rIns="121914" bIns="60958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 defTabSz="91413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XML selects </a:t>
            </a:r>
            <a:r>
              <a:rPr lang="en-US" sz="2400" i="1" dirty="0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one</a:t>
            </a:r>
            <a:r>
              <a:rPr lang="en-US" sz="2400" dirty="0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of these at </a:t>
            </a:r>
            <a:r>
              <a:rPr lang="en-US" sz="2400" i="1" dirty="0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runtime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584829" y="1086939"/>
            <a:ext cx="1089369" cy="3779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914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t>Catalyst adaptor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584826" y="2776230"/>
            <a:ext cx="1089369" cy="3779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914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err="1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t>Yt</a:t>
            </a:r>
            <a:r>
              <a:rPr lang="en-US" sz="1100" b="1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t> adaptor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574767" y="3200877"/>
            <a:ext cx="1089369" cy="3779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914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t>VTK-m adaptor</a:t>
            </a:r>
          </a:p>
        </p:txBody>
      </p:sp>
      <p:pic>
        <p:nvPicPr>
          <p:cNvPr id="6" name="Picture 5" descr="ascent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591" y="3626588"/>
            <a:ext cx="1436379" cy="374904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5574767" y="3623550"/>
            <a:ext cx="1089369" cy="3779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914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t>Ascent adaptor</a:t>
            </a:r>
          </a:p>
        </p:txBody>
      </p:sp>
      <p:pic>
        <p:nvPicPr>
          <p:cNvPr id="32" name="Picture 31" descr="500px-Catalyst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752" y="1086940"/>
            <a:ext cx="1066800" cy="371246"/>
          </a:xfrm>
          <a:prstGeom prst="rect">
            <a:avLst/>
          </a:prstGeom>
        </p:spPr>
      </p:pic>
      <p:pic>
        <p:nvPicPr>
          <p:cNvPr id="35" name="Picture 34" descr="ADI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956" y="1937340"/>
            <a:ext cx="857951" cy="374172"/>
          </a:xfrm>
          <a:prstGeom prst="rect">
            <a:avLst/>
          </a:prstGeom>
        </p:spPr>
      </p:pic>
      <p:pic>
        <p:nvPicPr>
          <p:cNvPr id="37" name="Picture 36" descr="visit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619" y="1510608"/>
            <a:ext cx="810768" cy="376936"/>
          </a:xfrm>
          <a:prstGeom prst="rect">
            <a:avLst/>
          </a:prstGeom>
        </p:spPr>
      </p:pic>
      <p:pic>
        <p:nvPicPr>
          <p:cNvPr id="38" name="Picture 37" descr="yt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1" y="2801871"/>
            <a:ext cx="406400" cy="351028"/>
          </a:xfrm>
          <a:prstGeom prst="rect">
            <a:avLst/>
          </a:prstGeom>
        </p:spPr>
      </p:pic>
      <p:pic>
        <p:nvPicPr>
          <p:cNvPr id="43" name="Picture 42" descr="vtkm_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326" y="3209993"/>
            <a:ext cx="962787" cy="37338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367" y="2359570"/>
            <a:ext cx="1260182" cy="374904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5581763" y="4045128"/>
            <a:ext cx="1089369" cy="3779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914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t>C++ </a:t>
            </a:r>
            <a:r>
              <a:rPr lang="en-US" sz="1100" b="1" dirty="0" err="1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t>Prog</a:t>
            </a:r>
            <a:r>
              <a:rPr lang="en-US" sz="1100" b="1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t>.</a:t>
            </a:r>
          </a:p>
          <a:p>
            <a:pPr algn="ctr" defTabSz="914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t>adaptor</a:t>
            </a:r>
          </a:p>
        </p:txBody>
      </p:sp>
      <p:pic>
        <p:nvPicPr>
          <p:cNvPr id="8" name="Picture 7" descr="c-plus-plus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328" y="4043425"/>
            <a:ext cx="374904" cy="374904"/>
          </a:xfrm>
          <a:prstGeom prst="rect">
            <a:avLst/>
          </a:prstGeom>
        </p:spPr>
      </p:pic>
      <p:sp>
        <p:nvSpPr>
          <p:cNvPr id="41" name="Rounded Rectangular Callout 40"/>
          <p:cNvSpPr/>
          <p:nvPr/>
        </p:nvSpPr>
        <p:spPr bwMode="auto">
          <a:xfrm>
            <a:off x="853181" y="952564"/>
            <a:ext cx="2661551" cy="684235"/>
          </a:xfrm>
          <a:prstGeom prst="wedgeRoundRectCallout">
            <a:avLst>
              <a:gd name="adj1" fmla="val 69376"/>
              <a:gd name="adj2" fmla="val 112899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433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0" dirty="0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Simulation and analysis run in the same process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 bwMode="auto">
          <a:xfrm>
            <a:off x="40247" y="4447242"/>
            <a:ext cx="8229599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8577" tIns="34289" rIns="68577" bIns="3428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17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C5993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3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C5993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532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C5993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70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C5993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defTabSz="685766"/>
            <a:r>
              <a:rPr lang="en-US" dirty="0">
                <a:latin typeface="Arial"/>
                <a:ea typeface="ＭＳ Ｐゴシック"/>
                <a:cs typeface="ＭＳ Ｐゴシック"/>
              </a:rPr>
              <a:t>SENSEI In situ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9980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25580" y="712759"/>
            <a:ext cx="4835525" cy="1105989"/>
            <a:chOff x="834201" y="1059278"/>
            <a:chExt cx="4835525" cy="1105989"/>
          </a:xfrm>
        </p:grpSpPr>
        <p:sp>
          <p:nvSpPr>
            <p:cNvPr id="49" name="Rounded Rectangle 48"/>
            <p:cNvSpPr/>
            <p:nvPr/>
          </p:nvSpPr>
          <p:spPr bwMode="auto">
            <a:xfrm>
              <a:off x="834201" y="1059278"/>
              <a:ext cx="4835525" cy="1105989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91433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875205" y="1140729"/>
              <a:ext cx="3615740" cy="924923"/>
              <a:chOff x="1009179" y="3240275"/>
              <a:chExt cx="7446309" cy="19048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261786" y="3240275"/>
                <a:ext cx="5193702" cy="19048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bIns="60960" rtlCol="0" anchor="b" anchorCtr="0"/>
              <a:lstStyle/>
              <a:p>
                <a:pPr algn="ctr" defTabSz="91433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00" b="1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endParaRPr>
              </a:p>
              <a:p>
                <a:pPr algn="ctr" defTabSz="91433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00" b="1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endParaRPr>
              </a:p>
              <a:p>
                <a:pPr algn="ctr" defTabSz="91433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100" b="1" dirty="0">
                    <a:solidFill>
                      <a:srgbClr val="FFFFFF"/>
                    </a:solidFill>
                    <a:latin typeface="Arial"/>
                    <a:ea typeface="ＭＳ Ｐゴシック"/>
                    <a:cs typeface="ＭＳ Ｐゴシック"/>
                  </a:rPr>
                  <a:t>bridge code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261784" y="3770754"/>
                <a:ext cx="1842827" cy="93281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3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100" b="1" dirty="0" err="1">
                    <a:solidFill>
                      <a:srgbClr val="FFFFFF"/>
                    </a:solidFill>
                    <a:latin typeface="Arial"/>
                    <a:ea typeface="ＭＳ Ｐゴシック"/>
                    <a:cs typeface="ＭＳ Ｐゴシック"/>
                  </a:rPr>
                  <a:t>Sim’s</a:t>
                </a:r>
                <a:r>
                  <a:rPr lang="en-US" sz="1100" b="1" dirty="0">
                    <a:solidFill>
                      <a:srgbClr val="FFFFFF"/>
                    </a:solidFill>
                    <a:latin typeface="Arial"/>
                    <a:ea typeface="ＭＳ Ｐゴシック"/>
                    <a:cs typeface="ＭＳ Ｐゴシック"/>
                  </a:rPr>
                  <a:t> data adaptor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1009179" y="3378087"/>
                <a:ext cx="2136036" cy="1595894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3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100" b="1" dirty="0">
                    <a:solidFill>
                      <a:srgbClr val="FFFFFF"/>
                    </a:solidFill>
                    <a:latin typeface="Arial"/>
                    <a:ea typeface="ＭＳ Ｐゴシック"/>
                    <a:cs typeface="ＭＳ Ｐゴシック"/>
                  </a:rPr>
                  <a:t>Simulation</a:t>
                </a:r>
                <a:endParaRPr lang="en-US" sz="1100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3449922" y="1398316"/>
              <a:ext cx="1041023" cy="45166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3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Configurable analysis</a:t>
              </a:r>
            </a:p>
            <a:p>
              <a:pPr algn="ctr" defTabSz="91433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adaptor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493370" y="3106121"/>
            <a:ext cx="6188075" cy="1105989"/>
            <a:chOff x="3084218" y="2903694"/>
            <a:chExt cx="6188075" cy="1105989"/>
          </a:xfrm>
        </p:grpSpPr>
        <p:sp>
          <p:nvSpPr>
            <p:cNvPr id="68" name="Rounded Rectangle 67"/>
            <p:cNvSpPr/>
            <p:nvPr/>
          </p:nvSpPr>
          <p:spPr bwMode="auto">
            <a:xfrm>
              <a:off x="3084218" y="2903694"/>
              <a:ext cx="6188075" cy="1105989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91433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01671" y="2974003"/>
              <a:ext cx="3896059" cy="9222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bIns="60960" rtlCol="0" anchor="b" anchorCtr="0"/>
            <a:lstStyle/>
            <a:p>
              <a:pPr algn="ctr" defTabSz="91433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00" b="1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endParaRPr>
            </a:p>
            <a:p>
              <a:pPr algn="ctr" defTabSz="91433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.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35200" y="3206119"/>
              <a:ext cx="1041023" cy="45166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3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Configurable analysis</a:t>
              </a:r>
            </a:p>
            <a:p>
              <a:pPr algn="ctr" defTabSz="91433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adaptor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125565" y="3069226"/>
              <a:ext cx="1037205" cy="77492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3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SENSEI </a:t>
              </a:r>
            </a:p>
            <a:p>
              <a:pPr algn="ctr" defTabSz="91433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In transit end-point</a:t>
              </a:r>
              <a:endParaRPr lang="en-US" sz="1100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18974" y="3189451"/>
              <a:ext cx="1039300" cy="49306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3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Configurable in transit data adaptor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018" y="67179"/>
            <a:ext cx="8229599" cy="468509"/>
          </a:xfrm>
        </p:spPr>
        <p:txBody>
          <a:bodyPr/>
          <a:lstStyle/>
          <a:p>
            <a:r>
              <a:rPr lang="en-US" dirty="0"/>
              <a:t>SENSEI In transit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31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/>
                <a:ea typeface="ＭＳ Ｐゴシック"/>
                <a:cs typeface="ＭＳ Ｐゴシック"/>
              </a:rPr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310" fontAlgn="base">
              <a:spcBef>
                <a:spcPct val="0"/>
              </a:spcBef>
              <a:spcAft>
                <a:spcPct val="0"/>
              </a:spcAft>
              <a:defRPr/>
            </a:pPr>
            <a:fld id="{5BCE5702-B399-C845-9D31-C9B0C17E294E}" type="slidenum">
              <a:rPr lang="en-US">
                <a:latin typeface="Arial"/>
                <a:ea typeface="ＭＳ Ｐゴシック"/>
                <a:cs typeface="ＭＳ Ｐゴシック"/>
              </a:rPr>
              <a:pPr defTabSz="91431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48" name="Rounded Rectangular Callout 47"/>
          <p:cNvSpPr/>
          <p:nvPr/>
        </p:nvSpPr>
        <p:spPr bwMode="auto">
          <a:xfrm>
            <a:off x="4941985" y="2008345"/>
            <a:ext cx="1422955" cy="703479"/>
          </a:xfrm>
          <a:prstGeom prst="wedgeRoundRectCallout">
            <a:avLst>
              <a:gd name="adj1" fmla="val -86047"/>
              <a:gd name="adj2" fmla="val 48444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ctr" defTabSz="91433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dirty="0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transport moves data across network</a:t>
            </a:r>
          </a:p>
        </p:txBody>
      </p:sp>
      <p:sp>
        <p:nvSpPr>
          <p:cNvPr id="70" name="Rounded Rectangular Callout 69"/>
          <p:cNvSpPr/>
          <p:nvPr/>
        </p:nvSpPr>
        <p:spPr bwMode="auto">
          <a:xfrm>
            <a:off x="237775" y="2060868"/>
            <a:ext cx="2218772" cy="311637"/>
          </a:xfrm>
          <a:prstGeom prst="wedgeRoundRectCallout">
            <a:avLst>
              <a:gd name="adj1" fmla="val 43558"/>
              <a:gd name="adj2" fmla="val -119876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defTabSz="91433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Simulation runs in 1st job</a:t>
            </a:r>
          </a:p>
        </p:txBody>
      </p:sp>
      <p:sp>
        <p:nvSpPr>
          <p:cNvPr id="71" name="Rounded Rectangular Callout 70"/>
          <p:cNvSpPr/>
          <p:nvPr/>
        </p:nvSpPr>
        <p:spPr bwMode="auto">
          <a:xfrm>
            <a:off x="250858" y="2544126"/>
            <a:ext cx="2218772" cy="311637"/>
          </a:xfrm>
          <a:prstGeom prst="wedgeRoundRectCallout">
            <a:avLst>
              <a:gd name="adj1" fmla="val 41156"/>
              <a:gd name="adj2" fmla="val 118437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defTabSz="91433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End-point runs in 2nd job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4079657" y="1898627"/>
            <a:ext cx="0" cy="10689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" name="Group 8"/>
          <p:cNvGrpSpPr/>
          <p:nvPr/>
        </p:nvGrpSpPr>
        <p:grpSpPr>
          <a:xfrm>
            <a:off x="6550421" y="2194503"/>
            <a:ext cx="2578637" cy="2909964"/>
            <a:chOff x="6486760" y="1882243"/>
            <a:chExt cx="2578637" cy="2909964"/>
          </a:xfrm>
        </p:grpSpPr>
        <p:sp>
          <p:nvSpPr>
            <p:cNvPr id="29" name="Rounded Rectangle 28"/>
            <p:cNvSpPr/>
            <p:nvPr/>
          </p:nvSpPr>
          <p:spPr>
            <a:xfrm>
              <a:off x="6493756" y="2305914"/>
              <a:ext cx="1089369" cy="37794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 defTabSz="91413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dirty="0" err="1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Lisbim</a:t>
              </a:r>
              <a:r>
                <a:rPr lang="en-US" sz="1100" b="1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 adaptor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499976" y="2725668"/>
              <a:ext cx="1089369" cy="37794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 defTabSz="91413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Python adaptor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490597" y="1882244"/>
              <a:ext cx="1089369" cy="37794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 defTabSz="91413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Catalyst adaptor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496819" y="3145365"/>
              <a:ext cx="1089369" cy="37794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 defTabSz="91413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dirty="0" err="1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Yt</a:t>
              </a:r>
              <a:r>
                <a:rPr lang="en-US" sz="1100" b="1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 adaptor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486760" y="3570014"/>
              <a:ext cx="1089369" cy="37794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 defTabSz="91413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VTK-m adaptor</a:t>
              </a:r>
            </a:p>
          </p:txBody>
        </p:sp>
        <p:pic>
          <p:nvPicPr>
            <p:cNvPr id="35" name="Picture 34" descr="ascent_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0723" y="4006490"/>
              <a:ext cx="1364674" cy="356189"/>
            </a:xfrm>
            <a:prstGeom prst="rect">
              <a:avLst/>
            </a:prstGeom>
          </p:spPr>
        </p:pic>
        <p:sp>
          <p:nvSpPr>
            <p:cNvPr id="39" name="Rounded Rectangle 38"/>
            <p:cNvSpPr/>
            <p:nvPr/>
          </p:nvSpPr>
          <p:spPr>
            <a:xfrm>
              <a:off x="6486760" y="3992685"/>
              <a:ext cx="1089369" cy="37794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 defTabSz="91413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Ascent adaptor</a:t>
              </a:r>
            </a:p>
          </p:txBody>
        </p:sp>
        <p:pic>
          <p:nvPicPr>
            <p:cNvPr id="41" name="Picture 40" descr="500px-Catalyst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3521" y="1882243"/>
              <a:ext cx="1066800" cy="371246"/>
            </a:xfrm>
            <a:prstGeom prst="rect">
              <a:avLst/>
            </a:prstGeom>
          </p:spPr>
        </p:pic>
        <p:pic>
          <p:nvPicPr>
            <p:cNvPr id="44" name="Picture 43" descr="visit_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7389" y="2305914"/>
              <a:ext cx="810768" cy="376936"/>
            </a:xfrm>
            <a:prstGeom prst="rect">
              <a:avLst/>
            </a:prstGeom>
          </p:spPr>
        </p:pic>
        <p:pic>
          <p:nvPicPr>
            <p:cNvPr id="45" name="Picture 44" descr="yt_logo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3494" y="3171006"/>
              <a:ext cx="406400" cy="351028"/>
            </a:xfrm>
            <a:prstGeom prst="rect">
              <a:avLst/>
            </a:prstGeom>
          </p:spPr>
        </p:pic>
        <p:pic>
          <p:nvPicPr>
            <p:cNvPr id="47" name="Picture 46" descr="vtkm_logo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1000" y="3586783"/>
              <a:ext cx="871865" cy="33812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6358" y="2728706"/>
              <a:ext cx="1260182" cy="374904"/>
            </a:xfrm>
            <a:prstGeom prst="rect">
              <a:avLst/>
            </a:prstGeom>
          </p:spPr>
        </p:pic>
        <p:sp>
          <p:nvSpPr>
            <p:cNvPr id="51" name="Rounded Rectangle 50"/>
            <p:cNvSpPr/>
            <p:nvPr/>
          </p:nvSpPr>
          <p:spPr>
            <a:xfrm>
              <a:off x="6493756" y="4414263"/>
              <a:ext cx="1089369" cy="37794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 defTabSz="91413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C++ </a:t>
              </a:r>
              <a:r>
                <a:rPr lang="en-US" sz="1100" b="1" dirty="0" err="1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Prog</a:t>
              </a:r>
              <a:r>
                <a:rPr lang="en-US" sz="1100" b="1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.</a:t>
              </a:r>
            </a:p>
            <a:p>
              <a:pPr algn="ctr" defTabSz="91413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adaptor</a:t>
              </a:r>
            </a:p>
          </p:txBody>
        </p:sp>
        <p:pic>
          <p:nvPicPr>
            <p:cNvPr id="52" name="Picture 51" descr="c-plus-plus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2321" y="4412561"/>
              <a:ext cx="374904" cy="374904"/>
            </a:xfrm>
            <a:prstGeom prst="rect">
              <a:avLst/>
            </a:prstGeom>
          </p:spPr>
        </p:pic>
      </p:grpSp>
      <p:cxnSp>
        <p:nvCxnSpPr>
          <p:cNvPr id="54" name="Straight Arrow Connector 53"/>
          <p:cNvCxnSpPr/>
          <p:nvPr/>
        </p:nvCxnSpPr>
        <p:spPr bwMode="auto">
          <a:xfrm>
            <a:off x="4402239" y="1899288"/>
            <a:ext cx="0" cy="10682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4193957" y="1902497"/>
            <a:ext cx="0" cy="10689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294452" y="1906367"/>
            <a:ext cx="0" cy="10689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3726698" y="649074"/>
            <a:ext cx="2018436" cy="1217979"/>
            <a:chOff x="4623218" y="208285"/>
            <a:chExt cx="2018436" cy="1217979"/>
          </a:xfrm>
        </p:grpSpPr>
        <p:sp>
          <p:nvSpPr>
            <p:cNvPr id="55" name="Rounded Rectangle 54"/>
            <p:cNvSpPr/>
            <p:nvPr/>
          </p:nvSpPr>
          <p:spPr>
            <a:xfrm>
              <a:off x="4623218" y="208285"/>
              <a:ext cx="1089369" cy="37794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 defTabSz="91413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ADIOS 1,2 analysis</a:t>
              </a:r>
            </a:p>
          </p:txBody>
        </p:sp>
        <p:pic>
          <p:nvPicPr>
            <p:cNvPr id="56" name="Picture 55" descr="ADIOS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703" y="212056"/>
              <a:ext cx="857951" cy="374172"/>
            </a:xfrm>
            <a:prstGeom prst="rect">
              <a:avLst/>
            </a:prstGeom>
          </p:spPr>
        </p:pic>
        <p:sp>
          <p:nvSpPr>
            <p:cNvPr id="57" name="Rounded Rectangle 56"/>
            <p:cNvSpPr/>
            <p:nvPr/>
          </p:nvSpPr>
          <p:spPr>
            <a:xfrm>
              <a:off x="4623218" y="634575"/>
              <a:ext cx="1089369" cy="37794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 defTabSz="91413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HDF5 analysis</a:t>
              </a: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8506" y="638346"/>
              <a:ext cx="748344" cy="374172"/>
            </a:xfrm>
            <a:prstGeom prst="rect">
              <a:avLst/>
            </a:prstGeom>
          </p:spPr>
        </p:pic>
        <p:sp>
          <p:nvSpPr>
            <p:cNvPr id="62" name="Rounded Rectangle 61"/>
            <p:cNvSpPr/>
            <p:nvPr/>
          </p:nvSpPr>
          <p:spPr>
            <a:xfrm>
              <a:off x="4623218" y="1048320"/>
              <a:ext cx="1089369" cy="37794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 defTabSz="91413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dirty="0" err="1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LibIS</a:t>
              </a:r>
              <a:r>
                <a:rPr lang="en-US" sz="1100" b="1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 analysis</a:t>
              </a: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703" y="1071916"/>
              <a:ext cx="857951" cy="3345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sp>
        <p:nvSpPr>
          <p:cNvPr id="64" name="Rounded Rectangular Callout 63"/>
          <p:cNvSpPr/>
          <p:nvPr/>
        </p:nvSpPr>
        <p:spPr bwMode="auto">
          <a:xfrm>
            <a:off x="2456547" y="35829"/>
            <a:ext cx="1290992" cy="525336"/>
          </a:xfrm>
          <a:prstGeom prst="wedgeRoundRectCallout">
            <a:avLst>
              <a:gd name="adj1" fmla="val 62766"/>
              <a:gd name="adj2" fmla="val 60618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defTabSz="91433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XML selects </a:t>
            </a:r>
            <a:r>
              <a:rPr lang="en-US" sz="2400" i="1" dirty="0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one</a:t>
            </a:r>
            <a:r>
              <a:rPr lang="en-US" sz="2400" dirty="0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of these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711618" y="3008754"/>
            <a:ext cx="1089369" cy="1217979"/>
            <a:chOff x="4623218" y="208285"/>
            <a:chExt cx="1089369" cy="1217979"/>
          </a:xfrm>
        </p:grpSpPr>
        <p:sp>
          <p:nvSpPr>
            <p:cNvPr id="66" name="Rounded Rectangle 65"/>
            <p:cNvSpPr/>
            <p:nvPr/>
          </p:nvSpPr>
          <p:spPr>
            <a:xfrm>
              <a:off x="4623218" y="208285"/>
              <a:ext cx="1089369" cy="37794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 defTabSz="91413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ADIOS 1,2 </a:t>
              </a:r>
              <a:r>
                <a:rPr lang="en-US" sz="1100" b="1" dirty="0" err="1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data.adaptor</a:t>
              </a:r>
              <a:endParaRPr lang="en-US" sz="1100" b="1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623218" y="634575"/>
              <a:ext cx="1089369" cy="37794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 defTabSz="91413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HDF5 </a:t>
              </a:r>
              <a:r>
                <a:rPr lang="en-US" sz="1100" b="1" dirty="0" err="1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data.adaptor</a:t>
              </a:r>
              <a:endParaRPr lang="en-US" sz="1100" b="1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4623218" y="1048320"/>
              <a:ext cx="1089369" cy="37794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 defTabSz="91413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dirty="0" err="1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LibIS</a:t>
              </a:r>
              <a:r>
                <a:rPr lang="en-US" sz="1100" b="1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 </a:t>
              </a:r>
              <a:r>
                <a:rPr lang="en-US" sz="1100" b="1" dirty="0" err="1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data.adaptor</a:t>
              </a:r>
              <a:endParaRPr lang="en-US" sz="1100" b="1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endParaRPr>
            </a:p>
          </p:txBody>
        </p:sp>
      </p:grpSp>
      <p:sp>
        <p:nvSpPr>
          <p:cNvPr id="75" name="Rounded Rectangular Callout 74"/>
          <p:cNvSpPr/>
          <p:nvPr/>
        </p:nvSpPr>
        <p:spPr bwMode="auto">
          <a:xfrm>
            <a:off x="2449076" y="4380003"/>
            <a:ext cx="1283520" cy="525336"/>
          </a:xfrm>
          <a:prstGeom prst="wedgeRoundRectCallout">
            <a:avLst>
              <a:gd name="adj1" fmla="val 68951"/>
              <a:gd name="adj2" fmla="val -68790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defTabSz="91433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XML selects </a:t>
            </a:r>
            <a:r>
              <a:rPr lang="en-US" sz="2400" i="1" dirty="0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one</a:t>
            </a:r>
            <a:r>
              <a:rPr lang="en-US" sz="2400" dirty="0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of these</a:t>
            </a:r>
          </a:p>
        </p:txBody>
      </p:sp>
      <p:sp>
        <p:nvSpPr>
          <p:cNvPr id="76" name="Rounded Rectangular Callout 75"/>
          <p:cNvSpPr/>
          <p:nvPr/>
        </p:nvSpPr>
        <p:spPr bwMode="auto">
          <a:xfrm>
            <a:off x="4941986" y="4463855"/>
            <a:ext cx="1283520" cy="525336"/>
          </a:xfrm>
          <a:prstGeom prst="wedgeRoundRectCallout">
            <a:avLst>
              <a:gd name="adj1" fmla="val 68951"/>
              <a:gd name="adj2" fmla="val -41771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defTabSz="91433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XML selects </a:t>
            </a:r>
            <a:r>
              <a:rPr lang="en-US" sz="2400" i="1" dirty="0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one</a:t>
            </a:r>
            <a:r>
              <a:rPr lang="en-US" sz="2400" dirty="0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of these</a:t>
            </a:r>
          </a:p>
        </p:txBody>
      </p:sp>
    </p:spTree>
    <p:extLst>
      <p:ext uri="{BB962C8B-B14F-4D97-AF65-F5344CB8AC3E}">
        <p14:creationId xmlns:p14="http://schemas.microsoft.com/office/powerpoint/2010/main" val="245200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F0A6CA-70C5-3B4F-9A01-E4F991F173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355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ea typeface="ＭＳ Ｐゴシック"/>
                <a:cs typeface="ＭＳ Ｐゴシック"/>
              </a:rPr>
              <a:t>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0310A4-1D72-7945-A038-16AA2540C2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355" fontAlgn="base">
              <a:spcBef>
                <a:spcPct val="0"/>
              </a:spcBef>
              <a:spcAft>
                <a:spcPct val="0"/>
              </a:spcAft>
            </a:pPr>
            <a:fld id="{D9233AF6-86C9-9640-976B-361267836CD3}" type="slidenum">
              <a:rPr lang="en-US" smtClean="0">
                <a:latin typeface="Arial"/>
                <a:ea typeface="ＭＳ Ｐゴシック"/>
                <a:cs typeface="ＭＳ Ｐゴシック"/>
              </a:rPr>
              <a:pPr defTabSz="914355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2D1ECF-1635-164A-849D-4ED0253E97D7}"/>
              </a:ext>
            </a:extLst>
          </p:cNvPr>
          <p:cNvSpPr txBox="1">
            <a:spLocks/>
          </p:cNvSpPr>
          <p:nvPr/>
        </p:nvSpPr>
        <p:spPr>
          <a:xfrm>
            <a:off x="212271" y="224445"/>
            <a:ext cx="7886700" cy="58782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342884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C5993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685766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C5993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02864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C5993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371532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C5993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defTabSz="914400"/>
            <a:r>
              <a:rPr lang="en-US" kern="0" dirty="0"/>
              <a:t>Progress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30B26-F50F-1046-A09C-806EC5C60B2A}"/>
              </a:ext>
            </a:extLst>
          </p:cNvPr>
          <p:cNvSpPr txBox="1"/>
          <p:nvPr/>
        </p:nvSpPr>
        <p:spPr>
          <a:xfrm>
            <a:off x="315884" y="1047404"/>
            <a:ext cx="82711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ADIOS1 implementation by Burlen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</a:t>
            </a:r>
            <a:r>
              <a:rPr lang="en-US" dirty="0" err="1"/>
              <a:t>libIS</a:t>
            </a:r>
            <a:r>
              <a:rPr lang="en-US" dirty="0"/>
              <a:t> data adaptor, analysis adaptor and endpoint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Commits in </a:t>
            </a:r>
            <a:r>
              <a:rPr lang="en-US" dirty="0" err="1"/>
              <a:t>Kitware</a:t>
            </a:r>
            <a:r>
              <a:rPr lang="en-US" dirty="0"/>
              <a:t> Gitlab repo</a:t>
            </a:r>
          </a:p>
          <a:p>
            <a:pPr lvl="1"/>
            <a:r>
              <a:rPr lang="en-US" dirty="0">
                <a:hlinkClick r:id="rId2"/>
              </a:rPr>
              <a:t>https://gitlab.kitware.com/sensei/sensei/merge_requests/154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Still work in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/>
              <a:t>To-Do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Finalize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tests</a:t>
            </a:r>
          </a:p>
          <a:p>
            <a:pPr lvl="1"/>
            <a:r>
              <a:rPr lang="en-US" dirty="0">
                <a:hlinkClick r:id="rId3"/>
              </a:rPr>
              <a:t>https://gitlab.kitware.com/sensei/sensei/tree/in_transit_data_adaptor/sensei/testing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69611"/>
      </p:ext>
    </p:extLst>
  </p:cSld>
  <p:clrMapOvr>
    <a:masterClrMapping/>
  </p:clrMapOvr>
</p:sld>
</file>

<file path=ppt/theme/theme1.xml><?xml version="1.0" encoding="utf-8"?>
<a:theme xmlns:a="http://schemas.openxmlformats.org/drawingml/2006/main" name="1_LBNL_Template_102416">
  <a:themeElements>
    <a:clrScheme name="Custom 137">
      <a:dk1>
        <a:srgbClr val="003366"/>
      </a:dk1>
      <a:lt1>
        <a:srgbClr val="FFFFFF"/>
      </a:lt1>
      <a:dk2>
        <a:srgbClr val="003366"/>
      </a:dk2>
      <a:lt2>
        <a:srgbClr val="CCCCCC"/>
      </a:lt2>
      <a:accent1>
        <a:srgbClr val="648CAA"/>
      </a:accent1>
      <a:accent2>
        <a:srgbClr val="818181"/>
      </a:accent2>
      <a:accent3>
        <a:srgbClr val="DAEDEF"/>
      </a:accent3>
      <a:accent4>
        <a:srgbClr val="2C5993"/>
      </a:accent4>
      <a:accent5>
        <a:srgbClr val="D3691B"/>
      </a:accent5>
      <a:accent6>
        <a:srgbClr val="009999"/>
      </a:accent6>
      <a:hlink>
        <a:srgbClr val="333399"/>
      </a:hlink>
      <a:folHlink>
        <a:srgbClr val="663399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Bildschirmpräsentation (16:9)</PresentationFormat>
  <Paragraphs>85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Arial Black</vt:lpstr>
      <vt:lpstr>Calibri</vt:lpstr>
      <vt:lpstr>Lucida Grande</vt:lpstr>
      <vt:lpstr>1_LBNL_Template_102416</vt:lpstr>
      <vt:lpstr>PowerPoint-Präsentation</vt:lpstr>
      <vt:lpstr>The libIS library</vt:lpstr>
      <vt:lpstr>PowerPoint-Präsentation</vt:lpstr>
      <vt:lpstr>SENSEI In transit architecture</vt:lpstr>
      <vt:lpstr>PowerPoint-Präsentation</vt:lpstr>
    </vt:vector>
  </TitlesOfParts>
  <Company>Joe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arch rtd docs</dc:title>
  <dc:creator>Joe Joe</dc:creator>
  <cp:lastModifiedBy>Christian</cp:lastModifiedBy>
  <cp:revision>46</cp:revision>
  <dcterms:created xsi:type="dcterms:W3CDTF">2019-03-28T17:18:23Z</dcterms:created>
  <dcterms:modified xsi:type="dcterms:W3CDTF">2021-01-12T15:24:12Z</dcterms:modified>
</cp:coreProperties>
</file>