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C4D9"/>
    <a:srgbClr val="C89B97"/>
    <a:srgbClr val="9C4D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dime\Downloads\multiTimelin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Google Search: How to use semicolon (United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multiTimeline!$B$3</c:f>
              <c:strCache>
                <c:ptCount val="1"/>
                <c:pt idx="0">
                  <c:v>how to use semicolon: (United States)</c:v>
                </c:pt>
              </c:strCache>
            </c:strRef>
          </c:tx>
          <c:spPr>
            <a:ln w="28575" cap="rnd">
              <a:solidFill>
                <a:srgbClr val="FF0000"/>
              </a:solidFill>
              <a:round/>
            </a:ln>
            <a:effectLst/>
          </c:spPr>
          <c:marker>
            <c:symbol val="none"/>
          </c:marker>
          <c:cat>
            <c:strRef>
              <c:f>multiTimeline!$A$4:$A$250</c:f>
              <c:strCache>
                <c:ptCount val="247"/>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pt idx="209">
                  <c:v>2021-06</c:v>
                </c:pt>
                <c:pt idx="210">
                  <c:v>2021-07</c:v>
                </c:pt>
                <c:pt idx="211">
                  <c:v>2021-08</c:v>
                </c:pt>
                <c:pt idx="212">
                  <c:v>2021-09</c:v>
                </c:pt>
                <c:pt idx="213">
                  <c:v>2021-10</c:v>
                </c:pt>
                <c:pt idx="214">
                  <c:v>2021-11</c:v>
                </c:pt>
                <c:pt idx="215">
                  <c:v>2021-12</c:v>
                </c:pt>
                <c:pt idx="216">
                  <c:v>2022-01</c:v>
                </c:pt>
                <c:pt idx="217">
                  <c:v>2022-02</c:v>
                </c:pt>
                <c:pt idx="218">
                  <c:v>2022-03</c:v>
                </c:pt>
                <c:pt idx="219">
                  <c:v>2022-04</c:v>
                </c:pt>
                <c:pt idx="220">
                  <c:v>2022-05</c:v>
                </c:pt>
                <c:pt idx="221">
                  <c:v>2022-06</c:v>
                </c:pt>
                <c:pt idx="222">
                  <c:v>2022-07</c:v>
                </c:pt>
                <c:pt idx="223">
                  <c:v>2022-08</c:v>
                </c:pt>
                <c:pt idx="224">
                  <c:v>2022-09</c:v>
                </c:pt>
                <c:pt idx="225">
                  <c:v>2022-10</c:v>
                </c:pt>
                <c:pt idx="226">
                  <c:v>2022-11</c:v>
                </c:pt>
                <c:pt idx="227">
                  <c:v>2022-12</c:v>
                </c:pt>
                <c:pt idx="228">
                  <c:v>2023-01</c:v>
                </c:pt>
                <c:pt idx="229">
                  <c:v>2023-02</c:v>
                </c:pt>
                <c:pt idx="230">
                  <c:v>2023-03</c:v>
                </c:pt>
                <c:pt idx="231">
                  <c:v>2023-04</c:v>
                </c:pt>
                <c:pt idx="232">
                  <c:v>2023-05</c:v>
                </c:pt>
                <c:pt idx="233">
                  <c:v>2023-06</c:v>
                </c:pt>
                <c:pt idx="234">
                  <c:v>2023-07</c:v>
                </c:pt>
                <c:pt idx="235">
                  <c:v>2023-08</c:v>
                </c:pt>
                <c:pt idx="236">
                  <c:v>2023-09</c:v>
                </c:pt>
                <c:pt idx="237">
                  <c:v>2023-10</c:v>
                </c:pt>
                <c:pt idx="238">
                  <c:v>2023-11</c:v>
                </c:pt>
                <c:pt idx="239">
                  <c:v>2023-12</c:v>
                </c:pt>
                <c:pt idx="240">
                  <c:v>2024-01</c:v>
                </c:pt>
                <c:pt idx="241">
                  <c:v>2024-02</c:v>
                </c:pt>
                <c:pt idx="242">
                  <c:v>2024-03</c:v>
                </c:pt>
                <c:pt idx="243">
                  <c:v>2024-04</c:v>
                </c:pt>
                <c:pt idx="244">
                  <c:v>2024-05</c:v>
                </c:pt>
                <c:pt idx="245">
                  <c:v>2024-06</c:v>
                </c:pt>
                <c:pt idx="246">
                  <c:v>2024-07</c:v>
                </c:pt>
              </c:strCache>
            </c:strRef>
          </c:cat>
          <c:val>
            <c:numRef>
              <c:f>multiTimeline!$B$4:$B$250</c:f>
              <c:numCache>
                <c:formatCode>General</c:formatCode>
                <c:ptCount val="2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20</c:v>
                </c:pt>
                <c:pt idx="41">
                  <c:v>0</c:v>
                </c:pt>
                <c:pt idx="42">
                  <c:v>0</c:v>
                </c:pt>
                <c:pt idx="43">
                  <c:v>0</c:v>
                </c:pt>
                <c:pt idx="44">
                  <c:v>19</c:v>
                </c:pt>
                <c:pt idx="45">
                  <c:v>0</c:v>
                </c:pt>
                <c:pt idx="46">
                  <c:v>0</c:v>
                </c:pt>
                <c:pt idx="47">
                  <c:v>0</c:v>
                </c:pt>
                <c:pt idx="48">
                  <c:v>0</c:v>
                </c:pt>
                <c:pt idx="49">
                  <c:v>22</c:v>
                </c:pt>
                <c:pt idx="50">
                  <c:v>0</c:v>
                </c:pt>
                <c:pt idx="51">
                  <c:v>17</c:v>
                </c:pt>
                <c:pt idx="52">
                  <c:v>13</c:v>
                </c:pt>
                <c:pt idx="53">
                  <c:v>0</c:v>
                </c:pt>
                <c:pt idx="54">
                  <c:v>0</c:v>
                </c:pt>
                <c:pt idx="55">
                  <c:v>15</c:v>
                </c:pt>
                <c:pt idx="56">
                  <c:v>12</c:v>
                </c:pt>
                <c:pt idx="57">
                  <c:v>14</c:v>
                </c:pt>
                <c:pt idx="58">
                  <c:v>25</c:v>
                </c:pt>
                <c:pt idx="59">
                  <c:v>20</c:v>
                </c:pt>
                <c:pt idx="60">
                  <c:v>19</c:v>
                </c:pt>
                <c:pt idx="61">
                  <c:v>27</c:v>
                </c:pt>
                <c:pt idx="62">
                  <c:v>17</c:v>
                </c:pt>
                <c:pt idx="63">
                  <c:v>10</c:v>
                </c:pt>
                <c:pt idx="64">
                  <c:v>21</c:v>
                </c:pt>
                <c:pt idx="65">
                  <c:v>12</c:v>
                </c:pt>
                <c:pt idx="66">
                  <c:v>21</c:v>
                </c:pt>
                <c:pt idx="67">
                  <c:v>23</c:v>
                </c:pt>
                <c:pt idx="68">
                  <c:v>30</c:v>
                </c:pt>
                <c:pt idx="69">
                  <c:v>40</c:v>
                </c:pt>
                <c:pt idx="70">
                  <c:v>34</c:v>
                </c:pt>
                <c:pt idx="71">
                  <c:v>32</c:v>
                </c:pt>
                <c:pt idx="72">
                  <c:v>28</c:v>
                </c:pt>
                <c:pt idx="73">
                  <c:v>42</c:v>
                </c:pt>
                <c:pt idx="74">
                  <c:v>42</c:v>
                </c:pt>
                <c:pt idx="75">
                  <c:v>42</c:v>
                </c:pt>
                <c:pt idx="76">
                  <c:v>34</c:v>
                </c:pt>
                <c:pt idx="77">
                  <c:v>26</c:v>
                </c:pt>
                <c:pt idx="78">
                  <c:v>16</c:v>
                </c:pt>
                <c:pt idx="79">
                  <c:v>28</c:v>
                </c:pt>
                <c:pt idx="80">
                  <c:v>56</c:v>
                </c:pt>
                <c:pt idx="81">
                  <c:v>45</c:v>
                </c:pt>
                <c:pt idx="82">
                  <c:v>55</c:v>
                </c:pt>
                <c:pt idx="83">
                  <c:v>59</c:v>
                </c:pt>
                <c:pt idx="84">
                  <c:v>66</c:v>
                </c:pt>
                <c:pt idx="85">
                  <c:v>54</c:v>
                </c:pt>
                <c:pt idx="86">
                  <c:v>53</c:v>
                </c:pt>
                <c:pt idx="87">
                  <c:v>46</c:v>
                </c:pt>
                <c:pt idx="88">
                  <c:v>41</c:v>
                </c:pt>
                <c:pt idx="89">
                  <c:v>37</c:v>
                </c:pt>
                <c:pt idx="90">
                  <c:v>29</c:v>
                </c:pt>
                <c:pt idx="91">
                  <c:v>37</c:v>
                </c:pt>
                <c:pt idx="92">
                  <c:v>59</c:v>
                </c:pt>
                <c:pt idx="93">
                  <c:v>56</c:v>
                </c:pt>
                <c:pt idx="94">
                  <c:v>50</c:v>
                </c:pt>
                <c:pt idx="95">
                  <c:v>49</c:v>
                </c:pt>
                <c:pt idx="96">
                  <c:v>53</c:v>
                </c:pt>
                <c:pt idx="97">
                  <c:v>59</c:v>
                </c:pt>
                <c:pt idx="98">
                  <c:v>52</c:v>
                </c:pt>
                <c:pt idx="99">
                  <c:v>42</c:v>
                </c:pt>
                <c:pt idx="100">
                  <c:v>40</c:v>
                </c:pt>
                <c:pt idx="101">
                  <c:v>31</c:v>
                </c:pt>
                <c:pt idx="102">
                  <c:v>25</c:v>
                </c:pt>
                <c:pt idx="103">
                  <c:v>38</c:v>
                </c:pt>
                <c:pt idx="104">
                  <c:v>68</c:v>
                </c:pt>
                <c:pt idx="105">
                  <c:v>58</c:v>
                </c:pt>
                <c:pt idx="106">
                  <c:v>52</c:v>
                </c:pt>
                <c:pt idx="107">
                  <c:v>46</c:v>
                </c:pt>
                <c:pt idx="108">
                  <c:v>57</c:v>
                </c:pt>
                <c:pt idx="109">
                  <c:v>49</c:v>
                </c:pt>
                <c:pt idx="110">
                  <c:v>53</c:v>
                </c:pt>
                <c:pt idx="111">
                  <c:v>47</c:v>
                </c:pt>
                <c:pt idx="112">
                  <c:v>61</c:v>
                </c:pt>
                <c:pt idx="113">
                  <c:v>41</c:v>
                </c:pt>
                <c:pt idx="114">
                  <c:v>36</c:v>
                </c:pt>
                <c:pt idx="115">
                  <c:v>47</c:v>
                </c:pt>
                <c:pt idx="116">
                  <c:v>77</c:v>
                </c:pt>
                <c:pt idx="117">
                  <c:v>70</c:v>
                </c:pt>
                <c:pt idx="118">
                  <c:v>63</c:v>
                </c:pt>
                <c:pt idx="119">
                  <c:v>57</c:v>
                </c:pt>
                <c:pt idx="120">
                  <c:v>63</c:v>
                </c:pt>
                <c:pt idx="121">
                  <c:v>63</c:v>
                </c:pt>
                <c:pt idx="122">
                  <c:v>63</c:v>
                </c:pt>
                <c:pt idx="123">
                  <c:v>56</c:v>
                </c:pt>
                <c:pt idx="124">
                  <c:v>52</c:v>
                </c:pt>
                <c:pt idx="125">
                  <c:v>38</c:v>
                </c:pt>
                <c:pt idx="126">
                  <c:v>38</c:v>
                </c:pt>
                <c:pt idx="127">
                  <c:v>46</c:v>
                </c:pt>
                <c:pt idx="128">
                  <c:v>81</c:v>
                </c:pt>
                <c:pt idx="129">
                  <c:v>74</c:v>
                </c:pt>
                <c:pt idx="130">
                  <c:v>61</c:v>
                </c:pt>
                <c:pt idx="131">
                  <c:v>49</c:v>
                </c:pt>
                <c:pt idx="132">
                  <c:v>60</c:v>
                </c:pt>
                <c:pt idx="133">
                  <c:v>59</c:v>
                </c:pt>
                <c:pt idx="134">
                  <c:v>63</c:v>
                </c:pt>
                <c:pt idx="135">
                  <c:v>53</c:v>
                </c:pt>
                <c:pt idx="136">
                  <c:v>48</c:v>
                </c:pt>
                <c:pt idx="137">
                  <c:v>45</c:v>
                </c:pt>
                <c:pt idx="138">
                  <c:v>43</c:v>
                </c:pt>
                <c:pt idx="139">
                  <c:v>47</c:v>
                </c:pt>
                <c:pt idx="140">
                  <c:v>85</c:v>
                </c:pt>
                <c:pt idx="141">
                  <c:v>83</c:v>
                </c:pt>
                <c:pt idx="142">
                  <c:v>69</c:v>
                </c:pt>
                <c:pt idx="143">
                  <c:v>68</c:v>
                </c:pt>
                <c:pt idx="144">
                  <c:v>45</c:v>
                </c:pt>
                <c:pt idx="145">
                  <c:v>54</c:v>
                </c:pt>
                <c:pt idx="146">
                  <c:v>50</c:v>
                </c:pt>
                <c:pt idx="147">
                  <c:v>52</c:v>
                </c:pt>
                <c:pt idx="148">
                  <c:v>47</c:v>
                </c:pt>
                <c:pt idx="149">
                  <c:v>36</c:v>
                </c:pt>
                <c:pt idx="150">
                  <c:v>27</c:v>
                </c:pt>
                <c:pt idx="151">
                  <c:v>31</c:v>
                </c:pt>
                <c:pt idx="152">
                  <c:v>66</c:v>
                </c:pt>
                <c:pt idx="153">
                  <c:v>63</c:v>
                </c:pt>
                <c:pt idx="154">
                  <c:v>56</c:v>
                </c:pt>
                <c:pt idx="155">
                  <c:v>46</c:v>
                </c:pt>
                <c:pt idx="156">
                  <c:v>54</c:v>
                </c:pt>
                <c:pt idx="157">
                  <c:v>61</c:v>
                </c:pt>
                <c:pt idx="158">
                  <c:v>63</c:v>
                </c:pt>
                <c:pt idx="159">
                  <c:v>54</c:v>
                </c:pt>
                <c:pt idx="160">
                  <c:v>50</c:v>
                </c:pt>
                <c:pt idx="161">
                  <c:v>31</c:v>
                </c:pt>
                <c:pt idx="162">
                  <c:v>28</c:v>
                </c:pt>
                <c:pt idx="163">
                  <c:v>42</c:v>
                </c:pt>
                <c:pt idx="164">
                  <c:v>77</c:v>
                </c:pt>
                <c:pt idx="165">
                  <c:v>83</c:v>
                </c:pt>
                <c:pt idx="166">
                  <c:v>71</c:v>
                </c:pt>
                <c:pt idx="167">
                  <c:v>51</c:v>
                </c:pt>
                <c:pt idx="168">
                  <c:v>58</c:v>
                </c:pt>
                <c:pt idx="169">
                  <c:v>75</c:v>
                </c:pt>
                <c:pt idx="170">
                  <c:v>64</c:v>
                </c:pt>
                <c:pt idx="171">
                  <c:v>67</c:v>
                </c:pt>
                <c:pt idx="172">
                  <c:v>56</c:v>
                </c:pt>
                <c:pt idx="173">
                  <c:v>41</c:v>
                </c:pt>
                <c:pt idx="174">
                  <c:v>32</c:v>
                </c:pt>
                <c:pt idx="175">
                  <c:v>44</c:v>
                </c:pt>
                <c:pt idx="176">
                  <c:v>74</c:v>
                </c:pt>
                <c:pt idx="177">
                  <c:v>78</c:v>
                </c:pt>
                <c:pt idx="178">
                  <c:v>58</c:v>
                </c:pt>
                <c:pt idx="179">
                  <c:v>49</c:v>
                </c:pt>
                <c:pt idx="180">
                  <c:v>52</c:v>
                </c:pt>
                <c:pt idx="181">
                  <c:v>60</c:v>
                </c:pt>
                <c:pt idx="182">
                  <c:v>61</c:v>
                </c:pt>
                <c:pt idx="183">
                  <c:v>62</c:v>
                </c:pt>
                <c:pt idx="184">
                  <c:v>56</c:v>
                </c:pt>
                <c:pt idx="185">
                  <c:v>35</c:v>
                </c:pt>
                <c:pt idx="186">
                  <c:v>28</c:v>
                </c:pt>
                <c:pt idx="187">
                  <c:v>49</c:v>
                </c:pt>
                <c:pt idx="188">
                  <c:v>76</c:v>
                </c:pt>
                <c:pt idx="189">
                  <c:v>78</c:v>
                </c:pt>
                <c:pt idx="190">
                  <c:v>59</c:v>
                </c:pt>
                <c:pt idx="191">
                  <c:v>52</c:v>
                </c:pt>
                <c:pt idx="192">
                  <c:v>59</c:v>
                </c:pt>
                <c:pt idx="193">
                  <c:v>65</c:v>
                </c:pt>
                <c:pt idx="194">
                  <c:v>57</c:v>
                </c:pt>
                <c:pt idx="195">
                  <c:v>66</c:v>
                </c:pt>
                <c:pt idx="196">
                  <c:v>60</c:v>
                </c:pt>
                <c:pt idx="197">
                  <c:v>37</c:v>
                </c:pt>
                <c:pt idx="198">
                  <c:v>34</c:v>
                </c:pt>
                <c:pt idx="199">
                  <c:v>60</c:v>
                </c:pt>
                <c:pt idx="200">
                  <c:v>100</c:v>
                </c:pt>
                <c:pt idx="201">
                  <c:v>74</c:v>
                </c:pt>
                <c:pt idx="202">
                  <c:v>54</c:v>
                </c:pt>
                <c:pt idx="203">
                  <c:v>45</c:v>
                </c:pt>
                <c:pt idx="204">
                  <c:v>50</c:v>
                </c:pt>
                <c:pt idx="205">
                  <c:v>58</c:v>
                </c:pt>
                <c:pt idx="206">
                  <c:v>55</c:v>
                </c:pt>
                <c:pt idx="207">
                  <c:v>53</c:v>
                </c:pt>
                <c:pt idx="208">
                  <c:v>42</c:v>
                </c:pt>
                <c:pt idx="209">
                  <c:v>32</c:v>
                </c:pt>
                <c:pt idx="210">
                  <c:v>22</c:v>
                </c:pt>
                <c:pt idx="211">
                  <c:v>30</c:v>
                </c:pt>
                <c:pt idx="212">
                  <c:v>49</c:v>
                </c:pt>
                <c:pt idx="213">
                  <c:v>47</c:v>
                </c:pt>
                <c:pt idx="214">
                  <c:v>38</c:v>
                </c:pt>
                <c:pt idx="215">
                  <c:v>36</c:v>
                </c:pt>
                <c:pt idx="216">
                  <c:v>56</c:v>
                </c:pt>
                <c:pt idx="217">
                  <c:v>61</c:v>
                </c:pt>
                <c:pt idx="218">
                  <c:v>63</c:v>
                </c:pt>
                <c:pt idx="219">
                  <c:v>76</c:v>
                </c:pt>
                <c:pt idx="220">
                  <c:v>70</c:v>
                </c:pt>
                <c:pt idx="221">
                  <c:v>44</c:v>
                </c:pt>
                <c:pt idx="222">
                  <c:v>36</c:v>
                </c:pt>
                <c:pt idx="223">
                  <c:v>59</c:v>
                </c:pt>
                <c:pt idx="224">
                  <c:v>80</c:v>
                </c:pt>
                <c:pt idx="225">
                  <c:v>83</c:v>
                </c:pt>
                <c:pt idx="226">
                  <c:v>69</c:v>
                </c:pt>
                <c:pt idx="227">
                  <c:v>59</c:v>
                </c:pt>
                <c:pt idx="228">
                  <c:v>64</c:v>
                </c:pt>
                <c:pt idx="229">
                  <c:v>73</c:v>
                </c:pt>
                <c:pt idx="230">
                  <c:v>72</c:v>
                </c:pt>
                <c:pt idx="231">
                  <c:v>64</c:v>
                </c:pt>
                <c:pt idx="232">
                  <c:v>58</c:v>
                </c:pt>
                <c:pt idx="233">
                  <c:v>35</c:v>
                </c:pt>
                <c:pt idx="234">
                  <c:v>30</c:v>
                </c:pt>
                <c:pt idx="235">
                  <c:v>45</c:v>
                </c:pt>
                <c:pt idx="236">
                  <c:v>78</c:v>
                </c:pt>
                <c:pt idx="237">
                  <c:v>77</c:v>
                </c:pt>
                <c:pt idx="238">
                  <c:v>62</c:v>
                </c:pt>
                <c:pt idx="239">
                  <c:v>48</c:v>
                </c:pt>
                <c:pt idx="240">
                  <c:v>55</c:v>
                </c:pt>
                <c:pt idx="241">
                  <c:v>66</c:v>
                </c:pt>
                <c:pt idx="242">
                  <c:v>56</c:v>
                </c:pt>
                <c:pt idx="243">
                  <c:v>56</c:v>
                </c:pt>
                <c:pt idx="244">
                  <c:v>49</c:v>
                </c:pt>
                <c:pt idx="245">
                  <c:v>33</c:v>
                </c:pt>
                <c:pt idx="246">
                  <c:v>31</c:v>
                </c:pt>
              </c:numCache>
            </c:numRef>
          </c:val>
          <c:smooth val="0"/>
          <c:extLst>
            <c:ext xmlns:c16="http://schemas.microsoft.com/office/drawing/2014/chart" uri="{C3380CC4-5D6E-409C-BE32-E72D297353CC}">
              <c16:uniqueId val="{00000000-6411-44B2-A570-54DE6B9EE849}"/>
            </c:ext>
          </c:extLst>
        </c:ser>
        <c:dLbls>
          <c:showLegendKey val="0"/>
          <c:showVal val="0"/>
          <c:showCatName val="0"/>
          <c:showSerName val="0"/>
          <c:showPercent val="0"/>
          <c:showBubbleSize val="0"/>
        </c:dLbls>
        <c:smooth val="0"/>
        <c:axId val="1522565168"/>
        <c:axId val="1522537808"/>
      </c:lineChart>
      <c:catAx>
        <c:axId val="152256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crossAx val="1522537808"/>
        <c:crosses val="autoZero"/>
        <c:auto val="1"/>
        <c:lblAlgn val="ctr"/>
        <c:lblOffset val="100"/>
        <c:tickLblSkip val="12"/>
        <c:noMultiLvlLbl val="0"/>
      </c:catAx>
      <c:valAx>
        <c:axId val="1522537808"/>
        <c:scaling>
          <c:orientation val="minMax"/>
          <c:max val="100"/>
        </c:scaling>
        <c:delete val="0"/>
        <c:axPos val="l"/>
        <c:majorGridlines>
          <c:spPr>
            <a:ln w="9525" cap="flat" cmpd="sng" algn="ctr">
              <a:solidFill>
                <a:srgbClr val="C89B97"/>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Popularity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22565168"/>
        <c:crosses val="autoZero"/>
        <c:crossBetween val="midCat"/>
      </c:valAx>
      <c:spPr>
        <a:solidFill>
          <a:srgbClr val="00B050"/>
        </a:solidFill>
        <a:ln>
          <a:noFill/>
        </a:ln>
        <a:effectLst/>
      </c:spPr>
    </c:plotArea>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56296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02385"/>
      </p:ext>
    </p:extLst>
  </p:cSld>
  <p:clrMap bg1="lt1" tx1="dk1" bg2="lt2" tx2="dk2" accent1="accent1" accent2="accent2" accent3="accent3" accent4="accent4" accent5="accent5" accent6="accent6" hlink="hlink" folHlink="folHlink"/>
  <p:sldLayoutIdLst>
    <p:sldLayoutId id="2147483727"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hart" Target="../charts/chart1.xm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2">
                <a:lumMod val="6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7642-E056-3724-80A2-D10BD5D84175}"/>
              </a:ext>
            </a:extLst>
          </p:cNvPr>
          <p:cNvSpPr>
            <a:spLocks noGrp="1"/>
          </p:cNvSpPr>
          <p:nvPr>
            <p:ph type="ctrTitle" idx="4294967295"/>
          </p:nvPr>
        </p:nvSpPr>
        <p:spPr>
          <a:xfrm>
            <a:off x="1132075" y="1703435"/>
            <a:ext cx="9927849" cy="2072098"/>
          </a:xfrm>
          <a:prstGeom prst="rect">
            <a:avLst/>
          </a:prstGeom>
        </p:spPr>
        <p:txBody>
          <a:bodyPr>
            <a:normAutofit/>
          </a:bodyPr>
          <a:lstStyle/>
          <a:p>
            <a:r>
              <a:rPr lang="en-US" b="1" dirty="0">
                <a:solidFill>
                  <a:srgbClr val="FFFF00"/>
                </a:solidFill>
                <a:latin typeface="Garamond" panose="02020404030301010803" pitchFamily="18" charset="0"/>
              </a:rPr>
              <a:t>An Assessment of Understanding the Proper Usage of Semicolons in the United States and Implications for K-12 American Literacy.</a:t>
            </a:r>
          </a:p>
        </p:txBody>
      </p:sp>
      <p:sp>
        <p:nvSpPr>
          <p:cNvPr id="3" name="Subtitle 2">
            <a:extLst>
              <a:ext uri="{FF2B5EF4-FFF2-40B4-BE49-F238E27FC236}">
                <a16:creationId xmlns:a16="http://schemas.microsoft.com/office/drawing/2014/main" id="{00CBA996-B293-5024-D3D4-8CBEB32F4269}"/>
              </a:ext>
            </a:extLst>
          </p:cNvPr>
          <p:cNvSpPr>
            <a:spLocks noGrp="1"/>
          </p:cNvSpPr>
          <p:nvPr>
            <p:ph type="subTitle" idx="4294967295"/>
          </p:nvPr>
        </p:nvSpPr>
        <p:spPr>
          <a:xfrm>
            <a:off x="1231764" y="4394962"/>
            <a:ext cx="7766936" cy="1096899"/>
          </a:xfrm>
          <a:prstGeom prst="rect">
            <a:avLst/>
          </a:prstGeom>
        </p:spPr>
        <p:txBody>
          <a:bodyPr>
            <a:normAutofit/>
          </a:bodyPr>
          <a:lstStyle/>
          <a:p>
            <a:r>
              <a:rPr lang="en-US" dirty="0">
                <a:solidFill>
                  <a:srgbClr val="FFFFFF"/>
                </a:solidFill>
              </a:rPr>
              <a:t>Pavel Dimens</a:t>
            </a:r>
          </a:p>
        </p:txBody>
      </p:sp>
      <p:pic>
        <p:nvPicPr>
          <p:cNvPr id="8" name="Picture 7" descr="A black text on a white background&#10;&#10;Description automatically generated">
            <a:extLst>
              <a:ext uri="{FF2B5EF4-FFF2-40B4-BE49-F238E27FC236}">
                <a16:creationId xmlns:a16="http://schemas.microsoft.com/office/drawing/2014/main" id="{EBBF5C94-9675-9961-C9C2-3B4106E69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628" y="5319405"/>
            <a:ext cx="4238625" cy="1076325"/>
          </a:xfrm>
          <a:prstGeom prst="rect">
            <a:avLst/>
          </a:prstGeom>
        </p:spPr>
      </p:pic>
      <p:grpSp>
        <p:nvGrpSpPr>
          <p:cNvPr id="26" name="Group 25">
            <a:extLst>
              <a:ext uri="{FF2B5EF4-FFF2-40B4-BE49-F238E27FC236}">
                <a16:creationId xmlns:a16="http://schemas.microsoft.com/office/drawing/2014/main" id="{D43B4D9E-8270-22B4-0CCF-9BAD4D602A1B}"/>
              </a:ext>
            </a:extLst>
          </p:cNvPr>
          <p:cNvGrpSpPr/>
          <p:nvPr/>
        </p:nvGrpSpPr>
        <p:grpSpPr>
          <a:xfrm>
            <a:off x="9820043" y="3910321"/>
            <a:ext cx="2082365" cy="1236399"/>
            <a:chOff x="5085351" y="2007704"/>
            <a:chExt cx="4944781" cy="2935951"/>
          </a:xfrm>
        </p:grpSpPr>
        <p:sp>
          <p:nvSpPr>
            <p:cNvPr id="25" name="Rectangle 24">
              <a:extLst>
                <a:ext uri="{FF2B5EF4-FFF2-40B4-BE49-F238E27FC236}">
                  <a16:creationId xmlns:a16="http://schemas.microsoft.com/office/drawing/2014/main" id="{A34A189D-925E-3E5A-411D-1C9C4082E22F}"/>
                </a:ext>
              </a:extLst>
            </p:cNvPr>
            <p:cNvSpPr/>
            <p:nvPr/>
          </p:nvSpPr>
          <p:spPr>
            <a:xfrm>
              <a:off x="5115232" y="2007704"/>
              <a:ext cx="4914900" cy="293595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4" name="Picture 23" descr="A logo of a book&#10;&#10;Description automatically generated">
              <a:extLst>
                <a:ext uri="{FF2B5EF4-FFF2-40B4-BE49-F238E27FC236}">
                  <a16:creationId xmlns:a16="http://schemas.microsoft.com/office/drawing/2014/main" id="{23F567F0-5291-8E81-7013-DF499F596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351" y="2038530"/>
              <a:ext cx="4914900" cy="2905125"/>
            </a:xfrm>
            <a:prstGeom prst="rect">
              <a:avLst/>
            </a:prstGeom>
          </p:spPr>
        </p:pic>
      </p:grpSp>
      <p:pic>
        <p:nvPicPr>
          <p:cNvPr id="30" name="Picture 29" descr="A logo with a hexagon and letter h&#10;&#10;Description automatically generated">
            <a:extLst>
              <a:ext uri="{FF2B5EF4-FFF2-40B4-BE49-F238E27FC236}">
                <a16:creationId xmlns:a16="http://schemas.microsoft.com/office/drawing/2014/main" id="{4A997A4C-B640-5DD9-8FE6-17EC464A1869}"/>
              </a:ext>
            </a:extLst>
          </p:cNvPr>
          <p:cNvPicPr>
            <a:picLocks noChangeAspect="1"/>
          </p:cNvPicPr>
          <p:nvPr/>
        </p:nvPicPr>
        <p:blipFill rotWithShape="1">
          <a:blip r:embed="rId4">
            <a:extLst>
              <a:ext uri="{28A0092B-C50C-407E-A947-70E740481C1C}">
                <a14:useLocalDpi xmlns:a14="http://schemas.microsoft.com/office/drawing/2010/main" val="0"/>
              </a:ext>
            </a:extLst>
          </a:blip>
          <a:srcRect t="11016" b="8354"/>
          <a:stretch/>
        </p:blipFill>
        <p:spPr>
          <a:xfrm>
            <a:off x="950446" y="4974035"/>
            <a:ext cx="5671628" cy="1646302"/>
          </a:xfrm>
          <a:prstGeom prst="rect">
            <a:avLst/>
          </a:prstGeom>
        </p:spPr>
      </p:pic>
      <p:pic>
        <p:nvPicPr>
          <p:cNvPr id="28" name="Picture 27" descr="A red and yellow sign with a flower&#10;&#10;Description automatically generated">
            <a:extLst>
              <a:ext uri="{FF2B5EF4-FFF2-40B4-BE49-F238E27FC236}">
                <a16:creationId xmlns:a16="http://schemas.microsoft.com/office/drawing/2014/main" id="{A5C3EEEE-4A9E-F1BF-31C7-33D6FEB396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2029" y="4007767"/>
            <a:ext cx="1889760" cy="1225296"/>
          </a:xfrm>
          <a:prstGeom prst="rect">
            <a:avLst/>
          </a:prstGeom>
        </p:spPr>
      </p:pic>
      <p:sp>
        <p:nvSpPr>
          <p:cNvPr id="31" name="Subtitle 2">
            <a:extLst>
              <a:ext uri="{FF2B5EF4-FFF2-40B4-BE49-F238E27FC236}">
                <a16:creationId xmlns:a16="http://schemas.microsoft.com/office/drawing/2014/main" id="{34E52C36-A8DA-BD5E-B57D-D8688482FC72}"/>
              </a:ext>
            </a:extLst>
          </p:cNvPr>
          <p:cNvSpPr txBox="1">
            <a:spLocks/>
          </p:cNvSpPr>
          <p:nvPr/>
        </p:nvSpPr>
        <p:spPr>
          <a:xfrm>
            <a:off x="617248" y="296821"/>
            <a:ext cx="3413978" cy="61757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AFS 2024 - September</a:t>
            </a:r>
          </a:p>
        </p:txBody>
      </p:sp>
    </p:spTree>
    <p:extLst>
      <p:ext uri="{BB962C8B-B14F-4D97-AF65-F5344CB8AC3E}">
        <p14:creationId xmlns:p14="http://schemas.microsoft.com/office/powerpoint/2010/main" val="6272775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lumMod val="25000"/>
              </a:schemeClr>
            </a:gs>
            <a:gs pos="35000">
              <a:schemeClr val="bg1">
                <a:lumMod val="65000"/>
              </a:schemeClr>
            </a:gs>
            <a:gs pos="58000">
              <a:schemeClr val="bg2">
                <a:lumMod val="50000"/>
              </a:schemeClr>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744EC2-5B28-DB73-8FA1-291EC123FB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21735"/>
            <a:ext cx="12192000" cy="1537729"/>
          </a:xfrm>
          <a:prstGeom prst="rect">
            <a:avLst/>
          </a:prstGeom>
        </p:spPr>
      </p:pic>
      <p:sp>
        <p:nvSpPr>
          <p:cNvPr id="6" name="TextBox 5">
            <a:extLst>
              <a:ext uri="{FF2B5EF4-FFF2-40B4-BE49-F238E27FC236}">
                <a16:creationId xmlns:a16="http://schemas.microsoft.com/office/drawing/2014/main" id="{34A06CF6-EFF0-7362-85CE-BFEB5CBCFCFD}"/>
              </a:ext>
            </a:extLst>
          </p:cNvPr>
          <p:cNvSpPr txBox="1"/>
          <p:nvPr/>
        </p:nvSpPr>
        <p:spPr>
          <a:xfrm>
            <a:off x="637622" y="1608052"/>
            <a:ext cx="10916756" cy="830997"/>
          </a:xfrm>
          <a:prstGeom prst="rect">
            <a:avLst/>
          </a:prstGeom>
          <a:noFill/>
        </p:spPr>
        <p:txBody>
          <a:bodyPr wrap="square" rtlCol="0">
            <a:spAutoFit/>
          </a:bodyPr>
          <a:lstStyle/>
          <a:p>
            <a:r>
              <a:rPr lang="en-US" sz="2400" dirty="0">
                <a:solidFill>
                  <a:schemeClr val="accent5"/>
                </a:solidFill>
                <a:effectLst/>
                <a:latin typeface="Impact" panose="020B0806030902050204" pitchFamily="34" charset="0"/>
              </a:rPr>
              <a:t>a punctuation mark indicating a pause, typically between two main clauses, that is more pronounced than that indicated by a comma.</a:t>
            </a:r>
          </a:p>
        </p:txBody>
      </p:sp>
      <p:sp>
        <p:nvSpPr>
          <p:cNvPr id="9" name="TextBox 8">
            <a:extLst>
              <a:ext uri="{FF2B5EF4-FFF2-40B4-BE49-F238E27FC236}">
                <a16:creationId xmlns:a16="http://schemas.microsoft.com/office/drawing/2014/main" id="{24EB2203-DA9B-9854-DF17-67BF4734B878}"/>
              </a:ext>
            </a:extLst>
          </p:cNvPr>
          <p:cNvSpPr txBox="1"/>
          <p:nvPr/>
        </p:nvSpPr>
        <p:spPr>
          <a:xfrm>
            <a:off x="446369" y="2439049"/>
            <a:ext cx="11299263" cy="3046988"/>
          </a:xfrm>
          <a:prstGeom prst="rect">
            <a:avLst/>
          </a:prstGeom>
          <a:noFill/>
        </p:spPr>
        <p:txBody>
          <a:bodyPr wrap="square" rtlCol="0">
            <a:spAutoFit/>
          </a:bodyPr>
          <a:lstStyle/>
          <a:p>
            <a:r>
              <a:rPr lang="en-US" sz="2400" b="1" dirty="0">
                <a:solidFill>
                  <a:schemeClr val="bg1"/>
                </a:solidFill>
                <a:effectLst/>
                <a:latin typeface="Garamond" panose="02020404030301010803" pitchFamily="18" charset="0"/>
              </a:rPr>
              <a:t>When to use a semicolon</a:t>
            </a:r>
          </a:p>
          <a:p>
            <a:pPr marL="342900" indent="-342900">
              <a:buAutoNum type="arabicPeriod"/>
            </a:pPr>
            <a:r>
              <a:rPr lang="en-US" sz="2400" dirty="0">
                <a:solidFill>
                  <a:schemeClr val="bg1"/>
                </a:solidFill>
                <a:latin typeface="Garamond" panose="02020404030301010803" pitchFamily="18" charset="0"/>
              </a:rPr>
              <a:t>Between independent clauses that are not joined by conjunctions </a:t>
            </a:r>
            <a:r>
              <a:rPr lang="en-US" sz="2400" i="1" dirty="0">
                <a:solidFill>
                  <a:schemeClr val="bg1"/>
                </a:solidFill>
                <a:latin typeface="Garamond" panose="02020404030301010803" pitchFamily="18" charset="0"/>
              </a:rPr>
              <a:t>and, but, or, nor, for, </a:t>
            </a:r>
            <a:r>
              <a:rPr lang="en-US" sz="2400" dirty="0">
                <a:solidFill>
                  <a:schemeClr val="bg1"/>
                </a:solidFill>
                <a:latin typeface="Garamond" panose="02020404030301010803" pitchFamily="18" charset="0"/>
              </a:rPr>
              <a:t>and </a:t>
            </a:r>
            <a:r>
              <a:rPr lang="en-US" sz="2400" i="1" dirty="0">
                <a:solidFill>
                  <a:schemeClr val="bg1"/>
                </a:solidFill>
                <a:latin typeface="Garamond" panose="02020404030301010803" pitchFamily="18" charset="0"/>
              </a:rPr>
              <a:t>yet</a:t>
            </a:r>
          </a:p>
          <a:p>
            <a:pPr marL="342900" indent="-342900">
              <a:buAutoNum type="arabicPeriod"/>
            </a:pPr>
            <a:endParaRPr lang="en-US" sz="2400" dirty="0">
              <a:solidFill>
                <a:schemeClr val="bg1"/>
              </a:solidFill>
              <a:effectLst/>
              <a:latin typeface="Garamond" panose="02020404030301010803" pitchFamily="18" charset="0"/>
            </a:endParaRPr>
          </a:p>
          <a:p>
            <a:pPr marL="342900" indent="-342900">
              <a:buAutoNum type="arabicPeriod"/>
            </a:pPr>
            <a:r>
              <a:rPr lang="en-US" sz="2400" dirty="0">
                <a:solidFill>
                  <a:schemeClr val="bg1"/>
                </a:solidFill>
                <a:effectLst/>
                <a:latin typeface="Garamond" panose="02020404030301010803" pitchFamily="18" charset="0"/>
              </a:rPr>
              <a:t>Use a semi</a:t>
            </a:r>
            <a:r>
              <a:rPr lang="en-US" sz="2400" dirty="0">
                <a:solidFill>
                  <a:schemeClr val="bg1"/>
                </a:solidFill>
                <a:latin typeface="Garamond" panose="02020404030301010803" pitchFamily="18" charset="0"/>
              </a:rPr>
              <a:t>colon between independent clauses joined by words such as</a:t>
            </a:r>
            <a:r>
              <a:rPr lang="en-US" sz="2400" i="1" dirty="0">
                <a:solidFill>
                  <a:schemeClr val="bg1"/>
                </a:solidFill>
                <a:latin typeface="Garamond" panose="02020404030301010803" pitchFamily="18" charset="0"/>
              </a:rPr>
              <a:t> for example, for instance, that is, besides, accordingly, moreover, nevertheless, furthermore, otherwise, therefore, however, consequently, instead, and hence.</a:t>
            </a:r>
          </a:p>
          <a:p>
            <a:pPr marL="342900" indent="-342900">
              <a:buAutoNum type="arabicPeriod"/>
            </a:pPr>
            <a:endParaRPr lang="en-US" sz="2400" dirty="0">
              <a:solidFill>
                <a:schemeClr val="bg1"/>
              </a:solidFill>
              <a:latin typeface="Garamond" panose="02020404030301010803" pitchFamily="18" charset="0"/>
            </a:endParaRPr>
          </a:p>
          <a:p>
            <a:pPr marL="342900" indent="-342900">
              <a:buAutoNum type="arabicPeriod"/>
            </a:pPr>
            <a:r>
              <a:rPr lang="en-US" sz="2400" dirty="0">
                <a:solidFill>
                  <a:schemeClr val="bg1"/>
                </a:solidFill>
                <a:latin typeface="Garamond" panose="02020404030301010803" pitchFamily="18" charset="0"/>
              </a:rPr>
              <a:t>To separate phrases or clauses that already have commas</a:t>
            </a:r>
            <a:endParaRPr lang="en-US" sz="2400" dirty="0">
              <a:solidFill>
                <a:schemeClr val="bg1"/>
              </a:solidFill>
              <a:effectLst/>
              <a:latin typeface="Garamond" panose="02020404030301010803" pitchFamily="18" charset="0"/>
            </a:endParaRPr>
          </a:p>
        </p:txBody>
      </p:sp>
      <p:sp>
        <p:nvSpPr>
          <p:cNvPr id="10" name="TextBox 9">
            <a:extLst>
              <a:ext uri="{FF2B5EF4-FFF2-40B4-BE49-F238E27FC236}">
                <a16:creationId xmlns:a16="http://schemas.microsoft.com/office/drawing/2014/main" id="{0D096D7E-8037-2319-7010-4C4CF96B8B71}"/>
              </a:ext>
            </a:extLst>
          </p:cNvPr>
          <p:cNvSpPr txBox="1"/>
          <p:nvPr/>
        </p:nvSpPr>
        <p:spPr>
          <a:xfrm>
            <a:off x="852765" y="4692907"/>
            <a:ext cx="8229617" cy="369332"/>
          </a:xfrm>
          <a:prstGeom prst="rect">
            <a:avLst/>
          </a:prstGeom>
          <a:solidFill>
            <a:schemeClr val="tx1"/>
          </a:solidFill>
        </p:spPr>
        <p:txBody>
          <a:bodyPr wrap="square" rtlCol="0">
            <a:spAutoFit/>
          </a:bodyPr>
          <a:lstStyle/>
          <a:p>
            <a:r>
              <a:rPr lang="en-US" dirty="0">
                <a:solidFill>
                  <a:schemeClr val="bg1"/>
                </a:solidFill>
              </a:rPr>
              <a:t>Annika was partying all night; she felt sluggish the next day</a:t>
            </a:r>
          </a:p>
        </p:txBody>
      </p:sp>
      <p:sp>
        <p:nvSpPr>
          <p:cNvPr id="11" name="TextBox 10">
            <a:extLst>
              <a:ext uri="{FF2B5EF4-FFF2-40B4-BE49-F238E27FC236}">
                <a16:creationId xmlns:a16="http://schemas.microsoft.com/office/drawing/2014/main" id="{2E0041D8-5349-61AB-96E5-48226CD0672B}"/>
              </a:ext>
            </a:extLst>
          </p:cNvPr>
          <p:cNvSpPr txBox="1"/>
          <p:nvPr/>
        </p:nvSpPr>
        <p:spPr>
          <a:xfrm>
            <a:off x="852766" y="3244334"/>
            <a:ext cx="8229617" cy="369332"/>
          </a:xfrm>
          <a:prstGeom prst="rect">
            <a:avLst/>
          </a:prstGeom>
          <a:solidFill>
            <a:schemeClr val="tx1"/>
          </a:solidFill>
        </p:spPr>
        <p:txBody>
          <a:bodyPr wrap="square" rtlCol="0">
            <a:spAutoFit/>
          </a:bodyPr>
          <a:lstStyle/>
          <a:p>
            <a:r>
              <a:rPr lang="en-US" dirty="0">
                <a:solidFill>
                  <a:schemeClr val="bg1"/>
                </a:solidFill>
              </a:rPr>
              <a:t>Building a career takes time; moreover, it requires dedication</a:t>
            </a:r>
          </a:p>
        </p:txBody>
      </p:sp>
      <p:sp>
        <p:nvSpPr>
          <p:cNvPr id="12" name="TextBox 11">
            <a:extLst>
              <a:ext uri="{FF2B5EF4-FFF2-40B4-BE49-F238E27FC236}">
                <a16:creationId xmlns:a16="http://schemas.microsoft.com/office/drawing/2014/main" id="{98B1D1DE-AC4C-F924-2DA9-42504001DB07}"/>
              </a:ext>
            </a:extLst>
          </p:cNvPr>
          <p:cNvSpPr txBox="1"/>
          <p:nvPr/>
        </p:nvSpPr>
        <p:spPr>
          <a:xfrm>
            <a:off x="852765" y="5519291"/>
            <a:ext cx="8229617" cy="646331"/>
          </a:xfrm>
          <a:prstGeom prst="rect">
            <a:avLst/>
          </a:prstGeom>
          <a:solidFill>
            <a:schemeClr val="tx1"/>
          </a:solidFill>
        </p:spPr>
        <p:txBody>
          <a:bodyPr wrap="square" rtlCol="0">
            <a:spAutoFit/>
          </a:bodyPr>
          <a:lstStyle/>
          <a:p>
            <a:r>
              <a:rPr lang="en-US" dirty="0">
                <a:solidFill>
                  <a:schemeClr val="bg1"/>
                </a:solidFill>
              </a:rPr>
              <a:t>We came up with a movie watchlist, which includes </a:t>
            </a:r>
            <a:r>
              <a:rPr lang="en-US" i="1" dirty="0">
                <a:solidFill>
                  <a:schemeClr val="bg1"/>
                </a:solidFill>
              </a:rPr>
              <a:t>Love, Rosie; Good Morning, Vietnam; </a:t>
            </a:r>
            <a:r>
              <a:rPr lang="en-US" dirty="0">
                <a:solidFill>
                  <a:schemeClr val="bg1"/>
                </a:solidFill>
              </a:rPr>
              <a:t>and </a:t>
            </a:r>
            <a:r>
              <a:rPr lang="en-US" i="1" dirty="0">
                <a:solidFill>
                  <a:schemeClr val="bg1"/>
                </a:solidFill>
              </a:rPr>
              <a:t>Eat, Prey, Love.</a:t>
            </a:r>
            <a:endParaRPr lang="en-US" dirty="0">
              <a:solidFill>
                <a:schemeClr val="bg1"/>
              </a:solidFill>
            </a:endParaRPr>
          </a:p>
        </p:txBody>
      </p:sp>
      <p:pic>
        <p:nvPicPr>
          <p:cNvPr id="14" name="Picture 13" descr="A black symbol on a tan background&#10;&#10;Description automatically generated">
            <a:extLst>
              <a:ext uri="{FF2B5EF4-FFF2-40B4-BE49-F238E27FC236}">
                <a16:creationId xmlns:a16="http://schemas.microsoft.com/office/drawing/2014/main" id="{7E4BF6D4-3F38-ECB4-4692-EC674D3F4C58}"/>
              </a:ext>
            </a:extLst>
          </p:cNvPr>
          <p:cNvPicPr>
            <a:picLocks noChangeAspect="1"/>
          </p:cNvPicPr>
          <p:nvPr/>
        </p:nvPicPr>
        <p:blipFill rotWithShape="1">
          <a:blip r:embed="rId3">
            <a:extLst>
              <a:ext uri="{28A0092B-C50C-407E-A947-70E740481C1C}">
                <a14:useLocalDpi xmlns:a14="http://schemas.microsoft.com/office/drawing/2010/main" val="0"/>
              </a:ext>
            </a:extLst>
          </a:blip>
          <a:srcRect l="11122" t="15767" r="20438" b="15793"/>
          <a:stretch/>
        </p:blipFill>
        <p:spPr>
          <a:xfrm>
            <a:off x="10297111" y="4877573"/>
            <a:ext cx="1537729" cy="1537729"/>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38949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2000"/>
                                        <p:tgtEl>
                                          <p:spTgt spid="12"/>
                                        </p:tgtEl>
                                      </p:cBhvr>
                                    </p:animEffect>
                                    <p:anim calcmode="lin" valueType="num">
                                      <p:cBhvr>
                                        <p:cTn id="31" dur="2000" fill="hold"/>
                                        <p:tgtEl>
                                          <p:spTgt spid="12"/>
                                        </p:tgtEl>
                                        <p:attrNameLst>
                                          <p:attrName>ppt_w</p:attrName>
                                        </p:attrNameLst>
                                      </p:cBhvr>
                                      <p:tavLst>
                                        <p:tav tm="0" fmla="#ppt_w*sin(2.5*pi*$)">
                                          <p:val>
                                            <p:fltVal val="0"/>
                                          </p:val>
                                        </p:tav>
                                        <p:tav tm="100000">
                                          <p:val>
                                            <p:fltVal val="1"/>
                                          </p:val>
                                        </p:tav>
                                      </p:tavLst>
                                    </p:anim>
                                    <p:anim calcmode="lin" valueType="num">
                                      <p:cBhvr>
                                        <p:cTn id="32"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0">
              <a:schemeClr val="accent3">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9E29D7-ACCF-3305-1145-C7AE1808C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62602"/>
          </a:xfrm>
          <a:prstGeom prst="rect">
            <a:avLst/>
          </a:prstGeom>
        </p:spPr>
      </p:pic>
      <p:graphicFrame>
        <p:nvGraphicFramePr>
          <p:cNvPr id="6" name="Chart 5">
            <a:extLst>
              <a:ext uri="{FF2B5EF4-FFF2-40B4-BE49-F238E27FC236}">
                <a16:creationId xmlns:a16="http://schemas.microsoft.com/office/drawing/2014/main" id="{5120B29B-2E7B-0CDC-549F-1F4B6FC2A972}"/>
              </a:ext>
            </a:extLst>
          </p:cNvPr>
          <p:cNvGraphicFramePr>
            <a:graphicFrameLocks/>
          </p:cNvGraphicFramePr>
          <p:nvPr>
            <p:extLst>
              <p:ext uri="{D42A27DB-BD31-4B8C-83A1-F6EECF244321}">
                <p14:modId xmlns:p14="http://schemas.microsoft.com/office/powerpoint/2010/main" val="4073856452"/>
              </p:ext>
            </p:extLst>
          </p:nvPr>
        </p:nvGraphicFramePr>
        <p:xfrm>
          <a:off x="6792686" y="2422675"/>
          <a:ext cx="4908436" cy="2285214"/>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descr="A logo with different colored circles&#10;&#10;Description automatically generated">
            <a:extLst>
              <a:ext uri="{FF2B5EF4-FFF2-40B4-BE49-F238E27FC236}">
                <a16:creationId xmlns:a16="http://schemas.microsoft.com/office/drawing/2014/main" id="{BDF75CD7-2D1C-62F4-6A2C-9B188CBD7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12477"/>
            <a:ext cx="2517058" cy="845523"/>
          </a:xfrm>
          <a:prstGeom prst="rect">
            <a:avLst/>
          </a:prstGeom>
        </p:spPr>
      </p:pic>
      <p:sp>
        <p:nvSpPr>
          <p:cNvPr id="8" name="TextBox 7">
            <a:extLst>
              <a:ext uri="{FF2B5EF4-FFF2-40B4-BE49-F238E27FC236}">
                <a16:creationId xmlns:a16="http://schemas.microsoft.com/office/drawing/2014/main" id="{BBA9FA02-438C-E037-BBDE-1A9F5E4842E1}"/>
              </a:ext>
            </a:extLst>
          </p:cNvPr>
          <p:cNvSpPr txBox="1"/>
          <p:nvPr/>
        </p:nvSpPr>
        <p:spPr>
          <a:xfrm>
            <a:off x="446369" y="1905506"/>
            <a:ext cx="5649631" cy="2677656"/>
          </a:xfrm>
          <a:prstGeom prst="rect">
            <a:avLst/>
          </a:prstGeom>
          <a:noFill/>
        </p:spPr>
        <p:txBody>
          <a:bodyPr wrap="square" rtlCol="0">
            <a:spAutoFit/>
          </a:bodyPr>
          <a:lstStyle/>
          <a:p>
            <a:pPr marL="342900" indent="-342900">
              <a:buAutoNum type="arabicPeriod"/>
            </a:pPr>
            <a:r>
              <a:rPr lang="en-US" sz="2400" dirty="0">
                <a:solidFill>
                  <a:schemeClr val="bg1"/>
                </a:solidFill>
                <a:latin typeface="Garamond" panose="02020404030301010803" pitchFamily="18" charset="0"/>
              </a:rPr>
              <a:t>Are people more or less semicolon literate?</a:t>
            </a:r>
          </a:p>
          <a:p>
            <a:pPr marL="342900" indent="-342900">
              <a:buAutoNum type="arabicPeriod"/>
            </a:pPr>
            <a:endParaRPr lang="en-US" sz="2400" dirty="0">
              <a:solidFill>
                <a:schemeClr val="bg1"/>
              </a:solidFill>
              <a:effectLst/>
              <a:latin typeface="Garamond" panose="02020404030301010803" pitchFamily="18" charset="0"/>
            </a:endParaRPr>
          </a:p>
          <a:p>
            <a:pPr marL="342900" indent="-342900">
              <a:buAutoNum type="arabicPeriod"/>
            </a:pPr>
            <a:r>
              <a:rPr lang="en-US" sz="2400" dirty="0">
                <a:solidFill>
                  <a:schemeClr val="bg1"/>
                </a:solidFill>
                <a:effectLst/>
                <a:latin typeface="Garamond" panose="02020404030301010803" pitchFamily="18" charset="0"/>
              </a:rPr>
              <a:t>Why have semicolon searches plateaued?</a:t>
            </a:r>
            <a:endParaRPr lang="en-US" sz="2400" i="1" dirty="0">
              <a:solidFill>
                <a:schemeClr val="bg1"/>
              </a:solidFill>
              <a:latin typeface="Garamond" panose="02020404030301010803" pitchFamily="18" charset="0"/>
            </a:endParaRPr>
          </a:p>
          <a:p>
            <a:pPr marL="342900" indent="-342900">
              <a:buAutoNum type="arabicPeriod"/>
            </a:pPr>
            <a:endParaRPr lang="en-US" sz="2400" dirty="0">
              <a:solidFill>
                <a:schemeClr val="bg1"/>
              </a:solidFill>
              <a:latin typeface="Garamond" panose="02020404030301010803" pitchFamily="18" charset="0"/>
            </a:endParaRPr>
          </a:p>
          <a:p>
            <a:pPr marL="342900" indent="-342900">
              <a:buAutoNum type="arabicPeriod"/>
            </a:pPr>
            <a:r>
              <a:rPr lang="en-US" sz="2400" dirty="0">
                <a:solidFill>
                  <a:schemeClr val="bg1"/>
                </a:solidFill>
                <a:effectLst/>
                <a:latin typeface="Garamond" panose="02020404030301010803" pitchFamily="18" charset="0"/>
              </a:rPr>
              <a:t>Does the early absence of semicolon searches suggest people knew how to use semicolons more prior to 2007?</a:t>
            </a:r>
          </a:p>
        </p:txBody>
      </p:sp>
      <p:pic>
        <p:nvPicPr>
          <p:cNvPr id="4" name="Picture 3" descr="A cartoon of a child holding her hair&#10;&#10;Description automatically generated">
            <a:extLst>
              <a:ext uri="{FF2B5EF4-FFF2-40B4-BE49-F238E27FC236}">
                <a16:creationId xmlns:a16="http://schemas.microsoft.com/office/drawing/2014/main" id="{9D81BBB1-78CD-4762-FEB9-15C99940F9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6544" y="4806965"/>
            <a:ext cx="2517058" cy="1922117"/>
          </a:xfrm>
          <a:prstGeom prst="rect">
            <a:avLst/>
          </a:prstGeom>
        </p:spPr>
      </p:pic>
      <p:pic>
        <p:nvPicPr>
          <p:cNvPr id="9" name="Picture 8" descr="A person and person reading books&#10;&#10;Description automatically generated">
            <a:extLst>
              <a:ext uri="{FF2B5EF4-FFF2-40B4-BE49-F238E27FC236}">
                <a16:creationId xmlns:a16="http://schemas.microsoft.com/office/drawing/2014/main" id="{F351C2F0-80E0-0D9C-65C9-F4E96E38A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2768" y="4861785"/>
            <a:ext cx="1865376" cy="1399032"/>
          </a:xfrm>
          <a:prstGeom prst="rect">
            <a:avLst/>
          </a:prstGeom>
        </p:spPr>
      </p:pic>
      <p:pic>
        <p:nvPicPr>
          <p:cNvPr id="5" name="Picture 4">
            <a:extLst>
              <a:ext uri="{FF2B5EF4-FFF2-40B4-BE49-F238E27FC236}">
                <a16:creationId xmlns:a16="http://schemas.microsoft.com/office/drawing/2014/main" id="{AFCA9421-CFE9-CECA-D4DA-8476E2F3FECE}"/>
              </a:ext>
            </a:extLst>
          </p:cNvPr>
          <p:cNvPicPr>
            <a:picLocks noChangeAspect="1"/>
          </p:cNvPicPr>
          <p:nvPr/>
        </p:nvPicPr>
        <p:blipFill>
          <a:blip r:embed="rId7"/>
          <a:stretch>
            <a:fillRect/>
          </a:stretch>
        </p:blipFill>
        <p:spPr>
          <a:xfrm>
            <a:off x="6384036" y="1262603"/>
            <a:ext cx="5377884" cy="5188582"/>
          </a:xfrm>
          <a:prstGeom prst="rect">
            <a:avLst/>
          </a:prstGeom>
        </p:spPr>
      </p:pic>
      <p:pic>
        <p:nvPicPr>
          <p:cNvPr id="11" name="Picture 10">
            <a:extLst>
              <a:ext uri="{FF2B5EF4-FFF2-40B4-BE49-F238E27FC236}">
                <a16:creationId xmlns:a16="http://schemas.microsoft.com/office/drawing/2014/main" id="{08F4E006-1FE7-62CE-9F9F-9D1A56BA0C4D}"/>
              </a:ext>
            </a:extLst>
          </p:cNvPr>
          <p:cNvPicPr>
            <a:picLocks noChangeAspect="1"/>
          </p:cNvPicPr>
          <p:nvPr/>
        </p:nvPicPr>
        <p:blipFill>
          <a:blip r:embed="rId8"/>
          <a:stretch>
            <a:fillRect/>
          </a:stretch>
        </p:blipFill>
        <p:spPr>
          <a:xfrm>
            <a:off x="6338946" y="1262602"/>
            <a:ext cx="5422974" cy="5275705"/>
          </a:xfrm>
          <a:prstGeom prst="rect">
            <a:avLst/>
          </a:prstGeom>
        </p:spPr>
      </p:pic>
    </p:spTree>
    <p:extLst>
      <p:ext uri="{BB962C8B-B14F-4D97-AF65-F5344CB8AC3E}">
        <p14:creationId xmlns:p14="http://schemas.microsoft.com/office/powerpoint/2010/main" val="377252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B2C4D9"/>
            </a:gs>
            <a:gs pos="100000">
              <a:srgbClr val="7030A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562368-DAC9-D250-BC28-F90ADDBA14F7}"/>
              </a:ext>
            </a:extLst>
          </p:cNvPr>
          <p:cNvSpPr/>
          <p:nvPr/>
        </p:nvSpPr>
        <p:spPr>
          <a:xfrm>
            <a:off x="699854" y="4117709"/>
            <a:ext cx="9220893" cy="1083556"/>
          </a:xfrm>
          <a:prstGeom prst="rect">
            <a:avLst/>
          </a:prstGeom>
          <a:noFill/>
        </p:spPr>
        <p:txBody>
          <a:bodyPr wrap="none" lIns="91440" tIns="45720" rIns="91440" bIns="45720">
            <a:prstTxWarp prst="textCascadeUp">
              <a:avLst/>
            </a:prstTxWarp>
            <a:spAutoFit/>
          </a:bodyPr>
          <a:lstStyle/>
          <a:p>
            <a:pPr algn="ctr"/>
            <a:r>
              <a:rPr lang="en-US" sz="5400" b="0" cap="none" spc="0" dirty="0">
                <a:ln w="0"/>
                <a:gradFill flip="none" rotWithShape="1">
                  <a:gsLst>
                    <a:gs pos="0">
                      <a:srgbClr val="FFFF00"/>
                    </a:gs>
                    <a:gs pos="100000">
                      <a:srgbClr val="7030A0"/>
                    </a:gs>
                  </a:gsLst>
                  <a:path path="circle">
                    <a:fillToRect l="50000" t="50000" r="50000" b="50000"/>
                  </a:path>
                  <a:tileRect/>
                </a:gradFill>
                <a:effectLst>
                  <a:outerShdw blurRad="50800" dist="38100" dir="2700000" algn="tl" rotWithShape="0">
                    <a:prstClr val="black">
                      <a:alpha val="40000"/>
                    </a:prstClr>
                  </a:outerShdw>
                  <a:reflection blurRad="6350" stA="55000" endA="50" endPos="85000" dist="29997" dir="5400000" sy="-100000" algn="bl" rotWithShape="0"/>
                </a:effectLst>
                <a:latin typeface="Book Antiqua" panose="02040602050305030304" pitchFamily="18" charset="0"/>
              </a:rPr>
              <a:t>Acknowledgements</a:t>
            </a:r>
          </a:p>
        </p:txBody>
      </p:sp>
      <p:sp>
        <p:nvSpPr>
          <p:cNvPr id="3" name="TextBox 2">
            <a:extLst>
              <a:ext uri="{FF2B5EF4-FFF2-40B4-BE49-F238E27FC236}">
                <a16:creationId xmlns:a16="http://schemas.microsoft.com/office/drawing/2014/main" id="{5004AE44-EB0E-4686-9D63-C70FEE8DE52F}"/>
              </a:ext>
            </a:extLst>
          </p:cNvPr>
          <p:cNvSpPr txBox="1"/>
          <p:nvPr/>
        </p:nvSpPr>
        <p:spPr>
          <a:xfrm>
            <a:off x="1445342" y="5201265"/>
            <a:ext cx="7688826"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First and foremost, I want to thank the funding agencies that make this work possible, including but not limited to: Google, Microsoft, National Institutes of Health, and the Cornell University STAR program. </a:t>
            </a:r>
          </a:p>
          <a:p>
            <a:r>
              <a:rPr lang="en-US" dirty="0">
                <a:latin typeface="Times New Roman" panose="02020603050405020304" pitchFamily="18" charset="0"/>
                <a:cs typeface="Times New Roman" panose="02020603050405020304" pitchFamily="18" charset="0"/>
              </a:rPr>
              <a:t>I also want to thank my advisor, Nina </a:t>
            </a:r>
            <a:r>
              <a:rPr lang="en-US" dirty="0" err="1">
                <a:latin typeface="Times New Roman" panose="02020603050405020304" pitchFamily="18" charset="0"/>
                <a:cs typeface="Times New Roman" panose="02020603050405020304" pitchFamily="18" charset="0"/>
              </a:rPr>
              <a:t>Therkildsen</a:t>
            </a:r>
            <a:r>
              <a:rPr lang="en-US" dirty="0">
                <a:latin typeface="Times New Roman" panose="02020603050405020304" pitchFamily="18" charset="0"/>
                <a:cs typeface="Times New Roman" panose="02020603050405020304" pitchFamily="18" charset="0"/>
              </a:rPr>
              <a:t>, lab manager Harmony Borchardt-Weir, and my technician </a:t>
            </a:r>
            <a:r>
              <a:rPr lang="en-US" dirty="0" err="1">
                <a:latin typeface="Times New Roman" panose="02020603050405020304" pitchFamily="18" charset="0"/>
                <a:cs typeface="Times New Roman" panose="02020603050405020304" pitchFamily="18" charset="0"/>
              </a:rPr>
              <a:t>Azwad</a:t>
            </a:r>
            <a:r>
              <a:rPr lang="en-US" dirty="0">
                <a:latin typeface="Times New Roman" panose="02020603050405020304" pitchFamily="18" charset="0"/>
                <a:cs typeface="Times New Roman" panose="02020603050405020304" pitchFamily="18" charset="0"/>
              </a:rPr>
              <a:t> Iqbal. </a:t>
            </a:r>
          </a:p>
        </p:txBody>
      </p:sp>
      <p:sp>
        <p:nvSpPr>
          <p:cNvPr id="4" name="Rectangle 3">
            <a:extLst>
              <a:ext uri="{FF2B5EF4-FFF2-40B4-BE49-F238E27FC236}">
                <a16:creationId xmlns:a16="http://schemas.microsoft.com/office/drawing/2014/main" id="{54E89F6B-1E58-DE7D-589C-62ADA25389F7}"/>
              </a:ext>
            </a:extLst>
          </p:cNvPr>
          <p:cNvSpPr/>
          <p:nvPr/>
        </p:nvSpPr>
        <p:spPr>
          <a:xfrm>
            <a:off x="699854" y="327374"/>
            <a:ext cx="9220893" cy="1083556"/>
          </a:xfrm>
          <a:prstGeom prst="rect">
            <a:avLst/>
          </a:prstGeom>
          <a:noFill/>
        </p:spPr>
        <p:txBody>
          <a:bodyPr wrap="none" lIns="91440" tIns="45720" rIns="91440" bIns="45720">
            <a:prstTxWarp prst="textCascadeUp">
              <a:avLst/>
            </a:prstTxWarp>
            <a:spAutoFit/>
          </a:bodyPr>
          <a:lstStyle/>
          <a:p>
            <a:pPr algn="ctr"/>
            <a:r>
              <a:rPr lang="en-US" sz="5400" b="0" cap="none" spc="0" dirty="0">
                <a:ln w="0"/>
                <a:gradFill flip="none" rotWithShape="1">
                  <a:gsLst>
                    <a:gs pos="0">
                      <a:srgbClr val="FF0000"/>
                    </a:gs>
                    <a:gs pos="100000">
                      <a:srgbClr val="7030A0"/>
                    </a:gs>
                  </a:gsLst>
                  <a:path path="circle">
                    <a:fillToRect l="50000" t="50000" r="50000" b="50000"/>
                  </a:path>
                  <a:tileRect/>
                </a:gradFill>
                <a:effectLst>
                  <a:outerShdw blurRad="50800" dist="38100" dir="2700000" algn="tl" rotWithShape="0">
                    <a:prstClr val="black">
                      <a:alpha val="40000"/>
                    </a:prstClr>
                  </a:outerShdw>
                  <a:reflection blurRad="6350" stA="55000" endA="50" endPos="85000" dist="29997" dir="5400000" sy="-100000" algn="bl" rotWithShape="0"/>
                </a:effectLst>
                <a:latin typeface="Book Antiqua" panose="02040602050305030304" pitchFamily="18" charset="0"/>
              </a:rPr>
              <a:t>Conclusions</a:t>
            </a:r>
          </a:p>
        </p:txBody>
      </p:sp>
      <p:sp>
        <p:nvSpPr>
          <p:cNvPr id="5" name="TextBox 4">
            <a:extLst>
              <a:ext uri="{FF2B5EF4-FFF2-40B4-BE49-F238E27FC236}">
                <a16:creationId xmlns:a16="http://schemas.microsoft.com/office/drawing/2014/main" id="{1528E884-3529-6203-BC73-44A0AA4B81C9}"/>
              </a:ext>
            </a:extLst>
          </p:cNvPr>
          <p:cNvSpPr txBox="1"/>
          <p:nvPr/>
        </p:nvSpPr>
        <p:spPr>
          <a:xfrm>
            <a:off x="1445342" y="1671484"/>
            <a:ext cx="7688826"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It’s not clear from the data, but the increase in searches for semicolons would suggest fewer people know what they are. However, it’s possible that this uptick in searches is correlated with the adoption of the internet and search engines at large. BUT, semicolon use has dropped in English-language literature since 1800, upwards of 70%.</a:t>
            </a:r>
          </a:p>
        </p:txBody>
      </p:sp>
    </p:spTree>
    <p:extLst>
      <p:ext uri="{BB962C8B-B14F-4D97-AF65-F5344CB8AC3E}">
        <p14:creationId xmlns:p14="http://schemas.microsoft.com/office/powerpoint/2010/main" val="17547212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238</TotalTime>
  <Words>347</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Book Antiqua</vt:lpstr>
      <vt:lpstr>Garamond</vt:lpstr>
      <vt:lpstr>Impact</vt:lpstr>
      <vt:lpstr>Times New Roman</vt:lpstr>
      <vt:lpstr>Wingdings 3</vt:lpstr>
      <vt:lpstr>Facet</vt:lpstr>
      <vt:lpstr>An Assessment of Understanding the Proper Usage of Semicolons in the United States and Implications for K-12 American Literacy.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Dimens</dc:creator>
  <cp:lastModifiedBy>Pavel Dimens</cp:lastModifiedBy>
  <cp:revision>23</cp:revision>
  <dcterms:created xsi:type="dcterms:W3CDTF">2024-07-01T13:54:40Z</dcterms:created>
  <dcterms:modified xsi:type="dcterms:W3CDTF">2024-09-05T16:06:17Z</dcterms:modified>
</cp:coreProperties>
</file>