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876E3C-F14D-4669-80CC-433F244DB292}">
  <a:tblStyle styleId="{D8876E3C-F14D-4669-80CC-433F244DB292}" styleName="Table_0">
    <a:wholeTbl>
      <a:tcTxStyle b="off" i="off">
        <a:font>
          <a:latin typeface="Bierstadt"/>
          <a:ea typeface="Bierstadt"/>
          <a:cs typeface="Bierstad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BF0E6"/>
          </a:solidFill>
        </a:fill>
      </a:tcStyle>
    </a:wholeTbl>
    <a:band1H>
      <a:tcTxStyle/>
      <a:tcStyle>
        <a:fill>
          <a:solidFill>
            <a:srgbClr val="F7DFCA"/>
          </a:solidFill>
        </a:fill>
      </a:tcStyle>
    </a:band1H>
    <a:band2H>
      <a:tcTxStyle/>
    </a:band2H>
    <a:band1V>
      <a:tcTxStyle/>
      <a:tcStyle>
        <a:fill>
          <a:solidFill>
            <a:srgbClr val="F7DFCA"/>
          </a:solidFill>
        </a:fill>
      </a:tcStyle>
    </a:band1V>
    <a:band2V>
      <a:tcTxStyle/>
    </a:band2V>
    <a:lastCol>
      <a:tcTxStyle b="on" i="off">
        <a:font>
          <a:latin typeface="Bierstadt"/>
          <a:ea typeface="Bierstadt"/>
          <a:cs typeface="Bierstadt"/>
        </a:font>
        <a:schemeClr val="lt1"/>
      </a:tcTxStyle>
      <a:tcStyle>
        <a:fill>
          <a:solidFill>
            <a:schemeClr val="accent1"/>
          </a:solidFill>
        </a:fill>
      </a:tcStyle>
    </a:lastCol>
    <a:firstCol>
      <a:tcTxStyle b="on" i="off">
        <a:font>
          <a:latin typeface="Bierstadt"/>
          <a:ea typeface="Bierstadt"/>
          <a:cs typeface="Bierstadt"/>
        </a:font>
        <a:schemeClr val="lt1"/>
      </a:tcTxStyle>
      <a:tcStyle>
        <a:fill>
          <a:solidFill>
            <a:schemeClr val="accent1"/>
          </a:solidFill>
        </a:fill>
      </a:tcStyle>
    </a:firstCol>
    <a:lastRow>
      <a:tcTxStyle b="on" i="off">
        <a:font>
          <a:latin typeface="Bierstadt"/>
          <a:ea typeface="Bierstadt"/>
          <a:cs typeface="Bierstad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Bierstadt"/>
          <a:ea typeface="Bierstadt"/>
          <a:cs typeface="Bierstad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267508eb4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267508eb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267508eb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267508eb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267508eb4_4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267508eb4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267508eb4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267508eb4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267508eb4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267508eb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267508eb4_1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267508eb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267508eb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267508e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267508eb4_2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267508eb4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267508eb4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267508eb4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d267508eb4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d267508eb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267508eb4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267508eb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517870" y="978408"/>
            <a:ext cx="5021183" cy="507422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6662167" y="3602038"/>
            <a:ext cx="5021183" cy="224458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1000"/>
              </a:spcBef>
              <a:spcAft>
                <a:spcPts val="0"/>
              </a:spcAft>
              <a:buClr>
                <a:schemeClr val="dk1"/>
              </a:buClr>
              <a:buSzPts val="2200"/>
              <a:buNone/>
              <a:defRPr i="1" sz="22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6" name="Google Shape;16;p2"/>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9" name="Google Shape;19;p2"/>
          <p:cNvSpPr/>
          <p:nvPr/>
        </p:nvSpPr>
        <p:spPr>
          <a:xfrm>
            <a:off x="6662168" y="6209925"/>
            <a:ext cx="5021183"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6737530" y="893901"/>
            <a:ext cx="4870457" cy="502118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689685" y="969274"/>
            <a:ext cx="4956928" cy="5011962"/>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9997" y="964664"/>
            <a:ext cx="4956928" cy="5021183"/>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4" name="Google Shape;84;p12"/>
          <p:cNvSpPr/>
          <p:nvPr/>
        </p:nvSpPr>
        <p:spPr>
          <a:xfrm>
            <a:off x="6662168" y="6209925"/>
            <a:ext cx="5021183"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6" name="Shape 26"/>
        <p:cNvGrpSpPr/>
        <p:nvPr/>
      </p:nvGrpSpPr>
      <p:grpSpPr>
        <a:xfrm>
          <a:off x="0" y="0"/>
          <a:ext cx="0" cy="0"/>
          <a:chOff x="0" y="0"/>
          <a:chExt cx="0" cy="0"/>
        </a:xfrm>
      </p:grpSpPr>
      <p:sp>
        <p:nvSpPr>
          <p:cNvPr id="27" name="Google Shape;27;p4"/>
          <p:cNvSpPr txBox="1"/>
          <p:nvPr>
            <p:ph type="title"/>
          </p:nvPr>
        </p:nvSpPr>
        <p:spPr>
          <a:xfrm>
            <a:off x="517870" y="978408"/>
            <a:ext cx="5020056" cy="4870974"/>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6662167" y="3566639"/>
            <a:ext cx="5021183" cy="2279979"/>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i="1" sz="22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4"/>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517870" y="978408"/>
            <a:ext cx="5021182" cy="5207699"/>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6063049" y="969264"/>
            <a:ext cx="5290751" cy="2555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063049" y="3621849"/>
            <a:ext cx="5290751" cy="255511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9" name="Shape 39"/>
        <p:cNvGrpSpPr/>
        <p:nvPr/>
      </p:nvGrpSpPr>
      <p:grpSpPr>
        <a:xfrm>
          <a:off x="0" y="0"/>
          <a:ext cx="0" cy="0"/>
          <a:chOff x="0" y="0"/>
          <a:chExt cx="0" cy="0"/>
        </a:xfrm>
      </p:grpSpPr>
      <p:sp>
        <p:nvSpPr>
          <p:cNvPr id="40" name="Google Shape;40;p6"/>
          <p:cNvSpPr/>
          <p:nvPr/>
        </p:nvSpPr>
        <p:spPr>
          <a:xfrm>
            <a:off x="517869" y="508090"/>
            <a:ext cx="11155680"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41" name="Google Shape;41;p6"/>
          <p:cNvSpPr txBox="1"/>
          <p:nvPr>
            <p:ph type="title"/>
          </p:nvPr>
        </p:nvSpPr>
        <p:spPr>
          <a:xfrm>
            <a:off x="517869" y="978119"/>
            <a:ext cx="11165481" cy="10730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517870" y="2178908"/>
            <a:ext cx="5020056" cy="654908"/>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517870" y="2876085"/>
            <a:ext cx="5020056" cy="332289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662168" y="2178908"/>
            <a:ext cx="5021182" cy="654908"/>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662168" y="2876085"/>
            <a:ext cx="5021182" cy="332289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517870" y="978408"/>
            <a:ext cx="5020948" cy="227064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6653182" y="987423"/>
            <a:ext cx="5020948"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342900" lvl="1" marL="914400" algn="l">
              <a:lnSpc>
                <a:spcPct val="110000"/>
              </a:lnSpc>
              <a:spcBef>
                <a:spcPts val="500"/>
              </a:spcBef>
              <a:spcAft>
                <a:spcPts val="0"/>
              </a:spcAft>
              <a:buClr>
                <a:schemeClr val="dk1"/>
              </a:buClr>
              <a:buSzPts val="1800"/>
              <a:buChar char="•"/>
              <a:defRPr sz="1800"/>
            </a:lvl2pPr>
            <a:lvl3pPr indent="-228600" lvl="2" marL="1371600" algn="l">
              <a:lnSpc>
                <a:spcPct val="110000"/>
              </a:lnSpc>
              <a:spcBef>
                <a:spcPts val="500"/>
              </a:spcBef>
              <a:spcAft>
                <a:spcPts val="0"/>
              </a:spcAft>
              <a:buClr>
                <a:schemeClr val="dk1"/>
              </a:buClr>
              <a:buSzPts val="1600"/>
              <a:buNone/>
              <a:defRPr sz="1600"/>
            </a:lvl3pPr>
            <a:lvl4pPr indent="-317500" lvl="3" marL="1828800" algn="l">
              <a:lnSpc>
                <a:spcPct val="110000"/>
              </a:lnSpc>
              <a:spcBef>
                <a:spcPts val="500"/>
              </a:spcBef>
              <a:spcAft>
                <a:spcPts val="0"/>
              </a:spcAft>
              <a:buClr>
                <a:schemeClr val="dk1"/>
              </a:buClr>
              <a:buSzPts val="1400"/>
              <a:buChar char="•"/>
              <a:defRPr sz="1400"/>
            </a:lvl4pPr>
            <a:lvl5pPr indent="-228600" lvl="4" marL="2286000" algn="l">
              <a:lnSpc>
                <a:spcPct val="110000"/>
              </a:lnSpc>
              <a:spcBef>
                <a:spcPts val="500"/>
              </a:spcBef>
              <a:spcAft>
                <a:spcPts val="0"/>
              </a:spcAft>
              <a:buClr>
                <a:schemeClr val="dk1"/>
              </a:buClr>
              <a:buSzPts val="1400"/>
              <a:buNone/>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517870" y="3361038"/>
            <a:ext cx="5020948" cy="2507949"/>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0" i="1" sz="24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517870" y="978408"/>
            <a:ext cx="5020948" cy="2270641"/>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dk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6662168" y="987425"/>
            <a:ext cx="5027005" cy="4873625"/>
          </a:xfrm>
          <a:prstGeom prst="rect">
            <a:avLst/>
          </a:prstGeom>
          <a:noFill/>
          <a:ln>
            <a:noFill/>
          </a:ln>
        </p:spPr>
      </p:sp>
      <p:sp>
        <p:nvSpPr>
          <p:cNvPr id="68" name="Google Shape;68;p10"/>
          <p:cNvSpPr txBox="1"/>
          <p:nvPr>
            <p:ph idx="1" type="body"/>
          </p:nvPr>
        </p:nvSpPr>
        <p:spPr>
          <a:xfrm>
            <a:off x="517870" y="3340442"/>
            <a:ext cx="5020948" cy="252854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200"/>
              <a:buNone/>
              <a:defRPr b="0" i="1" sz="22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7870" y="978408"/>
            <a:ext cx="5021182" cy="4870457"/>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dk1"/>
              </a:buClr>
              <a:buSzPts val="5400"/>
              <a:buFont typeface="Arial"/>
              <a:buNone/>
              <a:defRPr b="1" i="0" sz="5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662168" y="969264"/>
            <a:ext cx="5021182" cy="4870457"/>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228600" lvl="2" marL="1371600" marR="0" rtl="0" algn="l">
              <a:lnSpc>
                <a:spcPct val="11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indent="-330200" lvl="3" marL="1828800" marR="0" rtl="0" algn="l">
              <a:lnSpc>
                <a:spcPct val="11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228600" lvl="4" marL="2286000" marR="0" rtl="0" algn="l">
              <a:lnSpc>
                <a:spcPct val="11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dk1"/>
                </a:solidFill>
                <a:latin typeface="Arial"/>
                <a:ea typeface="Arial"/>
                <a:cs typeface="Arial"/>
                <a:sym typeface="Arial"/>
              </a:defRPr>
            </a:lvl1pPr>
            <a:lvl2pPr indent="0" lvl="1" marL="0" marR="0" rtl="0" algn="r">
              <a:spcBef>
                <a:spcPts val="0"/>
              </a:spcBef>
              <a:buNone/>
              <a:defRPr b="0" i="0" sz="900" u="none" cap="none" strike="noStrike">
                <a:solidFill>
                  <a:schemeClr val="dk1"/>
                </a:solidFill>
                <a:latin typeface="Arial"/>
                <a:ea typeface="Arial"/>
                <a:cs typeface="Arial"/>
                <a:sym typeface="Arial"/>
              </a:defRPr>
            </a:lvl2pPr>
            <a:lvl3pPr indent="0" lvl="2" marL="0" marR="0" rtl="0" algn="r">
              <a:spcBef>
                <a:spcPts val="0"/>
              </a:spcBef>
              <a:buNone/>
              <a:defRPr b="0" i="0" sz="900" u="none" cap="none" strike="noStrike">
                <a:solidFill>
                  <a:schemeClr val="dk1"/>
                </a:solidFill>
                <a:latin typeface="Arial"/>
                <a:ea typeface="Arial"/>
                <a:cs typeface="Arial"/>
                <a:sym typeface="Arial"/>
              </a:defRPr>
            </a:lvl3pPr>
            <a:lvl4pPr indent="0" lvl="3" marL="0" marR="0" rtl="0" algn="r">
              <a:spcBef>
                <a:spcPts val="0"/>
              </a:spcBef>
              <a:buNone/>
              <a:defRPr b="0" i="0" sz="900" u="none" cap="none" strike="noStrike">
                <a:solidFill>
                  <a:schemeClr val="dk1"/>
                </a:solidFill>
                <a:latin typeface="Arial"/>
                <a:ea typeface="Arial"/>
                <a:cs typeface="Arial"/>
                <a:sym typeface="Arial"/>
              </a:defRPr>
            </a:lvl4pPr>
            <a:lvl5pPr indent="0" lvl="4" marL="0" marR="0" rtl="0" algn="r">
              <a:spcBef>
                <a:spcPts val="0"/>
              </a:spcBef>
              <a:buNone/>
              <a:defRPr b="0" i="0" sz="900" u="none" cap="none" strike="noStrike">
                <a:solidFill>
                  <a:schemeClr val="dk1"/>
                </a:solidFill>
                <a:latin typeface="Arial"/>
                <a:ea typeface="Arial"/>
                <a:cs typeface="Arial"/>
                <a:sym typeface="Arial"/>
              </a:defRPr>
            </a:lvl5pPr>
            <a:lvl6pPr indent="0" lvl="5" marL="0" marR="0" rtl="0" algn="r">
              <a:spcBef>
                <a:spcPts val="0"/>
              </a:spcBef>
              <a:buNone/>
              <a:defRPr b="0" i="0" sz="900" u="none" cap="none" strike="noStrike">
                <a:solidFill>
                  <a:schemeClr val="dk1"/>
                </a:solidFill>
                <a:latin typeface="Arial"/>
                <a:ea typeface="Arial"/>
                <a:cs typeface="Arial"/>
                <a:sym typeface="Arial"/>
              </a:defRPr>
            </a:lvl6pPr>
            <a:lvl7pPr indent="0" lvl="6" marL="0" marR="0" rtl="0" algn="r">
              <a:spcBef>
                <a:spcPts val="0"/>
              </a:spcBef>
              <a:buNone/>
              <a:defRPr b="0" i="0" sz="900" u="none" cap="none" strike="noStrike">
                <a:solidFill>
                  <a:schemeClr val="dk1"/>
                </a:solidFill>
                <a:latin typeface="Arial"/>
                <a:ea typeface="Arial"/>
                <a:cs typeface="Arial"/>
                <a:sym typeface="Arial"/>
              </a:defRPr>
            </a:lvl7pPr>
            <a:lvl8pPr indent="0" lvl="7" marL="0" marR="0" rtl="0" algn="r">
              <a:spcBef>
                <a:spcPts val="0"/>
              </a:spcBef>
              <a:buNone/>
              <a:defRPr b="0" i="0" sz="900" u="none" cap="none" strike="noStrike">
                <a:solidFill>
                  <a:schemeClr val="dk1"/>
                </a:solidFill>
                <a:latin typeface="Arial"/>
                <a:ea typeface="Arial"/>
                <a:cs typeface="Arial"/>
                <a:sym typeface="Arial"/>
              </a:defRPr>
            </a:lvl8pPr>
            <a:lvl9pPr indent="0" lvl="8" marL="0" marR="0" rt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
          <p:cNvSpPr/>
          <p:nvPr/>
        </p:nvSpPr>
        <p:spPr>
          <a:xfrm>
            <a:off x="517870" y="508090"/>
            <a:ext cx="5021183"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90" name="Google Shape;90;p13"/>
          <p:cNvCxnSpPr/>
          <p:nvPr/>
        </p:nvCxnSpPr>
        <p:spPr>
          <a:xfrm>
            <a:off x="800100" y="723900"/>
            <a:ext cx="1638300" cy="0"/>
          </a:xfrm>
          <a:prstGeom prst="straightConnector1">
            <a:avLst/>
          </a:prstGeom>
          <a:noFill/>
          <a:ln cap="flat" cmpd="sng" w="44450">
            <a:solidFill>
              <a:schemeClr val="dk1"/>
            </a:solidFill>
            <a:prstDash val="solid"/>
            <a:miter lim="800000"/>
            <a:headEnd len="sm" w="sm" type="none"/>
            <a:tailEnd len="sm" w="sm" type="none"/>
          </a:ln>
        </p:spPr>
      </p:cxnSp>
      <p:pic>
        <p:nvPicPr>
          <p:cNvPr descr="Vector background of vibrant colors splashing" id="91" name="Google Shape;91;p13"/>
          <p:cNvPicPr preferRelativeResize="0"/>
          <p:nvPr/>
        </p:nvPicPr>
        <p:blipFill rotWithShape="1">
          <a:blip r:embed="rId3">
            <a:alphaModFix/>
          </a:blip>
          <a:srcRect b="0" l="0" r="0" t="17279"/>
          <a:stretch/>
        </p:blipFill>
        <p:spPr>
          <a:xfrm>
            <a:off x="20" y="10"/>
            <a:ext cx="12191979" cy="6857990"/>
          </a:xfrm>
          <a:prstGeom prst="rect">
            <a:avLst/>
          </a:prstGeom>
          <a:noFill/>
          <a:ln>
            <a:noFill/>
          </a:ln>
        </p:spPr>
      </p:pic>
      <p:sp>
        <p:nvSpPr>
          <p:cNvPr id="92" name="Google Shape;92;p13"/>
          <p:cNvSpPr/>
          <p:nvPr/>
        </p:nvSpPr>
        <p:spPr>
          <a:xfrm>
            <a:off x="0" y="0"/>
            <a:ext cx="4824248" cy="6858001"/>
          </a:xfrm>
          <a:prstGeom prst="rect">
            <a:avLst/>
          </a:prstGeom>
          <a:solidFill>
            <a:schemeClr val="lt1">
              <a:alpha val="8784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3" name="Google Shape;93;p13"/>
          <p:cNvSpPr txBox="1"/>
          <p:nvPr>
            <p:ph type="ctrTitle"/>
          </p:nvPr>
        </p:nvSpPr>
        <p:spPr>
          <a:xfrm>
            <a:off x="517870" y="978409"/>
            <a:ext cx="3807100" cy="32410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lang="en-US" sz="4800"/>
              <a:t>Question-Answering on SQUAD 2.0</a:t>
            </a:r>
            <a:endParaRPr/>
          </a:p>
        </p:txBody>
      </p:sp>
      <p:sp>
        <p:nvSpPr>
          <p:cNvPr id="94" name="Google Shape;94;p13"/>
          <p:cNvSpPr txBox="1"/>
          <p:nvPr>
            <p:ph idx="1" type="subTitle"/>
          </p:nvPr>
        </p:nvSpPr>
        <p:spPr>
          <a:xfrm>
            <a:off x="521208" y="4480560"/>
            <a:ext cx="3800566" cy="13990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lang="en-US"/>
              <a:t>CSE 676: DEEP LEARNING</a:t>
            </a:r>
            <a:endParaRPr/>
          </a:p>
          <a:p>
            <a:pPr indent="0" lvl="0" marL="0" rtl="0" algn="l">
              <a:lnSpc>
                <a:spcPct val="100000"/>
              </a:lnSpc>
              <a:spcBef>
                <a:spcPts val="1000"/>
              </a:spcBef>
              <a:spcAft>
                <a:spcPts val="0"/>
              </a:spcAft>
              <a:buClr>
                <a:schemeClr val="dk1"/>
              </a:buClr>
              <a:buSzPts val="2200"/>
              <a:buNone/>
            </a:pPr>
            <a:r>
              <a:t/>
            </a:r>
            <a:endParaRPr/>
          </a:p>
        </p:txBody>
      </p:sp>
      <p:sp>
        <p:nvSpPr>
          <p:cNvPr id="95" name="Google Shape;95;p13"/>
          <p:cNvSpPr/>
          <p:nvPr/>
        </p:nvSpPr>
        <p:spPr>
          <a:xfrm>
            <a:off x="517870" y="508090"/>
            <a:ext cx="3803904"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96" name="Google Shape;96;p13"/>
          <p:cNvSpPr/>
          <p:nvPr/>
        </p:nvSpPr>
        <p:spPr>
          <a:xfrm>
            <a:off x="521208" y="6209925"/>
            <a:ext cx="3803904"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50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700"/>
                                        <p:tgtEl>
                                          <p:spTgt spid="94">
                                            <p:txEl>
                                              <p:pRg end="0" st="0"/>
                                            </p:txEl>
                                          </p:spTgt>
                                        </p:tgtEl>
                                      </p:cBhvr>
                                    </p:animEffect>
                                  </p:childTnLst>
                                </p:cTn>
                              </p:par>
                              <p:par>
                                <p:cTn fill="hold" nodeType="withEffect" presetClass="entr" presetID="10" presetSubtype="0">
                                  <p:stCondLst>
                                    <p:cond delay="150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700"/>
                                        <p:tgtEl>
                                          <p:spTgt spid="94">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93"/>
                                        </p:tgtEl>
                                        <p:attrNameLst>
                                          <p:attrName>style.visibility</p:attrName>
                                        </p:attrNameLst>
                                      </p:cBhvr>
                                      <p:to>
                                        <p:strVal val="visible"/>
                                      </p:to>
                                    </p:set>
                                    <p:animEffect filter="fade" transition="in">
                                      <p:cBhvr>
                                        <p:cTn dur="7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2" name="Google Shape;162;p22"/>
          <p:cNvPicPr preferRelativeResize="0"/>
          <p:nvPr/>
        </p:nvPicPr>
        <p:blipFill>
          <a:blip r:embed="rId3">
            <a:alphaModFix/>
          </a:blip>
          <a:stretch>
            <a:fillRect/>
          </a:stretch>
        </p:blipFill>
        <p:spPr>
          <a:xfrm>
            <a:off x="4391675" y="1969213"/>
            <a:ext cx="7724126" cy="4291175"/>
          </a:xfrm>
          <a:prstGeom prst="rect">
            <a:avLst/>
          </a:prstGeom>
          <a:noFill/>
          <a:ln>
            <a:noFill/>
          </a:ln>
        </p:spPr>
      </p:pic>
      <p:pic>
        <p:nvPicPr>
          <p:cNvPr id="163" name="Google Shape;163;p22"/>
          <p:cNvPicPr preferRelativeResize="0"/>
          <p:nvPr/>
        </p:nvPicPr>
        <p:blipFill>
          <a:blip r:embed="rId4">
            <a:alphaModFix/>
          </a:blip>
          <a:stretch>
            <a:fillRect/>
          </a:stretch>
        </p:blipFill>
        <p:spPr>
          <a:xfrm>
            <a:off x="254725" y="3185125"/>
            <a:ext cx="4410075" cy="962025"/>
          </a:xfrm>
          <a:prstGeom prst="rect">
            <a:avLst/>
          </a:prstGeom>
          <a:noFill/>
          <a:ln>
            <a:noFill/>
          </a:ln>
        </p:spPr>
      </p:pic>
      <p:sp>
        <p:nvSpPr>
          <p:cNvPr id="164" name="Google Shape;164;p22"/>
          <p:cNvSpPr txBox="1"/>
          <p:nvPr>
            <p:ph type="title"/>
          </p:nvPr>
        </p:nvSpPr>
        <p:spPr>
          <a:xfrm>
            <a:off x="517881" y="826007"/>
            <a:ext cx="11165400" cy="907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SzPts val="990"/>
              <a:buNone/>
            </a:pPr>
            <a:r>
              <a:rPr lang="en-US" sz="4059"/>
              <a:t>Model 1 - DRQA Results</a:t>
            </a:r>
            <a:endParaRPr sz="4059"/>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517870" y="978408"/>
            <a:ext cx="5021100" cy="4870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0" name="Google Shape;170;p23"/>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1" name="Google Shape;171;p23"/>
          <p:cNvPicPr preferRelativeResize="0"/>
          <p:nvPr/>
        </p:nvPicPr>
        <p:blipFill>
          <a:blip r:embed="rId3">
            <a:alphaModFix/>
          </a:blip>
          <a:stretch>
            <a:fillRect/>
          </a:stretch>
        </p:blipFill>
        <p:spPr>
          <a:xfrm>
            <a:off x="-315163" y="171450"/>
            <a:ext cx="6687176" cy="6515100"/>
          </a:xfrm>
          <a:prstGeom prst="rect">
            <a:avLst/>
          </a:prstGeom>
          <a:noFill/>
          <a:ln>
            <a:noFill/>
          </a:ln>
        </p:spPr>
      </p:pic>
      <p:pic>
        <p:nvPicPr>
          <p:cNvPr id="172" name="Google Shape;172;p23"/>
          <p:cNvPicPr preferRelativeResize="0"/>
          <p:nvPr/>
        </p:nvPicPr>
        <p:blipFill>
          <a:blip r:embed="rId4">
            <a:alphaModFix/>
          </a:blip>
          <a:stretch>
            <a:fillRect/>
          </a:stretch>
        </p:blipFill>
        <p:spPr>
          <a:xfrm>
            <a:off x="3986725" y="823875"/>
            <a:ext cx="7467600" cy="1522500"/>
          </a:xfrm>
          <a:prstGeom prst="rect">
            <a:avLst/>
          </a:prstGeom>
          <a:noFill/>
          <a:ln>
            <a:noFill/>
          </a:ln>
        </p:spPr>
      </p:pic>
      <p:pic>
        <p:nvPicPr>
          <p:cNvPr id="173" name="Google Shape;173;p23"/>
          <p:cNvPicPr preferRelativeResize="0"/>
          <p:nvPr/>
        </p:nvPicPr>
        <p:blipFill>
          <a:blip r:embed="rId5">
            <a:alphaModFix/>
          </a:blip>
          <a:stretch>
            <a:fillRect/>
          </a:stretch>
        </p:blipFill>
        <p:spPr>
          <a:xfrm>
            <a:off x="3710500" y="2498750"/>
            <a:ext cx="7743825" cy="1522500"/>
          </a:xfrm>
          <a:prstGeom prst="rect">
            <a:avLst/>
          </a:prstGeom>
          <a:noFill/>
          <a:ln>
            <a:noFill/>
          </a:ln>
        </p:spPr>
      </p:pic>
      <p:pic>
        <p:nvPicPr>
          <p:cNvPr id="174" name="Google Shape;174;p23"/>
          <p:cNvPicPr preferRelativeResize="0"/>
          <p:nvPr/>
        </p:nvPicPr>
        <p:blipFill>
          <a:blip r:embed="rId6">
            <a:alphaModFix/>
          </a:blip>
          <a:stretch>
            <a:fillRect/>
          </a:stretch>
        </p:blipFill>
        <p:spPr>
          <a:xfrm>
            <a:off x="4450150" y="4173625"/>
            <a:ext cx="7349525" cy="167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idx="1" type="body"/>
          </p:nvPr>
        </p:nvSpPr>
        <p:spPr>
          <a:xfrm>
            <a:off x="3181400" y="4368500"/>
            <a:ext cx="7916100" cy="1302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80" name="Google Shape;180;p24"/>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1" name="Google Shape;181;p24"/>
          <p:cNvPicPr preferRelativeResize="0"/>
          <p:nvPr/>
        </p:nvPicPr>
        <p:blipFill>
          <a:blip r:embed="rId3">
            <a:alphaModFix/>
          </a:blip>
          <a:stretch>
            <a:fillRect/>
          </a:stretch>
        </p:blipFill>
        <p:spPr>
          <a:xfrm>
            <a:off x="0" y="0"/>
            <a:ext cx="9632674" cy="3659025"/>
          </a:xfrm>
          <a:prstGeom prst="rect">
            <a:avLst/>
          </a:prstGeom>
          <a:noFill/>
          <a:ln>
            <a:noFill/>
          </a:ln>
        </p:spPr>
      </p:pic>
      <p:pic>
        <p:nvPicPr>
          <p:cNvPr id="182" name="Google Shape;182;p24"/>
          <p:cNvPicPr preferRelativeResize="0"/>
          <p:nvPr/>
        </p:nvPicPr>
        <p:blipFill>
          <a:blip r:embed="rId4">
            <a:alphaModFix/>
          </a:blip>
          <a:stretch>
            <a:fillRect/>
          </a:stretch>
        </p:blipFill>
        <p:spPr>
          <a:xfrm>
            <a:off x="1248150" y="1023325"/>
            <a:ext cx="11096251" cy="5676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517881" y="978407"/>
            <a:ext cx="11165400" cy="8055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Summary</a:t>
            </a:r>
            <a:endParaRPr/>
          </a:p>
        </p:txBody>
      </p:sp>
      <p:sp>
        <p:nvSpPr>
          <p:cNvPr id="188" name="Google Shape;188;p25"/>
          <p:cNvSpPr txBox="1"/>
          <p:nvPr>
            <p:ph idx="1" type="body"/>
          </p:nvPr>
        </p:nvSpPr>
        <p:spPr>
          <a:xfrm>
            <a:off x="517827" y="2298201"/>
            <a:ext cx="11165400" cy="3541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Our project enhances question answering using SQuAD 2.0. By leveraging advanced machine comprehension and deep learning, we extract precise answers from Wikipedia articles. This improves information retrieval and lays the foundation for virtual assistants and search engines. Our work advances NLP, enhancing AI's ability to understand and respond to human language effectively. We have got the best results for the model 2 Following are the metrics:</a:t>
            </a:r>
            <a:endParaRPr/>
          </a:p>
          <a:p>
            <a:pPr indent="0" lvl="0" marL="0" rtl="0" algn="l">
              <a:spcBef>
                <a:spcPts val="1000"/>
              </a:spcBef>
              <a:spcAft>
                <a:spcPts val="0"/>
              </a:spcAft>
              <a:buNone/>
            </a:pPr>
            <a:r>
              <a:t/>
            </a:r>
            <a:endParaRPr/>
          </a:p>
        </p:txBody>
      </p:sp>
      <p:sp>
        <p:nvSpPr>
          <p:cNvPr id="189" name="Google Shape;189;p25"/>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0" name="Google Shape;190;p25"/>
          <p:cNvPicPr preferRelativeResize="0"/>
          <p:nvPr/>
        </p:nvPicPr>
        <p:blipFill>
          <a:blip r:embed="rId3">
            <a:alphaModFix/>
          </a:blip>
          <a:stretch>
            <a:fillRect/>
          </a:stretch>
        </p:blipFill>
        <p:spPr>
          <a:xfrm>
            <a:off x="634275" y="4133316"/>
            <a:ext cx="11165399" cy="17155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26"/>
          <p:cNvSpPr/>
          <p:nvPr/>
        </p:nvSpPr>
        <p:spPr>
          <a:xfrm>
            <a:off x="0" y="0"/>
            <a:ext cx="12188952" cy="685799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6" name="Google Shape;196;p26"/>
          <p:cNvSpPr txBox="1"/>
          <p:nvPr>
            <p:ph type="title"/>
          </p:nvPr>
        </p:nvSpPr>
        <p:spPr>
          <a:xfrm>
            <a:off x="521208" y="976160"/>
            <a:ext cx="11155680" cy="146304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400"/>
              <a:buFont typeface="Arial"/>
              <a:buNone/>
            </a:pPr>
            <a:r>
              <a:rPr lang="en-US" sz="4400"/>
              <a:t>Contributions</a:t>
            </a:r>
            <a:endParaRPr/>
          </a:p>
        </p:txBody>
      </p:sp>
      <p:sp>
        <p:nvSpPr>
          <p:cNvPr id="197" name="Google Shape;197;p26"/>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Sample Footer Text</a:t>
            </a:r>
            <a:endParaRPr/>
          </a:p>
        </p:txBody>
      </p:sp>
      <p:sp>
        <p:nvSpPr>
          <p:cNvPr id="198" name="Google Shape;198;p26"/>
          <p:cNvSpPr/>
          <p:nvPr/>
        </p:nvSpPr>
        <p:spPr>
          <a:xfrm>
            <a:off x="517869" y="508090"/>
            <a:ext cx="11155680"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9" name="Google Shape;199;p26"/>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t>5/5/2024</a:t>
            </a:r>
            <a:endParaRPr/>
          </a:p>
        </p:txBody>
      </p:sp>
      <p:sp>
        <p:nvSpPr>
          <p:cNvPr id="200" name="Google Shape;200;p26"/>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01" name="Google Shape;201;p26"/>
          <p:cNvGraphicFramePr/>
          <p:nvPr/>
        </p:nvGraphicFramePr>
        <p:xfrm>
          <a:off x="528320" y="2811642"/>
          <a:ext cx="3000000" cy="3000000"/>
        </p:xfrm>
        <a:graphic>
          <a:graphicData uri="http://schemas.openxmlformats.org/drawingml/2006/table">
            <a:tbl>
              <a:tblPr bandRow="1" firstRow="1">
                <a:noFill/>
                <a:tableStyleId>{D8876E3C-F14D-4669-80CC-433F244DB292}</a:tableStyleId>
              </a:tblPr>
              <a:tblGrid>
                <a:gridCol w="4580125"/>
                <a:gridCol w="3050925"/>
                <a:gridCol w="3524625"/>
              </a:tblGrid>
              <a:tr h="615500">
                <a:tc>
                  <a:txBody>
                    <a:bodyPr/>
                    <a:lstStyle/>
                    <a:p>
                      <a:pPr indent="0" lvl="0" marL="0" marR="0" rtl="0" algn="l">
                        <a:spcBef>
                          <a:spcPts val="0"/>
                        </a:spcBef>
                        <a:spcAft>
                          <a:spcPts val="0"/>
                        </a:spcAft>
                        <a:buNone/>
                      </a:pPr>
                      <a:r>
                        <a:rPr lang="en-US" sz="2800" u="none" cap="none" strike="noStrike"/>
                        <a:t>Name</a:t>
                      </a:r>
                      <a:endParaRPr/>
                    </a:p>
                  </a:txBody>
                  <a:tcPr marT="69950" marB="69950" marR="139875" marL="139875"/>
                </a:tc>
                <a:tc>
                  <a:txBody>
                    <a:bodyPr/>
                    <a:lstStyle/>
                    <a:p>
                      <a:pPr indent="0" lvl="0" marL="0" marR="0" rtl="0" algn="l">
                        <a:spcBef>
                          <a:spcPts val="0"/>
                        </a:spcBef>
                        <a:spcAft>
                          <a:spcPts val="0"/>
                        </a:spcAft>
                        <a:buNone/>
                      </a:pPr>
                      <a:r>
                        <a:rPr lang="en-US" sz="2800"/>
                        <a:t>UBID</a:t>
                      </a:r>
                      <a:endParaRPr/>
                    </a:p>
                  </a:txBody>
                  <a:tcPr marT="69950" marB="69950" marR="139875" marL="139875"/>
                </a:tc>
                <a:tc>
                  <a:txBody>
                    <a:bodyPr/>
                    <a:lstStyle/>
                    <a:p>
                      <a:pPr indent="0" lvl="0" marL="0" marR="0" rtl="0" algn="l">
                        <a:spcBef>
                          <a:spcPts val="0"/>
                        </a:spcBef>
                        <a:spcAft>
                          <a:spcPts val="0"/>
                        </a:spcAft>
                        <a:buNone/>
                      </a:pPr>
                      <a:r>
                        <a:rPr lang="en-US" sz="2800"/>
                        <a:t>Contribution</a:t>
                      </a:r>
                      <a:endParaRPr/>
                    </a:p>
                  </a:txBody>
                  <a:tcPr marT="69950" marB="69950" marR="139875" marL="139875"/>
                </a:tc>
              </a:tr>
              <a:tr h="615500">
                <a:tc>
                  <a:txBody>
                    <a:bodyPr/>
                    <a:lstStyle/>
                    <a:p>
                      <a:pPr indent="0" lvl="0" marL="0" marR="0" rtl="0" algn="l">
                        <a:spcBef>
                          <a:spcPts val="0"/>
                        </a:spcBef>
                        <a:spcAft>
                          <a:spcPts val="0"/>
                        </a:spcAft>
                        <a:buNone/>
                      </a:pPr>
                      <a:r>
                        <a:rPr lang="en-US" sz="2800"/>
                        <a:t>SRI PAVANI REDDY</a:t>
                      </a:r>
                      <a:endParaRPr/>
                    </a:p>
                  </a:txBody>
                  <a:tcPr marT="69950" marB="69950" marR="139875" marL="139875"/>
                </a:tc>
                <a:tc>
                  <a:txBody>
                    <a:bodyPr/>
                    <a:lstStyle/>
                    <a:p>
                      <a:pPr indent="0" lvl="0" marL="0" marR="0" rtl="0" algn="l">
                        <a:spcBef>
                          <a:spcPts val="0"/>
                        </a:spcBef>
                        <a:spcAft>
                          <a:spcPts val="0"/>
                        </a:spcAft>
                        <a:buNone/>
                      </a:pPr>
                      <a:r>
                        <a:rPr lang="en-US" sz="2800"/>
                        <a:t>sreddy7</a:t>
                      </a:r>
                      <a:endParaRPr/>
                    </a:p>
                  </a:txBody>
                  <a:tcPr marT="69950" marB="69950" marR="139875" marL="139875"/>
                </a:tc>
                <a:tc>
                  <a:txBody>
                    <a:bodyPr/>
                    <a:lstStyle/>
                    <a:p>
                      <a:pPr indent="0" lvl="0" marL="0" marR="0" rtl="0" algn="l">
                        <a:spcBef>
                          <a:spcPts val="0"/>
                        </a:spcBef>
                        <a:spcAft>
                          <a:spcPts val="0"/>
                        </a:spcAft>
                        <a:buNone/>
                      </a:pPr>
                      <a:r>
                        <a:rPr lang="en-US" sz="2800"/>
                        <a:t>33.34%</a:t>
                      </a:r>
                      <a:endParaRPr/>
                    </a:p>
                  </a:txBody>
                  <a:tcPr marT="69950" marB="69950" marR="139875" marL="139875"/>
                </a:tc>
              </a:tr>
              <a:tr h="1035150">
                <a:tc>
                  <a:txBody>
                    <a:bodyPr/>
                    <a:lstStyle/>
                    <a:p>
                      <a:pPr indent="0" lvl="0" marL="0" marR="0" rtl="0" algn="l">
                        <a:spcBef>
                          <a:spcPts val="0"/>
                        </a:spcBef>
                        <a:spcAft>
                          <a:spcPts val="0"/>
                        </a:spcAft>
                        <a:buNone/>
                      </a:pPr>
                      <a:r>
                        <a:rPr lang="en-US" sz="2800"/>
                        <a:t>PRAVALLIKA DINDUKURTHI</a:t>
                      </a:r>
                      <a:endParaRPr/>
                    </a:p>
                  </a:txBody>
                  <a:tcPr marT="69950" marB="69950" marR="139875" marL="139875"/>
                </a:tc>
                <a:tc>
                  <a:txBody>
                    <a:bodyPr/>
                    <a:lstStyle/>
                    <a:p>
                      <a:pPr indent="0" lvl="0" marL="0" marR="0" rtl="0" algn="l">
                        <a:spcBef>
                          <a:spcPts val="0"/>
                        </a:spcBef>
                        <a:spcAft>
                          <a:spcPts val="0"/>
                        </a:spcAft>
                        <a:buNone/>
                      </a:pPr>
                      <a:r>
                        <a:rPr lang="en-US" sz="2800"/>
                        <a:t>pdinduku</a:t>
                      </a:r>
                      <a:endParaRPr/>
                    </a:p>
                  </a:txBody>
                  <a:tcPr marT="69950" marB="69950" marR="139875" marL="139875"/>
                </a:tc>
                <a:tc>
                  <a:txBody>
                    <a:bodyPr/>
                    <a:lstStyle/>
                    <a:p>
                      <a:pPr indent="0" lvl="0" marL="0" marR="0" rtl="0" algn="l">
                        <a:spcBef>
                          <a:spcPts val="0"/>
                        </a:spcBef>
                        <a:spcAft>
                          <a:spcPts val="0"/>
                        </a:spcAft>
                        <a:buNone/>
                      </a:pPr>
                      <a:r>
                        <a:rPr lang="en-US" sz="2800"/>
                        <a:t>33.33%</a:t>
                      </a:r>
                      <a:endParaRPr/>
                    </a:p>
                  </a:txBody>
                  <a:tcPr marT="69950" marB="69950" marR="139875" marL="139875"/>
                </a:tc>
              </a:tr>
              <a:tr h="1035150">
                <a:tc>
                  <a:txBody>
                    <a:bodyPr/>
                    <a:lstStyle/>
                    <a:p>
                      <a:pPr indent="0" lvl="0" marL="0" marR="0" rtl="0" algn="l">
                        <a:spcBef>
                          <a:spcPts val="0"/>
                        </a:spcBef>
                        <a:spcAft>
                          <a:spcPts val="0"/>
                        </a:spcAft>
                        <a:buNone/>
                      </a:pPr>
                      <a:r>
                        <a:rPr lang="en-US" sz="2800"/>
                        <a:t>SHIRISHA REDDY BANDARI</a:t>
                      </a:r>
                      <a:endParaRPr/>
                    </a:p>
                  </a:txBody>
                  <a:tcPr marT="69950" marB="69950" marR="139875" marL="139875"/>
                </a:tc>
                <a:tc>
                  <a:txBody>
                    <a:bodyPr/>
                    <a:lstStyle/>
                    <a:p>
                      <a:pPr indent="0" lvl="0" marL="0" marR="0" rtl="0" algn="l">
                        <a:spcBef>
                          <a:spcPts val="0"/>
                        </a:spcBef>
                        <a:spcAft>
                          <a:spcPts val="0"/>
                        </a:spcAft>
                        <a:buNone/>
                      </a:pPr>
                      <a:r>
                        <a:rPr lang="en-US" sz="2800"/>
                        <a:t>shirisha</a:t>
                      </a:r>
                      <a:endParaRPr/>
                    </a:p>
                  </a:txBody>
                  <a:tcPr marT="69950" marB="69950" marR="139875" marL="139875"/>
                </a:tc>
                <a:tc>
                  <a:txBody>
                    <a:bodyPr/>
                    <a:lstStyle/>
                    <a:p>
                      <a:pPr indent="0" lvl="0" marL="0" marR="0" rtl="0" algn="l">
                        <a:spcBef>
                          <a:spcPts val="0"/>
                        </a:spcBef>
                        <a:spcAft>
                          <a:spcPts val="0"/>
                        </a:spcAft>
                        <a:buNone/>
                      </a:pPr>
                      <a:r>
                        <a:rPr lang="en-US" sz="2800"/>
                        <a:t>33.33%</a:t>
                      </a:r>
                      <a:endParaRPr/>
                    </a:p>
                  </a:txBody>
                  <a:tcPr marT="69950" marB="69950" marR="139875" marL="13987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cxnSp>
        <p:nvCxnSpPr>
          <p:cNvPr id="207" name="Google Shape;207;p27"/>
          <p:cNvCxnSpPr/>
          <p:nvPr/>
        </p:nvCxnSpPr>
        <p:spPr>
          <a:xfrm>
            <a:off x="800100" y="723900"/>
            <a:ext cx="1638300" cy="0"/>
          </a:xfrm>
          <a:prstGeom prst="straightConnector1">
            <a:avLst/>
          </a:prstGeom>
          <a:noFill/>
          <a:ln cap="flat" cmpd="sng" w="44450">
            <a:solidFill>
              <a:schemeClr val="dk1"/>
            </a:solidFill>
            <a:prstDash val="solid"/>
            <a:miter lim="800000"/>
            <a:headEnd len="sm" w="sm" type="none"/>
            <a:tailEnd len="sm" w="sm" type="none"/>
          </a:ln>
        </p:spPr>
      </p:cxnSp>
      <p:pic>
        <p:nvPicPr>
          <p:cNvPr id="208" name="Google Shape;208;p27"/>
          <p:cNvPicPr preferRelativeResize="0"/>
          <p:nvPr/>
        </p:nvPicPr>
        <p:blipFill rotWithShape="1">
          <a:blip r:embed="rId3">
            <a:alphaModFix/>
          </a:blip>
          <a:srcRect b="43750" l="0" r="0" t="0"/>
          <a:stretch/>
        </p:blipFill>
        <p:spPr>
          <a:xfrm>
            <a:off x="20" y="10"/>
            <a:ext cx="12191979" cy="6857990"/>
          </a:xfrm>
          <a:prstGeom prst="rect">
            <a:avLst/>
          </a:prstGeom>
          <a:noFill/>
          <a:ln>
            <a:noFill/>
          </a:ln>
        </p:spPr>
      </p:pic>
      <p:sp>
        <p:nvSpPr>
          <p:cNvPr id="209" name="Google Shape;209;p27"/>
          <p:cNvSpPr/>
          <p:nvPr/>
        </p:nvSpPr>
        <p:spPr>
          <a:xfrm>
            <a:off x="0" y="0"/>
            <a:ext cx="4824248" cy="6858001"/>
          </a:xfrm>
          <a:prstGeom prst="rect">
            <a:avLst/>
          </a:prstGeom>
          <a:solidFill>
            <a:schemeClr val="lt1">
              <a:alpha val="8784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0" name="Google Shape;210;p27"/>
          <p:cNvSpPr txBox="1"/>
          <p:nvPr>
            <p:ph type="ctrTitle"/>
          </p:nvPr>
        </p:nvSpPr>
        <p:spPr>
          <a:xfrm>
            <a:off x="517870" y="978409"/>
            <a:ext cx="3807100" cy="324108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lang="en-US" sz="4800"/>
              <a:t>                           THANK YOU</a:t>
            </a:r>
            <a:endParaRPr/>
          </a:p>
        </p:txBody>
      </p:sp>
      <p:sp>
        <p:nvSpPr>
          <p:cNvPr id="211" name="Google Shape;211;p27"/>
          <p:cNvSpPr txBox="1"/>
          <p:nvPr>
            <p:ph idx="1" type="subTitle"/>
          </p:nvPr>
        </p:nvSpPr>
        <p:spPr>
          <a:xfrm>
            <a:off x="521208" y="4480560"/>
            <a:ext cx="3800566" cy="1399032"/>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2200"/>
              <a:buNone/>
            </a:pPr>
            <a:r>
              <a:rPr lang="en-US"/>
              <a:t>Any Queries ??  Post your Questions on Piazza</a:t>
            </a:r>
            <a:endParaRPr/>
          </a:p>
        </p:txBody>
      </p:sp>
      <p:sp>
        <p:nvSpPr>
          <p:cNvPr id="212" name="Google Shape;212;p27"/>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000000"/>
                </a:solidFill>
              </a:rPr>
              <a:t>Sample Footer Text</a:t>
            </a:r>
            <a:endParaRPr/>
          </a:p>
        </p:txBody>
      </p:sp>
      <p:sp>
        <p:nvSpPr>
          <p:cNvPr id="213" name="Google Shape;213;p27"/>
          <p:cNvSpPr/>
          <p:nvPr/>
        </p:nvSpPr>
        <p:spPr>
          <a:xfrm>
            <a:off x="517870" y="508090"/>
            <a:ext cx="3803904" cy="14927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4" name="Google Shape;214;p27"/>
          <p:cNvSpPr/>
          <p:nvPr/>
        </p:nvSpPr>
        <p:spPr>
          <a:xfrm>
            <a:off x="521208" y="6209925"/>
            <a:ext cx="3803904"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15" name="Google Shape;215;p27"/>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000000"/>
                </a:solidFill>
              </a:rPr>
              <a:t>5/5/2024</a:t>
            </a:r>
            <a:endParaRPr>
              <a:solidFill>
                <a:srgbClr val="000000"/>
              </a:solidFill>
            </a:endParaRPr>
          </a:p>
        </p:txBody>
      </p:sp>
      <p:sp>
        <p:nvSpPr>
          <p:cNvPr id="216" name="Google Shape;216;p27"/>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solidFill>
                  <a:srgbClr val="FFFFFF"/>
                </a:solidFill>
              </a:rPr>
              <a:t>‹#›</a:t>
            </a:fld>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256525" y="1006400"/>
            <a:ext cx="4209900" cy="4870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5400"/>
              <a:buFont typeface="Arial"/>
              <a:buNone/>
            </a:pPr>
            <a:r>
              <a:rPr lang="en-US" sz="4400"/>
              <a:t>PROJECT DESCRIPTION</a:t>
            </a:r>
            <a:endParaRPr/>
          </a:p>
        </p:txBody>
      </p:sp>
      <p:sp>
        <p:nvSpPr>
          <p:cNvPr id="102" name="Google Shape;102;p14"/>
          <p:cNvSpPr txBox="1"/>
          <p:nvPr>
            <p:ph idx="1" type="body"/>
          </p:nvPr>
        </p:nvSpPr>
        <p:spPr>
          <a:xfrm>
            <a:off x="4760625" y="969275"/>
            <a:ext cx="6922800" cy="48705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0000"/>
              </a:lnSpc>
              <a:spcBef>
                <a:spcPts val="1000"/>
              </a:spcBef>
              <a:spcAft>
                <a:spcPts val="0"/>
              </a:spcAft>
              <a:buClr>
                <a:schemeClr val="dk1"/>
              </a:buClr>
              <a:buSzPct val="61111"/>
              <a:buFont typeface="Arial"/>
              <a:buNone/>
            </a:pPr>
            <a:r>
              <a:rPr lang="en-US" sz="1800"/>
              <a:t>Addressing the challenge of question answering (QA) in the realm of natural language processing (NLP), our focus lies on the Stanford Question Answering Dataset (SQuAD) Version 2.0. Our objective revolves around identifying answer spans within an extensive collection of Wikipedia articles in response to provided questions. QA systems serve as pivotal tools in information retrieval and comprehension, with wide-ranging applications such as virtual assistants, search engines, and educational aids. By harnessing machine comprehension techniques, our aim is to elevate the precision and efficiency of QA systems, thereby contributing to broader enhancements in NLP . Our methodology entails training end-to-end systems adept at handling the QA task. We leverage cutting-edge methodologies in machine comprehension and deep learning to extract pertinent answer spans from text passages. Users can get answers from massive amounts of text data, while these systems also form the foundation for chatbots and virtual assistants that can have natural conversations. By developing these techniques, you're not only improving information access but also contributing to advancements in NLP with applications like machine translation and sentiment analysis. The work on this problem is important because it contributes to developing AI systems that can understand and respond to human language more effectively, with potential benefits in various fields.</a:t>
            </a:r>
            <a:endParaRPr sz="1800"/>
          </a:p>
          <a:p>
            <a:pPr indent="0" lvl="0" marL="0" rtl="0" algn="l">
              <a:lnSpc>
                <a:spcPct val="110000"/>
              </a:lnSpc>
              <a:spcBef>
                <a:spcPts val="0"/>
              </a:spcBef>
              <a:spcAft>
                <a:spcPts val="0"/>
              </a:spcAft>
              <a:buClr>
                <a:schemeClr val="dk1"/>
              </a:buClr>
              <a:buSzPct val="100000"/>
              <a:buNone/>
            </a:pPr>
            <a:r>
              <a:t/>
            </a:r>
            <a:endParaRPr/>
          </a:p>
        </p:txBody>
      </p:sp>
      <p:sp>
        <p:nvSpPr>
          <p:cNvPr id="103" name="Google Shape;103;p14"/>
          <p:cNvSpPr txBox="1"/>
          <p:nvPr>
            <p:ph idx="10" type="dt"/>
          </p:nvPr>
        </p:nvSpPr>
        <p:spPr>
          <a:xfrm>
            <a:off x="517870" y="6420414"/>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5/5/2024</a:t>
            </a:r>
            <a:endParaRPr/>
          </a:p>
        </p:txBody>
      </p:sp>
      <p:sp>
        <p:nvSpPr>
          <p:cNvPr id="104" name="Google Shape;104;p14"/>
          <p:cNvSpPr txBox="1"/>
          <p:nvPr>
            <p:ph idx="11" type="ftr"/>
          </p:nvPr>
        </p:nvSpPr>
        <p:spPr>
          <a:xfrm>
            <a:off x="517870" y="97713"/>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Sample Footer Text</a:t>
            </a:r>
            <a:endParaRPr/>
          </a:p>
        </p:txBody>
      </p:sp>
      <p:sp>
        <p:nvSpPr>
          <p:cNvPr id="105" name="Google Shape;105;p14"/>
          <p:cNvSpPr txBox="1"/>
          <p:nvPr>
            <p:ph idx="12" type="sldNum"/>
          </p:nvPr>
        </p:nvSpPr>
        <p:spPr>
          <a:xfrm>
            <a:off x="11454317" y="6420414"/>
            <a:ext cx="63790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4320300" y="778150"/>
            <a:ext cx="4039200" cy="8439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Background</a:t>
            </a:r>
            <a:endParaRPr/>
          </a:p>
        </p:txBody>
      </p:sp>
      <p:sp>
        <p:nvSpPr>
          <p:cNvPr id="111" name="Google Shape;111;p15"/>
          <p:cNvSpPr txBox="1"/>
          <p:nvPr>
            <p:ph idx="1" type="body"/>
          </p:nvPr>
        </p:nvSpPr>
        <p:spPr>
          <a:xfrm>
            <a:off x="369675" y="1803150"/>
            <a:ext cx="11722500" cy="48888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0"/>
              </a:spcBef>
              <a:spcAft>
                <a:spcPts val="0"/>
              </a:spcAft>
              <a:buNone/>
            </a:pPr>
            <a:r>
              <a:rPr lang="en-US" sz="1200">
                <a:solidFill>
                  <a:srgbClr val="0D0D0D"/>
                </a:solidFill>
                <a:highlight>
                  <a:srgbClr val="FFFFFF"/>
                </a:highlight>
                <a:latin typeface="Roboto"/>
                <a:ea typeface="Roboto"/>
                <a:cs typeface="Roboto"/>
                <a:sym typeface="Roboto"/>
              </a:rPr>
              <a:t>   </a:t>
            </a:r>
            <a:r>
              <a:rPr lang="en-US">
                <a:solidFill>
                  <a:srgbClr val="0D0D0D"/>
                </a:solidFill>
                <a:highlight>
                  <a:srgbClr val="FFFFFF"/>
                </a:highlight>
                <a:latin typeface="Roboto"/>
                <a:ea typeface="Roboto"/>
                <a:cs typeface="Roboto"/>
                <a:sym typeface="Roboto"/>
              </a:rPr>
              <a:t>In  the landscape of natural language processing (NLP) and question answering, our project intersects with key works such as DrQA, BiDAF, and QANet. DrQA stands out for its holistic approach to open-domain question answering, integrating information retrieval from sources like Wikipedia with reading comprehension. BiDAF addresses the issue of premature summarization in attention-based models, proposing a hierarchical network that computes attention for every time step to prevent information loss. QANet, on the other hand, breaks away from recurrent neural networks (RNNs), relying solely on self-attention and convolutions to boost training speed and inference efficiency, inspired by the "Attention is all you need" paradigm shift.</a:t>
            </a:r>
            <a:endParaRPr>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ct val="55000"/>
              <a:buFont typeface="Arial"/>
              <a:buNone/>
            </a:pPr>
            <a:r>
              <a:rPr lang="en-US">
                <a:solidFill>
                  <a:srgbClr val="0D0D0D"/>
                </a:solidFill>
                <a:highlight>
                  <a:srgbClr val="FFFFFF"/>
                </a:highlight>
                <a:latin typeface="Roboto"/>
                <a:ea typeface="Roboto"/>
                <a:cs typeface="Roboto"/>
                <a:sym typeface="Roboto"/>
              </a:rPr>
              <a:t>In comparison to traditional approaches, our project adopts a multi-faceted strategy. While DrQA and BiDAF inform our understanding of leveraging external knowledge sources and optimizing attention mechanisms, respectively, our approach shares common ground with QANet in embracing self-attention but diverges in architecture and implementation details. We aim to harness the efficiency of QANet's self-attention mechanisms while possibly incorporating elements from DrQA and BiDAF to enhance comprehension and performance in question answering. Thus, our project amalgamates insights from various seminal works while charting its own course toward advancing the frontier of question answering systems.Our approach diverges from traditional methods by avoiding the use of seq2seq and encoder-decoder models for question answering.</a:t>
            </a:r>
            <a:endParaRPr>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2550"/>
          </a:p>
        </p:txBody>
      </p:sp>
      <p:sp>
        <p:nvSpPr>
          <p:cNvPr id="112" name="Google Shape;112;p15"/>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ph type="title"/>
          </p:nvPr>
        </p:nvSpPr>
        <p:spPr>
          <a:xfrm>
            <a:off x="517881" y="978406"/>
            <a:ext cx="11165400" cy="968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Preprocessing</a:t>
            </a:r>
            <a:endParaRPr/>
          </a:p>
        </p:txBody>
      </p:sp>
      <p:sp>
        <p:nvSpPr>
          <p:cNvPr id="118" name="Google Shape;118;p16"/>
          <p:cNvSpPr txBox="1"/>
          <p:nvPr>
            <p:ph idx="1" type="body"/>
          </p:nvPr>
        </p:nvSpPr>
        <p:spPr>
          <a:xfrm>
            <a:off x="517884" y="2191022"/>
            <a:ext cx="11165400" cy="3648600"/>
          </a:xfrm>
          <a:prstGeom prst="rect">
            <a:avLst/>
          </a:prstGeom>
        </p:spPr>
        <p:txBody>
          <a:bodyPr anchorCtr="0" anchor="t" bIns="45700" lIns="91425" spcFirstLastPara="1" rIns="91425" wrap="square" tIns="45700">
            <a:normAutofit/>
          </a:bodyPr>
          <a:lstStyle/>
          <a:p>
            <a:pPr indent="-342900" lvl="0" marL="457200" rtl="0" algn="l">
              <a:lnSpc>
                <a:spcPct val="20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Our approach provides a straightforward manual pipeline for QA systems.</a:t>
            </a:r>
            <a:endParaRPr sz="1800">
              <a:solidFill>
                <a:srgbClr val="0D0D0D"/>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We rely on Spacy for tokenization, eliminating the need for additional libraries.</a:t>
            </a:r>
            <a:endParaRPr sz="1800">
              <a:solidFill>
                <a:srgbClr val="0D0D0D"/>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Our pipeline covers all preprocessing tasks, from loading and parsing dataset files to filtering and numericalizing text.</a:t>
            </a:r>
            <a:endParaRPr sz="1800">
              <a:solidFill>
                <a:srgbClr val="0D0D0D"/>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We filter large examples based on sequence lengths to optimize processing.</a:t>
            </a:r>
            <a:endParaRPr sz="1800">
              <a:solidFill>
                <a:srgbClr val="0D0D0D"/>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Gathering text for vocabulary creation and mapping words to IDs are integrated into our pipeline.</a:t>
            </a:r>
            <a:endParaRPr sz="1800">
              <a:solidFill>
                <a:srgbClr val="0D0D0D"/>
              </a:solidFill>
              <a:highlight>
                <a:srgbClr val="FFFFFF"/>
              </a:highlight>
              <a:latin typeface="Roboto"/>
              <a:ea typeface="Roboto"/>
              <a:cs typeface="Roboto"/>
              <a:sym typeface="Roboto"/>
            </a:endParaRPr>
          </a:p>
        </p:txBody>
      </p:sp>
      <p:sp>
        <p:nvSpPr>
          <p:cNvPr id="119" name="Google Shape;119;p16"/>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517881" y="978407"/>
            <a:ext cx="11165400" cy="7242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Dataset</a:t>
            </a:r>
            <a:endParaRPr/>
          </a:p>
        </p:txBody>
      </p:sp>
      <p:sp>
        <p:nvSpPr>
          <p:cNvPr id="125" name="Google Shape;125;p17"/>
          <p:cNvSpPr txBox="1"/>
          <p:nvPr>
            <p:ph idx="1" type="body"/>
          </p:nvPr>
        </p:nvSpPr>
        <p:spPr>
          <a:xfrm>
            <a:off x="517875" y="1946825"/>
            <a:ext cx="11165400" cy="3893100"/>
          </a:xfrm>
          <a:prstGeom prst="rect">
            <a:avLst/>
          </a:prstGeom>
        </p:spPr>
        <p:txBody>
          <a:bodyPr anchorCtr="0" anchor="t" bIns="45700" lIns="91425" spcFirstLastPara="1" rIns="91425" wrap="square" tIns="45700">
            <a:normAutofit fontScale="85000" lnSpcReduction="20000"/>
          </a:bodyPr>
          <a:lstStyle/>
          <a:p>
            <a:pPr indent="-366236" lvl="0" marL="457200" rtl="0" algn="l">
              <a:spcBef>
                <a:spcPts val="1000"/>
              </a:spcBef>
              <a:spcAft>
                <a:spcPts val="0"/>
              </a:spcAft>
              <a:buSzPct val="100000"/>
              <a:buChar char="●"/>
            </a:pPr>
            <a:r>
              <a:rPr lang="en-US" sz="2550"/>
              <a:t>We have used </a:t>
            </a:r>
            <a:r>
              <a:rPr lang="en-US" sz="2550">
                <a:solidFill>
                  <a:srgbClr val="333333"/>
                </a:solidFill>
                <a:highlight>
                  <a:srgbClr val="FFFFFF"/>
                </a:highlight>
              </a:rPr>
              <a:t>SQuAD2.0</a:t>
            </a:r>
            <a:r>
              <a:rPr lang="en-US" sz="2550"/>
              <a:t> dataset for implementing our models.</a:t>
            </a:r>
            <a:endParaRPr sz="2550"/>
          </a:p>
          <a:p>
            <a:pPr indent="0" lvl="0" marL="0" rtl="0" algn="l">
              <a:spcBef>
                <a:spcPts val="400"/>
              </a:spcBef>
              <a:spcAft>
                <a:spcPts val="0"/>
              </a:spcAft>
              <a:buNone/>
            </a:pPr>
            <a:r>
              <a:rPr b="1" lang="en-US" sz="2550">
                <a:solidFill>
                  <a:srgbClr val="333333"/>
                </a:solidFill>
                <a:highlight>
                  <a:srgbClr val="FFFFFF"/>
                </a:highlight>
              </a:rPr>
              <a:t>What is SQuAD?</a:t>
            </a:r>
            <a:endParaRPr b="1" sz="2550">
              <a:solidFill>
                <a:srgbClr val="333333"/>
              </a:solidFill>
              <a:highlight>
                <a:srgbClr val="FFFFFF"/>
              </a:highlight>
            </a:endParaRPr>
          </a:p>
          <a:p>
            <a:pPr indent="-366236" lvl="0" marL="457200" rtl="0" algn="l">
              <a:spcBef>
                <a:spcPts val="400"/>
              </a:spcBef>
              <a:spcAft>
                <a:spcPts val="0"/>
              </a:spcAft>
              <a:buClr>
                <a:srgbClr val="333333"/>
              </a:buClr>
              <a:buSzPct val="100000"/>
              <a:buChar char="●"/>
            </a:pPr>
            <a:r>
              <a:rPr lang="en-US" sz="2550">
                <a:solidFill>
                  <a:srgbClr val="333333"/>
                </a:solidFill>
                <a:highlight>
                  <a:srgbClr val="FFFFFF"/>
                </a:highlight>
              </a:rPr>
              <a:t>SQuAD is a dataset for reading comprehension. Crowdworkers ask questions about Wikipedia articles, and the answer to each question is a piece of text from the article. Sometimes, questions might not have an answer.</a:t>
            </a:r>
            <a:endParaRPr sz="2550">
              <a:solidFill>
                <a:srgbClr val="333333"/>
              </a:solidFill>
              <a:highlight>
                <a:srgbClr val="FFFFFF"/>
              </a:highlight>
            </a:endParaRPr>
          </a:p>
          <a:p>
            <a:pPr indent="0" lvl="0" marL="0" rtl="0" algn="l">
              <a:spcBef>
                <a:spcPts val="400"/>
              </a:spcBef>
              <a:spcAft>
                <a:spcPts val="0"/>
              </a:spcAft>
              <a:buNone/>
            </a:pPr>
            <a:r>
              <a:rPr b="1" lang="en-US" sz="2550">
                <a:solidFill>
                  <a:srgbClr val="0D0D0D"/>
                </a:solidFill>
                <a:highlight>
                  <a:srgbClr val="FFFFFF"/>
                </a:highlight>
                <a:latin typeface="Roboto"/>
                <a:ea typeface="Roboto"/>
                <a:cs typeface="Roboto"/>
                <a:sym typeface="Roboto"/>
              </a:rPr>
              <a:t>SQuAD Version 2 Enhanced Features Over Version 1:</a:t>
            </a:r>
            <a:endParaRPr b="1" sz="2550">
              <a:solidFill>
                <a:srgbClr val="0D0D0D"/>
              </a:solidFill>
              <a:highlight>
                <a:srgbClr val="FFFFFF"/>
              </a:highlight>
              <a:latin typeface="Roboto"/>
              <a:ea typeface="Roboto"/>
              <a:cs typeface="Roboto"/>
              <a:sym typeface="Roboto"/>
            </a:endParaRPr>
          </a:p>
          <a:p>
            <a:pPr indent="-366236" lvl="0" marL="457200" rtl="0" algn="l">
              <a:spcBef>
                <a:spcPts val="400"/>
              </a:spcBef>
              <a:spcAft>
                <a:spcPts val="0"/>
              </a:spcAft>
              <a:buClr>
                <a:srgbClr val="0D0D0D"/>
              </a:buClr>
              <a:buSzPct val="100000"/>
              <a:buFont typeface="Roboto"/>
              <a:buChar char="●"/>
            </a:pPr>
            <a:r>
              <a:rPr lang="en-US" sz="2550">
                <a:solidFill>
                  <a:srgbClr val="0D0D0D"/>
                </a:solidFill>
                <a:highlight>
                  <a:srgbClr val="FFFFFF"/>
                </a:highlight>
                <a:latin typeface="Roboto"/>
                <a:ea typeface="Roboto"/>
                <a:cs typeface="Roboto"/>
                <a:sym typeface="Roboto"/>
              </a:rPr>
              <a:t>SQuAD2.0 merges 100,000 questions from SQuAD1.1 with 50,000 challenging questions created by crowdworkers to resemble answerable ones.</a:t>
            </a:r>
            <a:endParaRPr sz="2550">
              <a:solidFill>
                <a:srgbClr val="0D0D0D"/>
              </a:solidFill>
              <a:highlight>
                <a:srgbClr val="FFFFFF"/>
              </a:highlight>
              <a:latin typeface="Roboto"/>
              <a:ea typeface="Roboto"/>
              <a:cs typeface="Roboto"/>
              <a:sym typeface="Roboto"/>
            </a:endParaRPr>
          </a:p>
          <a:p>
            <a:pPr indent="-366236" lvl="0" marL="457200" rtl="0" algn="l">
              <a:lnSpc>
                <a:spcPct val="115000"/>
              </a:lnSpc>
              <a:spcBef>
                <a:spcPts val="0"/>
              </a:spcBef>
              <a:spcAft>
                <a:spcPts val="0"/>
              </a:spcAft>
              <a:buClr>
                <a:srgbClr val="0D0D0D"/>
              </a:buClr>
              <a:buSzPct val="100000"/>
              <a:buFont typeface="Roboto"/>
              <a:buChar char="●"/>
            </a:pPr>
            <a:r>
              <a:rPr lang="en-US" sz="2550">
                <a:solidFill>
                  <a:srgbClr val="0D0D0D"/>
                </a:solidFill>
                <a:highlight>
                  <a:srgbClr val="FFFFFF"/>
                </a:highlight>
                <a:latin typeface="Roboto"/>
                <a:ea typeface="Roboto"/>
                <a:cs typeface="Roboto"/>
                <a:sym typeface="Roboto"/>
              </a:rPr>
              <a:t>SQuAD 2.0 acts as a standard for testing question answering models, tracking NLP advancements.</a:t>
            </a:r>
            <a:endParaRPr sz="1800">
              <a:solidFill>
                <a:srgbClr val="333333"/>
              </a:solidFill>
              <a:highlight>
                <a:srgbClr val="FFFFFF"/>
              </a:highlight>
            </a:endParaRPr>
          </a:p>
          <a:p>
            <a:pPr indent="0" lvl="0" marL="0" rtl="0" algn="l">
              <a:spcBef>
                <a:spcPts val="1000"/>
              </a:spcBef>
              <a:spcAft>
                <a:spcPts val="0"/>
              </a:spcAft>
              <a:buNone/>
            </a:pPr>
            <a:r>
              <a:t/>
            </a:r>
            <a:endParaRPr/>
          </a:p>
        </p:txBody>
      </p:sp>
      <p:sp>
        <p:nvSpPr>
          <p:cNvPr id="126" name="Google Shape;126;p17"/>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517881" y="826007"/>
            <a:ext cx="11165400" cy="907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SzPts val="990"/>
              <a:buNone/>
            </a:pPr>
            <a:r>
              <a:rPr lang="en-US" sz="4059"/>
              <a:t>Model 1 - DRQA Overview</a:t>
            </a:r>
            <a:endParaRPr sz="4059"/>
          </a:p>
        </p:txBody>
      </p:sp>
      <p:sp>
        <p:nvSpPr>
          <p:cNvPr id="132" name="Google Shape;132;p18"/>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33" name="Google Shape;133;p18"/>
          <p:cNvSpPr txBox="1"/>
          <p:nvPr/>
        </p:nvSpPr>
        <p:spPr>
          <a:xfrm>
            <a:off x="1711225" y="3481250"/>
            <a:ext cx="1049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1"/>
              </a:solidFill>
            </a:endParaRPr>
          </a:p>
        </p:txBody>
      </p:sp>
      <p:pic>
        <p:nvPicPr>
          <p:cNvPr id="134" name="Google Shape;134;p18"/>
          <p:cNvPicPr preferRelativeResize="0"/>
          <p:nvPr/>
        </p:nvPicPr>
        <p:blipFill>
          <a:blip r:embed="rId3">
            <a:alphaModFix/>
          </a:blip>
          <a:stretch>
            <a:fillRect/>
          </a:stretch>
        </p:blipFill>
        <p:spPr>
          <a:xfrm>
            <a:off x="1563200" y="1953075"/>
            <a:ext cx="8573599" cy="4467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517881" y="826007"/>
            <a:ext cx="11165400" cy="907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SzPts val="990"/>
              <a:buNone/>
            </a:pPr>
            <a:r>
              <a:rPr lang="en-US" sz="4059"/>
              <a:t>Model 1 - DRQA Architecture</a:t>
            </a:r>
            <a:endParaRPr sz="4059"/>
          </a:p>
        </p:txBody>
      </p:sp>
      <p:sp>
        <p:nvSpPr>
          <p:cNvPr id="140" name="Google Shape;140;p19"/>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41" name="Google Shape;141;p19"/>
          <p:cNvPicPr preferRelativeResize="0"/>
          <p:nvPr/>
        </p:nvPicPr>
        <p:blipFill>
          <a:blip r:embed="rId3">
            <a:alphaModFix/>
          </a:blip>
          <a:stretch>
            <a:fillRect/>
          </a:stretch>
        </p:blipFill>
        <p:spPr>
          <a:xfrm>
            <a:off x="5656225" y="1671327"/>
            <a:ext cx="6512100" cy="4947347"/>
          </a:xfrm>
          <a:prstGeom prst="rect">
            <a:avLst/>
          </a:prstGeom>
          <a:noFill/>
          <a:ln>
            <a:noFill/>
          </a:ln>
        </p:spPr>
      </p:pic>
      <p:sp>
        <p:nvSpPr>
          <p:cNvPr id="142" name="Google Shape;142;p19"/>
          <p:cNvSpPr txBox="1"/>
          <p:nvPr/>
        </p:nvSpPr>
        <p:spPr>
          <a:xfrm>
            <a:off x="476800" y="1717775"/>
            <a:ext cx="5103300" cy="4900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0"/>
              </a:spcAft>
              <a:buNone/>
            </a:pPr>
            <a:r>
              <a:rPr lang="en-US" sz="1100">
                <a:solidFill>
                  <a:schemeClr val="dk1"/>
                </a:solidFill>
              </a:rPr>
              <a:t>.</a:t>
            </a:r>
            <a:endParaRPr sz="1100">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GloVe:</a:t>
            </a:r>
            <a:r>
              <a:rPr lang="en-US">
                <a:solidFill>
                  <a:schemeClr val="dk1"/>
                </a:solidFill>
              </a:rPr>
              <a:t> Pre-trained word vectors that capture semantic meaning.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Stacked BiLSTM:</a:t>
            </a:r>
            <a:r>
              <a:rPr lang="en-US">
                <a:solidFill>
                  <a:schemeClr val="dk1"/>
                </a:solidFill>
              </a:rPr>
              <a:t> Captures meaning from both directions (past &amp; future) in the context and question.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Aligned Question Embedding:</a:t>
            </a:r>
            <a:r>
              <a:rPr lang="en-US">
                <a:solidFill>
                  <a:schemeClr val="dk1"/>
                </a:solidFill>
              </a:rPr>
              <a:t> Refines the question's meaning to better align with the context using attention.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Linear Self-Attention &amp; weighted avg (Weighted Average):</a:t>
            </a:r>
            <a:r>
              <a:rPr lang="en-US">
                <a:solidFill>
                  <a:schemeClr val="dk1"/>
                </a:solidFill>
              </a:rPr>
              <a:t> Assigns importance scores to question words based on their relevance to the context.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BiLinear Attention:</a:t>
            </a:r>
            <a:r>
              <a:rPr lang="en-US">
                <a:solidFill>
                  <a:schemeClr val="dk1"/>
                </a:solidFill>
              </a:rPr>
              <a:t> Calculates attention scores between each context word and every question word.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Predicted Start Position and End Position:</a:t>
            </a:r>
            <a:r>
              <a:rPr lang="en-US">
                <a:solidFill>
                  <a:schemeClr val="dk1"/>
                </a:solidFill>
              </a:rPr>
              <a:t> Identifies the most likely word where the answer begins and ends in the context.</a:t>
            </a:r>
            <a:endParaRPr sz="2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5814150" y="-149719"/>
            <a:ext cx="5021100" cy="11190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Model 2- BiDAF</a:t>
            </a:r>
            <a:endParaRPr/>
          </a:p>
        </p:txBody>
      </p:sp>
      <p:sp>
        <p:nvSpPr>
          <p:cNvPr id="148" name="Google Shape;148;p20"/>
          <p:cNvSpPr txBox="1"/>
          <p:nvPr>
            <p:ph idx="1" type="body"/>
          </p:nvPr>
        </p:nvSpPr>
        <p:spPr>
          <a:xfrm>
            <a:off x="460225" y="969275"/>
            <a:ext cx="11223000" cy="5451300"/>
          </a:xfrm>
          <a:prstGeom prst="rect">
            <a:avLst/>
          </a:prstGeom>
        </p:spPr>
        <p:txBody>
          <a:bodyPr anchorCtr="0" anchor="t" bIns="45700" lIns="91425" spcFirstLastPara="1" rIns="91425" wrap="square" tIns="45700">
            <a:normAutofit lnSpcReduction="20000"/>
          </a:bodyPr>
          <a:lstStyle/>
          <a:p>
            <a:pPr indent="0" lvl="0" marL="0" rtl="0" algn="l">
              <a:lnSpc>
                <a:spcPct val="175000"/>
              </a:lnSpc>
              <a:spcBef>
                <a:spcPts val="0"/>
              </a:spcBef>
              <a:spcAft>
                <a:spcPts val="0"/>
              </a:spcAft>
              <a:buNone/>
            </a:pPr>
            <a:r>
              <a:rPr lang="en-US"/>
              <a:t>BiDAF, or Bidirectional Attention Flow for Machine Comprehension, tackles the challenge of premature summarization inherent in previous models employing attention mechanisms. Unlike earlier approaches that summarized input values and queries into fixed-size vectors, BiDAF introduces a novel approach. Instead of condensing the context paragraph prematurely, the attention is computed dynamically for each time step. This ensures that information loss is minimized, addressing a significant limitation of prior methods. </a:t>
            </a:r>
            <a:endParaRPr/>
          </a:p>
          <a:p>
            <a:pPr indent="0" lvl="0" marL="0" rtl="0" algn="l">
              <a:lnSpc>
                <a:spcPct val="175000"/>
              </a:lnSpc>
              <a:spcBef>
                <a:spcPts val="0"/>
              </a:spcBef>
              <a:spcAft>
                <a:spcPts val="0"/>
              </a:spcAft>
              <a:buClr>
                <a:schemeClr val="dk1"/>
              </a:buClr>
              <a:buSzPts val="1100"/>
              <a:buFont typeface="Arial"/>
              <a:buNone/>
            </a:pPr>
            <a:r>
              <a:rPr lang="en-US"/>
              <a:t>Additionally, the model integrates bidirectional attention, allowing information flow in both directions, which enhances comprehension. The proposed hierarchical, multi-stage network facilitates the flow of attended vectors and representations from previous layers to subsequent modeling layers, optimizing information retention and utilization throughout the network.</a:t>
            </a:r>
            <a:endParaRPr/>
          </a:p>
          <a:p>
            <a:pPr indent="0" lvl="0" marL="0" rtl="0" algn="l">
              <a:spcBef>
                <a:spcPts val="1000"/>
              </a:spcBef>
              <a:spcAft>
                <a:spcPts val="0"/>
              </a:spcAft>
              <a:buNone/>
            </a:pPr>
            <a:r>
              <a:t/>
            </a:r>
            <a:endParaRPr/>
          </a:p>
        </p:txBody>
      </p:sp>
      <p:sp>
        <p:nvSpPr>
          <p:cNvPr id="149" name="Google Shape;149;p20"/>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517881" y="978407"/>
            <a:ext cx="11165400" cy="9075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lang="en-US"/>
              <a:t>Model 3- QANet</a:t>
            </a:r>
            <a:endParaRPr/>
          </a:p>
        </p:txBody>
      </p:sp>
      <p:sp>
        <p:nvSpPr>
          <p:cNvPr id="155" name="Google Shape;155;p21"/>
          <p:cNvSpPr txBox="1"/>
          <p:nvPr>
            <p:ph idx="1" type="body"/>
          </p:nvPr>
        </p:nvSpPr>
        <p:spPr>
          <a:xfrm>
            <a:off x="517884" y="2170672"/>
            <a:ext cx="11165400" cy="3669000"/>
          </a:xfrm>
          <a:prstGeom prst="rect">
            <a:avLst/>
          </a:prstGeom>
        </p:spPr>
        <p:txBody>
          <a:bodyPr anchorCtr="0" anchor="t" bIns="45700" lIns="91425" spcFirstLastPara="1" rIns="91425" wrap="square" tIns="45700">
            <a:normAutofit/>
          </a:bodyPr>
          <a:lstStyle/>
          <a:p>
            <a:pPr indent="-342900" lvl="0" marL="457200" rtl="0" algn="l">
              <a:lnSpc>
                <a:spcPct val="200000"/>
              </a:lnSpc>
              <a:spcBef>
                <a:spcPts val="100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Prioritizes self-attention and convolutions for faster training and better performance.</a:t>
            </a:r>
            <a:endParaRPr sz="1800">
              <a:solidFill>
                <a:srgbClr val="0D0D0D"/>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Dissects text, capturing details and context swiftly with self-attention and convolution techniques.</a:t>
            </a:r>
            <a:endParaRPr sz="1800"/>
          </a:p>
          <a:p>
            <a:pPr indent="-342900" lvl="0" marL="457200" rtl="0" algn="l">
              <a:lnSpc>
                <a:spcPct val="20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These convolution techniques guarantee efficient calculation, better accuracy and faster insights.</a:t>
            </a:r>
            <a:endParaRPr sz="1800">
              <a:solidFill>
                <a:srgbClr val="0D0D0D"/>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Simplifies complex text, facilitating smooth human-machine communication.</a:t>
            </a:r>
            <a:endParaRPr sz="1800">
              <a:solidFill>
                <a:srgbClr val="0D0D0D"/>
              </a:solidFill>
              <a:highlight>
                <a:srgbClr val="FFFFFF"/>
              </a:highlight>
              <a:latin typeface="Roboto"/>
              <a:ea typeface="Roboto"/>
              <a:cs typeface="Roboto"/>
              <a:sym typeface="Roboto"/>
            </a:endParaRPr>
          </a:p>
          <a:p>
            <a:pPr indent="-342900" lvl="0" marL="457200" rtl="0" algn="l">
              <a:lnSpc>
                <a:spcPct val="200000"/>
              </a:lnSpc>
              <a:spcBef>
                <a:spcPts val="0"/>
              </a:spcBef>
              <a:spcAft>
                <a:spcPts val="0"/>
              </a:spcAft>
              <a:buClr>
                <a:srgbClr val="0D0D0D"/>
              </a:buClr>
              <a:buSzPts val="1800"/>
              <a:buFont typeface="Roboto"/>
              <a:buChar char="●"/>
            </a:pPr>
            <a:r>
              <a:rPr lang="en-US" sz="1800">
                <a:solidFill>
                  <a:srgbClr val="0D0D0D"/>
                </a:solidFill>
                <a:highlight>
                  <a:srgbClr val="FFFFFF"/>
                </a:highlight>
                <a:latin typeface="Roboto"/>
                <a:ea typeface="Roboto"/>
                <a:cs typeface="Roboto"/>
                <a:sym typeface="Roboto"/>
              </a:rPr>
              <a:t>Evolves constantly, integrating effective strategies like "Highway Networks" for improved performance.</a:t>
            </a:r>
            <a:endParaRPr sz="1800">
              <a:solidFill>
                <a:srgbClr val="0D0D0D"/>
              </a:solidFill>
              <a:highlight>
                <a:srgbClr val="FFFFFF"/>
              </a:highlight>
              <a:latin typeface="Roboto"/>
              <a:ea typeface="Roboto"/>
              <a:cs typeface="Roboto"/>
              <a:sym typeface="Roboto"/>
            </a:endParaRPr>
          </a:p>
        </p:txBody>
      </p:sp>
      <p:sp>
        <p:nvSpPr>
          <p:cNvPr id="156" name="Google Shape;156;p21"/>
          <p:cNvSpPr txBox="1"/>
          <p:nvPr>
            <p:ph idx="12" type="sldNum"/>
          </p:nvPr>
        </p:nvSpPr>
        <p:spPr>
          <a:xfrm>
            <a:off x="11454317" y="6420414"/>
            <a:ext cx="6378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estaltVTI">
  <a:themeElements>
    <a:clrScheme name="Custom 86">
      <a:dk1>
        <a:srgbClr val="000000"/>
      </a:dk1>
      <a:lt1>
        <a:srgbClr val="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