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67" r:id="rId4"/>
    <p:sldId id="268" r:id="rId5"/>
    <p:sldId id="269" r:id="rId6"/>
    <p:sldId id="271" r:id="rId7"/>
    <p:sldId id="270" r:id="rId8"/>
    <p:sldId id="272" r:id="rId9"/>
    <p:sldId id="273" r:id="rId10"/>
    <p:sldId id="274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417"/>
    <a:srgbClr val="6C7373"/>
    <a:srgbClr val="E1E1E1"/>
    <a:srgbClr val="566568"/>
    <a:srgbClr val="C41039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7" autoAdjust="0"/>
    <p:restoredTop sz="94609"/>
  </p:normalViewPr>
  <p:slideViewPr>
    <p:cSldViewPr snapToGrid="0" snapToObjects="1">
      <p:cViewPr varScale="1">
        <p:scale>
          <a:sx n="78" d="100"/>
          <a:sy n="78" d="100"/>
        </p:scale>
        <p:origin x="96" y="18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5880328"/>
            <a:ext cx="3608228" cy="563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8702448" y="464974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8702448" y="464974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5880328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34311" y="1784195"/>
            <a:ext cx="7062803" cy="1217083"/>
          </a:xfrm>
        </p:spPr>
        <p:txBody>
          <a:bodyPr/>
          <a:lstStyle/>
          <a:p>
            <a:r>
              <a:rPr lang="en-US" dirty="0"/>
              <a:t>Bayesian Optimization for Automatically Generating Neural Networks to Model Customer Churn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Patrick Di Rita</a:t>
            </a:r>
          </a:p>
        </p:txBody>
      </p:sp>
    </p:spTree>
    <p:extLst>
      <p:ext uri="{BB962C8B-B14F-4D97-AF65-F5344CB8AC3E}">
        <p14:creationId xmlns:p14="http://schemas.microsoft.com/office/powerpoint/2010/main" val="15842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6BA5A9A3-894D-4A24-99C3-8259D85CA9EE}"/>
              </a:ext>
            </a:extLst>
          </p:cNvPr>
          <p:cNvSpPr txBox="1">
            <a:spLocks/>
          </p:cNvSpPr>
          <p:nvPr/>
        </p:nvSpPr>
        <p:spPr>
          <a:xfrm>
            <a:off x="622938" y="1417638"/>
            <a:ext cx="10946126" cy="50029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Bayesian optimization is a viable and efficient option for neural architecture search and hyperparameter optimization</a:t>
            </a:r>
          </a:p>
          <a:p>
            <a:endParaRPr lang="en-US" sz="2400" dirty="0"/>
          </a:p>
          <a:p>
            <a:r>
              <a:rPr lang="en-US" sz="2400" dirty="0"/>
              <a:t>The proposed bandit acquisition function was able to outperform vanilla Expected Improvement, confirming the original hypothesis</a:t>
            </a:r>
          </a:p>
          <a:p>
            <a:endParaRPr lang="en-US" sz="2400" dirty="0"/>
          </a:p>
          <a:p>
            <a:r>
              <a:rPr lang="en-US" sz="2400" dirty="0"/>
              <a:t>The improvement was not by a huge margin, but the bandit-optimized model performed better than any other models found on Kaggle</a:t>
            </a:r>
          </a:p>
          <a:p>
            <a:endParaRPr lang="en-US" sz="2400" dirty="0"/>
          </a:p>
          <a:p>
            <a:r>
              <a:rPr lang="en-US" sz="2400" dirty="0"/>
              <a:t>Further work is to apply this same framework to a harder dataset, as ANNs reach the limit of this dataset </a:t>
            </a:r>
            <a:r>
              <a:rPr lang="en-US" sz="2400"/>
              <a:t>very easily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2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7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9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64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D5AFB9A-1E5F-474B-993A-8BF0B37AE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099" y="2325800"/>
            <a:ext cx="8973802" cy="97168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4B926A-2B97-427B-A810-977EB7A0AC8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3297486"/>
            <a:ext cx="0" cy="640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80EB36A-899E-4133-9AFD-12BA1BB2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1" y="3905316"/>
            <a:ext cx="9688277" cy="952633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50BE02E-47BA-4404-A8C7-9C7BB5D8E368}"/>
              </a:ext>
            </a:extLst>
          </p:cNvPr>
          <p:cNvSpPr txBox="1">
            <a:spLocks/>
          </p:cNvSpPr>
          <p:nvPr/>
        </p:nvSpPr>
        <p:spPr>
          <a:xfrm>
            <a:off x="1609099" y="5101923"/>
            <a:ext cx="8663791" cy="6439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80/20 train/test split, scaled to standard normal</a:t>
            </a:r>
          </a:p>
          <a:p>
            <a:r>
              <a:rPr lang="en-US" dirty="0"/>
              <a:t>Training further split into 80/10/10 train/</a:t>
            </a:r>
            <a:r>
              <a:rPr lang="en-US" dirty="0" err="1"/>
              <a:t>val</a:t>
            </a:r>
            <a:r>
              <a:rPr lang="en-US" dirty="0"/>
              <a:t>/</a:t>
            </a:r>
            <a:r>
              <a:rPr lang="en-US" dirty="0" err="1"/>
              <a:t>hyp</a:t>
            </a:r>
            <a:r>
              <a:rPr lang="en-US" dirty="0"/>
              <a:t> sets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6BA5A9A3-894D-4A24-99C3-8259D85CA9EE}"/>
              </a:ext>
            </a:extLst>
          </p:cNvPr>
          <p:cNvSpPr txBox="1">
            <a:spLocks/>
          </p:cNvSpPr>
          <p:nvPr/>
        </p:nvSpPr>
        <p:spPr>
          <a:xfrm>
            <a:off x="1609099" y="1437857"/>
            <a:ext cx="8663791" cy="6439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Goal: predict customer churn (exited field) with high accuracy</a:t>
            </a:r>
          </a:p>
        </p:txBody>
      </p:sp>
    </p:spTree>
    <p:extLst>
      <p:ext uri="{BB962C8B-B14F-4D97-AF65-F5344CB8AC3E}">
        <p14:creationId xmlns:p14="http://schemas.microsoft.com/office/powerpoint/2010/main" val="10355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Artificial Neural Network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6BA5A9A3-894D-4A24-99C3-8259D85CA9EE}"/>
              </a:ext>
            </a:extLst>
          </p:cNvPr>
          <p:cNvSpPr txBox="1">
            <a:spLocks/>
          </p:cNvSpPr>
          <p:nvPr/>
        </p:nvSpPr>
        <p:spPr>
          <a:xfrm>
            <a:off x="5979384" y="1615256"/>
            <a:ext cx="5589679" cy="6439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Control parameters:</a:t>
            </a:r>
          </a:p>
          <a:p>
            <a:pPr marL="0" indent="0">
              <a:buNone/>
            </a:pPr>
            <a:r>
              <a:rPr lang="en-US" sz="2400" dirty="0"/>
              <a:t>	ANN:</a:t>
            </a:r>
          </a:p>
          <a:p>
            <a:pPr marL="0" indent="0">
              <a:buNone/>
            </a:pPr>
            <a:r>
              <a:rPr lang="en-US" sz="2400" dirty="0"/>
              <a:t>		Input layer: 		11 nodes</a:t>
            </a:r>
          </a:p>
          <a:p>
            <a:pPr marL="0" indent="0">
              <a:buNone/>
            </a:pPr>
            <a:r>
              <a:rPr lang="en-US" sz="2400" dirty="0"/>
              <a:t>		1 hidden layer: 	 6 nodes</a:t>
            </a:r>
          </a:p>
          <a:p>
            <a:pPr marL="0" indent="0">
              <a:buNone/>
            </a:pPr>
            <a:r>
              <a:rPr lang="en-US" sz="2400" dirty="0"/>
              <a:t>		Dropout:			10%</a:t>
            </a:r>
          </a:p>
          <a:p>
            <a:pPr marL="0" indent="0">
              <a:buNone/>
            </a:pPr>
            <a:r>
              <a:rPr lang="en-US" sz="2400" dirty="0"/>
              <a:t>		Activation:		Sigmoid</a:t>
            </a:r>
          </a:p>
          <a:p>
            <a:pPr marL="0" indent="0">
              <a:buNone/>
            </a:pPr>
            <a:r>
              <a:rPr lang="en-US" sz="2400" dirty="0"/>
              <a:t>	ADAM Optimizer:</a:t>
            </a:r>
          </a:p>
          <a:p>
            <a:pPr marL="0" indent="0">
              <a:buNone/>
            </a:pPr>
            <a:r>
              <a:rPr lang="en-US" sz="2400" dirty="0"/>
              <a:t>		Learning rate: 	0.001</a:t>
            </a:r>
          </a:p>
          <a:p>
            <a:pPr marL="0" indent="0">
              <a:buNone/>
            </a:pPr>
            <a:r>
              <a:rPr lang="en-US" sz="2400" dirty="0"/>
              <a:t>		Batch size:		10</a:t>
            </a:r>
          </a:p>
          <a:p>
            <a:pPr marL="0" indent="0">
              <a:buNone/>
            </a:pPr>
            <a:r>
              <a:rPr lang="en-US" sz="2400" dirty="0"/>
              <a:t>		Workers:			4</a:t>
            </a:r>
          </a:p>
          <a:p>
            <a:pPr marL="0" indent="0">
              <a:buNone/>
            </a:pPr>
            <a:r>
              <a:rPr lang="en-US" sz="2400" dirty="0"/>
              <a:t>		Weight Decay:	0</a:t>
            </a:r>
          </a:p>
        </p:txBody>
      </p:sp>
      <p:pic>
        <p:nvPicPr>
          <p:cNvPr id="8" name="Picture 7" descr="A picture containing light, dark&#10;&#10;Description automatically generated">
            <a:extLst>
              <a:ext uri="{FF2B5EF4-FFF2-40B4-BE49-F238E27FC236}">
                <a16:creationId xmlns:a16="http://schemas.microsoft.com/office/drawing/2014/main" id="{2A1DD680-D244-4674-A704-40C4004F9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19" t="29504" r="18123" b="28242"/>
          <a:stretch/>
        </p:blipFill>
        <p:spPr>
          <a:xfrm>
            <a:off x="622937" y="1894280"/>
            <a:ext cx="4332122" cy="45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objectives and evaluation metrics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6BA5A9A3-894D-4A24-99C3-8259D85CA9EE}"/>
              </a:ext>
            </a:extLst>
          </p:cNvPr>
          <p:cNvSpPr txBox="1">
            <a:spLocks/>
          </p:cNvSpPr>
          <p:nvPr/>
        </p:nvSpPr>
        <p:spPr>
          <a:xfrm>
            <a:off x="622938" y="1417638"/>
            <a:ext cx="10946126" cy="50029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fitting:</a:t>
            </a:r>
          </a:p>
          <a:p>
            <a:pPr lvl="1"/>
            <a:r>
              <a:rPr lang="en-US" sz="2000" dirty="0"/>
              <a:t>Neural network trained to minimize Binary Cross Entropy loss function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Model evaluation:</a:t>
            </a:r>
          </a:p>
          <a:p>
            <a:pPr lvl="1"/>
            <a:r>
              <a:rPr lang="en-US" sz="2000" dirty="0"/>
              <a:t>Trained network evaluated by measuring area under the ROC curve (AUC)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22085-520B-4DE6-8E3A-5D85AD1740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3864" y="2257010"/>
            <a:ext cx="5344271" cy="8287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78BD08-2246-4B55-9158-154E6473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22" y="4206817"/>
            <a:ext cx="2588355" cy="236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1735E3-DD3F-46C1-839A-C699968230B7}"/>
              </a:ext>
            </a:extLst>
          </p:cNvPr>
          <p:cNvSpPr txBox="1"/>
          <p:nvPr/>
        </p:nvSpPr>
        <p:spPr>
          <a:xfrm>
            <a:off x="7664070" y="6342071"/>
            <a:ext cx="52176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https://towardsdatascience.com/understanding-auc-roc-curve-68b2303cc9c5</a:t>
            </a:r>
          </a:p>
        </p:txBody>
      </p:sp>
    </p:spTree>
    <p:extLst>
      <p:ext uri="{BB962C8B-B14F-4D97-AF65-F5344CB8AC3E}">
        <p14:creationId xmlns:p14="http://schemas.microsoft.com/office/powerpoint/2010/main" val="37403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 setup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6BA5A9A3-894D-4A24-99C3-8259D85CA9EE}"/>
              </a:ext>
            </a:extLst>
          </p:cNvPr>
          <p:cNvSpPr txBox="1">
            <a:spLocks/>
          </p:cNvSpPr>
          <p:nvPr/>
        </p:nvSpPr>
        <p:spPr>
          <a:xfrm>
            <a:off x="622938" y="1417638"/>
            <a:ext cx="10946126" cy="50029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Goal: use Bayesian optimization to optimize ADAM hyperparameters as well as ANN architecture hyperparameters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Implementation framework: </a:t>
            </a:r>
            <a:r>
              <a:rPr lang="en-US" sz="2400" dirty="0" err="1"/>
              <a:t>PyTorch</a:t>
            </a:r>
            <a:r>
              <a:rPr lang="en-US" sz="2400" dirty="0"/>
              <a:t>, </a:t>
            </a:r>
            <a:r>
              <a:rPr lang="en-US" sz="2400" dirty="0" err="1"/>
              <a:t>GPyTorch</a:t>
            </a:r>
            <a:r>
              <a:rPr lang="en-US" sz="2400" dirty="0"/>
              <a:t>, </a:t>
            </a:r>
            <a:r>
              <a:rPr lang="en-US" sz="2400" dirty="0" err="1"/>
              <a:t>BoTorch</a:t>
            </a:r>
            <a:r>
              <a:rPr lang="en-US" sz="2400" dirty="0"/>
              <a:t>, Ax stack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Surrogate model: Gaussian process with </a:t>
            </a:r>
            <a:r>
              <a:rPr lang="en-US" sz="2400" dirty="0" err="1"/>
              <a:t>Matern</a:t>
            </a:r>
            <a:r>
              <a:rPr lang="en-US" sz="2400" dirty="0"/>
              <a:t> 5/2 kernel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Optimization objective: Maximize AUC on </a:t>
            </a:r>
            <a:r>
              <a:rPr lang="en-US" sz="2400" dirty="0" err="1"/>
              <a:t>hyp</a:t>
            </a:r>
            <a:r>
              <a:rPr lang="en-US" sz="2400" dirty="0"/>
              <a:t> 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Acquisition function: </a:t>
            </a:r>
          </a:p>
          <a:p>
            <a:pPr marL="0" indent="0">
              <a:buNone/>
            </a:pPr>
            <a:r>
              <a:rPr lang="en-US" sz="2400" dirty="0"/>
              <a:t>	Control: 			Expected Improvement </a:t>
            </a:r>
          </a:p>
          <a:p>
            <a:pPr marL="0" indent="0">
              <a:buNone/>
            </a:pPr>
            <a:r>
              <a:rPr lang="en-US" sz="2400" dirty="0"/>
              <a:t>	Experimental: 	Bandit acquisition 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91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 setup (cont.)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6BA5A9A3-894D-4A24-99C3-8259D85CA9EE}"/>
              </a:ext>
            </a:extLst>
          </p:cNvPr>
          <p:cNvSpPr txBox="1">
            <a:spLocks/>
          </p:cNvSpPr>
          <p:nvPr/>
        </p:nvSpPr>
        <p:spPr>
          <a:xfrm>
            <a:off x="622938" y="1417638"/>
            <a:ext cx="4826392" cy="50029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ADAM hyperparameter search space: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lr</a:t>
            </a:r>
            <a:r>
              <a:rPr lang="en-US" sz="2000" dirty="0"/>
              <a:t>: 				[1e-6, .4] – log scale</a:t>
            </a:r>
          </a:p>
          <a:p>
            <a:pPr marL="0" indent="0">
              <a:buNone/>
            </a:pPr>
            <a:r>
              <a:rPr lang="en-US" sz="2000" dirty="0"/>
              <a:t>	batch size: 		[1, 100]</a:t>
            </a:r>
          </a:p>
          <a:p>
            <a:pPr marL="0" indent="0">
              <a:buNone/>
            </a:pPr>
            <a:r>
              <a:rPr lang="en-US" sz="2000" dirty="0"/>
              <a:t>	workers: 		[0, 16]</a:t>
            </a:r>
          </a:p>
          <a:p>
            <a:pPr marL="0" indent="0">
              <a:buNone/>
            </a:pPr>
            <a:r>
              <a:rPr lang="en-US" sz="2000" dirty="0"/>
              <a:t>	weight decay: 	[0, .5]</a:t>
            </a:r>
          </a:p>
          <a:p>
            <a:pPr marL="0" indent="0">
              <a:buNone/>
            </a:pPr>
            <a:r>
              <a:rPr lang="en-US" sz="2000" dirty="0"/>
              <a:t>	epochs:			100 – fixed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ANN hyperparameter search space:</a:t>
            </a:r>
          </a:p>
          <a:p>
            <a:pPr marL="0" indent="0">
              <a:buNone/>
            </a:pPr>
            <a:r>
              <a:rPr lang="en-US" sz="2000" dirty="0"/>
              <a:t>	hidden layers: 	[1, 10]</a:t>
            </a:r>
          </a:p>
          <a:p>
            <a:pPr marL="0" indent="0">
              <a:buNone/>
            </a:pPr>
            <a:r>
              <a:rPr lang="en-US" sz="2000" dirty="0"/>
              <a:t>	first hidden dim:	[3, 100]</a:t>
            </a:r>
          </a:p>
          <a:p>
            <a:pPr marL="0" indent="0">
              <a:buNone/>
            </a:pPr>
            <a:r>
              <a:rPr lang="en-US" sz="2000" dirty="0"/>
              <a:t>	hidden growth: 	[.1, 2]</a:t>
            </a:r>
          </a:p>
          <a:p>
            <a:pPr marL="0" indent="0">
              <a:buNone/>
            </a:pPr>
            <a:r>
              <a:rPr lang="en-US" sz="2000" dirty="0"/>
              <a:t>	dropout: 		[0, .9]</a:t>
            </a:r>
          </a:p>
          <a:p>
            <a:pPr marL="0" indent="0">
              <a:buNone/>
            </a:pPr>
            <a:r>
              <a:rPr lang="en-US" sz="2000" dirty="0"/>
              <a:t>	activation:		[</a:t>
            </a:r>
            <a:r>
              <a:rPr lang="en-US" sz="2000" dirty="0" err="1"/>
              <a:t>ReLU</a:t>
            </a:r>
            <a:r>
              <a:rPr lang="en-US" sz="2000" dirty="0"/>
              <a:t>, </a:t>
            </a:r>
            <a:r>
              <a:rPr lang="en-US" sz="2000" dirty="0" err="1"/>
              <a:t>LReLU</a:t>
            </a:r>
            <a:r>
              <a:rPr lang="en-US" sz="2000" dirty="0"/>
              <a:t>, tanh]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12E2BEA7-94B7-4830-A253-8C79F92804F9}"/>
              </a:ext>
            </a:extLst>
          </p:cNvPr>
          <p:cNvSpPr txBox="1">
            <a:spLocks/>
          </p:cNvSpPr>
          <p:nvPr/>
        </p:nvSpPr>
        <p:spPr>
          <a:xfrm>
            <a:off x="6096000" y="1430725"/>
            <a:ext cx="5272216" cy="50029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		SOBOL random initialization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T rounds of Bayesian optimization:</a:t>
            </a:r>
          </a:p>
          <a:p>
            <a:pPr marL="0" indent="0">
              <a:buNone/>
            </a:pPr>
            <a:r>
              <a:rPr lang="en-US" sz="2000" dirty="0"/>
              <a:t>		1. Train network on nominated 				parameterization</a:t>
            </a:r>
          </a:p>
          <a:p>
            <a:pPr marL="0" indent="0">
              <a:buNone/>
            </a:pPr>
            <a:r>
              <a:rPr lang="en-US" sz="2000" dirty="0"/>
              <a:t>		2. Evaluate network on </a:t>
            </a:r>
            <a:r>
              <a:rPr lang="en-US" sz="2000" dirty="0" err="1"/>
              <a:t>hyp</a:t>
            </a:r>
            <a:r>
              <a:rPr lang="en-US" sz="2000" dirty="0"/>
              <a:t> set</a:t>
            </a:r>
          </a:p>
          <a:p>
            <a:pPr marL="0" indent="0">
              <a:buNone/>
            </a:pPr>
            <a:r>
              <a:rPr lang="en-US" sz="2000" dirty="0"/>
              <a:t>		3. Update model with observation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Train final model using best 	parameterization on full training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Evaluate on test set to compare models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30D825-7B8B-4A20-BC16-EDC93699DAEA}"/>
              </a:ext>
            </a:extLst>
          </p:cNvPr>
          <p:cNvCxnSpPr/>
          <p:nvPr/>
        </p:nvCxnSpPr>
        <p:spPr>
          <a:xfrm>
            <a:off x="8686800" y="1754659"/>
            <a:ext cx="0" cy="46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064197-2335-47A5-A411-AFB9D1DE9C04}"/>
              </a:ext>
            </a:extLst>
          </p:cNvPr>
          <p:cNvCxnSpPr/>
          <p:nvPr/>
        </p:nvCxnSpPr>
        <p:spPr>
          <a:xfrm>
            <a:off x="8686800" y="3892378"/>
            <a:ext cx="0" cy="481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53E240-725A-41B8-BDF1-195227A92A5F}"/>
              </a:ext>
            </a:extLst>
          </p:cNvPr>
          <p:cNvCxnSpPr/>
          <p:nvPr/>
        </p:nvCxnSpPr>
        <p:spPr>
          <a:xfrm>
            <a:off x="8686800" y="4942703"/>
            <a:ext cx="0" cy="481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Bandit acquisition function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6BA5A9A3-894D-4A24-99C3-8259D85CA9EE}"/>
              </a:ext>
            </a:extLst>
          </p:cNvPr>
          <p:cNvSpPr txBox="1">
            <a:spLocks/>
          </p:cNvSpPr>
          <p:nvPr/>
        </p:nvSpPr>
        <p:spPr>
          <a:xfrm>
            <a:off x="622938" y="1417638"/>
            <a:ext cx="10946126" cy="50029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Intuition: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/>
              <a:t>At each nomination step within the Bayesian optimization loop, optimize a set of acquisition functions 	rather than just one, and choose a nomination from the set with probability proportional to the 	cumulative rewards of its corresponding acquisition function. In other words, turn the acquisition 	function choice into its own multi-armed bandit problem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Reasoning: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/>
              <a:t>There is no guarantee that an acquisition function chosen at the beginning of an experiment will 	remain optimal over the duration of the experiment</a:t>
            </a:r>
          </a:p>
          <a:p>
            <a:pPr marL="0" indent="0">
              <a:buNone/>
            </a:pPr>
            <a:r>
              <a:rPr lang="en-US" sz="1800" dirty="0"/>
              <a:t>	Observing points from a set of acquisition functions will lead to greater observation diversity and 	exploration of the search space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517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2937" y="241271"/>
            <a:ext cx="9649953" cy="980194"/>
          </a:xfrm>
        </p:spPr>
        <p:txBody>
          <a:bodyPr/>
          <a:lstStyle/>
          <a:p>
            <a:r>
              <a:rPr lang="en-US" dirty="0"/>
              <a:t>Bandit acquisition function implementation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6BA5A9A3-894D-4A24-99C3-8259D85CA9EE}"/>
              </a:ext>
            </a:extLst>
          </p:cNvPr>
          <p:cNvSpPr txBox="1">
            <a:spLocks/>
          </p:cNvSpPr>
          <p:nvPr/>
        </p:nvSpPr>
        <p:spPr>
          <a:xfrm>
            <a:off x="7006280" y="1417638"/>
            <a:ext cx="4562783" cy="50029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Optimize all acquisition functions and get their nominations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Update reward history based on cumulative rewards of each acquisition function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Choose a nomination with probability proportional to cumulative rewards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chosen nomination to experiment and evaluate at that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3BA58-3546-4A48-A345-994F78B7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96" y="1121742"/>
            <a:ext cx="6036522" cy="54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6BA5A9A3-894D-4A24-99C3-8259D85CA9EE}"/>
              </a:ext>
            </a:extLst>
          </p:cNvPr>
          <p:cNvSpPr txBox="1">
            <a:spLocks/>
          </p:cNvSpPr>
          <p:nvPr/>
        </p:nvSpPr>
        <p:spPr>
          <a:xfrm>
            <a:off x="622938" y="1417638"/>
            <a:ext cx="10946126" cy="50029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Control Architecture + Control ADAM: 					0.8569</a:t>
            </a:r>
          </a:p>
          <a:p>
            <a:pPr marL="0" indent="0">
              <a:buNone/>
            </a:pPr>
            <a:r>
              <a:rPr lang="en-US" sz="2400" dirty="0"/>
              <a:t>Control Architecture + Optimized ADAM (EI):			0.8650</a:t>
            </a:r>
          </a:p>
          <a:p>
            <a:pPr marL="0" indent="0">
              <a:buNone/>
            </a:pPr>
            <a:r>
              <a:rPr lang="en-US" sz="2400" dirty="0"/>
              <a:t>Optimized Architecture + Optimized ADAM (EI): 		0.8709		</a:t>
            </a:r>
          </a:p>
          <a:p>
            <a:pPr marL="0" indent="0">
              <a:buNone/>
            </a:pPr>
            <a:r>
              <a:rPr lang="en-US" sz="2400" dirty="0"/>
              <a:t>Optimized Architecture + Optimized ADAM (Bandit):	0.8734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Optimal parameters:</a:t>
            </a:r>
          </a:p>
          <a:p>
            <a:pPr marL="0" indent="0">
              <a:buNone/>
            </a:pPr>
            <a:r>
              <a:rPr lang="en-US" sz="1800" dirty="0"/>
              <a:t>	ANN:								ADAM Optimizer:</a:t>
            </a:r>
          </a:p>
          <a:p>
            <a:pPr marL="0" indent="0">
              <a:buNone/>
            </a:pPr>
            <a:r>
              <a:rPr lang="en-US" sz="1800" dirty="0"/>
              <a:t>		 Hidden layers: 		5 				Learning rate: 	0.00169</a:t>
            </a:r>
          </a:p>
          <a:p>
            <a:pPr marL="0" indent="0">
              <a:buNone/>
            </a:pPr>
            <a:r>
              <a:rPr lang="en-US" sz="1800" dirty="0"/>
              <a:t>		 First hidden dim: 	 	15 				Batch size:		65</a:t>
            </a:r>
          </a:p>
          <a:p>
            <a:pPr marL="0" indent="0">
              <a:buNone/>
            </a:pPr>
            <a:r>
              <a:rPr lang="en-US" sz="1800" dirty="0"/>
              <a:t>		 Dropout:			.082				Workers:			5</a:t>
            </a:r>
          </a:p>
          <a:p>
            <a:pPr marL="0" indent="0">
              <a:buNone/>
            </a:pPr>
            <a:r>
              <a:rPr lang="en-US" sz="1800" dirty="0"/>
              <a:t>		 Hidden growth:		1.779			Weight Decay:	0</a:t>
            </a:r>
          </a:p>
          <a:p>
            <a:pPr marL="0" indent="0">
              <a:buNone/>
            </a:pPr>
            <a:r>
              <a:rPr lang="en-US" sz="1800" dirty="0"/>
              <a:t>		 Activation:			</a:t>
            </a:r>
            <a:r>
              <a:rPr lang="en-US" sz="1800" dirty="0" err="1"/>
              <a:t>TanH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pPr marL="0" indent="0">
              <a:buNone/>
            </a:pPr>
            <a:r>
              <a:rPr lang="en-US" sz="1800" dirty="0"/>
              <a:t>			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874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822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Rockwell</vt:lpstr>
      <vt:lpstr>Times New Roman</vt:lpstr>
      <vt:lpstr>Office Theme</vt:lpstr>
      <vt:lpstr>Bayesian Optimization for Automatically Generating Neural Networks to Model Customer Churn</vt:lpstr>
      <vt:lpstr>Data</vt:lpstr>
      <vt:lpstr>Model: Artificial Neural Network</vt:lpstr>
      <vt:lpstr>Optimization objectives and evaluation metrics</vt:lpstr>
      <vt:lpstr>Bayesian optimization setup</vt:lpstr>
      <vt:lpstr>Bayesian optimization setup (cont.)</vt:lpstr>
      <vt:lpstr>Bandit acquisition function</vt:lpstr>
      <vt:lpstr>Bandit acquisition function implementation</vt:lpstr>
      <vt:lpstr>Results and analysis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Di Rita, Patrick</cp:lastModifiedBy>
  <cp:revision>62</cp:revision>
  <dcterms:created xsi:type="dcterms:W3CDTF">2013-07-09T17:46:55Z</dcterms:created>
  <dcterms:modified xsi:type="dcterms:W3CDTF">2021-04-20T22:34:23Z</dcterms:modified>
</cp:coreProperties>
</file>