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6f34198e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a6f34198e2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e3ad8a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8e3ad8ac9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779a561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2779a561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779a5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779a5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779a56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779a56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779a56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779a56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e3ad8a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a8e3ad8ac9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2779a5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2779a5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2779a59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2779a59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2779a59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2779a59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8e3ad8a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a8e3ad8ac9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6f34198e2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a6f34198e2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28ade4e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28ade4e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28ade4e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28ade4e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8ade4e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28ade4e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28ade4e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28ade4e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28ade4e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28ade4e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8e3ad8ac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a8e3ad8ac9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732d682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732d682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732d682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732d682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732d682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732d682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40443844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40443844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e3ad8a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8e3ad8ac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8e3ad8ac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a8e3ad8ac9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7316be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7316be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7316be7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7316be7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7316be7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7316be7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7316be7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7316be7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7316be7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7316be7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7316be7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7316be7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7316be7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7316be7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7316be7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7316be7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7316be7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7316be7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779a571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2779a5718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7316be7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7316be7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8e3ad8ac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a8e3ad8ac9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8e3ad8ac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8e3ad8ac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6f34198e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a6f34198e2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779a5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779a5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779a56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779a56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779a56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779a56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779a56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779a56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779a56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779a56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550733" y="1690313"/>
            <a:ext cx="4987877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50733" y="2697583"/>
            <a:ext cx="4987877" cy="36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4388982"/>
            <a:ext cx="2706171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5"/>
          <p:cNvSpPr txBox="1"/>
          <p:nvPr>
            <p:ph type="ctrTitle"/>
          </p:nvPr>
        </p:nvSpPr>
        <p:spPr>
          <a:xfrm>
            <a:off x="550733" y="1690313"/>
            <a:ext cx="4987877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50733" y="2697583"/>
            <a:ext cx="4987877" cy="36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4388982"/>
            <a:ext cx="2706171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93889" y="1200150"/>
            <a:ext cx="8142111" cy="358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3889" y="1200150"/>
            <a:ext cx="8142111" cy="358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7202" y="328083"/>
            <a:ext cx="7237465" cy="735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93889" y="1200150"/>
            <a:ext cx="8142111" cy="358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gif"/><Relationship Id="rId10" Type="http://schemas.openxmlformats.org/officeDocument/2006/relationships/image" Target="../media/image22.gif"/><Relationship Id="rId13" Type="http://schemas.openxmlformats.org/officeDocument/2006/relationships/image" Target="../media/image34.gif"/><Relationship Id="rId1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gif"/><Relationship Id="rId4" Type="http://schemas.openxmlformats.org/officeDocument/2006/relationships/image" Target="../media/image30.gif"/><Relationship Id="rId9" Type="http://schemas.openxmlformats.org/officeDocument/2006/relationships/image" Target="../media/image29.gif"/><Relationship Id="rId5" Type="http://schemas.openxmlformats.org/officeDocument/2006/relationships/image" Target="../media/image33.gif"/><Relationship Id="rId6" Type="http://schemas.openxmlformats.org/officeDocument/2006/relationships/image" Target="../media/image28.gif"/><Relationship Id="rId7" Type="http://schemas.openxmlformats.org/officeDocument/2006/relationships/image" Target="../media/image25.gif"/><Relationship Id="rId8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gif"/><Relationship Id="rId4" Type="http://schemas.openxmlformats.org/officeDocument/2006/relationships/image" Target="../media/image35.gif"/><Relationship Id="rId9" Type="http://schemas.openxmlformats.org/officeDocument/2006/relationships/image" Target="../media/image51.gif"/><Relationship Id="rId5" Type="http://schemas.openxmlformats.org/officeDocument/2006/relationships/image" Target="../media/image36.gif"/><Relationship Id="rId6" Type="http://schemas.openxmlformats.org/officeDocument/2006/relationships/image" Target="../media/image46.gif"/><Relationship Id="rId7" Type="http://schemas.openxmlformats.org/officeDocument/2006/relationships/image" Target="../media/image45.gif"/><Relationship Id="rId8" Type="http://schemas.openxmlformats.org/officeDocument/2006/relationships/image" Target="../media/image40.gif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gif"/><Relationship Id="rId4" Type="http://schemas.openxmlformats.org/officeDocument/2006/relationships/image" Target="../media/image38.png"/><Relationship Id="rId9" Type="http://schemas.openxmlformats.org/officeDocument/2006/relationships/image" Target="../media/image47.gif"/><Relationship Id="rId5" Type="http://schemas.openxmlformats.org/officeDocument/2006/relationships/image" Target="../media/image44.gif"/><Relationship Id="rId6" Type="http://schemas.openxmlformats.org/officeDocument/2006/relationships/image" Target="../media/image37.gif"/><Relationship Id="rId7" Type="http://schemas.openxmlformats.org/officeDocument/2006/relationships/image" Target="../media/image39.gif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54.gif"/><Relationship Id="rId5" Type="http://schemas.openxmlformats.org/officeDocument/2006/relationships/image" Target="../media/image52.gif"/><Relationship Id="rId6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Relationship Id="rId4" Type="http://schemas.openxmlformats.org/officeDocument/2006/relationships/image" Target="../media/image13.gif"/><Relationship Id="rId5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gif"/><Relationship Id="rId4" Type="http://schemas.openxmlformats.org/officeDocument/2006/relationships/image" Target="../media/image60.gif"/><Relationship Id="rId9" Type="http://schemas.openxmlformats.org/officeDocument/2006/relationships/image" Target="../media/image57.gif"/><Relationship Id="rId5" Type="http://schemas.openxmlformats.org/officeDocument/2006/relationships/image" Target="../media/image58.gif"/><Relationship Id="rId6" Type="http://schemas.openxmlformats.org/officeDocument/2006/relationships/image" Target="../media/image59.gif"/><Relationship Id="rId7" Type="http://schemas.openxmlformats.org/officeDocument/2006/relationships/image" Target="../media/image55.gif"/><Relationship Id="rId8" Type="http://schemas.openxmlformats.org/officeDocument/2006/relationships/image" Target="../media/image6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gif"/><Relationship Id="rId4" Type="http://schemas.openxmlformats.org/officeDocument/2006/relationships/image" Target="../media/image63.gif"/><Relationship Id="rId5" Type="http://schemas.openxmlformats.org/officeDocument/2006/relationships/image" Target="../media/image6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5.gif"/><Relationship Id="rId4" Type="http://schemas.openxmlformats.org/officeDocument/2006/relationships/image" Target="../media/image6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6.png"/><Relationship Id="rId4" Type="http://schemas.openxmlformats.org/officeDocument/2006/relationships/image" Target="../media/image68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73.png"/><Relationship Id="rId13" Type="http://schemas.openxmlformats.org/officeDocument/2006/relationships/image" Target="../media/image86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2.png"/><Relationship Id="rId4" Type="http://schemas.openxmlformats.org/officeDocument/2006/relationships/image" Target="../media/image5.gif"/><Relationship Id="rId9" Type="http://schemas.openxmlformats.org/officeDocument/2006/relationships/image" Target="../media/image75.png"/><Relationship Id="rId14" Type="http://schemas.openxmlformats.org/officeDocument/2006/relationships/image" Target="../media/image81.png"/><Relationship Id="rId5" Type="http://schemas.openxmlformats.org/officeDocument/2006/relationships/image" Target="../media/image70.png"/><Relationship Id="rId6" Type="http://schemas.openxmlformats.org/officeDocument/2006/relationships/image" Target="../media/image77.png"/><Relationship Id="rId7" Type="http://schemas.openxmlformats.org/officeDocument/2006/relationships/image" Target="../media/image76.png"/><Relationship Id="rId8" Type="http://schemas.openxmlformats.org/officeDocument/2006/relationships/image" Target="../media/image7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gif"/><Relationship Id="rId4" Type="http://schemas.openxmlformats.org/officeDocument/2006/relationships/image" Target="../media/image8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6.png"/><Relationship Id="rId4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5.png"/><Relationship Id="rId4" Type="http://schemas.openxmlformats.org/officeDocument/2006/relationships/image" Target="../media/image84.png"/><Relationship Id="rId5" Type="http://schemas.openxmlformats.org/officeDocument/2006/relationships/image" Target="../media/image83.png"/><Relationship Id="rId6" Type="http://schemas.openxmlformats.org/officeDocument/2006/relationships/image" Target="../media/image8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4.png"/><Relationship Id="rId4" Type="http://schemas.openxmlformats.org/officeDocument/2006/relationships/image" Target="../media/image87.gif"/><Relationship Id="rId5" Type="http://schemas.openxmlformats.org/officeDocument/2006/relationships/image" Target="../media/image91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Relationship Id="rId4" Type="http://schemas.openxmlformats.org/officeDocument/2006/relationships/image" Target="../media/image3.gif"/><Relationship Id="rId5" Type="http://schemas.openxmlformats.org/officeDocument/2006/relationships/image" Target="../media/image11.gif"/><Relationship Id="rId6" Type="http://schemas.openxmlformats.org/officeDocument/2006/relationships/image" Target="../media/image10.gif"/><Relationship Id="rId7" Type="http://schemas.openxmlformats.org/officeDocument/2006/relationships/image" Target="../media/image1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5.gif"/><Relationship Id="rId5" Type="http://schemas.openxmlformats.org/officeDocument/2006/relationships/image" Target="../media/image14.gif"/><Relationship Id="rId6" Type="http://schemas.openxmlformats.org/officeDocument/2006/relationships/image" Target="../media/image16.gif"/><Relationship Id="rId7" Type="http://schemas.openxmlformats.org/officeDocument/2006/relationships/image" Target="../media/image13.gif"/><Relationship Id="rId8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17.gif"/><Relationship Id="rId5" Type="http://schemas.openxmlformats.org/officeDocument/2006/relationships/image" Target="../media/image31.gif"/><Relationship Id="rId6" Type="http://schemas.openxmlformats.org/officeDocument/2006/relationships/image" Target="../media/image2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ctrTitle"/>
          </p:nvPr>
        </p:nvSpPr>
        <p:spPr>
          <a:xfrm>
            <a:off x="481850" y="507301"/>
            <a:ext cx="51642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Implicit Regularization in Nonconvex Statistical Estimation</a:t>
            </a:r>
            <a:endParaRPr b="1"/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570050" y="2686450"/>
            <a:ext cx="4987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By: Qianyi Che, Zeheng Song, Shengxuan Chen, Patrick Di Rita, Yunshen Huang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481850" y="4155650"/>
            <a:ext cx="5564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None/>
            </a:pPr>
            <a:r>
              <a:rPr lang="en" sz="176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534A Large-Scale Optimization (Student </a:t>
            </a:r>
            <a:r>
              <a:rPr lang="en" sz="176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lang="en" sz="176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54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Revisited GDM </a:t>
            </a:r>
            <a:endParaRPr sz="600"/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twice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continuously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differentiable function			  is said to be   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-strongly convex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for  		 if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twice continuously differentiable function 			  is said to be  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-smooth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for		   if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the objection function   is   -strongly convex and   -smooth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f\,:\,\mathbb{R}^n\rightarrow\mathbb{R}"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000" y="1408675"/>
            <a:ext cx="1223909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&gt; 0"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825" y="1728325"/>
            <a:ext cx="74485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"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875" y="1818500"/>
            <a:ext cx="162525" cy="1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&#10;"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9975" y="2950150"/>
            <a:ext cx="136314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\,:\,\mathbb{R}^n\rightarrow\mathbb{R}"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00" y="2609275"/>
            <a:ext cx="1223909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 &gt; 0&#10;"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125" y="2950150"/>
            <a:ext cx="574463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riangledown^2 f(x) \succeq \alpha \mathcal{I}_n, \, \forall x\in\mathbb{R}^n&#10;"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5963" y="2132850"/>
            <a:ext cx="1952084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|\triangledown^2 f(x)\|\leq\beta, \, \forall x\in\mathbb{R}^n&#10;" id="144" name="Google Shape;14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6538" y="3249300"/>
            <a:ext cx="1936466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|x^{t+1}-x^*\|_2\leq \left(1-\frac{2}{\beta\mathbin{/}\alpha+1}\right)\|x^{t}-x^*\|_2&#10;" id="145" name="Google Shape;14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88075" y="4222050"/>
            <a:ext cx="3146224" cy="413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|x^{t}-x^*\|_2\leq \left(1-\frac{2}{\beta\mathbin{/}\alpha+1}\right)^t\|x^{0}-x^*\|_2" id="146" name="Google Shape;146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43275" y="4206275"/>
            <a:ext cx="2891478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147" name="Google Shape;147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34300" y="3773175"/>
            <a:ext cx="1238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"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625" y="3842638"/>
            <a:ext cx="162525" cy="12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ta&#10;"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750" y="3797550"/>
            <a:ext cx="136314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_t=\frac{2}{\alpha+\beta}" id="150" name="Google Shape;150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6900" y="4222050"/>
            <a:ext cx="795909" cy="3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467200" y="430350"/>
            <a:ext cx="8201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geometry 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(on phase retrieval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600"/>
          </a:p>
        </p:txBody>
      </p:sp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convergence guarantee can be extended to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local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conditions over    ball centered at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Consider solving phase retrieval problem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With an infinite number of samples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\ell_2"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00" y="1740500"/>
            <a:ext cx="188275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*"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025" y="1740500"/>
            <a:ext cx="248551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riangledown^2 f(x) = \frac{1}{m}\sum^m_{j=1}\left[3(a^\top_jx)^2-y_j\right]a_ja_j^\top"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1774" y="2865975"/>
            <a:ext cx="2726000" cy="50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B}_\delta(x):=\{x \,|\, \|x-x^*\|^2\leq\delta\|x^*\|_2\}"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288" y="2098100"/>
            <a:ext cx="3240975" cy="25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b{E}[\triangledown^2 f(x)] = 3(\|x\|^2_2\mathcal{I}_n+2xx^\top)-(\mathcal{I}_n+2x^*x^{*\top})" id="161" name="Google Shape;16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400" y="3731773"/>
            <a:ext cx="4501484" cy="25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Rightarrow \quad \mathcal{I}_n \preceq \mathbb{E}[\triangledown^2 f(x)] \preceq  10\mathcal{I}_n, \quad \forall x\in \mathcal{B}_\delta(x)" id="162" name="Google Shape;16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0350" y="4131525"/>
            <a:ext cx="4113709" cy="25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Rightarrow \quad \alpha=1, \, \beta=10" id="163" name="Google Shape;16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0350" y="4477625"/>
            <a:ext cx="1976893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j=(a_j^\top x^*)^2, \, 1\leq j\leq m" id="164" name="Google Shape;16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9525" y="3123749"/>
            <a:ext cx="1608775" cy="1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{x\in R^n} \quad f(x)=\frac{1}{4m}\sum^m_{j=1}\left[y_j-(a_j^\top x^*)^2\right]^2" id="165" name="Google Shape;16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87675" y="3367100"/>
            <a:ext cx="2537111" cy="3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6238775" y="3022700"/>
            <a:ext cx="2634900" cy="811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467200" y="430350"/>
            <a:ext cx="8201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geometry explanation (on phase retrieval)</a:t>
            </a:r>
            <a:endParaRPr sz="600"/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Paper identifies a local region as the intersection of an    ball and a polytope, which is called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region of incoherence and contraction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(RIC)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phase retrieval, RIC includes all points residing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x in the RIC, with high probability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x in the RIC, safy fixed step size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\ell_2"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050" y="1404100"/>
            <a:ext cx="188275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850" y="2245150"/>
            <a:ext cx="17248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|x-x^*\|^2\leq\delta\|x^*\|_2"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200" y="2816674"/>
            <a:ext cx="2023275" cy="2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x_{1\leq j \leq m}|a^\top_j(x-x^*)| \lesssim \sqrt{\text{log}n}\|x^*\|_2"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4275" y="2800525"/>
            <a:ext cx="2622949" cy="31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1}{2}\mathcal{I}_n \preceq \triangledown^2 f(x) \preceq O(\text{log}\,n)\mathcal{I}_n" id="177" name="Google Shape;1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9900" y="3651625"/>
            <a:ext cx="22914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7750" y="3682850"/>
            <a:ext cx="2572877" cy="1100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_t=O(1/\text{log}\,n)" id="179" name="Google Shape;17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1750" y="4417075"/>
            <a:ext cx="1427725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ap" id="180" name="Google Shape;18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04350" y="2853360"/>
            <a:ext cx="188275" cy="20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467200" y="430350"/>
            <a:ext cx="8201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eave-one-out trick (on 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retrieval)</a:t>
            </a:r>
            <a:endParaRPr sz="600"/>
          </a:p>
        </p:txBody>
      </p:sp>
      <p:sp>
        <p:nvSpPr>
          <p:cNvPr id="186" name="Google Shape;186;p24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Widely used in statistic and random matrix theory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Since	    is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with	  , it is much easier to control RIC 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50" y="2665900"/>
            <a:ext cx="4624382" cy="188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t,(l)}"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00" y="1703700"/>
            <a:ext cx="424175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l" id="189" name="Google Shape;189;p24"/>
          <p:cNvPicPr preferRelativeResize="0"/>
          <p:nvPr/>
        </p:nvPicPr>
        <p:blipFill rotWithShape="1">
          <a:blip r:embed="rId5">
            <a:alphaModFix/>
          </a:blip>
          <a:srcRect b="-12261" l="0" r="-68890" t="-56628"/>
          <a:stretch/>
        </p:blipFill>
        <p:spPr>
          <a:xfrm>
            <a:off x="4602350" y="1703700"/>
            <a:ext cx="3238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225" y="2665900"/>
            <a:ext cx="2497775" cy="18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196" name="Google Shape;196;p25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467200" y="430350"/>
            <a:ext cx="7275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600"/>
          </a:p>
        </p:txBody>
      </p:sp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1509750" y="17539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4294967295" type="body"/>
          </p:nvPr>
        </p:nvSpPr>
        <p:spPr>
          <a:xfrm>
            <a:off x="500989" y="105390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olving quadratic systems of equations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y_j=(a_j^\top x^*)^2, \, 1\leq j\leq m"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50" y="1607700"/>
            <a:ext cx="2141493" cy="25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{x\in R^n} \quad f(x)=\frac{1}{4m}\sum^m_{j=1}\left[y_j-(a_j^\top x^*)^2\right]^2"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963" y="1921275"/>
            <a:ext cx="3994065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5">
            <a:alphaModFix/>
          </a:blip>
          <a:srcRect b="2998" l="0" r="0" t="3007"/>
          <a:stretch/>
        </p:blipFill>
        <p:spPr>
          <a:xfrm>
            <a:off x="798125" y="2548975"/>
            <a:ext cx="7547749" cy="2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467200" y="430350"/>
            <a:ext cx="7275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 </a:t>
            </a:r>
            <a:endParaRPr sz="600"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500989" y="105390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0" y="1423150"/>
            <a:ext cx="7902399" cy="18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2823350" y="2794025"/>
            <a:ext cx="2921100" cy="36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7"/>
          <p:cNvCxnSpPr>
            <a:stCxn id="215" idx="2"/>
          </p:cNvCxnSpPr>
          <p:nvPr/>
        </p:nvCxnSpPr>
        <p:spPr>
          <a:xfrm>
            <a:off x="4283900" y="3157625"/>
            <a:ext cx="6900" cy="46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7"/>
          <p:cNvSpPr txBox="1"/>
          <p:nvPr/>
        </p:nvSpPr>
        <p:spPr>
          <a:xfrm>
            <a:off x="2722700" y="3618725"/>
            <a:ext cx="3418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Indicates the </a:t>
            </a:r>
            <a:r>
              <a:rPr b="1" lang="en" sz="1500">
                <a:solidFill>
                  <a:srgbClr val="FF0000"/>
                </a:solidFill>
              </a:rPr>
              <a:t>incoherence</a:t>
            </a:r>
            <a:r>
              <a:rPr lang="en" sz="1500">
                <a:solidFill>
                  <a:srgbClr val="FF0000"/>
                </a:solidFill>
              </a:rPr>
              <a:t> properties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467200" y="430350"/>
            <a:ext cx="7275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ear-optimal statistical and computational </a:t>
            </a:r>
            <a:endParaRPr sz="600"/>
          </a:p>
        </p:txBody>
      </p:sp>
      <p:sp>
        <p:nvSpPr>
          <p:cNvPr id="223" name="Google Shape;223;p28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Implicit regularization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Near-constant step size               </a:t>
            </a:r>
            <a:r>
              <a:rPr lang="en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Step size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Iteration complexity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Incoherence of spectral initialization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guess      falls within the RIC</a:t>
            </a:r>
            <a:endParaRPr sz="2300">
              <a:solidFill>
                <a:srgbClr val="6C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hence nearly orthogonal to all design vectors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\eta\asymp1/logn"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400" y="2421650"/>
            <a:ext cx="1287425" cy="280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{m\asymp nlog^2n}"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425" y="2037950"/>
            <a:ext cx="1287426" cy="298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{\eta\asymp 1}"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200" y="2421650"/>
            <a:ext cx="614051" cy="2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{O(\log(1/\epsilon))}" id="227" name="Google Shape;22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675" y="2786625"/>
            <a:ext cx="1364826" cy="29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O(\log n \log(1/\epsilon))}" id="228" name="Google Shape;22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825" y="2784775"/>
            <a:ext cx="1863743" cy="28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O(mn\log n \log(1/\epsilon))}" id="229" name="Google Shape;22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9350" y="3170325"/>
            <a:ext cx="2310826" cy="28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8"/>
          <p:cNvCxnSpPr/>
          <p:nvPr/>
        </p:nvCxnSpPr>
        <p:spPr>
          <a:xfrm flipH="1" rot="10800000">
            <a:off x="4374775" y="2519375"/>
            <a:ext cx="2487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/>
          <p:nvPr/>
        </p:nvCxnSpPr>
        <p:spPr>
          <a:xfrm>
            <a:off x="6205750" y="2910850"/>
            <a:ext cx="4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x^0" id="232" name="Google Shape;23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5350" y="4147350"/>
            <a:ext cx="224485" cy="2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238" name="Google Shape;238;p29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/>
        </p:nvSpPr>
        <p:spPr>
          <a:xfrm>
            <a:off x="467202" y="430345"/>
            <a:ext cx="7079730" cy="54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56" name="Google Shape;56;p12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&amp; Motivation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479577" y="3685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b="1" sz="2800"/>
          </a:p>
        </p:txBody>
      </p:sp>
      <p:sp>
        <p:nvSpPr>
          <p:cNvPr id="244" name="Google Shape;244;p30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positive semidefinite matrix with rank r has its eigendecomposition factorized as                     , where                                            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 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a random sampling model such that each entry of M* is observed independently with probability 0 &lt; p ≤ 1, then we have for 1 ≤ j ≤ k ≤ n,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M^*=X^*X^{*\top}"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75" y="1652997"/>
            <a:ext cx="1422751" cy="233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*=U^*(\Sigma^*)^{1/2}"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625" y="1984250"/>
            <a:ext cx="1422742" cy="27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j,k} =  \begin{cases} &#10;      M_{j,k}^* + E_{j,k},  &amp; \text{with probability p,}\\&#10;      0, &amp; \text{else,} &#10;   \end{cases}&#10;"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648" y="3495375"/>
            <a:ext cx="4074501" cy="7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1350800" y="977450"/>
            <a:ext cx="73656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479577" y="3685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b="1" sz="2800"/>
          </a:p>
        </p:txBody>
      </p:sp>
      <p:sp>
        <p:nvSpPr>
          <p:cNvPr id="254" name="Google Shape;254;p31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the nonconvex optimization problem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\text{minimize}_{x\in R^{n\times r}} \quad f(x)=\frac{1}{4p}\sum_{(j,k)\in \Omega}\left(Y_{j,k}-e^\top_jXX^\top e_k\right)^2"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00" y="1635200"/>
            <a:ext cx="3942198" cy="4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240" y="2256000"/>
            <a:ext cx="7242074" cy="22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3966675" y="3013225"/>
            <a:ext cx="629700" cy="4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479577" y="3685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b="1" sz="2800"/>
          </a:p>
        </p:txBody>
      </p:sp>
      <p:sp>
        <p:nvSpPr>
          <p:cNvPr id="263" name="Google Shape;263;p32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standard incoherence parameter is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for the matrix completion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50" y="2071200"/>
            <a:ext cx="7079701" cy="233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479577" y="3685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b="1" sz="2800"/>
          </a:p>
        </p:txBody>
      </p:sp>
      <p:sp>
        <p:nvSpPr>
          <p:cNvPr id="270" name="Google Shape;270;p33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Main theorem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99" y="1648750"/>
            <a:ext cx="6062400" cy="27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479577" y="3685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b="1" sz="2800"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647" y="1390822"/>
            <a:ext cx="3787813" cy="29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R := \frac{\sum_{(j,k) \in \Omega} (M_{j,k}^*)^2}{\sum_{(j,k) \in \Omega} Var({E_{j,k}})} \approx \frac{||M^*||^2_F}{n^2\sigma^2}"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87" y="3098550"/>
            <a:ext cx="3514825" cy="63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idx="4294967295" type="body"/>
          </p:nvPr>
        </p:nvSpPr>
        <p:spPr>
          <a:xfrm>
            <a:off x="493900" y="1200150"/>
            <a:ext cx="4167000" cy="16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300"/>
              <a:buChar char="•"/>
            </a:pPr>
            <a:r>
              <a:rPr lang="en" sz="2300">
                <a:solidFill>
                  <a:srgbClr val="888888"/>
                </a:solidFill>
              </a:rPr>
              <a:t>The empirical statistical accuracy of vanilla gradient descent in the presence of noise.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285" name="Google Shape;285;p35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Blind Deconvolution Problem</a:t>
            </a:r>
            <a:endParaRPr sz="2800"/>
          </a:p>
        </p:txBody>
      </p:sp>
      <p:grpSp>
        <p:nvGrpSpPr>
          <p:cNvPr id="291" name="Google Shape;291;p36"/>
          <p:cNvGrpSpPr/>
          <p:nvPr/>
        </p:nvGrpSpPr>
        <p:grpSpPr>
          <a:xfrm>
            <a:off x="373700" y="1398350"/>
            <a:ext cx="7843144" cy="1556600"/>
            <a:chOff x="373700" y="1398350"/>
            <a:chExt cx="7843144" cy="1556600"/>
          </a:xfrm>
        </p:grpSpPr>
        <p:grpSp>
          <p:nvGrpSpPr>
            <p:cNvPr id="292" name="Google Shape;292;p36"/>
            <p:cNvGrpSpPr/>
            <p:nvPr/>
          </p:nvGrpSpPr>
          <p:grpSpPr>
            <a:xfrm>
              <a:off x="1193600" y="1766200"/>
              <a:ext cx="7023244" cy="1188750"/>
              <a:chOff x="1193600" y="1309000"/>
              <a:chExt cx="7023244" cy="1188750"/>
            </a:xfrm>
          </p:grpSpPr>
          <p:pic>
            <p:nvPicPr>
              <p:cNvPr id="293" name="Google Shape;293;p36"/>
              <p:cNvPicPr preferRelativeResize="0"/>
              <p:nvPr/>
            </p:nvPicPr>
            <p:blipFill rotWithShape="1">
              <a:blip r:embed="rId3">
                <a:alphaModFix/>
              </a:blip>
              <a:srcRect b="11454" l="13706" r="11105" t="9712"/>
              <a:stretch/>
            </p:blipFill>
            <p:spPr>
              <a:xfrm>
                <a:off x="6705199" y="1309000"/>
                <a:ext cx="1511646" cy="1188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36"/>
              <p:cNvPicPr preferRelativeResize="0"/>
              <p:nvPr/>
            </p:nvPicPr>
            <p:blipFill rotWithShape="1">
              <a:blip r:embed="rId4">
                <a:alphaModFix/>
              </a:blip>
              <a:srcRect b="11454" l="12511" r="8648" t="9712"/>
              <a:stretch/>
            </p:blipFill>
            <p:spPr>
              <a:xfrm>
                <a:off x="3779513" y="1309000"/>
                <a:ext cx="1584975" cy="1188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36"/>
              <p:cNvSpPr txBox="1"/>
              <p:nvPr/>
            </p:nvSpPr>
            <p:spPr>
              <a:xfrm>
                <a:off x="5868575" y="1632613"/>
                <a:ext cx="4014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=</a:t>
                </a:r>
                <a:endParaRPr sz="2000"/>
              </a:p>
            </p:txBody>
          </p:sp>
          <p:sp>
            <p:nvSpPr>
              <p:cNvPr id="296" name="Google Shape;296;p36"/>
              <p:cNvSpPr txBox="1"/>
              <p:nvPr/>
            </p:nvSpPr>
            <p:spPr>
              <a:xfrm>
                <a:off x="2713550" y="1632613"/>
                <a:ext cx="4014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Ⓧ</a:t>
                </a:r>
                <a:endParaRPr sz="2000"/>
              </a:p>
            </p:txBody>
          </p:sp>
          <p:sp>
            <p:nvSpPr>
              <p:cNvPr id="297" name="Google Shape;297;p36"/>
              <p:cNvSpPr txBox="1"/>
              <p:nvPr/>
            </p:nvSpPr>
            <p:spPr>
              <a:xfrm>
                <a:off x="1193600" y="1632613"/>
                <a:ext cx="401400" cy="3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?</a:t>
                </a:r>
                <a:endParaRPr sz="2000"/>
              </a:p>
            </p:txBody>
          </p:sp>
        </p:grpSp>
        <p:sp>
          <p:nvSpPr>
            <p:cNvPr id="298" name="Google Shape;298;p36"/>
            <p:cNvSpPr txBox="1"/>
            <p:nvPr/>
          </p:nvSpPr>
          <p:spPr>
            <a:xfrm>
              <a:off x="373700" y="1398350"/>
              <a:ext cx="1677900" cy="4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Deconvolution:</a:t>
              </a:r>
              <a:endParaRPr/>
            </a:p>
          </p:txBody>
        </p:sp>
      </p:grpSp>
      <p:grpSp>
        <p:nvGrpSpPr>
          <p:cNvPr id="299" name="Google Shape;299;p36"/>
          <p:cNvGrpSpPr/>
          <p:nvPr/>
        </p:nvGrpSpPr>
        <p:grpSpPr>
          <a:xfrm>
            <a:off x="373700" y="3360100"/>
            <a:ext cx="7843150" cy="1485874"/>
            <a:chOff x="373700" y="3360100"/>
            <a:chExt cx="7843150" cy="1485874"/>
          </a:xfrm>
        </p:grpSpPr>
        <p:grpSp>
          <p:nvGrpSpPr>
            <p:cNvPr id="300" name="Google Shape;300;p36"/>
            <p:cNvGrpSpPr/>
            <p:nvPr/>
          </p:nvGrpSpPr>
          <p:grpSpPr>
            <a:xfrm>
              <a:off x="373700" y="3360100"/>
              <a:ext cx="5896275" cy="1046538"/>
              <a:chOff x="373700" y="3360100"/>
              <a:chExt cx="5896275" cy="1046538"/>
            </a:xfrm>
          </p:grpSpPr>
          <p:grpSp>
            <p:nvGrpSpPr>
              <p:cNvPr id="301" name="Google Shape;301;p36"/>
              <p:cNvGrpSpPr/>
              <p:nvPr/>
            </p:nvGrpSpPr>
            <p:grpSpPr>
              <a:xfrm>
                <a:off x="1193600" y="4017513"/>
                <a:ext cx="5076375" cy="389125"/>
                <a:chOff x="1193600" y="3560313"/>
                <a:chExt cx="5076375" cy="389125"/>
              </a:xfrm>
            </p:grpSpPr>
            <p:grpSp>
              <p:nvGrpSpPr>
                <p:cNvPr id="302" name="Google Shape;302;p36"/>
                <p:cNvGrpSpPr/>
                <p:nvPr/>
              </p:nvGrpSpPr>
              <p:grpSpPr>
                <a:xfrm>
                  <a:off x="1193600" y="3560338"/>
                  <a:ext cx="5076375" cy="389100"/>
                  <a:chOff x="1193600" y="1632613"/>
                  <a:chExt cx="5076375" cy="389100"/>
                </a:xfrm>
              </p:grpSpPr>
              <p:sp>
                <p:nvSpPr>
                  <p:cNvPr id="303" name="Google Shape;303;p36"/>
                  <p:cNvSpPr txBox="1"/>
                  <p:nvPr/>
                </p:nvSpPr>
                <p:spPr>
                  <a:xfrm>
                    <a:off x="5868575" y="1632613"/>
                    <a:ext cx="401400" cy="389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000"/>
                      <a:t>=</a:t>
                    </a:r>
                    <a:endParaRPr sz="2000"/>
                  </a:p>
                </p:txBody>
              </p:sp>
              <p:sp>
                <p:nvSpPr>
                  <p:cNvPr id="304" name="Google Shape;304;p36"/>
                  <p:cNvSpPr txBox="1"/>
                  <p:nvPr/>
                </p:nvSpPr>
                <p:spPr>
                  <a:xfrm>
                    <a:off x="2713550" y="1632613"/>
                    <a:ext cx="401400" cy="389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000"/>
                      <a:t>Ⓧ</a:t>
                    </a:r>
                    <a:endParaRPr sz="2000"/>
                  </a:p>
                </p:txBody>
              </p:sp>
              <p:sp>
                <p:nvSpPr>
                  <p:cNvPr id="305" name="Google Shape;305;p36"/>
                  <p:cNvSpPr txBox="1"/>
                  <p:nvPr/>
                </p:nvSpPr>
                <p:spPr>
                  <a:xfrm>
                    <a:off x="1193600" y="1632613"/>
                    <a:ext cx="401400" cy="389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000"/>
                      <a:t>?</a:t>
                    </a:r>
                    <a:endParaRPr sz="2000"/>
                  </a:p>
                </p:txBody>
              </p:sp>
            </p:grpSp>
            <p:sp>
              <p:nvSpPr>
                <p:cNvPr id="306" name="Google Shape;306;p36"/>
                <p:cNvSpPr txBox="1"/>
                <p:nvPr/>
              </p:nvSpPr>
              <p:spPr>
                <a:xfrm>
                  <a:off x="4447500" y="3560313"/>
                  <a:ext cx="401400" cy="3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/>
                    <a:t>?</a:t>
                  </a:r>
                  <a:endParaRPr sz="2000"/>
                </a:p>
              </p:txBody>
            </p:sp>
          </p:grpSp>
          <p:sp>
            <p:nvSpPr>
              <p:cNvPr id="307" name="Google Shape;307;p36"/>
              <p:cNvSpPr txBox="1"/>
              <p:nvPr/>
            </p:nvSpPr>
            <p:spPr>
              <a:xfrm>
                <a:off x="373700" y="3360100"/>
                <a:ext cx="2341200" cy="41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Blind </a:t>
                </a:r>
                <a:r>
                  <a:rPr lang="en"/>
                  <a:t>Deconvolution:</a:t>
                </a:r>
                <a:endParaRPr/>
              </a:p>
            </p:txBody>
          </p:sp>
        </p:grpSp>
        <p:pic>
          <p:nvPicPr>
            <p:cNvPr id="308" name="Google Shape;308;p36"/>
            <p:cNvPicPr preferRelativeResize="0"/>
            <p:nvPr/>
          </p:nvPicPr>
          <p:blipFill rotWithShape="1">
            <a:blip r:embed="rId3">
              <a:alphaModFix/>
            </a:blip>
            <a:srcRect b="11454" l="13706" r="11105" t="9712"/>
            <a:stretch/>
          </p:blipFill>
          <p:spPr>
            <a:xfrm>
              <a:off x="6708475" y="3659800"/>
              <a:ext cx="1508375" cy="1186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30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 and the Random Projection</a:t>
            </a:r>
            <a:endParaRPr sz="3000"/>
          </a:p>
        </p:txBody>
      </p:sp>
      <p:grpSp>
        <p:nvGrpSpPr>
          <p:cNvPr id="314" name="Google Shape;314;p37"/>
          <p:cNvGrpSpPr/>
          <p:nvPr/>
        </p:nvGrpSpPr>
        <p:grpSpPr>
          <a:xfrm>
            <a:off x="6133425" y="1542525"/>
            <a:ext cx="2045400" cy="1078975"/>
            <a:chOff x="6133425" y="1542525"/>
            <a:chExt cx="2045400" cy="1078975"/>
          </a:xfrm>
        </p:grpSpPr>
        <p:pic>
          <p:nvPicPr>
            <p:cNvPr id="315" name="Google Shape;31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23225" y="1542525"/>
              <a:ext cx="274320" cy="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99225" y="1542525"/>
              <a:ext cx="274320" cy="9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7" name="Google Shape;317;p37"/>
            <p:cNvCxnSpPr/>
            <p:nvPr/>
          </p:nvCxnSpPr>
          <p:spPr>
            <a:xfrm flipH="1" rot="10800000">
              <a:off x="6654701" y="1628195"/>
              <a:ext cx="105600" cy="44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37"/>
            <p:cNvCxnSpPr/>
            <p:nvPr/>
          </p:nvCxnSpPr>
          <p:spPr>
            <a:xfrm rot="10800000">
              <a:off x="7517276" y="1628195"/>
              <a:ext cx="105600" cy="44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9" name="Google Shape;319;p37"/>
            <p:cNvSpPr txBox="1"/>
            <p:nvPr/>
          </p:nvSpPr>
          <p:spPr>
            <a:xfrm>
              <a:off x="6133425" y="2075800"/>
              <a:ext cx="10227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Vector in random matrix</a:t>
              </a:r>
              <a:endParaRPr/>
            </a:p>
          </p:txBody>
        </p:sp>
        <p:sp>
          <p:nvSpPr>
            <p:cNvPr id="320" name="Google Shape;320;p37"/>
            <p:cNvSpPr txBox="1"/>
            <p:nvPr/>
          </p:nvSpPr>
          <p:spPr>
            <a:xfrm>
              <a:off x="7156125" y="2075800"/>
              <a:ext cx="10227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Vector in random matrix</a:t>
              </a:r>
              <a:endParaRPr/>
            </a:p>
          </p:txBody>
        </p:sp>
      </p:grpSp>
      <p:grpSp>
        <p:nvGrpSpPr>
          <p:cNvPr id="321" name="Google Shape;321;p37"/>
          <p:cNvGrpSpPr/>
          <p:nvPr/>
        </p:nvGrpSpPr>
        <p:grpSpPr>
          <a:xfrm>
            <a:off x="6133425" y="3177825"/>
            <a:ext cx="2045400" cy="1457150"/>
            <a:chOff x="5828625" y="3177825"/>
            <a:chExt cx="2045400" cy="1457150"/>
          </a:xfrm>
        </p:grpSpPr>
        <p:grpSp>
          <p:nvGrpSpPr>
            <p:cNvPr id="322" name="Google Shape;322;p37"/>
            <p:cNvGrpSpPr/>
            <p:nvPr/>
          </p:nvGrpSpPr>
          <p:grpSpPr>
            <a:xfrm>
              <a:off x="5937670" y="3177825"/>
              <a:ext cx="1431076" cy="917045"/>
              <a:chOff x="6115820" y="3350675"/>
              <a:chExt cx="1431076" cy="917045"/>
            </a:xfrm>
          </p:grpSpPr>
          <p:grpSp>
            <p:nvGrpSpPr>
              <p:cNvPr id="323" name="Google Shape;323;p37"/>
              <p:cNvGrpSpPr/>
              <p:nvPr/>
            </p:nvGrpSpPr>
            <p:grpSpPr>
              <a:xfrm>
                <a:off x="6115820" y="3350675"/>
                <a:ext cx="1431076" cy="393300"/>
                <a:chOff x="5937670" y="1615950"/>
                <a:chExt cx="1431076" cy="393300"/>
              </a:xfrm>
            </p:grpSpPr>
            <p:pic>
              <p:nvPicPr>
                <p:cNvPr descr="y_j=b_j^Hh^*x^{*H}a_j, \, 1\leq j\leq m&#10;" id="324" name="Google Shape;324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42732" t="0"/>
                <a:stretch/>
              </p:blipFill>
              <p:spPr>
                <a:xfrm>
                  <a:off x="5937670" y="1615950"/>
                  <a:ext cx="1379950" cy="259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5" name="Google Shape;325;p3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318425" y="1999725"/>
                  <a:ext cx="274320" cy="9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6" name="Google Shape;326;p3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7094425" y="1999725"/>
                  <a:ext cx="274320" cy="9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327" name="Google Shape;327;p37"/>
              <p:cNvCxnSpPr/>
              <p:nvPr/>
            </p:nvCxnSpPr>
            <p:spPr>
              <a:xfrm flipH="1" rot="10800000">
                <a:off x="6528051" y="3820120"/>
                <a:ext cx="1056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37"/>
              <p:cNvCxnSpPr/>
              <p:nvPr/>
            </p:nvCxnSpPr>
            <p:spPr>
              <a:xfrm rot="10800000">
                <a:off x="7390626" y="3820120"/>
                <a:ext cx="1056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29" name="Google Shape;329;p37"/>
            <p:cNvSpPr txBox="1"/>
            <p:nvPr/>
          </p:nvSpPr>
          <p:spPr>
            <a:xfrm>
              <a:off x="5828625" y="4089275"/>
              <a:ext cx="10227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Vector in DFT matrix</a:t>
              </a:r>
              <a:endParaRPr/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6851325" y="4089275"/>
              <a:ext cx="10227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Vector in random matrix</a:t>
              </a:r>
              <a:endParaRPr/>
            </a:p>
          </p:txBody>
        </p:sp>
      </p:grpSp>
      <p:grpSp>
        <p:nvGrpSpPr>
          <p:cNvPr id="331" name="Google Shape;331;p37"/>
          <p:cNvGrpSpPr/>
          <p:nvPr/>
        </p:nvGrpSpPr>
        <p:grpSpPr>
          <a:xfrm>
            <a:off x="357900" y="2136950"/>
            <a:ext cx="4049400" cy="2632825"/>
            <a:chOff x="357900" y="2136950"/>
            <a:chExt cx="4049400" cy="2632825"/>
          </a:xfrm>
        </p:grpSpPr>
        <p:sp>
          <p:nvSpPr>
            <p:cNvPr id="332" name="Google Shape;332;p37"/>
            <p:cNvSpPr txBox="1"/>
            <p:nvPr/>
          </p:nvSpPr>
          <p:spPr>
            <a:xfrm>
              <a:off x="357900" y="2567725"/>
              <a:ext cx="40494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We assume the signals live in the same lower-dimensional subspace</a:t>
              </a:r>
              <a:endParaRPr i="1"/>
            </a:p>
          </p:txBody>
        </p:sp>
        <p:grpSp>
          <p:nvGrpSpPr>
            <p:cNvPr id="333" name="Google Shape;333;p37"/>
            <p:cNvGrpSpPr/>
            <p:nvPr/>
          </p:nvGrpSpPr>
          <p:grpSpPr>
            <a:xfrm>
              <a:off x="1142325" y="3309700"/>
              <a:ext cx="2386225" cy="1460075"/>
              <a:chOff x="1082925" y="2712000"/>
              <a:chExt cx="2386225" cy="1460075"/>
            </a:xfrm>
          </p:grpSpPr>
          <p:grpSp>
            <p:nvGrpSpPr>
              <p:cNvPr id="334" name="Google Shape;334;p37"/>
              <p:cNvGrpSpPr/>
              <p:nvPr/>
            </p:nvGrpSpPr>
            <p:grpSpPr>
              <a:xfrm>
                <a:off x="1222500" y="3069425"/>
                <a:ext cx="2162200" cy="1102650"/>
                <a:chOff x="1539475" y="2967150"/>
                <a:chExt cx="2162200" cy="1102650"/>
              </a:xfrm>
            </p:grpSpPr>
            <p:pic>
              <p:nvPicPr>
                <p:cNvPr id="335" name="Google Shape;335;p3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10769" l="13330" r="9389" t="8741"/>
                <a:stretch/>
              </p:blipFill>
              <p:spPr>
                <a:xfrm>
                  <a:off x="2133600" y="2967150"/>
                  <a:ext cx="1091625" cy="598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6" name="Google Shape;336;p3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1685" l="13657" r="9443" t="7053"/>
                <a:stretch/>
              </p:blipFill>
              <p:spPr>
                <a:xfrm>
                  <a:off x="3635725" y="2967150"/>
                  <a:ext cx="65950" cy="1102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7" name="Google Shape;337;p3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14101" l="13139" r="9430" t="12755"/>
                <a:stretch/>
              </p:blipFill>
              <p:spPr>
                <a:xfrm>
                  <a:off x="1539475" y="2967150"/>
                  <a:ext cx="65950" cy="598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8" name="Google Shape;338;p37"/>
                <p:cNvSpPr txBox="1"/>
                <p:nvPr/>
              </p:nvSpPr>
              <p:spPr>
                <a:xfrm>
                  <a:off x="1668813" y="2995863"/>
                  <a:ext cx="401400" cy="3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/>
                    <a:t>=</a:t>
                  </a:r>
                  <a:endParaRPr sz="2000"/>
                </a:p>
              </p:txBody>
            </p:sp>
            <p:sp>
              <p:nvSpPr>
                <p:cNvPr id="339" name="Google Shape;339;p37"/>
                <p:cNvSpPr txBox="1"/>
                <p:nvPr/>
              </p:nvSpPr>
              <p:spPr>
                <a:xfrm>
                  <a:off x="3229775" y="3072063"/>
                  <a:ext cx="401400" cy="3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✕</a:t>
                  </a:r>
                  <a:endParaRPr sz="1200"/>
                </a:p>
              </p:txBody>
            </p:sp>
          </p:grpSp>
          <p:pic>
            <p:nvPicPr>
              <p:cNvPr id="340" name="Google Shape;340;p3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248650" y="2716762"/>
                <a:ext cx="228600" cy="219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3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240550" y="271200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Google Shape;342;p37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082925" y="2712000"/>
                <a:ext cx="3429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3" name="Google Shape;343;p37"/>
            <p:cNvSpPr txBox="1"/>
            <p:nvPr/>
          </p:nvSpPr>
          <p:spPr>
            <a:xfrm>
              <a:off x="419250" y="2136950"/>
              <a:ext cx="1739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Random projection: </a:t>
              </a:r>
              <a:endParaRPr/>
            </a:p>
          </p:txBody>
        </p:sp>
        <p:pic>
          <p:nvPicPr>
            <p:cNvPr id="344" name="Google Shape;344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158938" y="2196488"/>
              <a:ext cx="752475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5" name="Google Shape;345;p37"/>
          <p:cNvGrpSpPr/>
          <p:nvPr/>
        </p:nvGrpSpPr>
        <p:grpSpPr>
          <a:xfrm>
            <a:off x="711175" y="1135587"/>
            <a:ext cx="3328875" cy="842088"/>
            <a:chOff x="711175" y="1135587"/>
            <a:chExt cx="3328875" cy="842088"/>
          </a:xfrm>
        </p:grpSpPr>
        <p:pic>
          <p:nvPicPr>
            <p:cNvPr id="346" name="Google Shape;346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11175" y="1149875"/>
              <a:ext cx="5810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662150" y="1145112"/>
              <a:ext cx="60007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839900" y="1135587"/>
              <a:ext cx="1200150" cy="25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37"/>
            <p:cNvSpPr txBox="1"/>
            <p:nvPr/>
          </p:nvSpPr>
          <p:spPr>
            <a:xfrm>
              <a:off x="835438" y="1547175"/>
              <a:ext cx="30000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Too many unknowns!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0" name="Google Shape;350;p37"/>
          <p:cNvSpPr/>
          <p:nvPr/>
        </p:nvSpPr>
        <p:spPr>
          <a:xfrm>
            <a:off x="4489050" y="1693825"/>
            <a:ext cx="1472400" cy="2241900"/>
          </a:xfrm>
          <a:prstGeom prst="wedgeRoundRectCallout">
            <a:avLst>
              <a:gd fmla="val 69453" name="adj1"/>
              <a:gd fmla="val 7455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DFT matrix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satisfies the “incoherence property”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(rows are not too correlated to h)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4371300" y="1082038"/>
            <a:ext cx="3251119" cy="353400"/>
            <a:chOff x="4371300" y="1082038"/>
            <a:chExt cx="3251119" cy="353400"/>
          </a:xfrm>
        </p:grpSpPr>
        <p:pic>
          <p:nvPicPr>
            <p:cNvPr descr="y_j=b_j^Hh^*x^{*H}a_j, \, 1\leq j\leq m&#10;" id="352" name="Google Shape;352;p37"/>
            <p:cNvPicPr preferRelativeResize="0"/>
            <p:nvPr/>
          </p:nvPicPr>
          <p:blipFill rotWithShape="1">
            <a:blip r:embed="rId4">
              <a:alphaModFix/>
            </a:blip>
            <a:srcRect b="0" l="0" r="42732" t="0"/>
            <a:stretch/>
          </p:blipFill>
          <p:spPr>
            <a:xfrm>
              <a:off x="6242470" y="1158750"/>
              <a:ext cx="1379950" cy="2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37"/>
            <p:cNvSpPr txBox="1"/>
            <p:nvPr/>
          </p:nvSpPr>
          <p:spPr>
            <a:xfrm>
              <a:off x="4371300" y="1082038"/>
              <a:ext cx="1707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Convolution model: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34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the Optimization Problem</a:t>
            </a:r>
            <a:endParaRPr sz="3400"/>
          </a:p>
        </p:txBody>
      </p:sp>
      <p:pic>
        <p:nvPicPr>
          <p:cNvPr descr="\text{minimize}_{h,x \in \mathbb{C}^k} \quad f(h,x)=\sum^m_{j=1}|y_j-b_j^Hhx^Ha_j|^2"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838" y="1255900"/>
            <a:ext cx="4006314" cy="5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/>
        </p:nvSpPr>
        <p:spPr>
          <a:xfrm>
            <a:off x="728850" y="3624875"/>
            <a:ext cx="7686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the “difference” between the modelled signal and the actual signal </a:t>
            </a:r>
            <a:endParaRPr/>
          </a:p>
        </p:txBody>
      </p:sp>
      <p:grpSp>
        <p:nvGrpSpPr>
          <p:cNvPr id="361" name="Google Shape;361;p38"/>
          <p:cNvGrpSpPr/>
          <p:nvPr/>
        </p:nvGrpSpPr>
        <p:grpSpPr>
          <a:xfrm>
            <a:off x="4145425" y="1923525"/>
            <a:ext cx="3508850" cy="1078975"/>
            <a:chOff x="4145425" y="1923525"/>
            <a:chExt cx="3508850" cy="1078975"/>
          </a:xfrm>
        </p:grpSpPr>
        <p:cxnSp>
          <p:nvCxnSpPr>
            <p:cNvPr id="362" name="Google Shape;362;p38"/>
            <p:cNvCxnSpPr/>
            <p:nvPr/>
          </p:nvCxnSpPr>
          <p:spPr>
            <a:xfrm flipH="1" rot="-9000776">
              <a:off x="5054566" y="2009181"/>
              <a:ext cx="105641" cy="4475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38"/>
            <p:cNvCxnSpPr/>
            <p:nvPr/>
          </p:nvCxnSpPr>
          <p:spPr>
            <a:xfrm rot="9000776">
              <a:off x="6450502" y="2009063"/>
              <a:ext cx="105641" cy="4475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4" name="Google Shape;364;p38"/>
            <p:cNvSpPr txBox="1"/>
            <p:nvPr/>
          </p:nvSpPr>
          <p:spPr>
            <a:xfrm>
              <a:off x="4145425" y="2456800"/>
              <a:ext cx="14868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Actual signal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(known)</a:t>
              </a:r>
              <a:endParaRPr/>
            </a:p>
          </p:txBody>
        </p:sp>
        <p:pic>
          <p:nvPicPr>
            <p:cNvPr id="365" name="Google Shape;365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1625" y="1923525"/>
              <a:ext cx="182880" cy="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22825" y="1923525"/>
              <a:ext cx="731520" cy="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38"/>
            <p:cNvSpPr txBox="1"/>
            <p:nvPr/>
          </p:nvSpPr>
          <p:spPr>
            <a:xfrm>
              <a:off x="5691075" y="2456800"/>
              <a:ext cx="1963200" cy="5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Modelled signal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(computed from h &amp; x)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0" y="2065250"/>
            <a:ext cx="7864498" cy="28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34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the Optimization Problem</a:t>
            </a:r>
            <a:endParaRPr sz="3400"/>
          </a:p>
        </p:txBody>
      </p:sp>
      <p:pic>
        <p:nvPicPr>
          <p:cNvPr descr="\text{minimize}_{h,x \in \mathbb{C}^k} \quad f(h,x)=\sum^m_{j=1}|y_j-b_j^Hhx^Ha_j|^2" id="374" name="Google Shape;3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838" y="1255900"/>
            <a:ext cx="4006314" cy="57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39"/>
          <p:cNvGrpSpPr/>
          <p:nvPr/>
        </p:nvGrpSpPr>
        <p:grpSpPr>
          <a:xfrm>
            <a:off x="5204850" y="3526625"/>
            <a:ext cx="2549425" cy="1137825"/>
            <a:chOff x="5204850" y="3526625"/>
            <a:chExt cx="2549425" cy="1137825"/>
          </a:xfrm>
        </p:grpSpPr>
        <p:cxnSp>
          <p:nvCxnSpPr>
            <p:cNvPr id="376" name="Google Shape;376;p39"/>
            <p:cNvCxnSpPr/>
            <p:nvPr/>
          </p:nvCxnSpPr>
          <p:spPr>
            <a:xfrm rot="-6595650">
              <a:off x="5892755" y="3695998"/>
              <a:ext cx="105624" cy="4475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39"/>
            <p:cNvSpPr/>
            <p:nvPr/>
          </p:nvSpPr>
          <p:spPr>
            <a:xfrm>
              <a:off x="5204850" y="4090250"/>
              <a:ext cx="920400" cy="574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 txBox="1"/>
            <p:nvPr/>
          </p:nvSpPr>
          <p:spPr>
            <a:xfrm>
              <a:off x="6097675" y="3526625"/>
              <a:ext cx="16566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Wirtinger</a:t>
              </a:r>
              <a:r>
                <a:rPr lang="en"/>
                <a:t> Gradient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384" name="Google Shape;384;p40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Main challenge is to demonstrate that appropriate incoherence conditions are preserved throughout the trajectory of the algorithm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Leave-one-out </a:t>
            </a:r>
            <a:r>
              <a:rPr lang="en" sz="2300"/>
              <a:t>perturbation</a:t>
            </a:r>
            <a:r>
              <a:rPr lang="en" sz="2300"/>
              <a:t> allows for decoupling of the statistical dependency while controlling the component-wise </a:t>
            </a:r>
            <a:r>
              <a:rPr lang="en" sz="2300"/>
              <a:t>incoherence </a:t>
            </a:r>
            <a:r>
              <a:rPr lang="en" sz="2300"/>
              <a:t>measures</a:t>
            </a:r>
            <a:endParaRPr sz="2300"/>
          </a:p>
        </p:txBody>
      </p:sp>
      <p:sp>
        <p:nvSpPr>
          <p:cNvPr id="390" name="Google Shape;390;p41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 General Recipe for Trajectory Analysis</a:t>
            </a:r>
            <a:endParaRPr b="1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General Model</a:t>
            </a:r>
            <a:endParaRPr b="1" sz="2800"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501000" y="1063075"/>
            <a:ext cx="8142000" cy="8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Consider the following problem with samples collected in a bilinear/quadratic form: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This model entails all three examples in this paper:</a:t>
            </a:r>
            <a:endParaRPr sz="2300"/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Phase retrieval: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Matrix completion: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Blind deconvolution: 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	</a:t>
            </a:r>
            <a:endParaRPr sz="2300"/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895" y="1940275"/>
            <a:ext cx="3036200" cy="10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975" y="3709725"/>
            <a:ext cx="3984046" cy="2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950" y="4028462"/>
            <a:ext cx="4474726" cy="28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1000" y="4415426"/>
            <a:ext cx="4474726" cy="2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493900" y="1200150"/>
            <a:ext cx="81420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For this setting, the empirical loss function is given by: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We minimize this using vanilla gradient descent following a standard spectral initialization: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We are now positioned to outline the general recipe in the following steps.</a:t>
            </a:r>
            <a:endParaRPr sz="2300"/>
          </a:p>
        </p:txBody>
      </p:sp>
      <p:sp>
        <p:nvSpPr>
          <p:cNvPr id="406" name="Google Shape;406;p43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General Model (cont.)</a:t>
            </a:r>
            <a:endParaRPr b="1" sz="2800"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909" y="1837046"/>
            <a:ext cx="4300179" cy="6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388" y="3407550"/>
            <a:ext cx="2659225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493900" y="1200150"/>
            <a:ext cx="8142000" cy="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First step is to characterize region R known as the region of incoherence and contraction (RIC) such that the Hessian obeys strong convexity and smoothness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The RIC typically contains all points such that the l2 error is not too large and 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	(</a:t>
            </a:r>
            <a:r>
              <a:rPr b="1" lang="en" sz="2000"/>
              <a:t>incoherence) </a:t>
            </a:r>
            <a:endParaRPr b="1"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Each of the examples in the paper have an incoherence condition analogous to this</a:t>
            </a:r>
            <a:endParaRPr sz="2000"/>
          </a:p>
        </p:txBody>
      </p:sp>
      <p:sp>
        <p:nvSpPr>
          <p:cNvPr id="414" name="Google Shape;414;p44"/>
          <p:cNvSpPr txBox="1"/>
          <p:nvPr>
            <p:ph type="title"/>
          </p:nvPr>
        </p:nvSpPr>
        <p:spPr>
          <a:xfrm>
            <a:off x="467200" y="328075"/>
            <a:ext cx="81420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1: Characterizing local geometry in the RIC</a:t>
            </a:r>
            <a:endParaRPr b="1" sz="2800"/>
          </a:p>
        </p:txBody>
      </p:sp>
      <p:pic>
        <p:nvPicPr>
          <p:cNvPr id="415" name="Google Shape;4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25" y="2311325"/>
            <a:ext cx="3166950" cy="2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839" y="3384700"/>
            <a:ext cx="5478961" cy="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93900" y="1200150"/>
            <a:ext cx="8142000" cy="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We rely on construction of auxiliary sequences to justify that no iterates leave the RIC.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For each </a:t>
            </a:r>
            <a:r>
              <a:rPr i="1" lang="en" sz="2000"/>
              <a:t>l</a:t>
            </a:r>
            <a:r>
              <a:rPr lang="en" sz="2000"/>
              <a:t>, produce an auxiliary sequence such that each sequence is independent of any sample involving the corresponding design vector (</a:t>
            </a:r>
            <a:r>
              <a:rPr lang="en" sz="2000">
                <a:solidFill>
                  <a:srgbClr val="D9D9D9"/>
                </a:solidFill>
              </a:rPr>
              <a:t>phi</a:t>
            </a:r>
            <a:r>
              <a:rPr lang="en" sz="2000"/>
              <a:t> or	 )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We then consider the leave-one-out loss function, which discards the </a:t>
            </a:r>
            <a:r>
              <a:rPr i="1" lang="en" sz="2000"/>
              <a:t>l</a:t>
            </a:r>
            <a:r>
              <a:rPr lang="en" sz="2000"/>
              <a:t>th sample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22" name="Google Shape;422;p45"/>
          <p:cNvSpPr txBox="1"/>
          <p:nvPr>
            <p:ph type="title"/>
          </p:nvPr>
        </p:nvSpPr>
        <p:spPr>
          <a:xfrm>
            <a:off x="467200" y="328075"/>
            <a:ext cx="78351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2: Introducing the leave-one-out sequences</a:t>
            </a:r>
            <a:endParaRPr b="1" sz="2800"/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588" y="3680300"/>
            <a:ext cx="3358826" cy="58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hi" id="424" name="Google Shape;4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00" y="2571750"/>
            <a:ext cx="190495" cy="32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si" id="425" name="Google Shape;42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150" y="2595181"/>
            <a:ext cx="190500" cy="28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We are now ready to establish the incoherence condition using the auxiliary sequences.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Proof usually proceeds by induction, where we show that the next iterate remains in the RIC given that the current one does.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31" name="Google Shape;431;p46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3: Establishing the incoherence condition</a:t>
            </a:r>
            <a:endParaRPr b="1" sz="2800"/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375" y="3280350"/>
            <a:ext cx="1849251" cy="13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493900" y="1200150"/>
            <a:ext cx="8142000" cy="197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A loss iterate and its corresponding auxiliary sequence are “glued” to each other along the whole trajectory, and so are the respective gradients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This fact along with the strong convexity condition imply l2 contraction: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3(a): Proximity between original and leave-one-out iterates</a:t>
            </a:r>
            <a:endParaRPr b="1" sz="2800"/>
          </a:p>
        </p:txBody>
      </p:sp>
      <p:pic>
        <p:nvPicPr>
          <p:cNvPr id="439" name="Google Shape;4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75" y="3671625"/>
            <a:ext cx="7649651" cy="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The independence of leave-one-out iterates with respect to design vectors leads to a friendly analysis for controlling 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This statistical independence is always present by the construction of leave-one-out sequences in Step (2)</a:t>
            </a:r>
            <a:endParaRPr sz="2300"/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3(b): Incoherence condition of leave-one-out iterates</a:t>
            </a:r>
            <a:endParaRPr b="1" sz="2800"/>
          </a:p>
        </p:txBody>
      </p:sp>
      <p:pic>
        <p:nvPicPr>
          <p:cNvPr id="446" name="Google Shape;4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725" y="2842665"/>
            <a:ext cx="4572000" cy="2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493900" y="1200150"/>
            <a:ext cx="8142000" cy="1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With these results in place, we apply the triangle inequality to obtain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Where the first term is controlled in 3(a) and the second in 3(b). By choosing the bounds properly, we establish the incoherence condition for all 1≤l≤m, as desired.</a:t>
            </a:r>
            <a:endParaRPr sz="2300"/>
          </a:p>
        </p:txBody>
      </p:sp>
      <p:sp>
        <p:nvSpPr>
          <p:cNvPr id="452" name="Google Shape;452;p49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3(c): Combining the bounds</a:t>
            </a:r>
            <a:endParaRPr b="1" sz="2800"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50" y="2278451"/>
            <a:ext cx="7446901" cy="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We are interested in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48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Collected a set of data points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Priori nonlinear map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Object of interest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of     is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wanted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Minimize the empirical loss	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67202" y="430345"/>
            <a:ext cx="7079730" cy="54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i="0" lang="en" sz="28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-- nonlinear systems</a:t>
            </a:r>
            <a:endParaRPr b="0" i="0" sz="2800" u="none" cap="none" strike="noStrike">
              <a:solidFill>
                <a:srgbClr val="6C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br>
              <a:rPr b="0" i="0" lang="en" sz="28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800" u="none" cap="none" strike="noStrike">
              <a:solidFill>
                <a:srgbClr val="6C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y_j\approx A_j(x^*),\,1\leq j \leq m&#10;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25" y="1772125"/>
            <a:ext cx="2252525" cy="2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=\{y_j\}_{1\leq j \leq m}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525" y="2248703"/>
            <a:ext cx="1330025" cy="2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*"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525" y="2963058"/>
            <a:ext cx="229750" cy="203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j"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3613" y="2605875"/>
            <a:ext cx="229750" cy="2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*"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100" y="3278975"/>
            <a:ext cx="212325" cy="18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x\quad f(x)=\sum_{j=1}^m|y_j-A_j(x)|^2"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4450" y="3971175"/>
            <a:ext cx="2983922" cy="5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425725" y="3917450"/>
            <a:ext cx="200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Normally</a:t>
            </a:r>
            <a:r>
              <a:rPr lang="en">
                <a:solidFill>
                  <a:srgbClr val="FF0000"/>
                </a:solidFill>
              </a:rPr>
              <a:t>, nonconvex and NP-hard!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 Recipe</a:t>
            </a:r>
            <a:endParaRPr/>
          </a:p>
        </p:txBody>
      </p:sp>
      <p:pic>
        <p:nvPicPr>
          <p:cNvPr id="459" name="Google Shape;4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63" y="1063083"/>
            <a:ext cx="8075477" cy="377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800"/>
          </a:p>
        </p:txBody>
      </p:sp>
      <p:sp>
        <p:nvSpPr>
          <p:cNvPr id="465" name="Google Shape;465;p51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V.S. unregularized gradient method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glimpse of implicit regularization 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recipe for trajectory analysis</a:t>
            </a:r>
            <a:endParaRPr sz="23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Discussion &amp; Insights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Conclusion, discussion &amp; insights</a:t>
            </a:r>
            <a:endParaRPr sz="2800"/>
          </a:p>
        </p:txBody>
      </p:sp>
      <p:sp>
        <p:nvSpPr>
          <p:cNvPr id="471" name="Google Shape;471;p52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Interesting phenomenon: GDM achieves implicit </a:t>
            </a: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that gives theoretical computation complexity 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thoughts on:	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of capability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Leave-one-out tricks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complexity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Font typeface="Times New Roman"/>
              <a:buChar char="–"/>
            </a:pPr>
            <a:r>
              <a:rPr lang="en" sz="23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iterative methods and loss functions</a:t>
            </a:r>
            <a:endParaRPr sz="23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3"/>
          <p:cNvCxnSpPr/>
          <p:nvPr/>
        </p:nvCxnSpPr>
        <p:spPr>
          <a:xfrm flipH="1" rot="10800000">
            <a:off x="295649" y="0"/>
            <a:ext cx="7641851" cy="5143501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53"/>
          <p:cNvCxnSpPr/>
          <p:nvPr/>
        </p:nvCxnSpPr>
        <p:spPr>
          <a:xfrm>
            <a:off x="5156200" y="0"/>
            <a:ext cx="3987800" cy="5186256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53"/>
          <p:cNvCxnSpPr/>
          <p:nvPr/>
        </p:nvCxnSpPr>
        <p:spPr>
          <a:xfrm>
            <a:off x="0" y="390525"/>
            <a:ext cx="9144000" cy="3199549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53"/>
          <p:cNvCxnSpPr/>
          <p:nvPr/>
        </p:nvCxnSpPr>
        <p:spPr>
          <a:xfrm flipH="1" rot="10800000">
            <a:off x="6649692" y="0"/>
            <a:ext cx="1872008" cy="5143501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53"/>
          <p:cNvSpPr/>
          <p:nvPr/>
        </p:nvSpPr>
        <p:spPr>
          <a:xfrm>
            <a:off x="6057345" y="1194449"/>
            <a:ext cx="93177" cy="69883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7387707" y="2949514"/>
            <a:ext cx="93177" cy="69883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3"/>
          <p:cNvSpPr/>
          <p:nvPr/>
        </p:nvSpPr>
        <p:spPr>
          <a:xfrm>
            <a:off x="6329051" y="165100"/>
            <a:ext cx="2601050" cy="3311525"/>
          </a:xfrm>
          <a:custGeom>
            <a:rect b="b" l="l" r="r" t="t"/>
            <a:pathLst>
              <a:path extrusionOk="0" h="3907" w="2332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800000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t/>
            </a:r>
            <a:endParaRPr b="0" i="0" sz="2000" u="none" cap="none" strike="noStrike">
              <a:solidFill>
                <a:srgbClr val="0018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3"/>
          <p:cNvSpPr/>
          <p:nvPr/>
        </p:nvSpPr>
        <p:spPr>
          <a:xfrm>
            <a:off x="4799631" y="2057001"/>
            <a:ext cx="93177" cy="69883"/>
          </a:xfrm>
          <a:prstGeom prst="ellipse">
            <a:avLst/>
          </a:prstGeom>
          <a:solidFill>
            <a:srgbClr val="800000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735775" y="1266578"/>
            <a:ext cx="51141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0" i="0" lang="en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67200" y="430350"/>
            <a:ext cx="7275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Nonconvex optimization problems -- examples</a:t>
            </a:r>
            <a:endParaRPr sz="600"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509750" y="17539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500989" y="1053900"/>
            <a:ext cx="8142000" cy="3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Phase retrieval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Low-rank matrix completion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Blind deconvolution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y_j=(a_j^\top x^*)^2, \, 1\leq j\leq m"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50" y="1607700"/>
            <a:ext cx="2141493" cy="25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j=b_j^Hh^*x^{*H}a_j, \, 1\leq j\leq m&#10;"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263" y="4060025"/>
            <a:ext cx="2409714" cy="25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{h,x \in \mathbb{C}^k} \quad f(h,x)=\sum^m_{j=1}|y_j-b_j^Hhx^Ha_j|^2"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025" y="4368750"/>
            <a:ext cx="4006314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{x\in R^{n\times r}} \quad f(x)=\frac{n^2}{4m}\sum_{(j,k)\in \Omega}\left(Y_{j,k}-e^\top_jXX^\top e_k\right)^2"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8375" y="3239225"/>
            <a:ext cx="4677485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minimize}_{x\in R^n} \quad f(x)=\frac{1}{4m}\sum^m_{j=1}\left[y_j-(a_j^\top x^*)^2\right]^2"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4963" y="1921275"/>
            <a:ext cx="3994065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{j,k}=M^*_{j,k}=(X^*X^{*\top})_{j,k}, \, (j,k)\in \Omega" id="89" name="Google Shape;8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587" y="2894825"/>
            <a:ext cx="3164815" cy="2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467200" y="430350"/>
            <a:ext cx="7279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Nonconvex optimization via regularized GDM</a:t>
            </a:r>
            <a:endParaRPr sz="600"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Normal gradient descent method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48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Carefully choose initialization and learning rate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Improving computational convergence by enforcing proper regularization (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Regularized Gradient Descent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Trimming / truncation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Regularized loss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Projection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And more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x^{t+1}=x^t-\eta_t\triangledown f(x^t),\, t\geq0"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50" y="1782125"/>
            <a:ext cx="3012893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t+1}=x^t-\eta_t\tau\triangledown f(x^t)"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450" y="3249600"/>
            <a:ext cx="241330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t+1}=x^t-\eta_t(\triangledown f(x^t)+ \triangledown R(x^t))"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450" y="3592650"/>
            <a:ext cx="3586279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{t+1}=\mathcal{P}(x^t-\eta_t\triangledown f(x^t))"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1450" y="3935700"/>
            <a:ext cx="2674004" cy="2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Nonconvex optimization via regularized GM</a:t>
            </a:r>
            <a:endParaRPr sz="6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1238325"/>
            <a:ext cx="8160450" cy="27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91775" y="4027050"/>
            <a:ext cx="8160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RGDM has much better convergence guarantee </a:t>
            </a: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GDM </a:t>
            </a: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these three </a:t>
            </a: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problems 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013525" y="2257300"/>
            <a:ext cx="4480500" cy="31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034300" y="2827700"/>
            <a:ext cx="2387700" cy="1014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596900" y="4451200"/>
            <a:ext cx="1735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Or is it?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surprise of</a:t>
            </a: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unregularized GDM</a:t>
            </a:r>
            <a:endParaRPr sz="6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75" y="1335650"/>
            <a:ext cx="7989453" cy="22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91850" y="3622400"/>
            <a:ext cx="8160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300"/>
              <a:buFont typeface="Times New Roman"/>
              <a:buChar char="•"/>
            </a:pPr>
            <a:r>
              <a:rPr lang="en" sz="23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varying problem size    and fixed step size, GDM enjoys linear convergence</a:t>
            </a:r>
            <a:endParaRPr/>
          </a:p>
        </p:txBody>
      </p:sp>
      <p:pic>
        <p:nvPicPr>
          <p:cNvPr descr="n"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575" y="3917050"/>
            <a:ext cx="175500" cy="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467202" y="430345"/>
            <a:ext cx="7079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b="1" lang="en" sz="2800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surprise of unregularized GDM</a:t>
            </a:r>
            <a:endParaRPr sz="600"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493776" y="1200150"/>
            <a:ext cx="8142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But why?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–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RGDM achieve certain incoherence conditions in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GDM automatically forces the iterates to stay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incoherence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, thus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implicitly regularizing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the search directions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2891174"/>
            <a:ext cx="7575052" cy="1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