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77C88EB-048E-42B8-8110-57AF741E6B6D}">
  <a:tblStyle styleId="{377C88EB-048E-42B8-8110-57AF741E6B6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slide" Target="slides/slide41.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ga5b69c0fc4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Hello everyone, today we are going to talk about this paper, Sharp Analysis for Nonconvex SGD escaping from saddle points, by Fang et all. The presenters are Patrick Di Rita, Jrry Kon, Yuwei Qin, Flora Sun and Jie Wang.</a:t>
            </a:r>
            <a:endParaRPr/>
          </a:p>
        </p:txBody>
      </p:sp>
      <p:sp>
        <p:nvSpPr>
          <p:cNvPr id="46" name="Google Shape;46;ga5b69c0fc4_2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7fa5f75da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7fa5f75da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7fa5f75da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7fa5f75da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7fa5f75da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7fa5f75da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7fcf91fc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a7fcf91fc5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010063bf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b010063bf9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b010063bf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b010063bf9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010063bf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b010063bf9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b010063bf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b010063bf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b010063bf9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b010063bf9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b010063bf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b010063bf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7fcf91fc5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a7fcf91fc5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solidFill>
                  <a:schemeClr val="dk1"/>
                </a:solidFill>
              </a:rPr>
              <a:t>Stochastic gradient descent is a very important algorithm that finds approximate solution to non-convex optimizataion problems efficiently in practice. The problem can be formulated in the first equation, where zeta represents distribution which we draw sample from. Down below the problem formulation is the SGD algorithm. It is very similar to gradient methods that we are all very familiar with. It replaces the gradient of the total loss term with the gradient of loss of one data sampled from zeta. In general, we are reducing the expected loss in each iteration.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b010063bf9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b010063bf9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b010063bf9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b010063bf9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b010063bf9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b010063bf9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b010063bf9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b010063bf9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b010063bf9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b010063bf9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b010063bf9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b010063bf9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b010063bf9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b010063bf9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b010063bf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b010063bf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a5b69c0fc4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ga5b69c0fc4_2_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a5a71b738e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ga5a71b738e_1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a7fcf91fc5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a7fcf91fc5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solidFill>
                  <a:schemeClr val="dk1"/>
                </a:solidFill>
              </a:rPr>
              <a:t>In convex problems and in many previous approaches to the non-convex problems, we are looking for a first-order stationary point whose gradient is very small or close to zero. While this is a suffient condition for the optimality in convex case. It is not enough to use this condition to claim a point is optimal in non-convex case. Instead, the authors of the paper suggest incorporating another evaluation approximate second-order stationary point. Apart from being first-order stationary, an optimal point needs to have its smallest eigenvalue of Hessian to be no less than a small negative number, where rho is the lipschtiz constant for the Hessian. Intuitively, a point satisfying both conditions not only escape from first-order stationary point, it also doesnt have a direction that is strongly concave, which gives us more confidence in saying such point is a optimal point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a5a71b738e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ga5a71b738e_1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a5a71b738e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ga5a71b738e_1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a5a71b738e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ga5a71b738e_1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b010063bf9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b010063bf9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b010063bf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b010063bf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b010063bf9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b010063bf9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b010063bf9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b010063bf9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b010063bf9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b010063bf9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af5a7ad2f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af5a7ad2f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af5a7ad2f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af5a7ad2f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7fcf91fc5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7fcf91fc5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solidFill>
                  <a:schemeClr val="dk1"/>
                </a:solidFill>
              </a:rPr>
              <a:t>The literature have only few results until recently. In 2015 Ge et al provided the first theoretical result that SGD with injected spherical noise can escape from all saddle points in polynomial time. In 2018 Daneshmand derived a convergence rate linear to dimension for an ordinary SGD step. The author’s earlier paper uses a different approach that perform variance reduction before SGD to have a better computational cost.</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b010063bf9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b010063bf9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a5b69c0fc4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ga5b69c0fc4_2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7fcf91fc5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7fcf91fc5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solidFill>
                  <a:schemeClr val="dk1"/>
                </a:solidFill>
              </a:rPr>
              <a:t>Compared to previous results that perform SGD directly,for Lipschitz continous gradient and hessian functions, the paper proved that classical and simple SGD has a computational cost of O(epsilon^-3.5). This is an important result because it breaks the previous conjecture that the computaional cost can be no greater than epsilon^-4. Although the author’s variance reduction approach gives a O episilon^-3 result, they believe that any results better than epsilon^-3.5 needs variance reduction. The second main contribution is the dispersive noise assumption. The assumption is on the property of a function. Intuitively, it assumes that a function with noise can escape from flat regoin or saddle point with high probability in one gradient descent step. It is important because many noises satisfy this property.</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7fcf91fc5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7fcf91fc5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solidFill>
                  <a:schemeClr val="dk1"/>
                </a:solidFill>
              </a:rPr>
              <a:t>The presentation is organized as follows: we have given the introduction, and we will than introduce notations that many of us probably are not too familiar with. Then the main body of the proof. The paper is highly technical, we will incorporate more intuition to make it more comprehensible. Lastly, we will talk about interesting related works.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7fcf91fc5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a7fcf91fc5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solidFill>
                  <a:schemeClr val="dk1"/>
                </a:solidFill>
              </a:rPr>
              <a:t>In this paper, the author uses norm to denote the euclidena norm of a vector or spectral norm of a squared matrix. The asymptotic notation is extended to a sequence of vectors. The asymptote equal sign resembles that of big theta notation. and it uses B to represent the R euclidena ball around x.</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7fa5f75d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7fa5f75d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7fa5f75da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7fa5f75da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type="title">
  <p:cSld name="TITLE">
    <p:spTree>
      <p:nvGrpSpPr>
        <p:cNvPr id="10" name="Shape 10"/>
        <p:cNvGrpSpPr/>
        <p:nvPr/>
      </p:nvGrpSpPr>
      <p:grpSpPr>
        <a:xfrm>
          <a:off x="0" y="0"/>
          <a:ext cx="0" cy="0"/>
          <a:chOff x="0" y="0"/>
          <a:chExt cx="0" cy="0"/>
        </a:xfrm>
      </p:grpSpPr>
      <p:sp>
        <p:nvSpPr>
          <p:cNvPr id="11" name="Google Shape;11;p2"/>
          <p:cNvSpPr/>
          <p:nvPr/>
        </p:nvSpPr>
        <p:spPr>
          <a:xfrm>
            <a:off x="172593" y="171450"/>
            <a:ext cx="8798814" cy="4800600"/>
          </a:xfrm>
          <a:prstGeom prst="rect">
            <a:avLst/>
          </a:prstGeom>
          <a:solidFill>
            <a:srgbClr val="A514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Rockwell"/>
              <a:ea typeface="Rockwell"/>
              <a:cs typeface="Rockwell"/>
              <a:sym typeface="Rockwell"/>
            </a:endParaRPr>
          </a:p>
        </p:txBody>
      </p:sp>
      <p:pic>
        <p:nvPicPr>
          <p:cNvPr id="12" name="Google Shape;12;p2"/>
          <p:cNvPicPr preferRelativeResize="0"/>
          <p:nvPr/>
        </p:nvPicPr>
        <p:blipFill rotWithShape="1">
          <a:blip r:embed="rId2">
            <a:alphaModFix/>
          </a:blip>
          <a:srcRect b="0" l="0" r="37328" t="0"/>
          <a:stretch/>
        </p:blipFill>
        <p:spPr>
          <a:xfrm>
            <a:off x="6526836" y="348731"/>
            <a:ext cx="2447040" cy="4519422"/>
          </a:xfrm>
          <a:prstGeom prst="rect">
            <a:avLst/>
          </a:prstGeom>
          <a:noFill/>
          <a:ln>
            <a:noFill/>
          </a:ln>
        </p:spPr>
      </p:pic>
      <p:sp>
        <p:nvSpPr>
          <p:cNvPr id="13" name="Google Shape;13;p2"/>
          <p:cNvSpPr txBox="1"/>
          <p:nvPr>
            <p:ph type="ctrTitle"/>
          </p:nvPr>
        </p:nvSpPr>
        <p:spPr>
          <a:xfrm>
            <a:off x="550733" y="1690314"/>
            <a:ext cx="4987877" cy="912812"/>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1"/>
              </a:buClr>
              <a:buSzPts val="2700"/>
              <a:buFont typeface="Times New Roman"/>
              <a:buNone/>
              <a:defRPr>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 name="Google Shape;14;p2"/>
          <p:cNvSpPr txBox="1"/>
          <p:nvPr>
            <p:ph idx="1" type="subTitle"/>
          </p:nvPr>
        </p:nvSpPr>
        <p:spPr>
          <a:xfrm>
            <a:off x="550733" y="2697583"/>
            <a:ext cx="4987877" cy="360627"/>
          </a:xfrm>
          <a:prstGeom prst="rect">
            <a:avLst/>
          </a:prstGeom>
          <a:noFill/>
          <a:ln>
            <a:noFill/>
          </a:ln>
        </p:spPr>
        <p:txBody>
          <a:bodyPr anchorCtr="0" anchor="t" bIns="34275" lIns="68575" spcFirstLastPara="1" rIns="68575" wrap="square" tIns="34275">
            <a:noAutofit/>
          </a:bodyPr>
          <a:lstStyle>
            <a:lvl1pPr lvl="0" algn="l">
              <a:spcBef>
                <a:spcPts val="400"/>
              </a:spcBef>
              <a:spcAft>
                <a:spcPts val="0"/>
              </a:spcAft>
              <a:buClr>
                <a:schemeClr val="lt1"/>
              </a:buClr>
              <a:buSzPts val="2100"/>
              <a:buNone/>
              <a:defRPr>
                <a:solidFill>
                  <a:schemeClr val="lt1"/>
                </a:solidFill>
              </a:defRPr>
            </a:lvl1pPr>
            <a:lvl2pPr lvl="1" algn="ctr">
              <a:spcBef>
                <a:spcPts val="400"/>
              </a:spcBef>
              <a:spcAft>
                <a:spcPts val="0"/>
              </a:spcAft>
              <a:buClr>
                <a:srgbClr val="888888"/>
              </a:buClr>
              <a:buSzPts val="1800"/>
              <a:buNone/>
              <a:defRPr>
                <a:solidFill>
                  <a:srgbClr val="888888"/>
                </a:solidFill>
              </a:defRPr>
            </a:lvl2pPr>
            <a:lvl3pPr lvl="2" algn="ctr">
              <a:spcBef>
                <a:spcPts val="300"/>
              </a:spcBef>
              <a:spcAft>
                <a:spcPts val="0"/>
              </a:spcAft>
              <a:buClr>
                <a:srgbClr val="888888"/>
              </a:buClr>
              <a:buSzPts val="1500"/>
              <a:buNone/>
              <a:defRPr>
                <a:solidFill>
                  <a:srgbClr val="888888"/>
                </a:solidFill>
              </a:defRPr>
            </a:lvl3pPr>
            <a:lvl4pPr lvl="3" algn="ctr">
              <a:spcBef>
                <a:spcPts val="300"/>
              </a:spcBef>
              <a:spcAft>
                <a:spcPts val="0"/>
              </a:spcAft>
              <a:buClr>
                <a:srgbClr val="888888"/>
              </a:buClr>
              <a:buSzPts val="1400"/>
              <a:buNone/>
              <a:defRPr>
                <a:solidFill>
                  <a:srgbClr val="888888"/>
                </a:solidFill>
              </a:defRPr>
            </a:lvl4pPr>
            <a:lvl5pPr lvl="4" algn="ctr">
              <a:spcBef>
                <a:spcPts val="300"/>
              </a:spcBef>
              <a:spcAft>
                <a:spcPts val="0"/>
              </a:spcAft>
              <a:buClr>
                <a:srgbClr val="888888"/>
              </a:buClr>
              <a:buSzPts val="14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p:txBody>
      </p:sp>
      <p:pic>
        <p:nvPicPr>
          <p:cNvPr descr="1linerev(1c)1000-01.png" id="15" name="Google Shape;15;p2"/>
          <p:cNvPicPr preferRelativeResize="0"/>
          <p:nvPr/>
        </p:nvPicPr>
        <p:blipFill rotWithShape="1">
          <a:blip r:embed="rId3">
            <a:alphaModFix/>
          </a:blip>
          <a:srcRect b="0" l="0" r="0" t="0"/>
          <a:stretch/>
        </p:blipFill>
        <p:spPr>
          <a:xfrm>
            <a:off x="388669" y="4410246"/>
            <a:ext cx="2706171" cy="42276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3"/>
          <p:cNvSpPr txBox="1"/>
          <p:nvPr>
            <p:ph idx="1" type="body"/>
          </p:nvPr>
        </p:nvSpPr>
        <p:spPr>
          <a:xfrm>
            <a:off x="493889" y="1200150"/>
            <a:ext cx="8142111" cy="3583517"/>
          </a:xfrm>
          <a:prstGeom prst="rect">
            <a:avLst/>
          </a:prstGeom>
          <a:noFill/>
          <a:ln>
            <a:noFill/>
          </a:ln>
        </p:spPr>
        <p:txBody>
          <a:bodyPr anchorCtr="0" anchor="t" bIns="34275" lIns="68575" spcFirstLastPara="1" rIns="68575" wrap="square" tIns="34275">
            <a:noAutofit/>
          </a:bodyPr>
          <a:lstStyle>
            <a:lvl1pPr indent="-361950" lvl="0" marL="457200" algn="l">
              <a:spcBef>
                <a:spcPts val="400"/>
              </a:spcBef>
              <a:spcAft>
                <a:spcPts val="0"/>
              </a:spcAft>
              <a:buClr>
                <a:srgbClr val="6C7373"/>
              </a:buClr>
              <a:buSzPts val="2100"/>
              <a:buChar char="•"/>
              <a:defRPr>
                <a:solidFill>
                  <a:srgbClr val="6C7373"/>
                </a:solidFill>
              </a:defRPr>
            </a:lvl1pPr>
            <a:lvl2pPr indent="-342900" lvl="1" marL="914400" algn="l">
              <a:spcBef>
                <a:spcPts val="400"/>
              </a:spcBef>
              <a:spcAft>
                <a:spcPts val="0"/>
              </a:spcAft>
              <a:buClr>
                <a:srgbClr val="6C7373"/>
              </a:buClr>
              <a:buSzPts val="1800"/>
              <a:buChar char="–"/>
              <a:defRPr>
                <a:solidFill>
                  <a:srgbClr val="6C7373"/>
                </a:solidFill>
              </a:defRPr>
            </a:lvl2pPr>
            <a:lvl3pPr indent="-323850" lvl="2" marL="1371600" algn="l">
              <a:spcBef>
                <a:spcPts val="300"/>
              </a:spcBef>
              <a:spcAft>
                <a:spcPts val="0"/>
              </a:spcAft>
              <a:buClr>
                <a:srgbClr val="6C7373"/>
              </a:buClr>
              <a:buSzPts val="1500"/>
              <a:buChar char="•"/>
              <a:defRPr>
                <a:solidFill>
                  <a:srgbClr val="6C7373"/>
                </a:solidFill>
              </a:defRPr>
            </a:lvl3pPr>
            <a:lvl4pPr indent="-317500" lvl="3" marL="1828800" algn="l">
              <a:spcBef>
                <a:spcPts val="300"/>
              </a:spcBef>
              <a:spcAft>
                <a:spcPts val="0"/>
              </a:spcAft>
              <a:buClr>
                <a:srgbClr val="6C7373"/>
              </a:buClr>
              <a:buSzPts val="1400"/>
              <a:buChar char="–"/>
              <a:defRPr>
                <a:solidFill>
                  <a:srgbClr val="6C7373"/>
                </a:solidFill>
              </a:defRPr>
            </a:lvl4pPr>
            <a:lvl5pPr indent="-317500" lvl="4" marL="2286000" algn="l">
              <a:spcBef>
                <a:spcPts val="300"/>
              </a:spcBef>
              <a:spcAft>
                <a:spcPts val="0"/>
              </a:spcAft>
              <a:buClr>
                <a:srgbClr val="6C7373"/>
              </a:buClr>
              <a:buSzPts val="1400"/>
              <a:buChar char="»"/>
              <a:defRPr>
                <a:solidFill>
                  <a:srgbClr val="6C7373"/>
                </a:solidFill>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8" name="Google Shape;18;p3"/>
          <p:cNvSpPr txBox="1"/>
          <p:nvPr>
            <p:ph type="title"/>
          </p:nvPr>
        </p:nvSpPr>
        <p:spPr>
          <a:xfrm>
            <a:off x="467203" y="328083"/>
            <a:ext cx="7237465" cy="735145"/>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6C7373"/>
              </a:buClr>
              <a:buSzPts val="2700"/>
              <a:buFont typeface="Times New Roman"/>
              <a:buNone/>
              <a:defRPr>
                <a:solidFill>
                  <a:srgbClr val="6C7373"/>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showMasterSp="0">
  <p:cSld name="1_Title and Content">
    <p:bg>
      <p:bgPr>
        <a:noFill/>
      </p:bgPr>
    </p:bg>
    <p:spTree>
      <p:nvGrpSpPr>
        <p:cNvPr id="19" name="Shape 19"/>
        <p:cNvGrpSpPr/>
        <p:nvPr/>
      </p:nvGrpSpPr>
      <p:grpSpPr>
        <a:xfrm>
          <a:off x="0" y="0"/>
          <a:ext cx="0" cy="0"/>
          <a:chOff x="0" y="0"/>
          <a:chExt cx="0" cy="0"/>
        </a:xfrm>
      </p:grpSpPr>
      <p:sp>
        <p:nvSpPr>
          <p:cNvPr id="20" name="Google Shape;20;p4"/>
          <p:cNvSpPr txBox="1"/>
          <p:nvPr>
            <p:ph type="title"/>
          </p:nvPr>
        </p:nvSpPr>
        <p:spPr>
          <a:xfrm>
            <a:off x="467203" y="328083"/>
            <a:ext cx="7237465" cy="735145"/>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6C7373"/>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1" name="Google Shape;21;p4"/>
          <p:cNvSpPr txBox="1"/>
          <p:nvPr>
            <p:ph idx="1" type="body"/>
          </p:nvPr>
        </p:nvSpPr>
        <p:spPr>
          <a:xfrm>
            <a:off x="493889" y="1200150"/>
            <a:ext cx="8142111" cy="3583517"/>
          </a:xfrm>
          <a:prstGeom prst="rect">
            <a:avLst/>
          </a:prstGeom>
          <a:noFill/>
          <a:ln>
            <a:noFill/>
          </a:ln>
        </p:spPr>
        <p:txBody>
          <a:bodyPr anchorCtr="0" anchor="t" bIns="34275" lIns="68575" spcFirstLastPara="1" rIns="68575" wrap="square" tIns="34275">
            <a:noAutofit/>
          </a:bodyPr>
          <a:lstStyle>
            <a:lvl1pPr indent="-317500" lvl="0" marL="457200" algn="l">
              <a:spcBef>
                <a:spcPts val="300"/>
              </a:spcBef>
              <a:spcAft>
                <a:spcPts val="0"/>
              </a:spcAft>
              <a:buClr>
                <a:srgbClr val="6C7373"/>
              </a:buClr>
              <a:buSzPts val="1400"/>
              <a:buChar char="•"/>
              <a:defRPr/>
            </a:lvl1pPr>
            <a:lvl2pPr indent="-317500" lvl="1" marL="914400" algn="l">
              <a:spcBef>
                <a:spcPts val="300"/>
              </a:spcBef>
              <a:spcAft>
                <a:spcPts val="0"/>
              </a:spcAft>
              <a:buClr>
                <a:srgbClr val="6C7373"/>
              </a:buClr>
              <a:buSzPts val="1400"/>
              <a:buChar char="–"/>
              <a:defRPr/>
            </a:lvl2pPr>
            <a:lvl3pPr indent="-317500" lvl="2" marL="1371600" algn="l">
              <a:spcBef>
                <a:spcPts val="300"/>
              </a:spcBef>
              <a:spcAft>
                <a:spcPts val="0"/>
              </a:spcAft>
              <a:buClr>
                <a:srgbClr val="6C7373"/>
              </a:buClr>
              <a:buSzPts val="1400"/>
              <a:buChar char="•"/>
              <a:defRPr/>
            </a:lvl3pPr>
            <a:lvl4pPr indent="-317500" lvl="3" marL="1828800" algn="l">
              <a:spcBef>
                <a:spcPts val="300"/>
              </a:spcBef>
              <a:spcAft>
                <a:spcPts val="0"/>
              </a:spcAft>
              <a:buClr>
                <a:srgbClr val="6C7373"/>
              </a:buClr>
              <a:buSzPts val="1400"/>
              <a:buChar char="–"/>
              <a:defRPr/>
            </a:lvl4pPr>
            <a:lvl5pPr indent="-317500" lvl="4" marL="2286000" algn="l">
              <a:spcBef>
                <a:spcPts val="300"/>
              </a:spcBef>
              <a:spcAft>
                <a:spcPts val="0"/>
              </a:spcAft>
              <a:buClr>
                <a:srgbClr val="6C7373"/>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pic>
        <p:nvPicPr>
          <p:cNvPr id="22" name="Google Shape;22;p4"/>
          <p:cNvPicPr preferRelativeResize="0"/>
          <p:nvPr/>
        </p:nvPicPr>
        <p:blipFill rotWithShape="1">
          <a:blip r:embed="rId2">
            <a:alphaModFix/>
          </a:blip>
          <a:srcRect b="0" l="0" r="0" t="0"/>
          <a:stretch/>
        </p:blipFill>
        <p:spPr>
          <a:xfrm>
            <a:off x="8145679" y="326711"/>
            <a:ext cx="596646" cy="69037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5"/>
          <p:cNvSpPr txBox="1"/>
          <p:nvPr>
            <p:ph type="title"/>
          </p:nvPr>
        </p:nvSpPr>
        <p:spPr>
          <a:xfrm>
            <a:off x="467203" y="328083"/>
            <a:ext cx="7237465" cy="735145"/>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6C7373"/>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5" name="Google Shape;25;p5"/>
          <p:cNvSpPr txBox="1"/>
          <p:nvPr>
            <p:ph idx="1" type="body"/>
          </p:nvPr>
        </p:nvSpPr>
        <p:spPr>
          <a:xfrm>
            <a:off x="457200" y="1200151"/>
            <a:ext cx="4038600" cy="3394472"/>
          </a:xfrm>
          <a:prstGeom prst="rect">
            <a:avLst/>
          </a:prstGeom>
          <a:noFill/>
          <a:ln>
            <a:noFill/>
          </a:ln>
        </p:spPr>
        <p:txBody>
          <a:bodyPr anchorCtr="0" anchor="t" bIns="34275" lIns="68575" spcFirstLastPara="1" rIns="68575" wrap="square" tIns="34275">
            <a:noAutofit/>
          </a:bodyPr>
          <a:lstStyle>
            <a:lvl1pPr indent="-361950" lvl="0" marL="457200" algn="l">
              <a:spcBef>
                <a:spcPts val="400"/>
              </a:spcBef>
              <a:spcAft>
                <a:spcPts val="0"/>
              </a:spcAft>
              <a:buClr>
                <a:srgbClr val="6C7373"/>
              </a:buClr>
              <a:buSzPts val="2100"/>
              <a:buChar char="•"/>
              <a:defRPr sz="2100"/>
            </a:lvl1pPr>
            <a:lvl2pPr indent="-342900" lvl="1" marL="914400" algn="l">
              <a:spcBef>
                <a:spcPts val="400"/>
              </a:spcBef>
              <a:spcAft>
                <a:spcPts val="0"/>
              </a:spcAft>
              <a:buClr>
                <a:srgbClr val="6C7373"/>
              </a:buClr>
              <a:buSzPts val="1800"/>
              <a:buChar char="–"/>
              <a:defRPr sz="1800"/>
            </a:lvl2pPr>
            <a:lvl3pPr indent="-323850" lvl="2" marL="1371600" algn="l">
              <a:spcBef>
                <a:spcPts val="300"/>
              </a:spcBef>
              <a:spcAft>
                <a:spcPts val="0"/>
              </a:spcAft>
              <a:buClr>
                <a:srgbClr val="6C7373"/>
              </a:buClr>
              <a:buSzPts val="1500"/>
              <a:buChar char="•"/>
              <a:defRPr sz="1500"/>
            </a:lvl3pPr>
            <a:lvl4pPr indent="-317500" lvl="3" marL="1828800" algn="l">
              <a:spcBef>
                <a:spcPts val="300"/>
              </a:spcBef>
              <a:spcAft>
                <a:spcPts val="0"/>
              </a:spcAft>
              <a:buClr>
                <a:srgbClr val="6C7373"/>
              </a:buClr>
              <a:buSzPts val="1400"/>
              <a:buChar char="–"/>
              <a:defRPr sz="1400"/>
            </a:lvl4pPr>
            <a:lvl5pPr indent="-317500" lvl="4" marL="2286000" algn="l">
              <a:spcBef>
                <a:spcPts val="300"/>
              </a:spcBef>
              <a:spcAft>
                <a:spcPts val="0"/>
              </a:spcAft>
              <a:buClr>
                <a:srgbClr val="6C7373"/>
              </a:buClr>
              <a:buSzPts val="1400"/>
              <a:buChar char="»"/>
              <a:defRPr sz="1400"/>
            </a:lvl5pPr>
            <a:lvl6pPr indent="-317500" lvl="5" marL="2743200" algn="l">
              <a:spcBef>
                <a:spcPts val="300"/>
              </a:spcBef>
              <a:spcAft>
                <a:spcPts val="0"/>
              </a:spcAft>
              <a:buClr>
                <a:schemeClr val="dk1"/>
              </a:buClr>
              <a:buSzPts val="1400"/>
              <a:buChar char="•"/>
              <a:defRPr sz="1400"/>
            </a:lvl6pPr>
            <a:lvl7pPr indent="-317500" lvl="6" marL="3200400" algn="l">
              <a:spcBef>
                <a:spcPts val="300"/>
              </a:spcBef>
              <a:spcAft>
                <a:spcPts val="0"/>
              </a:spcAft>
              <a:buClr>
                <a:schemeClr val="dk1"/>
              </a:buClr>
              <a:buSzPts val="1400"/>
              <a:buChar char="•"/>
              <a:defRPr sz="1400"/>
            </a:lvl7pPr>
            <a:lvl8pPr indent="-317500" lvl="7" marL="3657600" algn="l">
              <a:spcBef>
                <a:spcPts val="300"/>
              </a:spcBef>
              <a:spcAft>
                <a:spcPts val="0"/>
              </a:spcAft>
              <a:buClr>
                <a:schemeClr val="dk1"/>
              </a:buClr>
              <a:buSzPts val="1400"/>
              <a:buChar char="•"/>
              <a:defRPr sz="1400"/>
            </a:lvl8pPr>
            <a:lvl9pPr indent="-317500" lvl="8" marL="4114800" algn="l">
              <a:spcBef>
                <a:spcPts val="300"/>
              </a:spcBef>
              <a:spcAft>
                <a:spcPts val="0"/>
              </a:spcAft>
              <a:buClr>
                <a:schemeClr val="dk1"/>
              </a:buClr>
              <a:buSzPts val="1400"/>
              <a:buChar char="•"/>
              <a:defRPr sz="1400"/>
            </a:lvl9pPr>
          </a:lstStyle>
          <a:p/>
        </p:txBody>
      </p:sp>
      <p:sp>
        <p:nvSpPr>
          <p:cNvPr id="26" name="Google Shape;26;p5"/>
          <p:cNvSpPr txBox="1"/>
          <p:nvPr>
            <p:ph idx="2" type="body"/>
          </p:nvPr>
        </p:nvSpPr>
        <p:spPr>
          <a:xfrm>
            <a:off x="4648200" y="1200151"/>
            <a:ext cx="4038600" cy="3394472"/>
          </a:xfrm>
          <a:prstGeom prst="rect">
            <a:avLst/>
          </a:prstGeom>
          <a:noFill/>
          <a:ln>
            <a:noFill/>
          </a:ln>
        </p:spPr>
        <p:txBody>
          <a:bodyPr anchorCtr="0" anchor="t" bIns="34275" lIns="68575" spcFirstLastPara="1" rIns="68575" wrap="square" tIns="34275">
            <a:noAutofit/>
          </a:bodyPr>
          <a:lstStyle>
            <a:lvl1pPr indent="-361950" lvl="0" marL="457200" algn="l">
              <a:spcBef>
                <a:spcPts val="400"/>
              </a:spcBef>
              <a:spcAft>
                <a:spcPts val="0"/>
              </a:spcAft>
              <a:buClr>
                <a:srgbClr val="6C7373"/>
              </a:buClr>
              <a:buSzPts val="2100"/>
              <a:buChar char="•"/>
              <a:defRPr sz="2100"/>
            </a:lvl1pPr>
            <a:lvl2pPr indent="-342900" lvl="1" marL="914400" algn="l">
              <a:spcBef>
                <a:spcPts val="400"/>
              </a:spcBef>
              <a:spcAft>
                <a:spcPts val="0"/>
              </a:spcAft>
              <a:buClr>
                <a:srgbClr val="6C7373"/>
              </a:buClr>
              <a:buSzPts val="1800"/>
              <a:buChar char="–"/>
              <a:defRPr sz="1800"/>
            </a:lvl2pPr>
            <a:lvl3pPr indent="-323850" lvl="2" marL="1371600" algn="l">
              <a:spcBef>
                <a:spcPts val="300"/>
              </a:spcBef>
              <a:spcAft>
                <a:spcPts val="0"/>
              </a:spcAft>
              <a:buClr>
                <a:srgbClr val="6C7373"/>
              </a:buClr>
              <a:buSzPts val="1500"/>
              <a:buChar char="•"/>
              <a:defRPr sz="1500"/>
            </a:lvl3pPr>
            <a:lvl4pPr indent="-317500" lvl="3" marL="1828800" algn="l">
              <a:spcBef>
                <a:spcPts val="300"/>
              </a:spcBef>
              <a:spcAft>
                <a:spcPts val="0"/>
              </a:spcAft>
              <a:buClr>
                <a:srgbClr val="6C7373"/>
              </a:buClr>
              <a:buSzPts val="1400"/>
              <a:buChar char="–"/>
              <a:defRPr sz="1400"/>
            </a:lvl4pPr>
            <a:lvl5pPr indent="-317500" lvl="4" marL="2286000" algn="l">
              <a:spcBef>
                <a:spcPts val="300"/>
              </a:spcBef>
              <a:spcAft>
                <a:spcPts val="0"/>
              </a:spcAft>
              <a:buClr>
                <a:srgbClr val="6C7373"/>
              </a:buClr>
              <a:buSzPts val="1400"/>
              <a:buChar char="»"/>
              <a:defRPr sz="1400"/>
            </a:lvl5pPr>
            <a:lvl6pPr indent="-317500" lvl="5" marL="2743200" algn="l">
              <a:spcBef>
                <a:spcPts val="300"/>
              </a:spcBef>
              <a:spcAft>
                <a:spcPts val="0"/>
              </a:spcAft>
              <a:buClr>
                <a:schemeClr val="dk1"/>
              </a:buClr>
              <a:buSzPts val="1400"/>
              <a:buChar char="•"/>
              <a:defRPr sz="1400"/>
            </a:lvl6pPr>
            <a:lvl7pPr indent="-317500" lvl="6" marL="3200400" algn="l">
              <a:spcBef>
                <a:spcPts val="300"/>
              </a:spcBef>
              <a:spcAft>
                <a:spcPts val="0"/>
              </a:spcAft>
              <a:buClr>
                <a:schemeClr val="dk1"/>
              </a:buClr>
              <a:buSzPts val="1400"/>
              <a:buChar char="•"/>
              <a:defRPr sz="1400"/>
            </a:lvl7pPr>
            <a:lvl8pPr indent="-317500" lvl="7" marL="3657600" algn="l">
              <a:spcBef>
                <a:spcPts val="300"/>
              </a:spcBef>
              <a:spcAft>
                <a:spcPts val="0"/>
              </a:spcAft>
              <a:buClr>
                <a:schemeClr val="dk1"/>
              </a:buClr>
              <a:buSzPts val="1400"/>
              <a:buChar char="•"/>
              <a:defRPr sz="1400"/>
            </a:lvl8pPr>
            <a:lvl9pPr indent="-317500" lvl="8" marL="4114800" algn="l">
              <a:spcBef>
                <a:spcPts val="300"/>
              </a:spcBef>
              <a:spcAft>
                <a:spcPts val="0"/>
              </a:spcAft>
              <a:buClr>
                <a:schemeClr val="dk1"/>
              </a:buClr>
              <a:buSzPts val="1400"/>
              <a:buChar char="•"/>
              <a:defRPr sz="14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7" name="Shape 27"/>
        <p:cNvGrpSpPr/>
        <p:nvPr/>
      </p:nvGrpSpPr>
      <p:grpSpPr>
        <a:xfrm>
          <a:off x="0" y="0"/>
          <a:ext cx="0" cy="0"/>
          <a:chOff x="0" y="0"/>
          <a:chExt cx="0" cy="0"/>
        </a:xfrm>
      </p:grpSpPr>
      <p:sp>
        <p:nvSpPr>
          <p:cNvPr id="28" name="Google Shape;28;p6"/>
          <p:cNvSpPr txBox="1"/>
          <p:nvPr>
            <p:ph type="title"/>
          </p:nvPr>
        </p:nvSpPr>
        <p:spPr>
          <a:xfrm>
            <a:off x="467203" y="328083"/>
            <a:ext cx="7237465" cy="735145"/>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6C7373"/>
              </a:buClr>
              <a:buSzPts val="2700"/>
              <a:buFont typeface="Times New Roman"/>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9" name="Google Shape;29;p6"/>
          <p:cNvSpPr txBox="1"/>
          <p:nvPr>
            <p:ph idx="1" type="body"/>
          </p:nvPr>
        </p:nvSpPr>
        <p:spPr>
          <a:xfrm>
            <a:off x="457200" y="1151335"/>
            <a:ext cx="4040188" cy="479822"/>
          </a:xfrm>
          <a:prstGeom prst="rect">
            <a:avLst/>
          </a:prstGeom>
          <a:noFill/>
          <a:ln>
            <a:noFill/>
          </a:ln>
        </p:spPr>
        <p:txBody>
          <a:bodyPr anchorCtr="0" anchor="b" bIns="34275" lIns="68575" spcFirstLastPara="1" rIns="68575" wrap="square" tIns="34275">
            <a:noAutofit/>
          </a:bodyPr>
          <a:lstStyle>
            <a:lvl1pPr indent="-228600" lvl="0" marL="457200" algn="l">
              <a:spcBef>
                <a:spcPts val="400"/>
              </a:spcBef>
              <a:spcAft>
                <a:spcPts val="0"/>
              </a:spcAft>
              <a:buClr>
                <a:srgbClr val="6C7373"/>
              </a:buClr>
              <a:buSzPts val="1800"/>
              <a:buNone/>
              <a:defRPr b="0" sz="1800"/>
            </a:lvl1pPr>
            <a:lvl2pPr indent="-228600" lvl="1" marL="914400" algn="l">
              <a:spcBef>
                <a:spcPts val="300"/>
              </a:spcBef>
              <a:spcAft>
                <a:spcPts val="0"/>
              </a:spcAft>
              <a:buClr>
                <a:srgbClr val="6C7373"/>
              </a:buClr>
              <a:buSzPts val="1500"/>
              <a:buNone/>
              <a:defRPr b="1" sz="1500"/>
            </a:lvl2pPr>
            <a:lvl3pPr indent="-228600" lvl="2" marL="1371600" algn="l">
              <a:spcBef>
                <a:spcPts val="300"/>
              </a:spcBef>
              <a:spcAft>
                <a:spcPts val="0"/>
              </a:spcAft>
              <a:buClr>
                <a:srgbClr val="6C7373"/>
              </a:buClr>
              <a:buSzPts val="1400"/>
              <a:buNone/>
              <a:defRPr b="1" sz="1400"/>
            </a:lvl3pPr>
            <a:lvl4pPr indent="-228600" lvl="3" marL="1828800" algn="l">
              <a:spcBef>
                <a:spcPts val="200"/>
              </a:spcBef>
              <a:spcAft>
                <a:spcPts val="0"/>
              </a:spcAft>
              <a:buClr>
                <a:srgbClr val="6C7373"/>
              </a:buClr>
              <a:buSzPts val="1200"/>
              <a:buNone/>
              <a:defRPr b="1" sz="1200"/>
            </a:lvl4pPr>
            <a:lvl5pPr indent="-228600" lvl="4" marL="2286000" algn="l">
              <a:spcBef>
                <a:spcPts val="200"/>
              </a:spcBef>
              <a:spcAft>
                <a:spcPts val="0"/>
              </a:spcAft>
              <a:buClr>
                <a:srgbClr val="6C7373"/>
              </a:buClr>
              <a:buSzPts val="1200"/>
              <a:buNone/>
              <a:defRPr b="1" sz="1200"/>
            </a:lvl5pPr>
            <a:lvl6pPr indent="-228600" lvl="5" marL="2743200" algn="l">
              <a:spcBef>
                <a:spcPts val="200"/>
              </a:spcBef>
              <a:spcAft>
                <a:spcPts val="0"/>
              </a:spcAft>
              <a:buClr>
                <a:schemeClr val="dk1"/>
              </a:buClr>
              <a:buSzPts val="1200"/>
              <a:buNone/>
              <a:defRPr b="1" sz="1200"/>
            </a:lvl6pPr>
            <a:lvl7pPr indent="-228600" lvl="6" marL="3200400" algn="l">
              <a:spcBef>
                <a:spcPts val="200"/>
              </a:spcBef>
              <a:spcAft>
                <a:spcPts val="0"/>
              </a:spcAft>
              <a:buClr>
                <a:schemeClr val="dk1"/>
              </a:buClr>
              <a:buSzPts val="1200"/>
              <a:buNone/>
              <a:defRPr b="1" sz="1200"/>
            </a:lvl7pPr>
            <a:lvl8pPr indent="-228600" lvl="7" marL="3657600" algn="l">
              <a:spcBef>
                <a:spcPts val="200"/>
              </a:spcBef>
              <a:spcAft>
                <a:spcPts val="0"/>
              </a:spcAft>
              <a:buClr>
                <a:schemeClr val="dk1"/>
              </a:buClr>
              <a:buSzPts val="1200"/>
              <a:buNone/>
              <a:defRPr b="1" sz="1200"/>
            </a:lvl8pPr>
            <a:lvl9pPr indent="-228600" lvl="8" marL="4114800" algn="l">
              <a:spcBef>
                <a:spcPts val="200"/>
              </a:spcBef>
              <a:spcAft>
                <a:spcPts val="0"/>
              </a:spcAft>
              <a:buClr>
                <a:schemeClr val="dk1"/>
              </a:buClr>
              <a:buSzPts val="1200"/>
              <a:buNone/>
              <a:defRPr b="1" sz="1200"/>
            </a:lvl9pPr>
          </a:lstStyle>
          <a:p/>
        </p:txBody>
      </p:sp>
      <p:sp>
        <p:nvSpPr>
          <p:cNvPr id="30" name="Google Shape;30;p6"/>
          <p:cNvSpPr txBox="1"/>
          <p:nvPr>
            <p:ph idx="2" type="body"/>
          </p:nvPr>
        </p:nvSpPr>
        <p:spPr>
          <a:xfrm>
            <a:off x="457200" y="1631156"/>
            <a:ext cx="4040188" cy="2963466"/>
          </a:xfrm>
          <a:prstGeom prst="rect">
            <a:avLst/>
          </a:prstGeom>
          <a:noFill/>
          <a:ln>
            <a:noFill/>
          </a:ln>
        </p:spPr>
        <p:txBody>
          <a:bodyPr anchorCtr="0" anchor="t" bIns="34275" lIns="68575" spcFirstLastPara="1" rIns="68575" wrap="square" tIns="34275">
            <a:noAutofit/>
          </a:bodyPr>
          <a:lstStyle>
            <a:lvl1pPr indent="-342900" lvl="0" marL="457200" algn="l">
              <a:spcBef>
                <a:spcPts val="400"/>
              </a:spcBef>
              <a:spcAft>
                <a:spcPts val="0"/>
              </a:spcAft>
              <a:buClr>
                <a:srgbClr val="6C7373"/>
              </a:buClr>
              <a:buSzPts val="1800"/>
              <a:buChar char="•"/>
              <a:defRPr sz="1800"/>
            </a:lvl1pPr>
            <a:lvl2pPr indent="-323850" lvl="1" marL="914400" algn="l">
              <a:spcBef>
                <a:spcPts val="300"/>
              </a:spcBef>
              <a:spcAft>
                <a:spcPts val="0"/>
              </a:spcAft>
              <a:buClr>
                <a:srgbClr val="6C7373"/>
              </a:buClr>
              <a:buSzPts val="1500"/>
              <a:buChar char="–"/>
              <a:defRPr sz="1500"/>
            </a:lvl2pPr>
            <a:lvl3pPr indent="-317500" lvl="2" marL="1371600" algn="l">
              <a:spcBef>
                <a:spcPts val="300"/>
              </a:spcBef>
              <a:spcAft>
                <a:spcPts val="0"/>
              </a:spcAft>
              <a:buClr>
                <a:srgbClr val="6C7373"/>
              </a:buClr>
              <a:buSzPts val="1400"/>
              <a:buChar char="•"/>
              <a:defRPr sz="1400"/>
            </a:lvl3pPr>
            <a:lvl4pPr indent="-304800" lvl="3" marL="1828800" algn="l">
              <a:spcBef>
                <a:spcPts val="200"/>
              </a:spcBef>
              <a:spcAft>
                <a:spcPts val="0"/>
              </a:spcAft>
              <a:buClr>
                <a:srgbClr val="6C7373"/>
              </a:buClr>
              <a:buSzPts val="1200"/>
              <a:buChar char="–"/>
              <a:defRPr sz="1200"/>
            </a:lvl4pPr>
            <a:lvl5pPr indent="-304800" lvl="4" marL="2286000" algn="l">
              <a:spcBef>
                <a:spcPts val="200"/>
              </a:spcBef>
              <a:spcAft>
                <a:spcPts val="0"/>
              </a:spcAft>
              <a:buClr>
                <a:srgbClr val="6C7373"/>
              </a:buClr>
              <a:buSzPts val="1200"/>
              <a:buChar char="»"/>
              <a:defRPr sz="1200"/>
            </a:lvl5pPr>
            <a:lvl6pPr indent="-304800" lvl="5" marL="2743200" algn="l">
              <a:spcBef>
                <a:spcPts val="200"/>
              </a:spcBef>
              <a:spcAft>
                <a:spcPts val="0"/>
              </a:spcAft>
              <a:buClr>
                <a:schemeClr val="dk1"/>
              </a:buClr>
              <a:buSzPts val="1200"/>
              <a:buChar char="•"/>
              <a:defRPr sz="1200"/>
            </a:lvl6pPr>
            <a:lvl7pPr indent="-304800" lvl="6" marL="3200400" algn="l">
              <a:spcBef>
                <a:spcPts val="200"/>
              </a:spcBef>
              <a:spcAft>
                <a:spcPts val="0"/>
              </a:spcAft>
              <a:buClr>
                <a:schemeClr val="dk1"/>
              </a:buClr>
              <a:buSzPts val="1200"/>
              <a:buChar char="•"/>
              <a:defRPr sz="1200"/>
            </a:lvl7pPr>
            <a:lvl8pPr indent="-304800" lvl="7" marL="3657600" algn="l">
              <a:spcBef>
                <a:spcPts val="200"/>
              </a:spcBef>
              <a:spcAft>
                <a:spcPts val="0"/>
              </a:spcAft>
              <a:buClr>
                <a:schemeClr val="dk1"/>
              </a:buClr>
              <a:buSzPts val="1200"/>
              <a:buChar char="•"/>
              <a:defRPr sz="1200"/>
            </a:lvl8pPr>
            <a:lvl9pPr indent="-304800" lvl="8" marL="4114800" algn="l">
              <a:spcBef>
                <a:spcPts val="200"/>
              </a:spcBef>
              <a:spcAft>
                <a:spcPts val="0"/>
              </a:spcAft>
              <a:buClr>
                <a:schemeClr val="dk1"/>
              </a:buClr>
              <a:buSzPts val="1200"/>
              <a:buChar char="•"/>
              <a:defRPr sz="1200"/>
            </a:lvl9pPr>
          </a:lstStyle>
          <a:p/>
        </p:txBody>
      </p:sp>
      <p:sp>
        <p:nvSpPr>
          <p:cNvPr id="31" name="Google Shape;31;p6"/>
          <p:cNvSpPr txBox="1"/>
          <p:nvPr>
            <p:ph idx="3" type="body"/>
          </p:nvPr>
        </p:nvSpPr>
        <p:spPr>
          <a:xfrm>
            <a:off x="4645026" y="1151335"/>
            <a:ext cx="4041775" cy="479822"/>
          </a:xfrm>
          <a:prstGeom prst="rect">
            <a:avLst/>
          </a:prstGeom>
          <a:noFill/>
          <a:ln>
            <a:noFill/>
          </a:ln>
        </p:spPr>
        <p:txBody>
          <a:bodyPr anchorCtr="0" anchor="b" bIns="34275" lIns="68575" spcFirstLastPara="1" rIns="68575" wrap="square" tIns="34275">
            <a:noAutofit/>
          </a:bodyPr>
          <a:lstStyle>
            <a:lvl1pPr indent="-228600" lvl="0" marL="457200" algn="l">
              <a:spcBef>
                <a:spcPts val="400"/>
              </a:spcBef>
              <a:spcAft>
                <a:spcPts val="0"/>
              </a:spcAft>
              <a:buClr>
                <a:srgbClr val="6C7373"/>
              </a:buClr>
              <a:buSzPts val="1800"/>
              <a:buNone/>
              <a:defRPr b="0" sz="1800"/>
            </a:lvl1pPr>
            <a:lvl2pPr indent="-228600" lvl="1" marL="914400" algn="l">
              <a:spcBef>
                <a:spcPts val="300"/>
              </a:spcBef>
              <a:spcAft>
                <a:spcPts val="0"/>
              </a:spcAft>
              <a:buClr>
                <a:srgbClr val="6C7373"/>
              </a:buClr>
              <a:buSzPts val="1500"/>
              <a:buNone/>
              <a:defRPr b="1" sz="1500"/>
            </a:lvl2pPr>
            <a:lvl3pPr indent="-228600" lvl="2" marL="1371600" algn="l">
              <a:spcBef>
                <a:spcPts val="300"/>
              </a:spcBef>
              <a:spcAft>
                <a:spcPts val="0"/>
              </a:spcAft>
              <a:buClr>
                <a:srgbClr val="6C7373"/>
              </a:buClr>
              <a:buSzPts val="1400"/>
              <a:buNone/>
              <a:defRPr b="1" sz="1400"/>
            </a:lvl3pPr>
            <a:lvl4pPr indent="-228600" lvl="3" marL="1828800" algn="l">
              <a:spcBef>
                <a:spcPts val="200"/>
              </a:spcBef>
              <a:spcAft>
                <a:spcPts val="0"/>
              </a:spcAft>
              <a:buClr>
                <a:srgbClr val="6C7373"/>
              </a:buClr>
              <a:buSzPts val="1200"/>
              <a:buNone/>
              <a:defRPr b="1" sz="1200"/>
            </a:lvl4pPr>
            <a:lvl5pPr indent="-228600" lvl="4" marL="2286000" algn="l">
              <a:spcBef>
                <a:spcPts val="200"/>
              </a:spcBef>
              <a:spcAft>
                <a:spcPts val="0"/>
              </a:spcAft>
              <a:buClr>
                <a:srgbClr val="6C7373"/>
              </a:buClr>
              <a:buSzPts val="1200"/>
              <a:buNone/>
              <a:defRPr b="1" sz="1200"/>
            </a:lvl5pPr>
            <a:lvl6pPr indent="-228600" lvl="5" marL="2743200" algn="l">
              <a:spcBef>
                <a:spcPts val="200"/>
              </a:spcBef>
              <a:spcAft>
                <a:spcPts val="0"/>
              </a:spcAft>
              <a:buClr>
                <a:schemeClr val="dk1"/>
              </a:buClr>
              <a:buSzPts val="1200"/>
              <a:buNone/>
              <a:defRPr b="1" sz="1200"/>
            </a:lvl6pPr>
            <a:lvl7pPr indent="-228600" lvl="6" marL="3200400" algn="l">
              <a:spcBef>
                <a:spcPts val="200"/>
              </a:spcBef>
              <a:spcAft>
                <a:spcPts val="0"/>
              </a:spcAft>
              <a:buClr>
                <a:schemeClr val="dk1"/>
              </a:buClr>
              <a:buSzPts val="1200"/>
              <a:buNone/>
              <a:defRPr b="1" sz="1200"/>
            </a:lvl7pPr>
            <a:lvl8pPr indent="-228600" lvl="7" marL="3657600" algn="l">
              <a:spcBef>
                <a:spcPts val="200"/>
              </a:spcBef>
              <a:spcAft>
                <a:spcPts val="0"/>
              </a:spcAft>
              <a:buClr>
                <a:schemeClr val="dk1"/>
              </a:buClr>
              <a:buSzPts val="1200"/>
              <a:buNone/>
              <a:defRPr b="1" sz="1200"/>
            </a:lvl8pPr>
            <a:lvl9pPr indent="-228600" lvl="8" marL="4114800" algn="l">
              <a:spcBef>
                <a:spcPts val="200"/>
              </a:spcBef>
              <a:spcAft>
                <a:spcPts val="0"/>
              </a:spcAft>
              <a:buClr>
                <a:schemeClr val="dk1"/>
              </a:buClr>
              <a:buSzPts val="1200"/>
              <a:buNone/>
              <a:defRPr b="1" sz="1200"/>
            </a:lvl9pPr>
          </a:lstStyle>
          <a:p/>
        </p:txBody>
      </p:sp>
      <p:sp>
        <p:nvSpPr>
          <p:cNvPr id="32" name="Google Shape;32;p6"/>
          <p:cNvSpPr txBox="1"/>
          <p:nvPr>
            <p:ph idx="4" type="body"/>
          </p:nvPr>
        </p:nvSpPr>
        <p:spPr>
          <a:xfrm>
            <a:off x="4645026" y="1631156"/>
            <a:ext cx="4041775" cy="2963466"/>
          </a:xfrm>
          <a:prstGeom prst="rect">
            <a:avLst/>
          </a:prstGeom>
          <a:noFill/>
          <a:ln>
            <a:noFill/>
          </a:ln>
        </p:spPr>
        <p:txBody>
          <a:bodyPr anchorCtr="0" anchor="t" bIns="34275" lIns="68575" spcFirstLastPara="1" rIns="68575" wrap="square" tIns="34275">
            <a:noAutofit/>
          </a:bodyPr>
          <a:lstStyle>
            <a:lvl1pPr indent="-342900" lvl="0" marL="457200" algn="l">
              <a:spcBef>
                <a:spcPts val="400"/>
              </a:spcBef>
              <a:spcAft>
                <a:spcPts val="0"/>
              </a:spcAft>
              <a:buClr>
                <a:srgbClr val="6C7373"/>
              </a:buClr>
              <a:buSzPts val="1800"/>
              <a:buChar char="•"/>
              <a:defRPr sz="1800"/>
            </a:lvl1pPr>
            <a:lvl2pPr indent="-323850" lvl="1" marL="914400" algn="l">
              <a:spcBef>
                <a:spcPts val="300"/>
              </a:spcBef>
              <a:spcAft>
                <a:spcPts val="0"/>
              </a:spcAft>
              <a:buClr>
                <a:srgbClr val="6C7373"/>
              </a:buClr>
              <a:buSzPts val="1500"/>
              <a:buChar char="–"/>
              <a:defRPr sz="1500"/>
            </a:lvl2pPr>
            <a:lvl3pPr indent="-317500" lvl="2" marL="1371600" algn="l">
              <a:spcBef>
                <a:spcPts val="300"/>
              </a:spcBef>
              <a:spcAft>
                <a:spcPts val="0"/>
              </a:spcAft>
              <a:buClr>
                <a:srgbClr val="6C7373"/>
              </a:buClr>
              <a:buSzPts val="1400"/>
              <a:buChar char="•"/>
              <a:defRPr sz="1400"/>
            </a:lvl3pPr>
            <a:lvl4pPr indent="-304800" lvl="3" marL="1828800" algn="l">
              <a:spcBef>
                <a:spcPts val="200"/>
              </a:spcBef>
              <a:spcAft>
                <a:spcPts val="0"/>
              </a:spcAft>
              <a:buClr>
                <a:srgbClr val="6C7373"/>
              </a:buClr>
              <a:buSzPts val="1200"/>
              <a:buChar char="–"/>
              <a:defRPr sz="1200"/>
            </a:lvl4pPr>
            <a:lvl5pPr indent="-304800" lvl="4" marL="2286000" algn="l">
              <a:spcBef>
                <a:spcPts val="200"/>
              </a:spcBef>
              <a:spcAft>
                <a:spcPts val="0"/>
              </a:spcAft>
              <a:buClr>
                <a:srgbClr val="6C7373"/>
              </a:buClr>
              <a:buSzPts val="1200"/>
              <a:buChar char="»"/>
              <a:defRPr sz="1200"/>
            </a:lvl5pPr>
            <a:lvl6pPr indent="-304800" lvl="5" marL="2743200" algn="l">
              <a:spcBef>
                <a:spcPts val="200"/>
              </a:spcBef>
              <a:spcAft>
                <a:spcPts val="0"/>
              </a:spcAft>
              <a:buClr>
                <a:schemeClr val="dk1"/>
              </a:buClr>
              <a:buSzPts val="1200"/>
              <a:buChar char="•"/>
              <a:defRPr sz="1200"/>
            </a:lvl6pPr>
            <a:lvl7pPr indent="-304800" lvl="6" marL="3200400" algn="l">
              <a:spcBef>
                <a:spcPts val="200"/>
              </a:spcBef>
              <a:spcAft>
                <a:spcPts val="0"/>
              </a:spcAft>
              <a:buClr>
                <a:schemeClr val="dk1"/>
              </a:buClr>
              <a:buSzPts val="1200"/>
              <a:buChar char="•"/>
              <a:defRPr sz="1200"/>
            </a:lvl7pPr>
            <a:lvl8pPr indent="-304800" lvl="7" marL="3657600" algn="l">
              <a:spcBef>
                <a:spcPts val="200"/>
              </a:spcBef>
              <a:spcAft>
                <a:spcPts val="0"/>
              </a:spcAft>
              <a:buClr>
                <a:schemeClr val="dk1"/>
              </a:buClr>
              <a:buSzPts val="1200"/>
              <a:buChar char="•"/>
              <a:defRPr sz="1200"/>
            </a:lvl8pPr>
            <a:lvl9pPr indent="-304800" lvl="8" marL="4114800" algn="l">
              <a:spcBef>
                <a:spcPts val="200"/>
              </a:spcBef>
              <a:spcAft>
                <a:spcPts val="0"/>
              </a:spcAft>
              <a:buClr>
                <a:schemeClr val="dk1"/>
              </a:buClr>
              <a:buSzPts val="1200"/>
              <a:buChar char="•"/>
              <a:defRPr sz="12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7"/>
          <p:cNvSpPr txBox="1"/>
          <p:nvPr>
            <p:ph type="title"/>
          </p:nvPr>
        </p:nvSpPr>
        <p:spPr>
          <a:xfrm>
            <a:off x="467203" y="328083"/>
            <a:ext cx="7237465" cy="735145"/>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6C7373"/>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35" name="Shape 35"/>
        <p:cNvGrpSpPr/>
        <p:nvPr/>
      </p:nvGrpSpPr>
      <p:grpSpPr>
        <a:xfrm>
          <a:off x="0" y="0"/>
          <a:ext cx="0" cy="0"/>
          <a:chOff x="0" y="0"/>
          <a:chExt cx="0" cy="0"/>
        </a:xfrm>
      </p:grpSpPr>
      <p:pic>
        <p:nvPicPr>
          <p:cNvPr descr="Wash_U_PPT_Template-04.jpg" id="36" name="Google Shape;36;p8"/>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38" name="Shape 38"/>
        <p:cNvGrpSpPr/>
        <p:nvPr/>
      </p:nvGrpSpPr>
      <p:grpSpPr>
        <a:xfrm>
          <a:off x="0" y="0"/>
          <a:ext cx="0" cy="0"/>
          <a:chOff x="0" y="0"/>
          <a:chExt cx="0" cy="0"/>
        </a:xfrm>
      </p:grpSpPr>
      <p:sp>
        <p:nvSpPr>
          <p:cNvPr id="39" name="Google Shape;39;p10"/>
          <p:cNvSpPr/>
          <p:nvPr/>
        </p:nvSpPr>
        <p:spPr>
          <a:xfrm>
            <a:off x="172593" y="171450"/>
            <a:ext cx="8798814" cy="4800600"/>
          </a:xfrm>
          <a:prstGeom prst="rect">
            <a:avLst/>
          </a:prstGeom>
          <a:solidFill>
            <a:srgbClr val="6C737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Rockwell"/>
              <a:ea typeface="Rockwell"/>
              <a:cs typeface="Rockwell"/>
              <a:sym typeface="Rockwell"/>
            </a:endParaRPr>
          </a:p>
        </p:txBody>
      </p:sp>
      <p:sp>
        <p:nvSpPr>
          <p:cNvPr id="40" name="Google Shape;40;p10"/>
          <p:cNvSpPr txBox="1"/>
          <p:nvPr>
            <p:ph type="ctrTitle"/>
          </p:nvPr>
        </p:nvSpPr>
        <p:spPr>
          <a:xfrm>
            <a:off x="550733" y="1690314"/>
            <a:ext cx="4987877" cy="912812"/>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1"/>
              </a:buClr>
              <a:buSzPts val="2700"/>
              <a:buFont typeface="Times New Roman"/>
              <a:buNone/>
              <a:defRPr>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1" name="Google Shape;41;p10"/>
          <p:cNvSpPr txBox="1"/>
          <p:nvPr>
            <p:ph idx="1" type="subTitle"/>
          </p:nvPr>
        </p:nvSpPr>
        <p:spPr>
          <a:xfrm>
            <a:off x="550733" y="2697583"/>
            <a:ext cx="4987877" cy="360627"/>
          </a:xfrm>
          <a:prstGeom prst="rect">
            <a:avLst/>
          </a:prstGeom>
          <a:noFill/>
          <a:ln>
            <a:noFill/>
          </a:ln>
        </p:spPr>
        <p:txBody>
          <a:bodyPr anchorCtr="0" anchor="t" bIns="34275" lIns="68575" spcFirstLastPara="1" rIns="68575" wrap="square" tIns="34275">
            <a:noAutofit/>
          </a:bodyPr>
          <a:lstStyle>
            <a:lvl1pPr lvl="0" algn="l">
              <a:spcBef>
                <a:spcPts val="400"/>
              </a:spcBef>
              <a:spcAft>
                <a:spcPts val="0"/>
              </a:spcAft>
              <a:buClr>
                <a:schemeClr val="lt1"/>
              </a:buClr>
              <a:buSzPts val="2100"/>
              <a:buNone/>
              <a:defRPr>
                <a:solidFill>
                  <a:schemeClr val="lt1"/>
                </a:solidFill>
              </a:defRPr>
            </a:lvl1pPr>
            <a:lvl2pPr lvl="1" algn="ctr">
              <a:spcBef>
                <a:spcPts val="400"/>
              </a:spcBef>
              <a:spcAft>
                <a:spcPts val="0"/>
              </a:spcAft>
              <a:buClr>
                <a:srgbClr val="888888"/>
              </a:buClr>
              <a:buSzPts val="1800"/>
              <a:buNone/>
              <a:defRPr>
                <a:solidFill>
                  <a:srgbClr val="888888"/>
                </a:solidFill>
              </a:defRPr>
            </a:lvl2pPr>
            <a:lvl3pPr lvl="2" algn="ctr">
              <a:spcBef>
                <a:spcPts val="300"/>
              </a:spcBef>
              <a:spcAft>
                <a:spcPts val="0"/>
              </a:spcAft>
              <a:buClr>
                <a:srgbClr val="888888"/>
              </a:buClr>
              <a:buSzPts val="1500"/>
              <a:buNone/>
              <a:defRPr>
                <a:solidFill>
                  <a:srgbClr val="888888"/>
                </a:solidFill>
              </a:defRPr>
            </a:lvl3pPr>
            <a:lvl4pPr lvl="3" algn="ctr">
              <a:spcBef>
                <a:spcPts val="300"/>
              </a:spcBef>
              <a:spcAft>
                <a:spcPts val="0"/>
              </a:spcAft>
              <a:buClr>
                <a:srgbClr val="888888"/>
              </a:buClr>
              <a:buSzPts val="1400"/>
              <a:buNone/>
              <a:defRPr>
                <a:solidFill>
                  <a:srgbClr val="888888"/>
                </a:solidFill>
              </a:defRPr>
            </a:lvl4pPr>
            <a:lvl5pPr lvl="4" algn="ctr">
              <a:spcBef>
                <a:spcPts val="300"/>
              </a:spcBef>
              <a:spcAft>
                <a:spcPts val="0"/>
              </a:spcAft>
              <a:buClr>
                <a:srgbClr val="888888"/>
              </a:buClr>
              <a:buSzPts val="14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p:txBody>
      </p:sp>
      <p:pic>
        <p:nvPicPr>
          <p:cNvPr descr="1linerev(1c)1000-01.png" id="42" name="Google Shape;42;p10"/>
          <p:cNvPicPr preferRelativeResize="0"/>
          <p:nvPr/>
        </p:nvPicPr>
        <p:blipFill rotWithShape="1">
          <a:blip r:embed="rId2">
            <a:alphaModFix/>
          </a:blip>
          <a:srcRect b="0" l="0" r="0" t="0"/>
          <a:stretch/>
        </p:blipFill>
        <p:spPr>
          <a:xfrm>
            <a:off x="388669" y="4410246"/>
            <a:ext cx="2706171" cy="422762"/>
          </a:xfrm>
          <a:prstGeom prst="rect">
            <a:avLst/>
          </a:prstGeom>
          <a:noFill/>
          <a:ln>
            <a:noFill/>
          </a:ln>
        </p:spPr>
      </p:pic>
      <p:pic>
        <p:nvPicPr>
          <p:cNvPr id="43" name="Google Shape;43;p10"/>
          <p:cNvPicPr preferRelativeResize="0"/>
          <p:nvPr/>
        </p:nvPicPr>
        <p:blipFill rotWithShape="1">
          <a:blip r:embed="rId3">
            <a:alphaModFix/>
          </a:blip>
          <a:srcRect b="0" l="0" r="37328" t="0"/>
          <a:stretch/>
        </p:blipFill>
        <p:spPr>
          <a:xfrm>
            <a:off x="6526836" y="348731"/>
            <a:ext cx="2447040" cy="451942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 name="Shape 5"/>
        <p:cNvGrpSpPr/>
        <p:nvPr/>
      </p:nvGrpSpPr>
      <p:grpSpPr>
        <a:xfrm>
          <a:off x="0" y="0"/>
          <a:ext cx="0" cy="0"/>
          <a:chOff x="0" y="0"/>
          <a:chExt cx="0" cy="0"/>
        </a:xfrm>
      </p:grpSpPr>
      <p:sp>
        <p:nvSpPr>
          <p:cNvPr id="6" name="Google Shape;6;p1"/>
          <p:cNvSpPr/>
          <p:nvPr/>
        </p:nvSpPr>
        <p:spPr>
          <a:xfrm>
            <a:off x="228600" y="171450"/>
            <a:ext cx="8686800" cy="4800600"/>
          </a:xfrm>
          <a:prstGeom prst="rect">
            <a:avLst/>
          </a:prstGeom>
          <a:solidFill>
            <a:srgbClr val="E1E1E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Rockwell"/>
              <a:ea typeface="Rockwell"/>
              <a:cs typeface="Rockwell"/>
              <a:sym typeface="Rockwell"/>
            </a:endParaRPr>
          </a:p>
        </p:txBody>
      </p:sp>
      <p:sp>
        <p:nvSpPr>
          <p:cNvPr id="7" name="Google Shape;7;p1"/>
          <p:cNvSpPr txBox="1"/>
          <p:nvPr>
            <p:ph type="title"/>
          </p:nvPr>
        </p:nvSpPr>
        <p:spPr>
          <a:xfrm>
            <a:off x="467203" y="328083"/>
            <a:ext cx="7237465" cy="735145"/>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Clr>
                <a:srgbClr val="6C7373"/>
              </a:buClr>
              <a:buSzPts val="2700"/>
              <a:buFont typeface="Times New Roman"/>
              <a:buNone/>
              <a:defRPr b="0" i="0" sz="2700" u="none" cap="none" strike="noStrike">
                <a:solidFill>
                  <a:srgbClr val="6C7373"/>
                </a:solidFill>
                <a:latin typeface="Times New Roman"/>
                <a:ea typeface="Times New Roman"/>
                <a:cs typeface="Times New Roman"/>
                <a:sym typeface="Times New Roman"/>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8" name="Google Shape;8;p1"/>
          <p:cNvSpPr txBox="1"/>
          <p:nvPr>
            <p:ph idx="1" type="body"/>
          </p:nvPr>
        </p:nvSpPr>
        <p:spPr>
          <a:xfrm>
            <a:off x="493889" y="1200150"/>
            <a:ext cx="8142111" cy="3583517"/>
          </a:xfrm>
          <a:prstGeom prst="rect">
            <a:avLst/>
          </a:prstGeom>
          <a:noFill/>
          <a:ln>
            <a:noFill/>
          </a:ln>
        </p:spPr>
        <p:txBody>
          <a:bodyPr anchorCtr="0" anchor="t" bIns="34275" lIns="68575" spcFirstLastPara="1" rIns="68575" wrap="square" tIns="34275">
            <a:noAutofit/>
          </a:bodyPr>
          <a:lstStyle>
            <a:lvl1pPr indent="-361950" lvl="0" marL="457200" marR="0" rtl="0" algn="l">
              <a:spcBef>
                <a:spcPts val="400"/>
              </a:spcBef>
              <a:spcAft>
                <a:spcPts val="0"/>
              </a:spcAft>
              <a:buClr>
                <a:srgbClr val="6C7373"/>
              </a:buClr>
              <a:buSzPts val="2100"/>
              <a:buFont typeface="Arial"/>
              <a:buChar char="•"/>
              <a:defRPr b="0" i="0" sz="2100" u="none" cap="none" strike="noStrike">
                <a:solidFill>
                  <a:srgbClr val="6C7373"/>
                </a:solidFill>
                <a:latin typeface="Arial"/>
                <a:ea typeface="Arial"/>
                <a:cs typeface="Arial"/>
                <a:sym typeface="Arial"/>
              </a:defRPr>
            </a:lvl1pPr>
            <a:lvl2pPr indent="-342900" lvl="1" marL="914400" marR="0" rtl="0" algn="l">
              <a:spcBef>
                <a:spcPts val="400"/>
              </a:spcBef>
              <a:spcAft>
                <a:spcPts val="0"/>
              </a:spcAft>
              <a:buClr>
                <a:srgbClr val="6C7373"/>
              </a:buClr>
              <a:buSzPts val="1800"/>
              <a:buFont typeface="Arial"/>
              <a:buChar char="–"/>
              <a:defRPr b="0" i="0" sz="1800" u="none" cap="none" strike="noStrike">
                <a:solidFill>
                  <a:srgbClr val="6C7373"/>
                </a:solidFill>
                <a:latin typeface="Arial"/>
                <a:ea typeface="Arial"/>
                <a:cs typeface="Arial"/>
                <a:sym typeface="Arial"/>
              </a:defRPr>
            </a:lvl2pPr>
            <a:lvl3pPr indent="-323850" lvl="2" marL="1371600" marR="0" rtl="0" algn="l">
              <a:spcBef>
                <a:spcPts val="300"/>
              </a:spcBef>
              <a:spcAft>
                <a:spcPts val="0"/>
              </a:spcAft>
              <a:buClr>
                <a:srgbClr val="6C7373"/>
              </a:buClr>
              <a:buSzPts val="1500"/>
              <a:buFont typeface="Arial"/>
              <a:buChar char="•"/>
              <a:defRPr b="0" i="0" sz="1500" u="none" cap="none" strike="noStrike">
                <a:solidFill>
                  <a:srgbClr val="6C7373"/>
                </a:solidFill>
                <a:latin typeface="Arial"/>
                <a:ea typeface="Arial"/>
                <a:cs typeface="Arial"/>
                <a:sym typeface="Arial"/>
              </a:defRPr>
            </a:lvl3pPr>
            <a:lvl4pPr indent="-317500" lvl="3" marL="1828800" marR="0" rtl="0" algn="l">
              <a:spcBef>
                <a:spcPts val="300"/>
              </a:spcBef>
              <a:spcAft>
                <a:spcPts val="0"/>
              </a:spcAft>
              <a:buClr>
                <a:srgbClr val="6C7373"/>
              </a:buClr>
              <a:buSzPts val="1400"/>
              <a:buFont typeface="Arial"/>
              <a:buChar char="–"/>
              <a:defRPr b="0" i="0" sz="1400" u="none" cap="none" strike="noStrike">
                <a:solidFill>
                  <a:srgbClr val="6C7373"/>
                </a:solidFill>
                <a:latin typeface="Arial"/>
                <a:ea typeface="Arial"/>
                <a:cs typeface="Arial"/>
                <a:sym typeface="Arial"/>
              </a:defRPr>
            </a:lvl4pPr>
            <a:lvl5pPr indent="-317500" lvl="4" marL="2286000" marR="0" rtl="0" algn="l">
              <a:spcBef>
                <a:spcPts val="300"/>
              </a:spcBef>
              <a:spcAft>
                <a:spcPts val="0"/>
              </a:spcAft>
              <a:buClr>
                <a:srgbClr val="6C7373"/>
              </a:buClr>
              <a:buSzPts val="1400"/>
              <a:buFont typeface="Arial"/>
              <a:buChar char="»"/>
              <a:defRPr b="0" i="0" sz="1400" u="none" cap="none" strike="noStrike">
                <a:solidFill>
                  <a:srgbClr val="6C7373"/>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Rockwell"/>
                <a:ea typeface="Rockwell"/>
                <a:cs typeface="Rockwell"/>
                <a:sym typeface="Rockwel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Rockwell"/>
                <a:ea typeface="Rockwell"/>
                <a:cs typeface="Rockwell"/>
                <a:sym typeface="Rockwel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Rockwell"/>
                <a:ea typeface="Rockwell"/>
                <a:cs typeface="Rockwell"/>
                <a:sym typeface="Rockwel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Rockwell"/>
                <a:ea typeface="Rockwell"/>
                <a:cs typeface="Rockwell"/>
                <a:sym typeface="Rockwell"/>
              </a:defRPr>
            </a:lvl9pPr>
          </a:lstStyle>
          <a:p/>
        </p:txBody>
      </p:sp>
      <p:pic>
        <p:nvPicPr>
          <p:cNvPr id="9" name="Google Shape;9;p1"/>
          <p:cNvPicPr preferRelativeResize="0"/>
          <p:nvPr/>
        </p:nvPicPr>
        <p:blipFill rotWithShape="1">
          <a:blip r:embed="rId1">
            <a:alphaModFix/>
          </a:blip>
          <a:srcRect b="0" l="0" r="0" t="0"/>
          <a:stretch/>
        </p:blipFill>
        <p:spPr>
          <a:xfrm>
            <a:off x="8145679" y="326711"/>
            <a:ext cx="596646" cy="69037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5.png"/><Relationship Id="rId4" Type="http://schemas.openxmlformats.org/officeDocument/2006/relationships/image" Target="../media/image23.png"/><Relationship Id="rId5"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9.png"/><Relationship Id="rId4" Type="http://schemas.openxmlformats.org/officeDocument/2006/relationships/image" Target="../media/image39.jpg"/><Relationship Id="rId5"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5.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2.png"/><Relationship Id="rId4" Type="http://schemas.openxmlformats.org/officeDocument/2006/relationships/image" Target="../media/image37.gif"/><Relationship Id="rId5" Type="http://schemas.openxmlformats.org/officeDocument/2006/relationships/image" Target="../media/image36.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4.png"/><Relationship Id="rId4" Type="http://schemas.openxmlformats.org/officeDocument/2006/relationships/image" Target="../media/image34.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8.gif"/><Relationship Id="rId4" Type="http://schemas.openxmlformats.org/officeDocument/2006/relationships/image" Target="../media/image41.gif"/><Relationship Id="rId5" Type="http://schemas.openxmlformats.org/officeDocument/2006/relationships/image" Target="../media/image40.gif"/><Relationship Id="rId6" Type="http://schemas.openxmlformats.org/officeDocument/2006/relationships/image" Target="../media/image34.gif"/><Relationship Id="rId7" Type="http://schemas.openxmlformats.org/officeDocument/2006/relationships/image" Target="../media/image43.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8.gif"/><Relationship Id="rId4" Type="http://schemas.openxmlformats.org/officeDocument/2006/relationships/image" Target="../media/image41.gif"/><Relationship Id="rId9" Type="http://schemas.openxmlformats.org/officeDocument/2006/relationships/image" Target="../media/image36.gif"/><Relationship Id="rId5" Type="http://schemas.openxmlformats.org/officeDocument/2006/relationships/image" Target="../media/image40.gif"/><Relationship Id="rId6" Type="http://schemas.openxmlformats.org/officeDocument/2006/relationships/image" Target="../media/image34.gif"/><Relationship Id="rId7" Type="http://schemas.openxmlformats.org/officeDocument/2006/relationships/image" Target="../media/image43.gif"/><Relationship Id="rId8" Type="http://schemas.openxmlformats.org/officeDocument/2006/relationships/image" Target="../media/image37.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0.png"/><Relationship Id="rId4"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8.gif"/><Relationship Id="rId4" Type="http://schemas.openxmlformats.org/officeDocument/2006/relationships/image" Target="../media/image41.gif"/><Relationship Id="rId5" Type="http://schemas.openxmlformats.org/officeDocument/2006/relationships/image" Target="../media/image40.gif"/><Relationship Id="rId6" Type="http://schemas.openxmlformats.org/officeDocument/2006/relationships/image" Target="../media/image34.gif"/><Relationship Id="rId7" Type="http://schemas.openxmlformats.org/officeDocument/2006/relationships/image" Target="../media/image43.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4.gif"/><Relationship Id="rId4" Type="http://schemas.openxmlformats.org/officeDocument/2006/relationships/image" Target="../media/image41.gif"/><Relationship Id="rId5" Type="http://schemas.openxmlformats.org/officeDocument/2006/relationships/image" Target="../media/image44.png"/><Relationship Id="rId6" Type="http://schemas.openxmlformats.org/officeDocument/2006/relationships/image" Target="../media/image45.png"/><Relationship Id="rId7" Type="http://schemas.openxmlformats.org/officeDocument/2006/relationships/image" Target="../media/image48.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8.png"/><Relationship Id="rId4" Type="http://schemas.openxmlformats.org/officeDocument/2006/relationships/image" Target="../media/image34.gif"/><Relationship Id="rId10" Type="http://schemas.openxmlformats.org/officeDocument/2006/relationships/image" Target="../media/image46.png"/><Relationship Id="rId9" Type="http://schemas.openxmlformats.org/officeDocument/2006/relationships/image" Target="../media/image38.gif"/><Relationship Id="rId5" Type="http://schemas.openxmlformats.org/officeDocument/2006/relationships/image" Target="../media/image41.gif"/><Relationship Id="rId6" Type="http://schemas.openxmlformats.org/officeDocument/2006/relationships/image" Target="../media/image44.png"/><Relationship Id="rId7" Type="http://schemas.openxmlformats.org/officeDocument/2006/relationships/image" Target="../media/image45.png"/><Relationship Id="rId8" Type="http://schemas.openxmlformats.org/officeDocument/2006/relationships/image" Target="../media/image48.gif"/></Relationships>
</file>

<file path=ppt/slides/_rels/slide24.xml.rels><?xml version="1.0" encoding="UTF-8" standalone="yes"?><Relationships xmlns="http://schemas.openxmlformats.org/package/2006/relationships"><Relationship Id="rId11" Type="http://schemas.openxmlformats.org/officeDocument/2006/relationships/image" Target="../media/image56.gif"/><Relationship Id="rId10" Type="http://schemas.openxmlformats.org/officeDocument/2006/relationships/image" Target="../media/image48.gif"/><Relationship Id="rId13" Type="http://schemas.openxmlformats.org/officeDocument/2006/relationships/image" Target="../media/image55.gif"/><Relationship Id="rId12" Type="http://schemas.openxmlformats.org/officeDocument/2006/relationships/image" Target="../media/image29.png"/><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0.png"/><Relationship Id="rId4" Type="http://schemas.openxmlformats.org/officeDocument/2006/relationships/image" Target="../media/image34.gif"/><Relationship Id="rId9" Type="http://schemas.openxmlformats.org/officeDocument/2006/relationships/image" Target="../media/image51.gif"/><Relationship Id="rId14" Type="http://schemas.openxmlformats.org/officeDocument/2006/relationships/image" Target="../media/image53.gif"/><Relationship Id="rId5" Type="http://schemas.openxmlformats.org/officeDocument/2006/relationships/image" Target="../media/image41.gif"/><Relationship Id="rId6" Type="http://schemas.openxmlformats.org/officeDocument/2006/relationships/image" Target="../media/image49.png"/><Relationship Id="rId7" Type="http://schemas.openxmlformats.org/officeDocument/2006/relationships/image" Target="../media/image52.png"/><Relationship Id="rId8" Type="http://schemas.openxmlformats.org/officeDocument/2006/relationships/image" Target="../media/image47.png"/></Relationships>
</file>

<file path=ppt/slides/_rels/slide25.xml.rels><?xml version="1.0" encoding="UTF-8" standalone="yes"?><Relationships xmlns="http://schemas.openxmlformats.org/package/2006/relationships"><Relationship Id="rId11" Type="http://schemas.openxmlformats.org/officeDocument/2006/relationships/image" Target="../media/image48.gif"/><Relationship Id="rId10" Type="http://schemas.openxmlformats.org/officeDocument/2006/relationships/image" Target="../media/image51.gif"/><Relationship Id="rId12" Type="http://schemas.openxmlformats.org/officeDocument/2006/relationships/image" Target="../media/image56.gif"/><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1.png"/><Relationship Id="rId4" Type="http://schemas.openxmlformats.org/officeDocument/2006/relationships/image" Target="../media/image50.png"/><Relationship Id="rId9" Type="http://schemas.openxmlformats.org/officeDocument/2006/relationships/image" Target="../media/image47.png"/><Relationship Id="rId5" Type="http://schemas.openxmlformats.org/officeDocument/2006/relationships/image" Target="../media/image34.gif"/><Relationship Id="rId6" Type="http://schemas.openxmlformats.org/officeDocument/2006/relationships/image" Target="../media/image41.gif"/><Relationship Id="rId7" Type="http://schemas.openxmlformats.org/officeDocument/2006/relationships/image" Target="../media/image49.png"/><Relationship Id="rId8" Type="http://schemas.openxmlformats.org/officeDocument/2006/relationships/image" Target="../media/image52.png"/></Relationships>
</file>

<file path=ppt/slides/_rels/slide26.xml.rels><?xml version="1.0" encoding="UTF-8" standalone="yes"?><Relationships xmlns="http://schemas.openxmlformats.org/package/2006/relationships"><Relationship Id="rId10" Type="http://schemas.openxmlformats.org/officeDocument/2006/relationships/image" Target="../media/image51.gif"/><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8.png"/><Relationship Id="rId4" Type="http://schemas.openxmlformats.org/officeDocument/2006/relationships/image" Target="../media/image34.gif"/><Relationship Id="rId9" Type="http://schemas.openxmlformats.org/officeDocument/2006/relationships/image" Target="../media/image48.gif"/><Relationship Id="rId5" Type="http://schemas.openxmlformats.org/officeDocument/2006/relationships/image" Target="../media/image41.gif"/><Relationship Id="rId6" Type="http://schemas.openxmlformats.org/officeDocument/2006/relationships/image" Target="../media/image62.gif"/><Relationship Id="rId7" Type="http://schemas.openxmlformats.org/officeDocument/2006/relationships/image" Target="../media/image57.gif"/><Relationship Id="rId8" Type="http://schemas.openxmlformats.org/officeDocument/2006/relationships/image" Target="../media/image59.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8.gif"/><Relationship Id="rId4" Type="http://schemas.openxmlformats.org/officeDocument/2006/relationships/image" Target="../media/image41.gif"/><Relationship Id="rId5" Type="http://schemas.openxmlformats.org/officeDocument/2006/relationships/image" Target="../media/image40.gif"/><Relationship Id="rId6" Type="http://schemas.openxmlformats.org/officeDocument/2006/relationships/image" Target="../media/image34.gif"/><Relationship Id="rId7" Type="http://schemas.openxmlformats.org/officeDocument/2006/relationships/image" Target="../media/image43.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0.gif"/><Relationship Id="rId4" Type="http://schemas.openxmlformats.org/officeDocument/2006/relationships/image" Target="../media/image66.jpg"/><Relationship Id="rId5" Type="http://schemas.openxmlformats.org/officeDocument/2006/relationships/image" Target="../media/image67.png"/><Relationship Id="rId6" Type="http://schemas.openxmlformats.org/officeDocument/2006/relationships/image" Target="../media/image7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4.png"/><Relationship Id="rId4" Type="http://schemas.openxmlformats.org/officeDocument/2006/relationships/image" Target="../media/image41.gif"/><Relationship Id="rId5" Type="http://schemas.openxmlformats.org/officeDocument/2006/relationships/image" Target="../media/image34.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64.png"/><Relationship Id="rId4" Type="http://schemas.openxmlformats.org/officeDocument/2006/relationships/image" Target="../media/image63.png"/><Relationship Id="rId5" Type="http://schemas.openxmlformats.org/officeDocument/2006/relationships/image" Target="../media/image78.gif"/><Relationship Id="rId6" Type="http://schemas.openxmlformats.org/officeDocument/2006/relationships/image" Target="../media/image65.g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79.png"/><Relationship Id="rId4" Type="http://schemas.openxmlformats.org/officeDocument/2006/relationships/image" Target="../media/image81.png"/><Relationship Id="rId5" Type="http://schemas.openxmlformats.org/officeDocument/2006/relationships/image" Target="../media/image69.png"/><Relationship Id="rId6" Type="http://schemas.openxmlformats.org/officeDocument/2006/relationships/image" Target="../media/image7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90.png"/><Relationship Id="rId4" Type="http://schemas.openxmlformats.org/officeDocument/2006/relationships/image" Target="../media/image84.png"/><Relationship Id="rId5" Type="http://schemas.openxmlformats.org/officeDocument/2006/relationships/image" Target="../media/image75.png"/><Relationship Id="rId6" Type="http://schemas.openxmlformats.org/officeDocument/2006/relationships/image" Target="../media/image71.png"/><Relationship Id="rId7" Type="http://schemas.openxmlformats.org/officeDocument/2006/relationships/image" Target="../media/image68.gi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8.gif"/><Relationship Id="rId4" Type="http://schemas.openxmlformats.org/officeDocument/2006/relationships/image" Target="../media/image41.gif"/><Relationship Id="rId5" Type="http://schemas.openxmlformats.org/officeDocument/2006/relationships/image" Target="../media/image40.gif"/><Relationship Id="rId6" Type="http://schemas.openxmlformats.org/officeDocument/2006/relationships/image" Target="../media/image34.gif"/><Relationship Id="rId7" Type="http://schemas.openxmlformats.org/officeDocument/2006/relationships/image" Target="../media/image43.gi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8.png"/><Relationship Id="rId4" Type="http://schemas.openxmlformats.org/officeDocument/2006/relationships/image" Target="../media/image73.gif"/><Relationship Id="rId9" Type="http://schemas.openxmlformats.org/officeDocument/2006/relationships/image" Target="../media/image77.gif"/><Relationship Id="rId5" Type="http://schemas.openxmlformats.org/officeDocument/2006/relationships/image" Target="../media/image41.gif"/><Relationship Id="rId6" Type="http://schemas.openxmlformats.org/officeDocument/2006/relationships/image" Target="../media/image34.gif"/><Relationship Id="rId7" Type="http://schemas.openxmlformats.org/officeDocument/2006/relationships/image" Target="../media/image74.gif"/><Relationship Id="rId8" Type="http://schemas.openxmlformats.org/officeDocument/2006/relationships/image" Target="../media/image7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85.png"/><Relationship Id="rId4" Type="http://schemas.openxmlformats.org/officeDocument/2006/relationships/image" Target="../media/image80.png"/><Relationship Id="rId5" Type="http://schemas.openxmlformats.org/officeDocument/2006/relationships/image" Target="../media/image94.png"/><Relationship Id="rId6" Type="http://schemas.openxmlformats.org/officeDocument/2006/relationships/image" Target="../media/image83.gif"/><Relationship Id="rId7" Type="http://schemas.openxmlformats.org/officeDocument/2006/relationships/image" Target="../media/image48.gi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86.png"/><Relationship Id="rId4" Type="http://schemas.openxmlformats.org/officeDocument/2006/relationships/image" Target="../media/image92.png"/><Relationship Id="rId5" Type="http://schemas.openxmlformats.org/officeDocument/2006/relationships/image" Target="../media/image82.png"/><Relationship Id="rId6" Type="http://schemas.openxmlformats.org/officeDocument/2006/relationships/image" Target="../media/image87.png"/><Relationship Id="rId7" Type="http://schemas.openxmlformats.org/officeDocument/2006/relationships/image" Target="../media/image8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3.gif"/><Relationship Id="rId4" Type="http://schemas.openxmlformats.org/officeDocument/2006/relationships/image" Target="../media/image91.png"/><Relationship Id="rId5" Type="http://schemas.openxmlformats.org/officeDocument/2006/relationships/image" Target="../media/image37.gi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88.png"/><Relationship Id="rId4" Type="http://schemas.openxmlformats.org/officeDocument/2006/relationships/image" Target="../media/image13.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gif"/><Relationship Id="rId4" Type="http://schemas.openxmlformats.org/officeDocument/2006/relationships/image" Target="../media/image8.gif"/><Relationship Id="rId5" Type="http://schemas.openxmlformats.org/officeDocument/2006/relationships/image" Target="../media/image7.gi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png"/><Relationship Id="rId4" Type="http://schemas.openxmlformats.org/officeDocument/2006/relationships/image" Target="../media/image9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gif"/><Relationship Id="rId4" Type="http://schemas.openxmlformats.org/officeDocument/2006/relationships/image" Target="../media/image3.gif"/><Relationship Id="rId10" Type="http://schemas.openxmlformats.org/officeDocument/2006/relationships/image" Target="../media/image18.gif"/><Relationship Id="rId9" Type="http://schemas.openxmlformats.org/officeDocument/2006/relationships/image" Target="../media/image22.gif"/><Relationship Id="rId5" Type="http://schemas.openxmlformats.org/officeDocument/2006/relationships/image" Target="../media/image12.gif"/><Relationship Id="rId6" Type="http://schemas.openxmlformats.org/officeDocument/2006/relationships/image" Target="../media/image11.gif"/><Relationship Id="rId7" Type="http://schemas.openxmlformats.org/officeDocument/2006/relationships/image" Target="../media/image16.gif"/><Relationship Id="rId8" Type="http://schemas.openxmlformats.org/officeDocument/2006/relationships/image" Target="../media/image17.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8.png"/><Relationship Id="rId4" Type="http://schemas.openxmlformats.org/officeDocument/2006/relationships/image" Target="../media/image25.png"/><Relationship Id="rId5" Type="http://schemas.openxmlformats.org/officeDocument/2006/relationships/image" Target="../media/image3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image" Target="../media/image19.png"/><Relationship Id="rId5" Type="http://schemas.openxmlformats.org/officeDocument/2006/relationships/image" Target="../media/image24.png"/><Relationship Id="rId6" Type="http://schemas.openxmlformats.org/officeDocument/2006/relationships/image" Target="../media/image35.png"/><Relationship Id="rId7" Type="http://schemas.openxmlformats.org/officeDocument/2006/relationships/image" Target="../media/image31.png"/><Relationship Id="rId8"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11"/>
          <p:cNvSpPr txBox="1"/>
          <p:nvPr>
            <p:ph type="ctrTitle"/>
          </p:nvPr>
        </p:nvSpPr>
        <p:spPr>
          <a:xfrm>
            <a:off x="550733" y="1690314"/>
            <a:ext cx="4987877" cy="912812"/>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lt1"/>
              </a:buClr>
              <a:buSzPts val="2700"/>
              <a:buFont typeface="Times New Roman"/>
              <a:buNone/>
            </a:pPr>
            <a:r>
              <a:rPr lang="zh-CN" sz="2500"/>
              <a:t>Sharp Analysis for Nonconvex SGD Escaping from Saddle Points</a:t>
            </a:r>
            <a:endParaRPr sz="2500"/>
          </a:p>
        </p:txBody>
      </p:sp>
      <p:sp>
        <p:nvSpPr>
          <p:cNvPr id="49" name="Google Shape;49;p11"/>
          <p:cNvSpPr txBox="1"/>
          <p:nvPr>
            <p:ph idx="1" type="subTitle"/>
          </p:nvPr>
        </p:nvSpPr>
        <p:spPr>
          <a:xfrm>
            <a:off x="550763" y="3112690"/>
            <a:ext cx="4987800" cy="8058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lt1"/>
              </a:buClr>
              <a:buSzPts val="2100"/>
              <a:buNone/>
            </a:pPr>
            <a:r>
              <a:rPr lang="zh-CN" sz="1100"/>
              <a:t>Authors: Cong Fang, Zhouchen Lin, Tong Zhang</a:t>
            </a:r>
            <a:endParaRPr sz="1100"/>
          </a:p>
          <a:p>
            <a:pPr indent="0" lvl="0" marL="0" rtl="0" algn="l">
              <a:lnSpc>
                <a:spcPct val="90000"/>
              </a:lnSpc>
              <a:spcBef>
                <a:spcPts val="0"/>
              </a:spcBef>
              <a:spcAft>
                <a:spcPts val="0"/>
              </a:spcAft>
              <a:buClr>
                <a:schemeClr val="lt1"/>
              </a:buClr>
              <a:buSzPts val="2100"/>
              <a:buNone/>
            </a:pPr>
            <a:r>
              <a:t/>
            </a:r>
            <a:endParaRPr sz="1100"/>
          </a:p>
          <a:p>
            <a:pPr indent="0" lvl="0" marL="0" rtl="0" algn="l">
              <a:lnSpc>
                <a:spcPct val="90000"/>
              </a:lnSpc>
              <a:spcBef>
                <a:spcPts val="0"/>
              </a:spcBef>
              <a:spcAft>
                <a:spcPts val="0"/>
              </a:spcAft>
              <a:buClr>
                <a:schemeClr val="lt1"/>
              </a:buClr>
              <a:buSzPts val="2100"/>
              <a:buNone/>
            </a:pPr>
            <a:r>
              <a:rPr lang="zh-CN" sz="1100"/>
              <a:t>Presenters: Patrick Di Rita, Jerry Kong, Yuwei Qin, Flora Sun, Jie Wang</a:t>
            </a:r>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467203" y="328083"/>
            <a:ext cx="7237500" cy="735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CN"/>
              <a:t>Definitions</a:t>
            </a:r>
            <a:endParaRPr/>
          </a:p>
        </p:txBody>
      </p:sp>
      <p:sp>
        <p:nvSpPr>
          <p:cNvPr id="133" name="Google Shape;133;p20"/>
          <p:cNvSpPr txBox="1"/>
          <p:nvPr>
            <p:ph idx="1" type="body"/>
          </p:nvPr>
        </p:nvSpPr>
        <p:spPr>
          <a:xfrm>
            <a:off x="493889" y="1200150"/>
            <a:ext cx="8142000" cy="3583500"/>
          </a:xfrm>
          <a:prstGeom prst="rect">
            <a:avLst/>
          </a:prstGeom>
        </p:spPr>
        <p:txBody>
          <a:bodyPr anchorCtr="0" anchor="t" bIns="34275" lIns="68575" spcFirstLastPara="1" rIns="68575" wrap="square" tIns="34275">
            <a:noAutofit/>
          </a:bodyPr>
          <a:lstStyle/>
          <a:p>
            <a:pPr indent="0" lvl="0" marL="0" rtl="0" algn="l">
              <a:spcBef>
                <a:spcPts val="300"/>
              </a:spcBef>
              <a:spcAft>
                <a:spcPts val="0"/>
              </a:spcAft>
              <a:buNone/>
            </a:pPr>
            <a:r>
              <a:rPr b="1" lang="zh-CN"/>
              <a:t>Definition 1 (Second-order Stationary Point): Call x ∈      an  1111111 -approximate second-order stationary point if </a:t>
            </a:r>
            <a:endParaRPr b="1"/>
          </a:p>
        </p:txBody>
      </p:sp>
      <p:pic>
        <p:nvPicPr>
          <p:cNvPr id="134" name="Google Shape;134;p20"/>
          <p:cNvPicPr preferRelativeResize="0"/>
          <p:nvPr/>
        </p:nvPicPr>
        <p:blipFill>
          <a:blip r:embed="rId3">
            <a:alphaModFix/>
          </a:blip>
          <a:stretch>
            <a:fillRect/>
          </a:stretch>
        </p:blipFill>
        <p:spPr>
          <a:xfrm>
            <a:off x="7306088" y="1271800"/>
            <a:ext cx="335950" cy="329225"/>
          </a:xfrm>
          <a:prstGeom prst="rect">
            <a:avLst/>
          </a:prstGeom>
          <a:noFill/>
          <a:ln>
            <a:noFill/>
          </a:ln>
        </p:spPr>
      </p:pic>
      <p:pic>
        <p:nvPicPr>
          <p:cNvPr id="135" name="Google Shape;135;p20"/>
          <p:cNvPicPr preferRelativeResize="0"/>
          <p:nvPr/>
        </p:nvPicPr>
        <p:blipFill>
          <a:blip r:embed="rId4">
            <a:alphaModFix/>
          </a:blip>
          <a:stretch>
            <a:fillRect/>
          </a:stretch>
        </p:blipFill>
        <p:spPr>
          <a:xfrm>
            <a:off x="572300" y="1601025"/>
            <a:ext cx="955925" cy="378575"/>
          </a:xfrm>
          <a:prstGeom prst="rect">
            <a:avLst/>
          </a:prstGeom>
          <a:noFill/>
          <a:ln>
            <a:noFill/>
          </a:ln>
        </p:spPr>
      </p:pic>
      <p:pic>
        <p:nvPicPr>
          <p:cNvPr id="136" name="Google Shape;136;p20"/>
          <p:cNvPicPr preferRelativeResize="0"/>
          <p:nvPr/>
        </p:nvPicPr>
        <p:blipFill>
          <a:blip r:embed="rId5">
            <a:alphaModFix/>
          </a:blip>
          <a:stretch>
            <a:fillRect/>
          </a:stretch>
        </p:blipFill>
        <p:spPr>
          <a:xfrm>
            <a:off x="2166875" y="1979600"/>
            <a:ext cx="4571976" cy="541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467203" y="328083"/>
            <a:ext cx="7237500" cy="735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CN"/>
              <a:t>Definitions</a:t>
            </a:r>
            <a:endParaRPr/>
          </a:p>
        </p:txBody>
      </p:sp>
      <p:pic>
        <p:nvPicPr>
          <p:cNvPr id="142" name="Google Shape;142;p21"/>
          <p:cNvPicPr preferRelativeResize="0"/>
          <p:nvPr/>
        </p:nvPicPr>
        <p:blipFill>
          <a:blip r:embed="rId3">
            <a:alphaModFix/>
          </a:blip>
          <a:stretch>
            <a:fillRect/>
          </a:stretch>
        </p:blipFill>
        <p:spPr>
          <a:xfrm>
            <a:off x="580700" y="1271175"/>
            <a:ext cx="8222249" cy="930150"/>
          </a:xfrm>
          <a:prstGeom prst="rect">
            <a:avLst/>
          </a:prstGeom>
          <a:noFill/>
          <a:ln>
            <a:noFill/>
          </a:ln>
        </p:spPr>
      </p:pic>
      <p:pic>
        <p:nvPicPr>
          <p:cNvPr id="143" name="Google Shape;143;p21"/>
          <p:cNvPicPr preferRelativeResize="0"/>
          <p:nvPr/>
        </p:nvPicPr>
        <p:blipFill>
          <a:blip r:embed="rId4">
            <a:alphaModFix/>
          </a:blip>
          <a:stretch>
            <a:fillRect/>
          </a:stretch>
        </p:blipFill>
        <p:spPr>
          <a:xfrm>
            <a:off x="200728" y="2814450"/>
            <a:ext cx="8642421" cy="1500780"/>
          </a:xfrm>
          <a:prstGeom prst="rect">
            <a:avLst/>
          </a:prstGeom>
          <a:noFill/>
          <a:ln>
            <a:noFill/>
          </a:ln>
        </p:spPr>
      </p:pic>
      <p:pic>
        <p:nvPicPr>
          <p:cNvPr id="144" name="Google Shape;144;p21"/>
          <p:cNvPicPr preferRelativeResize="0"/>
          <p:nvPr/>
        </p:nvPicPr>
        <p:blipFill>
          <a:blip r:embed="rId5">
            <a:alphaModFix/>
          </a:blip>
          <a:stretch>
            <a:fillRect/>
          </a:stretch>
        </p:blipFill>
        <p:spPr>
          <a:xfrm>
            <a:off x="3337525" y="3849000"/>
            <a:ext cx="2268354" cy="73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467203" y="328083"/>
            <a:ext cx="7237500" cy="735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CN"/>
              <a:t>Assumptions</a:t>
            </a:r>
            <a:endParaRPr/>
          </a:p>
        </p:txBody>
      </p:sp>
      <p:sp>
        <p:nvSpPr>
          <p:cNvPr id="150" name="Google Shape;150;p22"/>
          <p:cNvSpPr txBox="1"/>
          <p:nvPr>
            <p:ph idx="1" type="body"/>
          </p:nvPr>
        </p:nvSpPr>
        <p:spPr>
          <a:xfrm>
            <a:off x="493889" y="1200150"/>
            <a:ext cx="8142000" cy="3583500"/>
          </a:xfrm>
          <a:prstGeom prst="rect">
            <a:avLst/>
          </a:prstGeom>
        </p:spPr>
        <p:txBody>
          <a:bodyPr anchorCtr="0" anchor="t" bIns="34275" lIns="68575" spcFirstLastPara="1" rIns="68575" wrap="square" tIns="34275">
            <a:noAutofit/>
          </a:bodyPr>
          <a:lstStyle/>
          <a:p>
            <a:pPr indent="0" lvl="0" marL="0" rtl="0" algn="l">
              <a:spcBef>
                <a:spcPts val="300"/>
              </a:spcBef>
              <a:spcAft>
                <a:spcPts val="0"/>
              </a:spcAft>
              <a:buNone/>
            </a:pPr>
            <a:r>
              <a:rPr b="1" lang="zh-CN"/>
              <a:t>Assumption 4 (Dispersive Noise): For an arbitrary point x ∈     ,</a:t>
            </a:r>
            <a:endParaRPr b="1"/>
          </a:p>
          <a:p>
            <a:pPr indent="0" lvl="0" marL="0" rtl="0" algn="l">
              <a:spcBef>
                <a:spcPts val="300"/>
              </a:spcBef>
              <a:spcAft>
                <a:spcPts val="0"/>
              </a:spcAft>
              <a:buNone/>
            </a:pPr>
            <a:r>
              <a:rPr b="1" lang="zh-CN"/>
              <a:t>               admits the v-dispersive property (Definition 3) for any unit vector v.</a:t>
            </a:r>
            <a:endParaRPr b="1"/>
          </a:p>
        </p:txBody>
      </p:sp>
      <p:pic>
        <p:nvPicPr>
          <p:cNvPr id="151" name="Google Shape;151;p22"/>
          <p:cNvPicPr preferRelativeResize="0"/>
          <p:nvPr/>
        </p:nvPicPr>
        <p:blipFill>
          <a:blip r:embed="rId3">
            <a:alphaModFix/>
          </a:blip>
          <a:stretch>
            <a:fillRect/>
          </a:stretch>
        </p:blipFill>
        <p:spPr>
          <a:xfrm>
            <a:off x="8115788" y="1271800"/>
            <a:ext cx="335950" cy="329225"/>
          </a:xfrm>
          <a:prstGeom prst="rect">
            <a:avLst/>
          </a:prstGeom>
          <a:noFill/>
          <a:ln>
            <a:noFill/>
          </a:ln>
        </p:spPr>
      </p:pic>
      <p:pic>
        <p:nvPicPr>
          <p:cNvPr id="152" name="Google Shape;152;p22"/>
          <p:cNvPicPr preferRelativeResize="0"/>
          <p:nvPr/>
        </p:nvPicPr>
        <p:blipFill>
          <a:blip r:embed="rId4">
            <a:alphaModFix/>
          </a:blip>
          <a:stretch>
            <a:fillRect/>
          </a:stretch>
        </p:blipFill>
        <p:spPr>
          <a:xfrm>
            <a:off x="493900" y="1601025"/>
            <a:ext cx="1117050" cy="406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467203" y="328083"/>
            <a:ext cx="7237500" cy="735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CN">
                <a:solidFill>
                  <a:srgbClr val="000000"/>
                </a:solidFill>
              </a:rPr>
              <a:t>Convergence Analysis</a:t>
            </a:r>
            <a:endParaRPr>
              <a:solidFill>
                <a:srgbClr val="000000"/>
              </a:solidFill>
            </a:endParaRPr>
          </a:p>
        </p:txBody>
      </p:sp>
      <p:sp>
        <p:nvSpPr>
          <p:cNvPr id="158" name="Google Shape;158;p23"/>
          <p:cNvSpPr/>
          <p:nvPr/>
        </p:nvSpPr>
        <p:spPr>
          <a:xfrm>
            <a:off x="467200" y="1273100"/>
            <a:ext cx="8461200" cy="3266100"/>
          </a:xfrm>
          <a:prstGeom prst="roundRect">
            <a:avLst>
              <a:gd fmla="val 16667" name="adj"/>
            </a:avLst>
          </a:prstGeom>
          <a:solidFill>
            <a:srgbClr val="FFFFFF"/>
          </a:solidFill>
          <a:ln cap="flat" cmpd="sng" w="9525">
            <a:solidFill>
              <a:srgbClr val="6FA8DC"/>
            </a:solidFill>
            <a:prstDash val="solid"/>
            <a:round/>
            <a:headEnd len="sm" w="sm" type="none"/>
            <a:tailEnd len="sm" w="sm" type="none"/>
          </a:ln>
          <a:effectLst>
            <a:outerShdw blurRad="85725" rotWithShape="0" algn="bl" dir="7680000" dist="219075">
              <a:srgbClr val="999999">
                <a:alpha val="50000"/>
              </a:srgbClr>
            </a:outerShdw>
          </a:effectLst>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zh-CN" sz="2400">
                <a:solidFill>
                  <a:srgbClr val="1C4587"/>
                </a:solidFill>
                <a:latin typeface="Times New Roman"/>
                <a:ea typeface="Times New Roman"/>
                <a:cs typeface="Times New Roman"/>
                <a:sym typeface="Times New Roman"/>
              </a:rPr>
              <a:t>The authors</a:t>
            </a:r>
            <a:r>
              <a:rPr b="1" lang="zh-CN" sz="2400">
                <a:solidFill>
                  <a:srgbClr val="1C4587"/>
                </a:solidFill>
                <a:latin typeface="Times New Roman"/>
                <a:ea typeface="Times New Roman"/>
                <a:cs typeface="Times New Roman"/>
                <a:sym typeface="Times New Roman"/>
              </a:rPr>
              <a:t>’re trying to answer:</a:t>
            </a:r>
            <a:endParaRPr b="1" sz="2400">
              <a:solidFill>
                <a:srgbClr val="1C4587"/>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2400">
              <a:solidFill>
                <a:srgbClr val="1C4587"/>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zh-CN" sz="2400">
                <a:latin typeface="Times New Roman"/>
                <a:ea typeface="Times New Roman"/>
                <a:cs typeface="Times New Roman"/>
                <a:sym typeface="Times New Roman"/>
              </a:rPr>
              <a:t>Is it possible to </a:t>
            </a:r>
            <a:r>
              <a:rPr i="1" lang="zh-CN" sz="2400">
                <a:solidFill>
                  <a:srgbClr val="073763"/>
                </a:solidFill>
                <a:latin typeface="Times New Roman"/>
                <a:ea typeface="Times New Roman"/>
                <a:cs typeface="Times New Roman"/>
                <a:sym typeface="Times New Roman"/>
              </a:rPr>
              <a:t>sharpen</a:t>
            </a:r>
            <a:r>
              <a:rPr lang="zh-CN" sz="2400">
                <a:latin typeface="Times New Roman"/>
                <a:ea typeface="Times New Roman"/>
                <a:cs typeface="Times New Roman"/>
                <a:sym typeface="Times New Roman"/>
              </a:rPr>
              <a:t> the analysis of SGD algorithm and obtain a </a:t>
            </a:r>
            <a:r>
              <a:rPr i="1" lang="zh-CN" sz="2400">
                <a:solidFill>
                  <a:srgbClr val="1C4587"/>
                </a:solidFill>
                <a:latin typeface="Times New Roman"/>
                <a:ea typeface="Times New Roman"/>
                <a:cs typeface="Times New Roman"/>
                <a:sym typeface="Times New Roman"/>
              </a:rPr>
              <a:t>reduced</a:t>
            </a:r>
            <a:r>
              <a:rPr lang="zh-CN" sz="2400">
                <a:latin typeface="Times New Roman"/>
                <a:ea typeface="Times New Roman"/>
                <a:cs typeface="Times New Roman"/>
                <a:sym typeface="Times New Roman"/>
              </a:rPr>
              <a:t> stochastic gradient </a:t>
            </a:r>
            <a:r>
              <a:rPr i="1" lang="zh-CN" sz="2400">
                <a:latin typeface="Times New Roman"/>
                <a:ea typeface="Times New Roman"/>
                <a:cs typeface="Times New Roman"/>
                <a:sym typeface="Times New Roman"/>
              </a:rPr>
              <a:t>computational cost </a:t>
            </a:r>
            <a:r>
              <a:rPr lang="zh-CN" sz="2400">
                <a:latin typeface="Times New Roman"/>
                <a:ea typeface="Times New Roman"/>
                <a:cs typeface="Times New Roman"/>
                <a:sym typeface="Times New Roman"/>
              </a:rPr>
              <a:t>for finding an 		     -   approximate second-order stationary point?</a:t>
            </a:r>
            <a:endParaRPr sz="2400">
              <a:solidFill>
                <a:srgbClr val="1C4587"/>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solidFill>
                <a:srgbClr val="1C4587"/>
              </a:solidFill>
              <a:latin typeface="Times New Roman"/>
              <a:ea typeface="Times New Roman"/>
              <a:cs typeface="Times New Roman"/>
              <a:sym typeface="Times New Roman"/>
            </a:endParaRPr>
          </a:p>
        </p:txBody>
      </p:sp>
      <p:pic>
        <p:nvPicPr>
          <p:cNvPr id="159" name="Google Shape;159;p23"/>
          <p:cNvPicPr preferRelativeResize="0"/>
          <p:nvPr/>
        </p:nvPicPr>
        <p:blipFill>
          <a:blip r:embed="rId3">
            <a:alphaModFix/>
          </a:blip>
          <a:stretch>
            <a:fillRect/>
          </a:stretch>
        </p:blipFill>
        <p:spPr>
          <a:xfrm>
            <a:off x="1959875" y="3384350"/>
            <a:ext cx="1211650" cy="3526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p:nvPr/>
        </p:nvSpPr>
        <p:spPr>
          <a:xfrm>
            <a:off x="467200" y="1273100"/>
            <a:ext cx="8461200" cy="3266100"/>
          </a:xfrm>
          <a:prstGeom prst="roundRect">
            <a:avLst>
              <a:gd fmla="val 16667" name="adj"/>
            </a:avLst>
          </a:prstGeom>
          <a:solidFill>
            <a:srgbClr val="FFFFFF"/>
          </a:solidFill>
          <a:ln cap="flat" cmpd="sng" w="9525">
            <a:solidFill>
              <a:srgbClr val="6FA8DC"/>
            </a:solidFill>
            <a:prstDash val="solid"/>
            <a:round/>
            <a:headEnd len="sm" w="sm" type="none"/>
            <a:tailEnd len="sm" w="sm" type="none"/>
          </a:ln>
          <a:effectLst>
            <a:outerShdw blurRad="85725" rotWithShape="0" algn="bl" dir="7680000" dist="219075">
              <a:srgbClr val="999999">
                <a:alpha val="50000"/>
              </a:srgbClr>
            </a:outerShdw>
          </a:effectLst>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zh-CN" sz="2400">
                <a:solidFill>
                  <a:srgbClr val="1C4587"/>
                </a:solidFill>
                <a:latin typeface="Times New Roman"/>
                <a:ea typeface="Times New Roman"/>
                <a:cs typeface="Times New Roman"/>
                <a:sym typeface="Times New Roman"/>
              </a:rPr>
              <a:t>The authors’re trying to answer:</a:t>
            </a:r>
            <a:endParaRPr b="1" sz="2400">
              <a:solidFill>
                <a:srgbClr val="1C4587"/>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2400">
              <a:solidFill>
                <a:srgbClr val="1C4587"/>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zh-CN" sz="2400">
                <a:latin typeface="Times New Roman"/>
                <a:ea typeface="Times New Roman"/>
                <a:cs typeface="Times New Roman"/>
                <a:sym typeface="Times New Roman"/>
              </a:rPr>
              <a:t>Is it possible to </a:t>
            </a:r>
            <a:r>
              <a:rPr i="1" lang="zh-CN" sz="2400">
                <a:solidFill>
                  <a:srgbClr val="073763"/>
                </a:solidFill>
                <a:latin typeface="Times New Roman"/>
                <a:ea typeface="Times New Roman"/>
                <a:cs typeface="Times New Roman"/>
                <a:sym typeface="Times New Roman"/>
              </a:rPr>
              <a:t>sharpen</a:t>
            </a:r>
            <a:r>
              <a:rPr lang="zh-CN" sz="2400">
                <a:latin typeface="Times New Roman"/>
                <a:ea typeface="Times New Roman"/>
                <a:cs typeface="Times New Roman"/>
                <a:sym typeface="Times New Roman"/>
              </a:rPr>
              <a:t> the analysis of SGD algorithm and obtain a </a:t>
            </a:r>
            <a:r>
              <a:rPr i="1" lang="zh-CN" sz="2400">
                <a:solidFill>
                  <a:srgbClr val="1C4587"/>
                </a:solidFill>
                <a:latin typeface="Times New Roman"/>
                <a:ea typeface="Times New Roman"/>
                <a:cs typeface="Times New Roman"/>
                <a:sym typeface="Times New Roman"/>
              </a:rPr>
              <a:t>reduced</a:t>
            </a:r>
            <a:r>
              <a:rPr lang="zh-CN" sz="2400">
                <a:latin typeface="Times New Roman"/>
                <a:ea typeface="Times New Roman"/>
                <a:cs typeface="Times New Roman"/>
                <a:sym typeface="Times New Roman"/>
              </a:rPr>
              <a:t> stochastic gradient </a:t>
            </a:r>
            <a:r>
              <a:rPr i="1" lang="zh-CN" sz="2400">
                <a:latin typeface="Times New Roman"/>
                <a:ea typeface="Times New Roman"/>
                <a:cs typeface="Times New Roman"/>
                <a:sym typeface="Times New Roman"/>
              </a:rPr>
              <a:t>computational cost </a:t>
            </a:r>
            <a:r>
              <a:rPr lang="zh-CN" sz="2400">
                <a:latin typeface="Times New Roman"/>
                <a:ea typeface="Times New Roman"/>
                <a:cs typeface="Times New Roman"/>
                <a:sym typeface="Times New Roman"/>
              </a:rPr>
              <a:t>for finding an 		     -   approximate second-order stationary point?</a:t>
            </a:r>
            <a:endParaRPr sz="2400">
              <a:solidFill>
                <a:srgbClr val="1C4587"/>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solidFill>
                <a:srgbClr val="1C4587"/>
              </a:solidFill>
              <a:latin typeface="Times New Roman"/>
              <a:ea typeface="Times New Roman"/>
              <a:cs typeface="Times New Roman"/>
              <a:sym typeface="Times New Roman"/>
            </a:endParaRPr>
          </a:p>
        </p:txBody>
      </p:sp>
      <p:pic>
        <p:nvPicPr>
          <p:cNvPr id="165" name="Google Shape;165;p24"/>
          <p:cNvPicPr preferRelativeResize="0"/>
          <p:nvPr/>
        </p:nvPicPr>
        <p:blipFill>
          <a:blip r:embed="rId3">
            <a:alphaModFix/>
          </a:blip>
          <a:stretch>
            <a:fillRect/>
          </a:stretch>
        </p:blipFill>
        <p:spPr>
          <a:xfrm>
            <a:off x="1959875" y="3384350"/>
            <a:ext cx="1211650" cy="352650"/>
          </a:xfrm>
          <a:prstGeom prst="rect">
            <a:avLst/>
          </a:prstGeom>
          <a:noFill/>
          <a:ln>
            <a:noFill/>
          </a:ln>
        </p:spPr>
      </p:pic>
      <p:sp>
        <p:nvSpPr>
          <p:cNvPr id="166" name="Google Shape;166;p24"/>
          <p:cNvSpPr txBox="1"/>
          <p:nvPr>
            <p:ph type="title"/>
          </p:nvPr>
        </p:nvSpPr>
        <p:spPr>
          <a:xfrm>
            <a:off x="467203" y="328083"/>
            <a:ext cx="7237500" cy="735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CN">
                <a:solidFill>
                  <a:srgbClr val="000000"/>
                </a:solidFill>
              </a:rPr>
              <a:t>Convergence Analysis</a:t>
            </a:r>
            <a:endParaRPr>
              <a:solidFill>
                <a:srgbClr val="000000"/>
              </a:solidFill>
            </a:endParaRPr>
          </a:p>
        </p:txBody>
      </p:sp>
      <p:sp>
        <p:nvSpPr>
          <p:cNvPr id="167" name="Google Shape;167;p24"/>
          <p:cNvSpPr/>
          <p:nvPr/>
        </p:nvSpPr>
        <p:spPr>
          <a:xfrm>
            <a:off x="4870900" y="3718275"/>
            <a:ext cx="4057500" cy="12483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a:t>The short answer is yes, they managed to prove that the algorithm will find SSP within</a:t>
            </a:r>
            <a:endParaRPr/>
          </a:p>
          <a:p>
            <a:pPr indent="0" lvl="0" marL="0" rtl="0" algn="l">
              <a:spcBef>
                <a:spcPts val="0"/>
              </a:spcBef>
              <a:spcAft>
                <a:spcPts val="0"/>
              </a:spcAft>
              <a:buNone/>
            </a:pPr>
            <a:r>
              <a:rPr lang="zh-CN"/>
              <a:t>             with Hessian constraints instead of</a:t>
            </a:r>
            <a:endParaRPr/>
          </a:p>
          <a:p>
            <a:pPr indent="0" lvl="0" marL="0" rtl="0" algn="l">
              <a:spcBef>
                <a:spcPts val="0"/>
              </a:spcBef>
              <a:spcAft>
                <a:spcPts val="0"/>
              </a:spcAft>
              <a:buNone/>
            </a:pPr>
            <a:r>
              <a:rPr lang="zh-CN"/>
              <a:t>          , which people used to believe.</a:t>
            </a:r>
            <a:endParaRPr/>
          </a:p>
        </p:txBody>
      </p:sp>
      <p:pic>
        <p:nvPicPr>
          <p:cNvPr descr="\tilde{\mathcal{O}}(\epsilon^{-4})" id="168" name="Google Shape;168;p24"/>
          <p:cNvPicPr preferRelativeResize="0"/>
          <p:nvPr/>
        </p:nvPicPr>
        <p:blipFill>
          <a:blip r:embed="rId4">
            <a:alphaModFix/>
          </a:blip>
          <a:stretch>
            <a:fillRect/>
          </a:stretch>
        </p:blipFill>
        <p:spPr>
          <a:xfrm>
            <a:off x="5035700" y="4564875"/>
            <a:ext cx="467198" cy="200225"/>
          </a:xfrm>
          <a:prstGeom prst="rect">
            <a:avLst/>
          </a:prstGeom>
          <a:noFill/>
          <a:ln>
            <a:noFill/>
          </a:ln>
        </p:spPr>
      </p:pic>
      <p:pic>
        <p:nvPicPr>
          <p:cNvPr descr="\tilde{\mathcal{O}}(\epsilon^{-3.5})" id="169" name="Google Shape;169;p24"/>
          <p:cNvPicPr preferRelativeResize="0"/>
          <p:nvPr/>
        </p:nvPicPr>
        <p:blipFill>
          <a:blip r:embed="rId5">
            <a:alphaModFix/>
          </a:blip>
          <a:stretch>
            <a:fillRect/>
          </a:stretch>
        </p:blipFill>
        <p:spPr>
          <a:xfrm>
            <a:off x="5035700" y="4338975"/>
            <a:ext cx="571843" cy="2002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467203" y="328083"/>
            <a:ext cx="7237500" cy="735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CN">
                <a:solidFill>
                  <a:srgbClr val="000000"/>
                </a:solidFill>
              </a:rPr>
              <a:t>Convergence Analysis: </a:t>
            </a:r>
            <a:r>
              <a:rPr lang="zh-CN" sz="2300">
                <a:solidFill>
                  <a:srgbClr val="000000"/>
                </a:solidFill>
              </a:rPr>
              <a:t>Type Two--the Proposed SGD</a:t>
            </a:r>
            <a:r>
              <a:rPr lang="zh-CN">
                <a:solidFill>
                  <a:srgbClr val="000000"/>
                </a:solidFill>
              </a:rPr>
              <a:t> </a:t>
            </a:r>
            <a:endParaRPr>
              <a:solidFill>
                <a:srgbClr val="000000"/>
              </a:solidFill>
            </a:endParaRPr>
          </a:p>
        </p:txBody>
      </p:sp>
      <p:pic>
        <p:nvPicPr>
          <p:cNvPr id="175" name="Google Shape;175;p25"/>
          <p:cNvPicPr preferRelativeResize="0"/>
          <p:nvPr/>
        </p:nvPicPr>
        <p:blipFill>
          <a:blip r:embed="rId3">
            <a:alphaModFix/>
          </a:blip>
          <a:stretch>
            <a:fillRect/>
          </a:stretch>
        </p:blipFill>
        <p:spPr>
          <a:xfrm>
            <a:off x="276663" y="1185625"/>
            <a:ext cx="8590675" cy="3262099"/>
          </a:xfrm>
          <a:prstGeom prst="rect">
            <a:avLst/>
          </a:prstGeom>
          <a:noFill/>
          <a:ln>
            <a:noFill/>
          </a:ln>
        </p:spPr>
      </p:pic>
      <p:sp>
        <p:nvSpPr>
          <p:cNvPr id="176" name="Google Shape;176;p25"/>
          <p:cNvSpPr/>
          <p:nvPr/>
        </p:nvSpPr>
        <p:spPr>
          <a:xfrm>
            <a:off x="4606625" y="2863275"/>
            <a:ext cx="2736300" cy="7737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a:t>Ball-controled stopping criteria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467203" y="328083"/>
            <a:ext cx="7237500" cy="735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CN" sz="2300">
                <a:solidFill>
                  <a:srgbClr val="000000"/>
                </a:solidFill>
              </a:rPr>
              <a:t>Algorithm</a:t>
            </a:r>
            <a:endParaRPr>
              <a:solidFill>
                <a:srgbClr val="000000"/>
              </a:solidFill>
            </a:endParaRPr>
          </a:p>
        </p:txBody>
      </p:sp>
      <p:pic>
        <p:nvPicPr>
          <p:cNvPr id="182" name="Google Shape;182;p26"/>
          <p:cNvPicPr preferRelativeResize="0"/>
          <p:nvPr/>
        </p:nvPicPr>
        <p:blipFill>
          <a:blip r:embed="rId3">
            <a:alphaModFix/>
          </a:blip>
          <a:stretch>
            <a:fillRect/>
          </a:stretch>
        </p:blipFill>
        <p:spPr>
          <a:xfrm>
            <a:off x="276663" y="1185625"/>
            <a:ext cx="8590675" cy="3262099"/>
          </a:xfrm>
          <a:prstGeom prst="rect">
            <a:avLst/>
          </a:prstGeom>
          <a:noFill/>
          <a:ln>
            <a:noFill/>
          </a:ln>
        </p:spPr>
      </p:pic>
      <p:sp>
        <p:nvSpPr>
          <p:cNvPr id="183" name="Google Shape;183;p26"/>
          <p:cNvSpPr/>
          <p:nvPr/>
        </p:nvSpPr>
        <p:spPr>
          <a:xfrm>
            <a:off x="669625" y="3794475"/>
            <a:ext cx="2505600" cy="338700"/>
          </a:xfrm>
          <a:prstGeom prst="roundRect">
            <a:avLst>
              <a:gd fmla="val 16667" name="adj"/>
            </a:avLst>
          </a:prstGeom>
          <a:noFill/>
          <a:ln cap="flat" cmpd="sng" w="19050">
            <a:solidFill>
              <a:srgbClr val="3C78D8"/>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descr="K_0" id="184" name="Google Shape;184;p26"/>
          <p:cNvPicPr preferRelativeResize="0"/>
          <p:nvPr/>
        </p:nvPicPr>
        <p:blipFill>
          <a:blip r:embed="rId4">
            <a:alphaModFix/>
          </a:blip>
          <a:stretch>
            <a:fillRect/>
          </a:stretch>
        </p:blipFill>
        <p:spPr>
          <a:xfrm>
            <a:off x="5600088" y="4649200"/>
            <a:ext cx="218275" cy="168750"/>
          </a:xfrm>
          <a:prstGeom prst="rect">
            <a:avLst/>
          </a:prstGeom>
          <a:noFill/>
          <a:ln>
            <a:noFill/>
          </a:ln>
        </p:spPr>
      </p:pic>
      <p:pic>
        <p:nvPicPr>
          <p:cNvPr descr="K_0" id="185" name="Google Shape;185;p26"/>
          <p:cNvPicPr preferRelativeResize="0"/>
          <p:nvPr/>
        </p:nvPicPr>
        <p:blipFill>
          <a:blip r:embed="rId4">
            <a:alphaModFix/>
          </a:blip>
          <a:stretch>
            <a:fillRect/>
          </a:stretch>
        </p:blipFill>
        <p:spPr>
          <a:xfrm>
            <a:off x="4895275" y="3191612"/>
            <a:ext cx="218275" cy="168750"/>
          </a:xfrm>
          <a:prstGeom prst="rect">
            <a:avLst/>
          </a:prstGeom>
          <a:noFill/>
          <a:ln>
            <a:noFill/>
          </a:ln>
        </p:spPr>
      </p:pic>
      <p:sp>
        <p:nvSpPr>
          <p:cNvPr id="186" name="Google Shape;186;p26"/>
          <p:cNvSpPr/>
          <p:nvPr/>
        </p:nvSpPr>
        <p:spPr>
          <a:xfrm>
            <a:off x="865900" y="2343725"/>
            <a:ext cx="6049800" cy="285900"/>
          </a:xfrm>
          <a:prstGeom prst="roundRect">
            <a:avLst>
              <a:gd fmla="val 16667" name="adj"/>
            </a:avLst>
          </a:prstGeom>
          <a:noFill/>
          <a:ln cap="flat" cmpd="sng" w="19050">
            <a:solidFill>
              <a:srgbClr val="E06666"/>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7" name="Google Shape;187;p26"/>
          <p:cNvCxnSpPr/>
          <p:nvPr/>
        </p:nvCxnSpPr>
        <p:spPr>
          <a:xfrm>
            <a:off x="4237175" y="2170550"/>
            <a:ext cx="0" cy="173100"/>
          </a:xfrm>
          <a:prstGeom prst="straightConnector1">
            <a:avLst/>
          </a:prstGeom>
          <a:noFill/>
          <a:ln cap="flat" cmpd="sng" w="19050">
            <a:solidFill>
              <a:srgbClr val="E06666"/>
            </a:solidFill>
            <a:prstDash val="solid"/>
            <a:round/>
            <a:headEnd len="med" w="med" type="none"/>
            <a:tailEnd len="med" w="med" type="triangle"/>
          </a:ln>
        </p:spPr>
      </p:cxnSp>
      <p:sp>
        <p:nvSpPr>
          <p:cNvPr id="188" name="Google Shape;188;p26"/>
          <p:cNvSpPr txBox="1"/>
          <p:nvPr/>
        </p:nvSpPr>
        <p:spPr>
          <a:xfrm>
            <a:off x="3971625" y="1826900"/>
            <a:ext cx="3475200" cy="2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solidFill>
                  <a:srgbClr val="CC0000"/>
                </a:solidFill>
              </a:rPr>
              <a:t>Update x using the stochastic gradient:</a:t>
            </a:r>
            <a:endParaRPr>
              <a:solidFill>
                <a:srgbClr val="CC0000"/>
              </a:solidFill>
            </a:endParaRPr>
          </a:p>
        </p:txBody>
      </p:sp>
      <p:sp>
        <p:nvSpPr>
          <p:cNvPr id="189" name="Google Shape;189;p26"/>
          <p:cNvSpPr/>
          <p:nvPr/>
        </p:nvSpPr>
        <p:spPr>
          <a:xfrm>
            <a:off x="877450" y="2840175"/>
            <a:ext cx="2228400" cy="735000"/>
          </a:xfrm>
          <a:prstGeom prst="roundRect">
            <a:avLst>
              <a:gd fmla="val 16667" name="adj"/>
            </a:avLst>
          </a:prstGeom>
          <a:noFill/>
          <a:ln cap="flat" cmpd="sng" w="19050">
            <a:solidFill>
              <a:srgbClr val="6AA84F"/>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0" name="Google Shape;190;p26"/>
          <p:cNvCxnSpPr/>
          <p:nvPr/>
        </p:nvCxnSpPr>
        <p:spPr>
          <a:xfrm rot="10800000">
            <a:off x="3117325" y="3140375"/>
            <a:ext cx="219300" cy="0"/>
          </a:xfrm>
          <a:prstGeom prst="straightConnector1">
            <a:avLst/>
          </a:prstGeom>
          <a:noFill/>
          <a:ln cap="flat" cmpd="sng" w="19050">
            <a:solidFill>
              <a:srgbClr val="6AA84F"/>
            </a:solidFill>
            <a:prstDash val="solid"/>
            <a:round/>
            <a:headEnd len="med" w="med" type="none"/>
            <a:tailEnd len="med" w="med" type="triangle"/>
          </a:ln>
        </p:spPr>
      </p:cxnSp>
      <p:sp>
        <p:nvSpPr>
          <p:cNvPr id="191" name="Google Shape;191;p26"/>
          <p:cNvSpPr txBox="1"/>
          <p:nvPr/>
        </p:nvSpPr>
        <p:spPr>
          <a:xfrm>
            <a:off x="3348100" y="2844550"/>
            <a:ext cx="3429000" cy="73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solidFill>
                  <a:srgbClr val="6AA84F"/>
                </a:solidFill>
              </a:rPr>
              <a:t>If x escapes the B-neighborhood of the initial point with in      steps, update the initial point and restart the counting.</a:t>
            </a:r>
            <a:endParaRPr>
              <a:solidFill>
                <a:srgbClr val="6AA84F"/>
              </a:solidFill>
            </a:endParaRPr>
          </a:p>
        </p:txBody>
      </p:sp>
      <p:cxnSp>
        <p:nvCxnSpPr>
          <p:cNvPr id="192" name="Google Shape;192;p26"/>
          <p:cNvCxnSpPr/>
          <p:nvPr/>
        </p:nvCxnSpPr>
        <p:spPr>
          <a:xfrm rot="10800000">
            <a:off x="2840175" y="4144675"/>
            <a:ext cx="0" cy="346500"/>
          </a:xfrm>
          <a:prstGeom prst="straightConnector1">
            <a:avLst/>
          </a:prstGeom>
          <a:noFill/>
          <a:ln cap="flat" cmpd="sng" w="19050">
            <a:solidFill>
              <a:srgbClr val="3C78D8"/>
            </a:solidFill>
            <a:prstDash val="solid"/>
            <a:round/>
            <a:headEnd len="med" w="med" type="none"/>
            <a:tailEnd len="med" w="med" type="triangle"/>
          </a:ln>
        </p:spPr>
      </p:cxnSp>
      <p:sp>
        <p:nvSpPr>
          <p:cNvPr id="193" name="Google Shape;193;p26"/>
          <p:cNvSpPr txBox="1"/>
          <p:nvPr/>
        </p:nvSpPr>
        <p:spPr>
          <a:xfrm>
            <a:off x="2493825" y="4525825"/>
            <a:ext cx="39600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solidFill>
                  <a:srgbClr val="3C78D8"/>
                </a:solidFill>
              </a:rPr>
              <a:t>If not, output the average x of the last       steps.</a:t>
            </a:r>
            <a:endParaRPr>
              <a:solidFill>
                <a:srgbClr val="3C78D8"/>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7"/>
          <p:cNvSpPr txBox="1"/>
          <p:nvPr>
            <p:ph type="title"/>
          </p:nvPr>
        </p:nvSpPr>
        <p:spPr>
          <a:xfrm>
            <a:off x="467203" y="328083"/>
            <a:ext cx="7237500" cy="735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CN"/>
              <a:t>Convergence Analysis</a:t>
            </a:r>
            <a:endParaRPr/>
          </a:p>
        </p:txBody>
      </p:sp>
      <p:sp>
        <p:nvSpPr>
          <p:cNvPr id="199" name="Google Shape;199;p27"/>
          <p:cNvSpPr txBox="1"/>
          <p:nvPr>
            <p:ph idx="1" type="body"/>
          </p:nvPr>
        </p:nvSpPr>
        <p:spPr>
          <a:xfrm>
            <a:off x="493889" y="1200150"/>
            <a:ext cx="8142000" cy="3583500"/>
          </a:xfrm>
          <a:prstGeom prst="rect">
            <a:avLst/>
          </a:prstGeom>
        </p:spPr>
        <p:txBody>
          <a:bodyPr anchorCtr="0" anchor="t" bIns="34275" lIns="68575" spcFirstLastPara="1" rIns="68575" wrap="square" tIns="34275">
            <a:noAutofit/>
          </a:bodyPr>
          <a:lstStyle/>
          <a:p>
            <a:pPr indent="0" lvl="0" marL="0" rtl="0" algn="l">
              <a:spcBef>
                <a:spcPts val="300"/>
              </a:spcBef>
              <a:spcAft>
                <a:spcPts val="0"/>
              </a:spcAft>
              <a:buNone/>
            </a:pPr>
            <a:r>
              <a:rPr lang="zh-CN"/>
              <a:t>The formal statement is:</a:t>
            </a:r>
            <a:endParaRPr/>
          </a:p>
          <a:p>
            <a:pPr indent="0" lvl="0" marL="457200" rtl="0" algn="l">
              <a:spcBef>
                <a:spcPts val="500"/>
              </a:spcBef>
              <a:spcAft>
                <a:spcPts val="500"/>
              </a:spcAft>
              <a:buNone/>
            </a:pPr>
            <a:r>
              <a:t/>
            </a:r>
            <a:endParaRPr sz="1600"/>
          </a:p>
        </p:txBody>
      </p:sp>
      <p:pic>
        <p:nvPicPr>
          <p:cNvPr id="200" name="Google Shape;200;p27"/>
          <p:cNvPicPr preferRelativeResize="0"/>
          <p:nvPr/>
        </p:nvPicPr>
        <p:blipFill>
          <a:blip r:embed="rId3">
            <a:alphaModFix/>
          </a:blip>
          <a:stretch>
            <a:fillRect/>
          </a:stretch>
        </p:blipFill>
        <p:spPr>
          <a:xfrm>
            <a:off x="391000" y="1797849"/>
            <a:ext cx="8554974" cy="2109226"/>
          </a:xfrm>
          <a:prstGeom prst="rect">
            <a:avLst/>
          </a:prstGeom>
          <a:noFill/>
          <a:ln>
            <a:noFill/>
          </a:ln>
        </p:spPr>
      </p:pic>
      <p:sp>
        <p:nvSpPr>
          <p:cNvPr id="201" name="Google Shape;201;p27"/>
          <p:cNvSpPr/>
          <p:nvPr/>
        </p:nvSpPr>
        <p:spPr>
          <a:xfrm>
            <a:off x="2990275" y="1835725"/>
            <a:ext cx="2851800" cy="323400"/>
          </a:xfrm>
          <a:prstGeom prst="roundRect">
            <a:avLst>
              <a:gd fmla="val 16667" name="adj"/>
            </a:avLst>
          </a:prstGeom>
          <a:noFill/>
          <a:ln cap="flat" cmpd="sng" w="19050">
            <a:solidFill>
              <a:srgbClr val="F6B26B"/>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7"/>
          <p:cNvSpPr/>
          <p:nvPr/>
        </p:nvSpPr>
        <p:spPr>
          <a:xfrm>
            <a:off x="5541825" y="2505375"/>
            <a:ext cx="3279000" cy="392400"/>
          </a:xfrm>
          <a:prstGeom prst="roundRect">
            <a:avLst>
              <a:gd fmla="val 16667" name="adj"/>
            </a:avLst>
          </a:prstGeom>
          <a:noFill/>
          <a:ln cap="flat" cmpd="sng" w="19050">
            <a:solidFill>
              <a:srgbClr val="F6B26B"/>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7"/>
          <p:cNvSpPr/>
          <p:nvPr/>
        </p:nvSpPr>
        <p:spPr>
          <a:xfrm>
            <a:off x="427175" y="2805550"/>
            <a:ext cx="7481400" cy="735000"/>
          </a:xfrm>
          <a:prstGeom prst="roundRect">
            <a:avLst>
              <a:gd fmla="val 16667" name="adj"/>
            </a:avLst>
          </a:prstGeom>
          <a:noFill/>
          <a:ln cap="flat" cmpd="sng" w="19050">
            <a:solidFill>
              <a:srgbClr val="6AA84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7"/>
          <p:cNvSpPr/>
          <p:nvPr/>
        </p:nvSpPr>
        <p:spPr>
          <a:xfrm>
            <a:off x="7677725" y="3452100"/>
            <a:ext cx="854400" cy="455100"/>
          </a:xfrm>
          <a:prstGeom prst="roundRect">
            <a:avLst>
              <a:gd fmla="val 16667" name="adj"/>
            </a:avLst>
          </a:prstGeom>
          <a:noFill/>
          <a:ln cap="flat" cmpd="sng" w="19050">
            <a:solidFill>
              <a:srgbClr val="674EA7"/>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467203" y="328083"/>
            <a:ext cx="7237500" cy="735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CN"/>
              <a:t>Convergence Analysis</a:t>
            </a:r>
            <a:endParaRPr/>
          </a:p>
        </p:txBody>
      </p:sp>
      <p:sp>
        <p:nvSpPr>
          <p:cNvPr id="210" name="Google Shape;210;p28"/>
          <p:cNvSpPr txBox="1"/>
          <p:nvPr>
            <p:ph idx="1" type="body"/>
          </p:nvPr>
        </p:nvSpPr>
        <p:spPr>
          <a:xfrm>
            <a:off x="493889" y="1200150"/>
            <a:ext cx="8142000" cy="3583500"/>
          </a:xfrm>
          <a:prstGeom prst="rect">
            <a:avLst/>
          </a:prstGeom>
        </p:spPr>
        <p:txBody>
          <a:bodyPr anchorCtr="0" anchor="t" bIns="34275" lIns="68575" spcFirstLastPara="1" rIns="68575" wrap="square" tIns="34275">
            <a:noAutofit/>
          </a:bodyPr>
          <a:lstStyle/>
          <a:p>
            <a:pPr indent="0" lvl="0" marL="0" rtl="0" algn="l">
              <a:spcBef>
                <a:spcPts val="300"/>
              </a:spcBef>
              <a:spcAft>
                <a:spcPts val="0"/>
              </a:spcAft>
              <a:buNone/>
            </a:pPr>
            <a:r>
              <a:rPr lang="zh-CN"/>
              <a:t>The proof of “</a:t>
            </a:r>
            <a:r>
              <a:rPr lang="zh-CN">
                <a:solidFill>
                  <a:srgbClr val="434343"/>
                </a:solidFill>
              </a:rPr>
              <a:t>SGD can efficiently escape saddles</a:t>
            </a:r>
            <a:r>
              <a:rPr lang="zh-CN"/>
              <a:t>” consists of three part:</a:t>
            </a:r>
            <a:endParaRPr sz="1600">
              <a:solidFill>
                <a:srgbClr val="434343"/>
              </a:solidFill>
            </a:endParaRPr>
          </a:p>
          <a:p>
            <a:pPr indent="-330200" lvl="0" marL="457200" rtl="0" algn="l">
              <a:spcBef>
                <a:spcPts val="500"/>
              </a:spcBef>
              <a:spcAft>
                <a:spcPts val="0"/>
              </a:spcAft>
              <a:buClr>
                <a:srgbClr val="434343"/>
              </a:buClr>
              <a:buSzPts val="1600"/>
              <a:buChar char="•"/>
            </a:pPr>
            <a:r>
              <a:rPr lang="zh-CN" sz="1600">
                <a:solidFill>
                  <a:srgbClr val="434343"/>
                </a:solidFill>
              </a:rPr>
              <a:t>with high probability, if </a:t>
            </a:r>
            <a:endParaRPr sz="1600">
              <a:solidFill>
                <a:srgbClr val="434343"/>
              </a:solidFill>
            </a:endParaRPr>
          </a:p>
          <a:p>
            <a:pPr indent="0" lvl="0" marL="457200" rtl="0" algn="l">
              <a:spcBef>
                <a:spcPts val="500"/>
              </a:spcBef>
              <a:spcAft>
                <a:spcPts val="0"/>
              </a:spcAft>
              <a:buNone/>
            </a:pPr>
            <a:r>
              <a:t/>
            </a:r>
            <a:endParaRPr sz="1600">
              <a:solidFill>
                <a:srgbClr val="434343"/>
              </a:solidFill>
            </a:endParaRPr>
          </a:p>
          <a:p>
            <a:pPr indent="0" lvl="0" marL="457200" rtl="0" algn="l">
              <a:spcBef>
                <a:spcPts val="500"/>
              </a:spcBef>
              <a:spcAft>
                <a:spcPts val="0"/>
              </a:spcAft>
              <a:buNone/>
            </a:pPr>
            <a:r>
              <a:rPr lang="zh-CN" sz="1600">
                <a:solidFill>
                  <a:srgbClr val="434343"/>
                </a:solidFill>
              </a:rPr>
              <a:t>      moves out of              in      iterations </a:t>
            </a:r>
            <a:endParaRPr sz="1100">
              <a:solidFill>
                <a:schemeClr val="dk1"/>
              </a:solidFill>
            </a:endParaRPr>
          </a:p>
          <a:p>
            <a:pPr indent="-317500" lvl="0" marL="457200" rtl="0" algn="l">
              <a:spcBef>
                <a:spcPts val="500"/>
              </a:spcBef>
              <a:spcAft>
                <a:spcPts val="0"/>
              </a:spcAft>
              <a:buClr>
                <a:srgbClr val="434343"/>
              </a:buClr>
              <a:buSzPts val="1400"/>
              <a:buChar char="•"/>
            </a:pPr>
            <a:r>
              <a:rPr lang="zh-CN" sz="1600">
                <a:solidFill>
                  <a:srgbClr val="434343"/>
                </a:solidFill>
              </a:rPr>
              <a:t>Throughout the execution of the algorithm, each time      moves out of             , with high probability, the function value shall decrease with a magnitude at least 	</a:t>
            </a:r>
            <a:r>
              <a:rPr lang="zh-CN" sz="1100">
                <a:solidFill>
                  <a:srgbClr val="434343"/>
                </a:solidFill>
              </a:rPr>
              <a:t>					</a:t>
            </a:r>
            <a:endParaRPr sz="1100">
              <a:solidFill>
                <a:srgbClr val="434343"/>
              </a:solidFill>
            </a:endParaRPr>
          </a:p>
          <a:p>
            <a:pPr indent="-330200" lvl="0" marL="457200" rtl="0" algn="l">
              <a:spcBef>
                <a:spcPts val="500"/>
              </a:spcBef>
              <a:spcAft>
                <a:spcPts val="500"/>
              </a:spcAft>
              <a:buSzPts val="1600"/>
              <a:buChar char="•"/>
            </a:pPr>
            <a:r>
              <a:rPr lang="zh-CN" sz="1600">
                <a:solidFill>
                  <a:srgbClr val="434343"/>
                </a:solidFill>
              </a:rPr>
              <a:t>Once      does not move out of              until      iteration, with high probability, we find a desired approximate second-order stationary point (SSP).</a:t>
            </a:r>
            <a:r>
              <a:rPr lang="zh-CN" sz="1600">
                <a:solidFill>
                  <a:schemeClr val="dk1"/>
                </a:solidFill>
              </a:rPr>
              <a:t>	</a:t>
            </a:r>
            <a:endParaRPr sz="1600"/>
          </a:p>
        </p:txBody>
      </p:sp>
      <p:pic>
        <p:nvPicPr>
          <p:cNvPr descr="\lambda_{min}(\nabla^2f(\boldsymbol{x}^0))\leq-\delta_2\asymp-\epsilon^{-0.5}" id="211" name="Google Shape;211;p28"/>
          <p:cNvPicPr preferRelativeResize="0"/>
          <p:nvPr/>
        </p:nvPicPr>
        <p:blipFill>
          <a:blip r:embed="rId3">
            <a:alphaModFix/>
          </a:blip>
          <a:stretch>
            <a:fillRect/>
          </a:stretch>
        </p:blipFill>
        <p:spPr>
          <a:xfrm>
            <a:off x="2993438" y="2250970"/>
            <a:ext cx="3142921" cy="284475"/>
          </a:xfrm>
          <a:prstGeom prst="rect">
            <a:avLst/>
          </a:prstGeom>
          <a:noFill/>
          <a:ln>
            <a:noFill/>
          </a:ln>
        </p:spPr>
      </p:pic>
      <p:pic>
        <p:nvPicPr>
          <p:cNvPr descr="\boldsymbol{x}^k" id="212" name="Google Shape;212;p28"/>
          <p:cNvPicPr preferRelativeResize="0"/>
          <p:nvPr/>
        </p:nvPicPr>
        <p:blipFill>
          <a:blip r:embed="rId4">
            <a:alphaModFix/>
          </a:blip>
          <a:stretch>
            <a:fillRect/>
          </a:stretch>
        </p:blipFill>
        <p:spPr>
          <a:xfrm>
            <a:off x="1112975" y="2581650"/>
            <a:ext cx="218287" cy="208275"/>
          </a:xfrm>
          <a:prstGeom prst="rect">
            <a:avLst/>
          </a:prstGeom>
          <a:noFill/>
          <a:ln>
            <a:noFill/>
          </a:ln>
        </p:spPr>
      </p:pic>
      <p:pic>
        <p:nvPicPr>
          <p:cNvPr descr="\boldsymbol{\mathcal{B}}(\boldsymbol{x}^0, B)" id="213" name="Google Shape;213;p28"/>
          <p:cNvPicPr preferRelativeResize="0"/>
          <p:nvPr/>
        </p:nvPicPr>
        <p:blipFill>
          <a:blip r:embed="rId5">
            <a:alphaModFix/>
          </a:blip>
          <a:stretch>
            <a:fillRect/>
          </a:stretch>
        </p:blipFill>
        <p:spPr>
          <a:xfrm>
            <a:off x="2623125" y="2619750"/>
            <a:ext cx="628120" cy="208275"/>
          </a:xfrm>
          <a:prstGeom prst="rect">
            <a:avLst/>
          </a:prstGeom>
          <a:noFill/>
          <a:ln>
            <a:noFill/>
          </a:ln>
        </p:spPr>
      </p:pic>
      <p:pic>
        <p:nvPicPr>
          <p:cNvPr descr="K_0" id="214" name="Google Shape;214;p28"/>
          <p:cNvPicPr preferRelativeResize="0"/>
          <p:nvPr/>
        </p:nvPicPr>
        <p:blipFill>
          <a:blip r:embed="rId6">
            <a:alphaModFix/>
          </a:blip>
          <a:stretch>
            <a:fillRect/>
          </a:stretch>
        </p:blipFill>
        <p:spPr>
          <a:xfrm>
            <a:off x="3520450" y="2639512"/>
            <a:ext cx="218275" cy="168750"/>
          </a:xfrm>
          <a:prstGeom prst="rect">
            <a:avLst/>
          </a:prstGeom>
          <a:noFill/>
          <a:ln>
            <a:noFill/>
          </a:ln>
        </p:spPr>
      </p:pic>
      <p:pic>
        <p:nvPicPr>
          <p:cNvPr descr="\boldsymbol{x}^k" id="215" name="Google Shape;215;p28"/>
          <p:cNvPicPr preferRelativeResize="0"/>
          <p:nvPr/>
        </p:nvPicPr>
        <p:blipFill>
          <a:blip r:embed="rId4">
            <a:alphaModFix/>
          </a:blip>
          <a:stretch>
            <a:fillRect/>
          </a:stretch>
        </p:blipFill>
        <p:spPr>
          <a:xfrm>
            <a:off x="5820000" y="2887750"/>
            <a:ext cx="218287" cy="208275"/>
          </a:xfrm>
          <a:prstGeom prst="rect">
            <a:avLst/>
          </a:prstGeom>
          <a:noFill/>
          <a:ln>
            <a:noFill/>
          </a:ln>
        </p:spPr>
      </p:pic>
      <p:pic>
        <p:nvPicPr>
          <p:cNvPr descr="\boldsymbol{\mathcal{B}}(\boldsymbol{x}^0, B)" id="216" name="Google Shape;216;p28"/>
          <p:cNvPicPr preferRelativeResize="0"/>
          <p:nvPr/>
        </p:nvPicPr>
        <p:blipFill>
          <a:blip r:embed="rId5">
            <a:alphaModFix/>
          </a:blip>
          <a:stretch>
            <a:fillRect/>
          </a:stretch>
        </p:blipFill>
        <p:spPr>
          <a:xfrm>
            <a:off x="7347550" y="2933963"/>
            <a:ext cx="628120" cy="208275"/>
          </a:xfrm>
          <a:prstGeom prst="rect">
            <a:avLst/>
          </a:prstGeom>
          <a:noFill/>
          <a:ln>
            <a:noFill/>
          </a:ln>
        </p:spPr>
      </p:pic>
      <p:pic>
        <p:nvPicPr>
          <p:cNvPr descr="\boldsymbol{\mathcal{B}}(\boldsymbol{x}^0, B)" id="217" name="Google Shape;217;p28"/>
          <p:cNvPicPr preferRelativeResize="0"/>
          <p:nvPr/>
        </p:nvPicPr>
        <p:blipFill>
          <a:blip r:embed="rId5">
            <a:alphaModFix/>
          </a:blip>
          <a:stretch>
            <a:fillRect/>
          </a:stretch>
        </p:blipFill>
        <p:spPr>
          <a:xfrm>
            <a:off x="3771888" y="3631313"/>
            <a:ext cx="628120" cy="208275"/>
          </a:xfrm>
          <a:prstGeom prst="rect">
            <a:avLst/>
          </a:prstGeom>
          <a:noFill/>
          <a:ln>
            <a:noFill/>
          </a:ln>
        </p:spPr>
      </p:pic>
      <p:pic>
        <p:nvPicPr>
          <p:cNvPr descr="K_0" id="218" name="Google Shape;218;p28"/>
          <p:cNvPicPr preferRelativeResize="0"/>
          <p:nvPr/>
        </p:nvPicPr>
        <p:blipFill>
          <a:blip r:embed="rId6">
            <a:alphaModFix/>
          </a:blip>
          <a:stretch>
            <a:fillRect/>
          </a:stretch>
        </p:blipFill>
        <p:spPr>
          <a:xfrm>
            <a:off x="4968250" y="3651087"/>
            <a:ext cx="218275" cy="168750"/>
          </a:xfrm>
          <a:prstGeom prst="rect">
            <a:avLst/>
          </a:prstGeom>
          <a:noFill/>
          <a:ln>
            <a:noFill/>
          </a:ln>
        </p:spPr>
      </p:pic>
      <p:pic>
        <p:nvPicPr>
          <p:cNvPr descr="\tilde{\mathcal{O}}(\epsilon^{1.5})" id="219" name="Google Shape;219;p28"/>
          <p:cNvPicPr preferRelativeResize="0"/>
          <p:nvPr/>
        </p:nvPicPr>
        <p:blipFill>
          <a:blip r:embed="rId7">
            <a:alphaModFix/>
          </a:blip>
          <a:stretch>
            <a:fillRect/>
          </a:stretch>
        </p:blipFill>
        <p:spPr>
          <a:xfrm>
            <a:off x="7821750" y="3142250"/>
            <a:ext cx="628125" cy="270727"/>
          </a:xfrm>
          <a:prstGeom prst="rect">
            <a:avLst/>
          </a:prstGeom>
          <a:noFill/>
          <a:ln>
            <a:noFill/>
          </a:ln>
        </p:spPr>
      </p:pic>
      <p:pic>
        <p:nvPicPr>
          <p:cNvPr descr="\boldsymbol{x}^k" id="220" name="Google Shape;220;p28"/>
          <p:cNvPicPr preferRelativeResize="0"/>
          <p:nvPr/>
        </p:nvPicPr>
        <p:blipFill>
          <a:blip r:embed="rId4">
            <a:alphaModFix/>
          </a:blip>
          <a:stretch>
            <a:fillRect/>
          </a:stretch>
        </p:blipFill>
        <p:spPr>
          <a:xfrm>
            <a:off x="1593275" y="3631325"/>
            <a:ext cx="218287" cy="208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9"/>
          <p:cNvSpPr txBox="1"/>
          <p:nvPr>
            <p:ph type="title"/>
          </p:nvPr>
        </p:nvSpPr>
        <p:spPr>
          <a:xfrm>
            <a:off x="467203" y="328083"/>
            <a:ext cx="7237500" cy="735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CN"/>
              <a:t>Convergence Analysis</a:t>
            </a:r>
            <a:endParaRPr/>
          </a:p>
        </p:txBody>
      </p:sp>
      <p:sp>
        <p:nvSpPr>
          <p:cNvPr id="226" name="Google Shape;226;p29"/>
          <p:cNvSpPr txBox="1"/>
          <p:nvPr>
            <p:ph idx="1" type="body"/>
          </p:nvPr>
        </p:nvSpPr>
        <p:spPr>
          <a:xfrm>
            <a:off x="493889" y="1200150"/>
            <a:ext cx="8142000" cy="3583500"/>
          </a:xfrm>
          <a:prstGeom prst="rect">
            <a:avLst/>
          </a:prstGeom>
        </p:spPr>
        <p:txBody>
          <a:bodyPr anchorCtr="0" anchor="t" bIns="34275" lIns="68575" spcFirstLastPara="1" rIns="68575" wrap="square" tIns="34275">
            <a:noAutofit/>
          </a:bodyPr>
          <a:lstStyle/>
          <a:p>
            <a:pPr indent="0" lvl="0" marL="0" rtl="0" algn="l">
              <a:spcBef>
                <a:spcPts val="300"/>
              </a:spcBef>
              <a:spcAft>
                <a:spcPts val="0"/>
              </a:spcAft>
              <a:buNone/>
            </a:pPr>
            <a:r>
              <a:rPr lang="zh-CN"/>
              <a:t>The proof of “</a:t>
            </a:r>
            <a:r>
              <a:rPr lang="zh-CN">
                <a:solidFill>
                  <a:srgbClr val="434343"/>
                </a:solidFill>
              </a:rPr>
              <a:t>SGD can efficiently escape saddles</a:t>
            </a:r>
            <a:r>
              <a:rPr lang="zh-CN"/>
              <a:t>” consists of three part:</a:t>
            </a:r>
            <a:endParaRPr sz="1600">
              <a:solidFill>
                <a:srgbClr val="434343"/>
              </a:solidFill>
            </a:endParaRPr>
          </a:p>
          <a:p>
            <a:pPr indent="-330200" lvl="0" marL="457200" rtl="0" algn="l">
              <a:spcBef>
                <a:spcPts val="500"/>
              </a:spcBef>
              <a:spcAft>
                <a:spcPts val="0"/>
              </a:spcAft>
              <a:buClr>
                <a:srgbClr val="434343"/>
              </a:buClr>
              <a:buSzPts val="1600"/>
              <a:buChar char="•"/>
            </a:pPr>
            <a:r>
              <a:rPr lang="zh-CN" sz="1600">
                <a:solidFill>
                  <a:srgbClr val="434343"/>
                </a:solidFill>
              </a:rPr>
              <a:t>with high probability, if </a:t>
            </a:r>
            <a:endParaRPr sz="1600">
              <a:solidFill>
                <a:srgbClr val="434343"/>
              </a:solidFill>
            </a:endParaRPr>
          </a:p>
          <a:p>
            <a:pPr indent="0" lvl="0" marL="457200" rtl="0" algn="l">
              <a:spcBef>
                <a:spcPts val="500"/>
              </a:spcBef>
              <a:spcAft>
                <a:spcPts val="0"/>
              </a:spcAft>
              <a:buNone/>
            </a:pPr>
            <a:r>
              <a:t/>
            </a:r>
            <a:endParaRPr sz="1600">
              <a:solidFill>
                <a:srgbClr val="434343"/>
              </a:solidFill>
            </a:endParaRPr>
          </a:p>
          <a:p>
            <a:pPr indent="0" lvl="0" marL="457200" rtl="0" algn="l">
              <a:spcBef>
                <a:spcPts val="500"/>
              </a:spcBef>
              <a:spcAft>
                <a:spcPts val="0"/>
              </a:spcAft>
              <a:buNone/>
            </a:pPr>
            <a:r>
              <a:rPr lang="zh-CN" sz="1600">
                <a:solidFill>
                  <a:srgbClr val="434343"/>
                </a:solidFill>
              </a:rPr>
              <a:t>      moves out of              in      iterations </a:t>
            </a:r>
            <a:endParaRPr sz="1100">
              <a:solidFill>
                <a:schemeClr val="dk1"/>
              </a:solidFill>
            </a:endParaRPr>
          </a:p>
          <a:p>
            <a:pPr indent="-317500" lvl="0" marL="457200" rtl="0" algn="l">
              <a:spcBef>
                <a:spcPts val="500"/>
              </a:spcBef>
              <a:spcAft>
                <a:spcPts val="0"/>
              </a:spcAft>
              <a:buClr>
                <a:srgbClr val="434343"/>
              </a:buClr>
              <a:buSzPts val="1400"/>
              <a:buChar char="•"/>
            </a:pPr>
            <a:r>
              <a:rPr lang="zh-CN" sz="1600">
                <a:solidFill>
                  <a:srgbClr val="434343"/>
                </a:solidFill>
              </a:rPr>
              <a:t>Throughout the execution of the algorithm, each time      moves out of             , with high probability, the function value shall decrease with a magnitude at least 	</a:t>
            </a:r>
            <a:r>
              <a:rPr lang="zh-CN" sz="1100">
                <a:solidFill>
                  <a:srgbClr val="434343"/>
                </a:solidFill>
              </a:rPr>
              <a:t>					</a:t>
            </a:r>
            <a:endParaRPr sz="1100">
              <a:solidFill>
                <a:srgbClr val="434343"/>
              </a:solidFill>
            </a:endParaRPr>
          </a:p>
          <a:p>
            <a:pPr indent="-330200" lvl="0" marL="457200" rtl="0" algn="l">
              <a:spcBef>
                <a:spcPts val="500"/>
              </a:spcBef>
              <a:spcAft>
                <a:spcPts val="500"/>
              </a:spcAft>
              <a:buSzPts val="1600"/>
              <a:buChar char="•"/>
            </a:pPr>
            <a:r>
              <a:rPr lang="zh-CN" sz="1600">
                <a:solidFill>
                  <a:srgbClr val="434343"/>
                </a:solidFill>
              </a:rPr>
              <a:t>Once      does not move out of              until      iteration, with high probability, we find a desired approximate second-order stationary point (SSP).</a:t>
            </a:r>
            <a:r>
              <a:rPr lang="zh-CN" sz="1600">
                <a:solidFill>
                  <a:schemeClr val="dk1"/>
                </a:solidFill>
              </a:rPr>
              <a:t>	</a:t>
            </a:r>
            <a:endParaRPr sz="1600"/>
          </a:p>
        </p:txBody>
      </p:sp>
      <p:pic>
        <p:nvPicPr>
          <p:cNvPr descr="\lambda_{min}(\nabla^2f(\boldsymbol{x}^0))\leq-\delta_2\asymp-\epsilon^{-0.5}" id="227" name="Google Shape;227;p29"/>
          <p:cNvPicPr preferRelativeResize="0"/>
          <p:nvPr/>
        </p:nvPicPr>
        <p:blipFill>
          <a:blip r:embed="rId3">
            <a:alphaModFix/>
          </a:blip>
          <a:stretch>
            <a:fillRect/>
          </a:stretch>
        </p:blipFill>
        <p:spPr>
          <a:xfrm>
            <a:off x="2993438" y="2250970"/>
            <a:ext cx="3142921" cy="284475"/>
          </a:xfrm>
          <a:prstGeom prst="rect">
            <a:avLst/>
          </a:prstGeom>
          <a:noFill/>
          <a:ln>
            <a:noFill/>
          </a:ln>
        </p:spPr>
      </p:pic>
      <p:pic>
        <p:nvPicPr>
          <p:cNvPr descr="\boldsymbol{x}^k" id="228" name="Google Shape;228;p29"/>
          <p:cNvPicPr preferRelativeResize="0"/>
          <p:nvPr/>
        </p:nvPicPr>
        <p:blipFill>
          <a:blip r:embed="rId4">
            <a:alphaModFix/>
          </a:blip>
          <a:stretch>
            <a:fillRect/>
          </a:stretch>
        </p:blipFill>
        <p:spPr>
          <a:xfrm>
            <a:off x="1112975" y="2581650"/>
            <a:ext cx="218287" cy="208275"/>
          </a:xfrm>
          <a:prstGeom prst="rect">
            <a:avLst/>
          </a:prstGeom>
          <a:noFill/>
          <a:ln>
            <a:noFill/>
          </a:ln>
        </p:spPr>
      </p:pic>
      <p:pic>
        <p:nvPicPr>
          <p:cNvPr descr="\boldsymbol{\mathcal{B}}(\boldsymbol{x}^0, B)" id="229" name="Google Shape;229;p29"/>
          <p:cNvPicPr preferRelativeResize="0"/>
          <p:nvPr/>
        </p:nvPicPr>
        <p:blipFill>
          <a:blip r:embed="rId5">
            <a:alphaModFix/>
          </a:blip>
          <a:stretch>
            <a:fillRect/>
          </a:stretch>
        </p:blipFill>
        <p:spPr>
          <a:xfrm>
            <a:off x="2623125" y="2619750"/>
            <a:ext cx="628120" cy="208275"/>
          </a:xfrm>
          <a:prstGeom prst="rect">
            <a:avLst/>
          </a:prstGeom>
          <a:noFill/>
          <a:ln>
            <a:noFill/>
          </a:ln>
        </p:spPr>
      </p:pic>
      <p:pic>
        <p:nvPicPr>
          <p:cNvPr descr="K_0" id="230" name="Google Shape;230;p29"/>
          <p:cNvPicPr preferRelativeResize="0"/>
          <p:nvPr/>
        </p:nvPicPr>
        <p:blipFill>
          <a:blip r:embed="rId6">
            <a:alphaModFix/>
          </a:blip>
          <a:stretch>
            <a:fillRect/>
          </a:stretch>
        </p:blipFill>
        <p:spPr>
          <a:xfrm>
            <a:off x="3520450" y="2639512"/>
            <a:ext cx="218275" cy="168750"/>
          </a:xfrm>
          <a:prstGeom prst="rect">
            <a:avLst/>
          </a:prstGeom>
          <a:noFill/>
          <a:ln>
            <a:noFill/>
          </a:ln>
        </p:spPr>
      </p:pic>
      <p:pic>
        <p:nvPicPr>
          <p:cNvPr descr="\boldsymbol{x}^k" id="231" name="Google Shape;231;p29"/>
          <p:cNvPicPr preferRelativeResize="0"/>
          <p:nvPr/>
        </p:nvPicPr>
        <p:blipFill>
          <a:blip r:embed="rId4">
            <a:alphaModFix/>
          </a:blip>
          <a:stretch>
            <a:fillRect/>
          </a:stretch>
        </p:blipFill>
        <p:spPr>
          <a:xfrm>
            <a:off x="5820000" y="2887750"/>
            <a:ext cx="218287" cy="208275"/>
          </a:xfrm>
          <a:prstGeom prst="rect">
            <a:avLst/>
          </a:prstGeom>
          <a:noFill/>
          <a:ln>
            <a:noFill/>
          </a:ln>
        </p:spPr>
      </p:pic>
      <p:pic>
        <p:nvPicPr>
          <p:cNvPr descr="\boldsymbol{\mathcal{B}}(\boldsymbol{x}^0, B)" id="232" name="Google Shape;232;p29"/>
          <p:cNvPicPr preferRelativeResize="0"/>
          <p:nvPr/>
        </p:nvPicPr>
        <p:blipFill>
          <a:blip r:embed="rId5">
            <a:alphaModFix/>
          </a:blip>
          <a:stretch>
            <a:fillRect/>
          </a:stretch>
        </p:blipFill>
        <p:spPr>
          <a:xfrm>
            <a:off x="7347550" y="2933963"/>
            <a:ext cx="628120" cy="208275"/>
          </a:xfrm>
          <a:prstGeom prst="rect">
            <a:avLst/>
          </a:prstGeom>
          <a:noFill/>
          <a:ln>
            <a:noFill/>
          </a:ln>
        </p:spPr>
      </p:pic>
      <p:pic>
        <p:nvPicPr>
          <p:cNvPr descr="\boldsymbol{\mathcal{B}}(\boldsymbol{x}^0, B)" id="233" name="Google Shape;233;p29"/>
          <p:cNvPicPr preferRelativeResize="0"/>
          <p:nvPr/>
        </p:nvPicPr>
        <p:blipFill>
          <a:blip r:embed="rId5">
            <a:alphaModFix/>
          </a:blip>
          <a:stretch>
            <a:fillRect/>
          </a:stretch>
        </p:blipFill>
        <p:spPr>
          <a:xfrm>
            <a:off x="3771888" y="3631313"/>
            <a:ext cx="628120" cy="208275"/>
          </a:xfrm>
          <a:prstGeom prst="rect">
            <a:avLst/>
          </a:prstGeom>
          <a:noFill/>
          <a:ln>
            <a:noFill/>
          </a:ln>
        </p:spPr>
      </p:pic>
      <p:pic>
        <p:nvPicPr>
          <p:cNvPr descr="K_0" id="234" name="Google Shape;234;p29"/>
          <p:cNvPicPr preferRelativeResize="0"/>
          <p:nvPr/>
        </p:nvPicPr>
        <p:blipFill>
          <a:blip r:embed="rId6">
            <a:alphaModFix/>
          </a:blip>
          <a:stretch>
            <a:fillRect/>
          </a:stretch>
        </p:blipFill>
        <p:spPr>
          <a:xfrm>
            <a:off x="4968250" y="3651087"/>
            <a:ext cx="218275" cy="168750"/>
          </a:xfrm>
          <a:prstGeom prst="rect">
            <a:avLst/>
          </a:prstGeom>
          <a:noFill/>
          <a:ln>
            <a:noFill/>
          </a:ln>
        </p:spPr>
      </p:pic>
      <p:pic>
        <p:nvPicPr>
          <p:cNvPr descr="\tilde{\mathcal{O}}(\epsilon^{1.5})" id="235" name="Google Shape;235;p29"/>
          <p:cNvPicPr preferRelativeResize="0"/>
          <p:nvPr/>
        </p:nvPicPr>
        <p:blipFill>
          <a:blip r:embed="rId7">
            <a:alphaModFix/>
          </a:blip>
          <a:stretch>
            <a:fillRect/>
          </a:stretch>
        </p:blipFill>
        <p:spPr>
          <a:xfrm>
            <a:off x="7821750" y="3142250"/>
            <a:ext cx="628125" cy="270727"/>
          </a:xfrm>
          <a:prstGeom prst="rect">
            <a:avLst/>
          </a:prstGeom>
          <a:noFill/>
          <a:ln>
            <a:noFill/>
          </a:ln>
        </p:spPr>
      </p:pic>
      <p:pic>
        <p:nvPicPr>
          <p:cNvPr descr="\boldsymbol{x}^k" id="236" name="Google Shape;236;p29"/>
          <p:cNvPicPr preferRelativeResize="0"/>
          <p:nvPr/>
        </p:nvPicPr>
        <p:blipFill>
          <a:blip r:embed="rId4">
            <a:alphaModFix/>
          </a:blip>
          <a:stretch>
            <a:fillRect/>
          </a:stretch>
        </p:blipFill>
        <p:spPr>
          <a:xfrm>
            <a:off x="1593275" y="3631325"/>
            <a:ext cx="218287" cy="208275"/>
          </a:xfrm>
          <a:prstGeom prst="rect">
            <a:avLst/>
          </a:prstGeom>
          <a:noFill/>
          <a:ln>
            <a:noFill/>
          </a:ln>
        </p:spPr>
      </p:pic>
      <p:sp>
        <p:nvSpPr>
          <p:cNvPr id="237" name="Google Shape;237;p29"/>
          <p:cNvSpPr txBox="1"/>
          <p:nvPr/>
        </p:nvSpPr>
        <p:spPr>
          <a:xfrm>
            <a:off x="6834900" y="2170550"/>
            <a:ext cx="1800900" cy="619200"/>
          </a:xfrm>
          <a:prstGeom prst="rect">
            <a:avLst/>
          </a:prstGeom>
          <a:noFill/>
          <a:ln cap="flat" cmpd="sng" w="19050">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zh-CN">
                <a:solidFill>
                  <a:srgbClr val="674EA7"/>
                </a:solidFill>
              </a:rPr>
              <a:t>Key step to reduce</a:t>
            </a:r>
            <a:endParaRPr>
              <a:solidFill>
                <a:srgbClr val="674EA7"/>
              </a:solidFill>
            </a:endParaRPr>
          </a:p>
          <a:p>
            <a:pPr indent="0" lvl="0" marL="0" rtl="0" algn="l">
              <a:spcBef>
                <a:spcPts val="0"/>
              </a:spcBef>
              <a:spcAft>
                <a:spcPts val="0"/>
              </a:spcAft>
              <a:buNone/>
            </a:pPr>
            <a:r>
              <a:rPr lang="zh-CN">
                <a:solidFill>
                  <a:srgbClr val="674EA7"/>
                </a:solidFill>
              </a:rPr>
              <a:t>          to </a:t>
            </a:r>
            <a:endParaRPr>
              <a:solidFill>
                <a:srgbClr val="674EA7"/>
              </a:solidFill>
            </a:endParaRPr>
          </a:p>
        </p:txBody>
      </p:sp>
      <p:pic>
        <p:nvPicPr>
          <p:cNvPr descr="\tilde{\mathcal{O}}(\epsilon^{-4})" id="238" name="Google Shape;238;p29"/>
          <p:cNvPicPr preferRelativeResize="0"/>
          <p:nvPr/>
        </p:nvPicPr>
        <p:blipFill>
          <a:blip r:embed="rId8">
            <a:alphaModFix/>
          </a:blip>
          <a:stretch>
            <a:fillRect/>
          </a:stretch>
        </p:blipFill>
        <p:spPr>
          <a:xfrm>
            <a:off x="6880350" y="2471637"/>
            <a:ext cx="467198" cy="200225"/>
          </a:xfrm>
          <a:prstGeom prst="rect">
            <a:avLst/>
          </a:prstGeom>
          <a:noFill/>
          <a:ln>
            <a:noFill/>
          </a:ln>
        </p:spPr>
      </p:pic>
      <p:pic>
        <p:nvPicPr>
          <p:cNvPr descr="\tilde{\mathcal{O}}(\epsilon^{-3.5})" id="239" name="Google Shape;239;p29"/>
          <p:cNvPicPr preferRelativeResize="0"/>
          <p:nvPr/>
        </p:nvPicPr>
        <p:blipFill>
          <a:blip r:embed="rId9">
            <a:alphaModFix/>
          </a:blip>
          <a:stretch>
            <a:fillRect/>
          </a:stretch>
        </p:blipFill>
        <p:spPr>
          <a:xfrm>
            <a:off x="7628500" y="2471638"/>
            <a:ext cx="571843" cy="200225"/>
          </a:xfrm>
          <a:prstGeom prst="rect">
            <a:avLst/>
          </a:prstGeom>
          <a:noFill/>
          <a:ln>
            <a:noFill/>
          </a:ln>
        </p:spPr>
      </p:pic>
      <p:sp>
        <p:nvSpPr>
          <p:cNvPr id="240" name="Google Shape;240;p29"/>
          <p:cNvSpPr/>
          <p:nvPr/>
        </p:nvSpPr>
        <p:spPr>
          <a:xfrm>
            <a:off x="7735450" y="2713175"/>
            <a:ext cx="218400" cy="168900"/>
          </a:xfrm>
          <a:prstGeom prst="downArrow">
            <a:avLst>
              <a:gd fmla="val 50000" name="adj1"/>
              <a:gd fmla="val 50000" name="adj2"/>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4D7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2"/>
          <p:cNvSpPr txBox="1"/>
          <p:nvPr>
            <p:ph type="title"/>
          </p:nvPr>
        </p:nvSpPr>
        <p:spPr>
          <a:xfrm>
            <a:off x="467203" y="328083"/>
            <a:ext cx="7237500" cy="7350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rgbClr val="6C7373"/>
              </a:buClr>
              <a:buSzPts val="2700"/>
              <a:buFont typeface="Times New Roman"/>
              <a:buNone/>
            </a:pPr>
            <a:r>
              <a:rPr lang="zh-CN" sz="2500">
                <a:solidFill>
                  <a:srgbClr val="000000"/>
                </a:solidFill>
              </a:rPr>
              <a:t>Stochastic Gradient Descent is at the center of nonconvex optimization problems</a:t>
            </a:r>
            <a:endParaRPr sz="2500">
              <a:solidFill>
                <a:srgbClr val="000000"/>
              </a:solidFill>
            </a:endParaRPr>
          </a:p>
        </p:txBody>
      </p:sp>
      <p:sp>
        <p:nvSpPr>
          <p:cNvPr id="55" name="Google Shape;55;p12"/>
          <p:cNvSpPr txBox="1"/>
          <p:nvPr>
            <p:ph idx="1" type="body"/>
          </p:nvPr>
        </p:nvSpPr>
        <p:spPr>
          <a:xfrm>
            <a:off x="501000" y="1366375"/>
            <a:ext cx="8142000" cy="317100"/>
          </a:xfrm>
          <a:prstGeom prst="rect">
            <a:avLst/>
          </a:prstGeom>
          <a:noFill/>
          <a:ln>
            <a:noFill/>
          </a:ln>
        </p:spPr>
        <p:txBody>
          <a:bodyPr anchorCtr="0" anchor="t" bIns="34275" lIns="68575" spcFirstLastPara="1" rIns="68575" wrap="square" tIns="34275">
            <a:noAutofit/>
          </a:bodyPr>
          <a:lstStyle/>
          <a:p>
            <a:pPr indent="-114300" lvl="0" marL="254000" rtl="0" algn="l">
              <a:spcBef>
                <a:spcPts val="0"/>
              </a:spcBef>
              <a:spcAft>
                <a:spcPts val="0"/>
              </a:spcAft>
              <a:buClr>
                <a:srgbClr val="6C7373"/>
              </a:buClr>
              <a:buSzPts val="2100"/>
              <a:buNone/>
            </a:pPr>
            <a:r>
              <a:rPr lang="zh-CN" sz="1500">
                <a:solidFill>
                  <a:srgbClr val="000000"/>
                </a:solidFill>
              </a:rPr>
              <a:t>SGD in the non-convex optimization setting is:</a:t>
            </a:r>
            <a:endParaRPr sz="1500">
              <a:solidFill>
                <a:srgbClr val="000000"/>
              </a:solidFill>
            </a:endParaRPr>
          </a:p>
        </p:txBody>
      </p:sp>
      <p:sp>
        <p:nvSpPr>
          <p:cNvPr id="56" name="Google Shape;56;p12"/>
          <p:cNvSpPr txBox="1"/>
          <p:nvPr>
            <p:ph idx="1" type="body"/>
          </p:nvPr>
        </p:nvSpPr>
        <p:spPr>
          <a:xfrm>
            <a:off x="501000" y="2733775"/>
            <a:ext cx="8142000" cy="317100"/>
          </a:xfrm>
          <a:prstGeom prst="rect">
            <a:avLst/>
          </a:prstGeom>
          <a:noFill/>
          <a:ln>
            <a:noFill/>
          </a:ln>
        </p:spPr>
        <p:txBody>
          <a:bodyPr anchorCtr="0" anchor="t" bIns="34275" lIns="68575" spcFirstLastPara="1" rIns="68575" wrap="square" tIns="34275">
            <a:noAutofit/>
          </a:bodyPr>
          <a:lstStyle/>
          <a:p>
            <a:pPr indent="-114300" lvl="0" marL="254000" rtl="0" algn="l">
              <a:spcBef>
                <a:spcPts val="0"/>
              </a:spcBef>
              <a:spcAft>
                <a:spcPts val="0"/>
              </a:spcAft>
              <a:buClr>
                <a:srgbClr val="6C7373"/>
              </a:buClr>
              <a:buSzPts val="2100"/>
              <a:buNone/>
            </a:pPr>
            <a:r>
              <a:rPr lang="zh-CN" sz="1500">
                <a:solidFill>
                  <a:srgbClr val="000000"/>
                </a:solidFill>
              </a:rPr>
              <a:t>A corresponding SGD algorithm is:</a:t>
            </a:r>
            <a:endParaRPr sz="1500">
              <a:solidFill>
                <a:srgbClr val="000000"/>
              </a:solidFill>
            </a:endParaRPr>
          </a:p>
        </p:txBody>
      </p:sp>
      <p:pic>
        <p:nvPicPr>
          <p:cNvPr id="57" name="Google Shape;57;p12"/>
          <p:cNvPicPr preferRelativeResize="0"/>
          <p:nvPr/>
        </p:nvPicPr>
        <p:blipFill>
          <a:blip r:embed="rId3">
            <a:alphaModFix/>
          </a:blip>
          <a:stretch>
            <a:fillRect/>
          </a:stretch>
        </p:blipFill>
        <p:spPr>
          <a:xfrm>
            <a:off x="1800652" y="1823863"/>
            <a:ext cx="5341873" cy="769525"/>
          </a:xfrm>
          <a:prstGeom prst="rect">
            <a:avLst/>
          </a:prstGeom>
          <a:noFill/>
          <a:ln>
            <a:noFill/>
          </a:ln>
        </p:spPr>
      </p:pic>
      <p:pic>
        <p:nvPicPr>
          <p:cNvPr id="58" name="Google Shape;58;p12"/>
          <p:cNvPicPr preferRelativeResize="0"/>
          <p:nvPr/>
        </p:nvPicPr>
        <p:blipFill>
          <a:blip r:embed="rId4">
            <a:alphaModFix/>
          </a:blip>
          <a:stretch>
            <a:fillRect/>
          </a:stretch>
        </p:blipFill>
        <p:spPr>
          <a:xfrm>
            <a:off x="641597" y="3242801"/>
            <a:ext cx="8001402" cy="14411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0"/>
          <p:cNvSpPr txBox="1"/>
          <p:nvPr>
            <p:ph type="title"/>
          </p:nvPr>
        </p:nvSpPr>
        <p:spPr>
          <a:xfrm>
            <a:off x="467203" y="328083"/>
            <a:ext cx="7237500" cy="735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CN"/>
              <a:t>Convergence Analysis</a:t>
            </a:r>
            <a:endParaRPr/>
          </a:p>
        </p:txBody>
      </p:sp>
      <p:sp>
        <p:nvSpPr>
          <p:cNvPr id="246" name="Google Shape;246;p30"/>
          <p:cNvSpPr txBox="1"/>
          <p:nvPr>
            <p:ph idx="1" type="body"/>
          </p:nvPr>
        </p:nvSpPr>
        <p:spPr>
          <a:xfrm>
            <a:off x="493889" y="1200150"/>
            <a:ext cx="8142000" cy="3583500"/>
          </a:xfrm>
          <a:prstGeom prst="rect">
            <a:avLst/>
          </a:prstGeom>
        </p:spPr>
        <p:txBody>
          <a:bodyPr anchorCtr="0" anchor="t" bIns="34275" lIns="68575" spcFirstLastPara="1" rIns="68575" wrap="square" tIns="34275">
            <a:noAutofit/>
          </a:bodyPr>
          <a:lstStyle/>
          <a:p>
            <a:pPr indent="0" lvl="0" marL="0" rtl="0" algn="l">
              <a:spcBef>
                <a:spcPts val="300"/>
              </a:spcBef>
              <a:spcAft>
                <a:spcPts val="0"/>
              </a:spcAft>
              <a:buNone/>
            </a:pPr>
            <a:r>
              <a:rPr lang="zh-CN"/>
              <a:t>The formal statement of “</a:t>
            </a:r>
            <a:r>
              <a:rPr lang="zh-CN">
                <a:solidFill>
                  <a:srgbClr val="434343"/>
                </a:solidFill>
              </a:rPr>
              <a:t>SGD can efficiently escape saddles</a:t>
            </a:r>
            <a:r>
              <a:rPr lang="zh-CN"/>
              <a:t>” is:</a:t>
            </a:r>
            <a:endParaRPr/>
          </a:p>
          <a:p>
            <a:pPr indent="0" lvl="0" marL="457200" rtl="0" algn="l">
              <a:spcBef>
                <a:spcPts val="500"/>
              </a:spcBef>
              <a:spcAft>
                <a:spcPts val="500"/>
              </a:spcAft>
              <a:buNone/>
            </a:pPr>
            <a:r>
              <a:t/>
            </a:r>
            <a:endParaRPr sz="1600"/>
          </a:p>
        </p:txBody>
      </p:sp>
      <p:pic>
        <p:nvPicPr>
          <p:cNvPr id="247" name="Google Shape;247;p30"/>
          <p:cNvPicPr preferRelativeResize="0"/>
          <p:nvPr/>
        </p:nvPicPr>
        <p:blipFill>
          <a:blip r:embed="rId3">
            <a:alphaModFix/>
          </a:blip>
          <a:stretch>
            <a:fillRect/>
          </a:stretch>
        </p:blipFill>
        <p:spPr>
          <a:xfrm>
            <a:off x="391000" y="1797849"/>
            <a:ext cx="8554974" cy="2109226"/>
          </a:xfrm>
          <a:prstGeom prst="rect">
            <a:avLst/>
          </a:prstGeom>
          <a:noFill/>
          <a:ln>
            <a:noFill/>
          </a:ln>
        </p:spPr>
      </p:pic>
      <p:sp>
        <p:nvSpPr>
          <p:cNvPr id="248" name="Google Shape;248;p30"/>
          <p:cNvSpPr/>
          <p:nvPr/>
        </p:nvSpPr>
        <p:spPr>
          <a:xfrm>
            <a:off x="5814700" y="2092375"/>
            <a:ext cx="2450700" cy="404700"/>
          </a:xfrm>
          <a:prstGeom prst="roundRect">
            <a:avLst>
              <a:gd fmla="val 16667" name="adj"/>
            </a:avLst>
          </a:prstGeom>
          <a:noFill/>
          <a:ln cap="flat" cmpd="sng" w="19050">
            <a:solidFill>
              <a:srgbClr val="CC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0"/>
          <p:cNvSpPr/>
          <p:nvPr/>
        </p:nvSpPr>
        <p:spPr>
          <a:xfrm>
            <a:off x="5877225" y="1849675"/>
            <a:ext cx="69300" cy="242700"/>
          </a:xfrm>
          <a:prstGeom prst="upArrow">
            <a:avLst>
              <a:gd fmla="val 50000" name="adj1"/>
              <a:gd fmla="val 50000" name="adj2"/>
            </a:avLst>
          </a:prstGeom>
          <a:solidFill>
            <a:srgbClr val="CC0000"/>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txBox="1"/>
          <p:nvPr/>
        </p:nvSpPr>
        <p:spPr>
          <a:xfrm>
            <a:off x="5618175" y="1514375"/>
            <a:ext cx="682200" cy="3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solidFill>
                  <a:srgbClr val="E06666"/>
                </a:solidFill>
              </a:rPr>
              <a:t>part 2</a:t>
            </a:r>
            <a:endParaRPr>
              <a:solidFill>
                <a:srgbClr val="E06666"/>
              </a:solidFill>
            </a:endParaRPr>
          </a:p>
        </p:txBody>
      </p:sp>
      <p:sp>
        <p:nvSpPr>
          <p:cNvPr id="251" name="Google Shape;251;p30"/>
          <p:cNvSpPr/>
          <p:nvPr/>
        </p:nvSpPr>
        <p:spPr>
          <a:xfrm>
            <a:off x="393050" y="2855325"/>
            <a:ext cx="7976400" cy="665700"/>
          </a:xfrm>
          <a:prstGeom prst="roundRect">
            <a:avLst>
              <a:gd fmla="val 16667" name="adj"/>
            </a:avLst>
          </a:prstGeom>
          <a:noFill/>
          <a:ln cap="flat" cmpd="sng" w="19050">
            <a:solidFill>
              <a:srgbClr val="38761D"/>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0"/>
          <p:cNvSpPr/>
          <p:nvPr/>
        </p:nvSpPr>
        <p:spPr>
          <a:xfrm>
            <a:off x="8357925" y="2855325"/>
            <a:ext cx="184800" cy="104100"/>
          </a:xfrm>
          <a:prstGeom prst="rightArrow">
            <a:avLst>
              <a:gd fmla="val 50000" name="adj1"/>
              <a:gd fmla="val 50000" name="adj2"/>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0"/>
          <p:cNvSpPr txBox="1"/>
          <p:nvPr/>
        </p:nvSpPr>
        <p:spPr>
          <a:xfrm>
            <a:off x="8538000" y="2663475"/>
            <a:ext cx="682200" cy="3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solidFill>
                  <a:srgbClr val="6AA84F"/>
                </a:solidFill>
              </a:rPr>
              <a:t>part 3</a:t>
            </a:r>
            <a:endParaRPr>
              <a:solidFill>
                <a:srgbClr val="6AA84F"/>
              </a:solidFill>
            </a:endParaRPr>
          </a:p>
        </p:txBody>
      </p:sp>
      <p:sp>
        <p:nvSpPr>
          <p:cNvPr id="254" name="Google Shape;254;p30"/>
          <p:cNvSpPr/>
          <p:nvPr/>
        </p:nvSpPr>
        <p:spPr>
          <a:xfrm>
            <a:off x="3155900" y="2508525"/>
            <a:ext cx="323700" cy="335400"/>
          </a:xfrm>
          <a:prstGeom prst="roundRect">
            <a:avLst>
              <a:gd fmla="val 16667" name="adj"/>
            </a:avLst>
          </a:prstGeom>
          <a:noFill/>
          <a:ln cap="flat" cmpd="sng" w="19050">
            <a:solidFill>
              <a:srgbClr val="674EA7"/>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0"/>
          <p:cNvSpPr/>
          <p:nvPr/>
        </p:nvSpPr>
        <p:spPr>
          <a:xfrm>
            <a:off x="3294675" y="1826500"/>
            <a:ext cx="69300" cy="665700"/>
          </a:xfrm>
          <a:prstGeom prst="upArrow">
            <a:avLst>
              <a:gd fmla="val 50000" name="adj1"/>
              <a:gd fmla="val 50000" name="adj2"/>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0"/>
          <p:cNvSpPr txBox="1"/>
          <p:nvPr/>
        </p:nvSpPr>
        <p:spPr>
          <a:xfrm>
            <a:off x="3027375" y="1514375"/>
            <a:ext cx="682200" cy="3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solidFill>
                  <a:srgbClr val="8E7CC3"/>
                </a:solidFill>
              </a:rPr>
              <a:t>part 1</a:t>
            </a:r>
            <a:endParaRPr>
              <a:solidFill>
                <a:srgbClr val="8E7CC3"/>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1"/>
          <p:cNvSpPr/>
          <p:nvPr/>
        </p:nvSpPr>
        <p:spPr>
          <a:xfrm>
            <a:off x="554125" y="1578175"/>
            <a:ext cx="7920300" cy="7350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1"/>
          <p:cNvSpPr txBox="1"/>
          <p:nvPr>
            <p:ph idx="1" type="body"/>
          </p:nvPr>
        </p:nvSpPr>
        <p:spPr>
          <a:xfrm>
            <a:off x="493889" y="1200150"/>
            <a:ext cx="8142000" cy="3583500"/>
          </a:xfrm>
          <a:prstGeom prst="rect">
            <a:avLst/>
          </a:prstGeom>
        </p:spPr>
        <p:txBody>
          <a:bodyPr anchorCtr="0" anchor="t" bIns="34275" lIns="68575" spcFirstLastPara="1" rIns="68575" wrap="square" tIns="34275">
            <a:noAutofit/>
          </a:bodyPr>
          <a:lstStyle/>
          <a:p>
            <a:pPr indent="0" lvl="0" marL="0" rtl="0" algn="l">
              <a:spcBef>
                <a:spcPts val="300"/>
              </a:spcBef>
              <a:spcAft>
                <a:spcPts val="0"/>
              </a:spcAft>
              <a:buNone/>
            </a:pPr>
            <a:r>
              <a:t/>
            </a:r>
            <a:endParaRPr sz="1600">
              <a:solidFill>
                <a:srgbClr val="434343"/>
              </a:solidFill>
            </a:endParaRPr>
          </a:p>
          <a:p>
            <a:pPr indent="-381000" lvl="0" marL="457200" rtl="0" algn="l">
              <a:spcBef>
                <a:spcPts val="500"/>
              </a:spcBef>
              <a:spcAft>
                <a:spcPts val="0"/>
              </a:spcAft>
              <a:buClr>
                <a:srgbClr val="434343"/>
              </a:buClr>
              <a:buSzPts val="2400"/>
              <a:buChar char="•"/>
            </a:pPr>
            <a:r>
              <a:rPr lang="zh-CN" sz="1700">
                <a:solidFill>
                  <a:srgbClr val="434343"/>
                </a:solidFill>
              </a:rPr>
              <a:t>With high probability, if </a:t>
            </a:r>
            <a:endParaRPr sz="1600">
              <a:solidFill>
                <a:srgbClr val="434343"/>
              </a:solidFill>
            </a:endParaRPr>
          </a:p>
          <a:p>
            <a:pPr indent="0" lvl="0" marL="457200" rtl="0" algn="l">
              <a:spcBef>
                <a:spcPts val="500"/>
              </a:spcBef>
              <a:spcAft>
                <a:spcPts val="0"/>
              </a:spcAft>
              <a:buNone/>
            </a:pPr>
            <a:r>
              <a:rPr lang="zh-CN" sz="1600">
                <a:solidFill>
                  <a:srgbClr val="434343"/>
                </a:solidFill>
              </a:rPr>
              <a:t>      </a:t>
            </a:r>
            <a:r>
              <a:rPr lang="zh-CN" sz="1700">
                <a:solidFill>
                  <a:srgbClr val="434343"/>
                </a:solidFill>
              </a:rPr>
              <a:t>moves out of</a:t>
            </a:r>
            <a:r>
              <a:rPr lang="zh-CN" sz="1600">
                <a:solidFill>
                  <a:srgbClr val="434343"/>
                </a:solidFill>
              </a:rPr>
              <a:t>              </a:t>
            </a:r>
            <a:r>
              <a:rPr lang="zh-CN" sz="1700">
                <a:solidFill>
                  <a:srgbClr val="434343"/>
                </a:solidFill>
              </a:rPr>
              <a:t>in      iterations</a:t>
            </a:r>
            <a:r>
              <a:rPr lang="zh-CN" sz="1600">
                <a:solidFill>
                  <a:srgbClr val="434343"/>
                </a:solidFill>
              </a:rPr>
              <a:t> </a:t>
            </a:r>
            <a:endParaRPr sz="1100">
              <a:solidFill>
                <a:srgbClr val="434343"/>
              </a:solidFill>
            </a:endParaRPr>
          </a:p>
          <a:p>
            <a:pPr indent="-374650" lvl="0" marL="457200" rtl="0" algn="l">
              <a:spcBef>
                <a:spcPts val="500"/>
              </a:spcBef>
              <a:spcAft>
                <a:spcPts val="0"/>
              </a:spcAft>
              <a:buClr>
                <a:srgbClr val="434343"/>
              </a:buClr>
              <a:buSzPts val="2300"/>
              <a:buChar char="•"/>
            </a:pPr>
            <a:r>
              <a:rPr lang="zh-CN" sz="1700">
                <a:solidFill>
                  <a:srgbClr val="434343"/>
                </a:solidFill>
              </a:rPr>
              <a:t>Throughout the execution of the algorithm, each time      moves out of             , with high probability, the function value shall decrease with a magnitude at least 		</a:t>
            </a:r>
            <a:r>
              <a:rPr lang="zh-CN" sz="1100">
                <a:solidFill>
                  <a:srgbClr val="434343"/>
                </a:solidFill>
              </a:rPr>
              <a:t>				</a:t>
            </a:r>
            <a:endParaRPr sz="1100">
              <a:solidFill>
                <a:srgbClr val="434343"/>
              </a:solidFill>
            </a:endParaRPr>
          </a:p>
          <a:p>
            <a:pPr indent="-374650" lvl="0" marL="457200" rtl="0" algn="l">
              <a:spcBef>
                <a:spcPts val="500"/>
              </a:spcBef>
              <a:spcAft>
                <a:spcPts val="500"/>
              </a:spcAft>
              <a:buSzPts val="2300"/>
              <a:buChar char="•"/>
            </a:pPr>
            <a:r>
              <a:rPr lang="zh-CN" sz="1700">
                <a:solidFill>
                  <a:srgbClr val="434343"/>
                </a:solidFill>
              </a:rPr>
              <a:t>Once      does not move out of                until      iteration, with high probability, we find a desired approximate second-order stationary point (SSP).</a:t>
            </a:r>
            <a:r>
              <a:rPr lang="zh-CN" sz="1600">
                <a:solidFill>
                  <a:schemeClr val="dk1"/>
                </a:solidFill>
              </a:rPr>
              <a:t>	</a:t>
            </a:r>
            <a:endParaRPr sz="1600"/>
          </a:p>
        </p:txBody>
      </p:sp>
      <p:sp>
        <p:nvSpPr>
          <p:cNvPr id="263" name="Google Shape;263;p31"/>
          <p:cNvSpPr txBox="1"/>
          <p:nvPr>
            <p:ph type="title"/>
          </p:nvPr>
        </p:nvSpPr>
        <p:spPr>
          <a:xfrm>
            <a:off x="467203" y="328083"/>
            <a:ext cx="7237500" cy="735000"/>
          </a:xfrm>
          <a:prstGeom prst="rect">
            <a:avLst/>
          </a:prstGeom>
        </p:spPr>
        <p:txBody>
          <a:bodyPr anchorCtr="0" anchor="ctr" bIns="34275" lIns="68575" spcFirstLastPara="1" rIns="68575" wrap="square" tIns="34275">
            <a:noAutofit/>
          </a:bodyPr>
          <a:lstStyle/>
          <a:p>
            <a:pPr indent="0" lvl="0" marL="0" rtl="0" algn="l">
              <a:spcBef>
                <a:spcPts val="300"/>
              </a:spcBef>
              <a:spcAft>
                <a:spcPts val="0"/>
              </a:spcAft>
              <a:buClr>
                <a:schemeClr val="dk1"/>
              </a:buClr>
              <a:buSzPts val="1100"/>
              <a:buFont typeface="Arial"/>
              <a:buNone/>
            </a:pPr>
            <a:r>
              <a:rPr lang="zh-CN" sz="2400">
                <a:solidFill>
                  <a:srgbClr val="666666"/>
                </a:solidFill>
                <a:latin typeface="Arial"/>
                <a:ea typeface="Arial"/>
                <a:cs typeface="Arial"/>
                <a:sym typeface="Arial"/>
              </a:rPr>
              <a:t>The proof of “SGD can efficiently escape saddles”</a:t>
            </a:r>
            <a:endParaRPr sz="2400">
              <a:solidFill>
                <a:srgbClr val="666666"/>
              </a:solidFill>
            </a:endParaRPr>
          </a:p>
        </p:txBody>
      </p:sp>
      <p:pic>
        <p:nvPicPr>
          <p:cNvPr descr="\lambda_{min}(\nabla^2f(\boldsymbol{x}^0))\leq-\delta_2\asymp-\epsilon^{-0.5}" id="264" name="Google Shape;264;p31"/>
          <p:cNvPicPr preferRelativeResize="0"/>
          <p:nvPr/>
        </p:nvPicPr>
        <p:blipFill>
          <a:blip r:embed="rId3">
            <a:alphaModFix/>
          </a:blip>
          <a:stretch>
            <a:fillRect/>
          </a:stretch>
        </p:blipFill>
        <p:spPr>
          <a:xfrm>
            <a:off x="3234163" y="1647920"/>
            <a:ext cx="3142921" cy="284475"/>
          </a:xfrm>
          <a:prstGeom prst="rect">
            <a:avLst/>
          </a:prstGeom>
          <a:noFill/>
          <a:ln>
            <a:noFill/>
          </a:ln>
        </p:spPr>
      </p:pic>
      <p:pic>
        <p:nvPicPr>
          <p:cNvPr descr="\boldsymbol{x}^k" id="265" name="Google Shape;265;p31"/>
          <p:cNvPicPr preferRelativeResize="0"/>
          <p:nvPr/>
        </p:nvPicPr>
        <p:blipFill>
          <a:blip r:embed="rId4">
            <a:alphaModFix/>
          </a:blip>
          <a:stretch>
            <a:fillRect/>
          </a:stretch>
        </p:blipFill>
        <p:spPr>
          <a:xfrm>
            <a:off x="1089875" y="2022850"/>
            <a:ext cx="218287" cy="208275"/>
          </a:xfrm>
          <a:prstGeom prst="rect">
            <a:avLst/>
          </a:prstGeom>
          <a:noFill/>
          <a:ln>
            <a:noFill/>
          </a:ln>
        </p:spPr>
      </p:pic>
      <p:pic>
        <p:nvPicPr>
          <p:cNvPr descr="\boldsymbol{\mathcal{B}}(\boldsymbol{x}^0, B)" id="266" name="Google Shape;266;p31"/>
          <p:cNvPicPr preferRelativeResize="0"/>
          <p:nvPr/>
        </p:nvPicPr>
        <p:blipFill>
          <a:blip r:embed="rId5">
            <a:alphaModFix/>
          </a:blip>
          <a:stretch>
            <a:fillRect/>
          </a:stretch>
        </p:blipFill>
        <p:spPr>
          <a:xfrm>
            <a:off x="2670700" y="2022850"/>
            <a:ext cx="628120" cy="208275"/>
          </a:xfrm>
          <a:prstGeom prst="rect">
            <a:avLst/>
          </a:prstGeom>
          <a:noFill/>
          <a:ln>
            <a:noFill/>
          </a:ln>
        </p:spPr>
      </p:pic>
      <p:pic>
        <p:nvPicPr>
          <p:cNvPr descr="K_0" id="267" name="Google Shape;267;p31"/>
          <p:cNvPicPr preferRelativeResize="0"/>
          <p:nvPr/>
        </p:nvPicPr>
        <p:blipFill>
          <a:blip r:embed="rId6">
            <a:alphaModFix/>
          </a:blip>
          <a:stretch>
            <a:fillRect/>
          </a:stretch>
        </p:blipFill>
        <p:spPr>
          <a:xfrm>
            <a:off x="3629825" y="2042612"/>
            <a:ext cx="218275" cy="168750"/>
          </a:xfrm>
          <a:prstGeom prst="rect">
            <a:avLst/>
          </a:prstGeom>
          <a:noFill/>
          <a:ln>
            <a:noFill/>
          </a:ln>
        </p:spPr>
      </p:pic>
      <p:pic>
        <p:nvPicPr>
          <p:cNvPr descr="\boldsymbol{x}^k" id="268" name="Google Shape;268;p31"/>
          <p:cNvPicPr preferRelativeResize="0"/>
          <p:nvPr/>
        </p:nvPicPr>
        <p:blipFill>
          <a:blip r:embed="rId4">
            <a:alphaModFix/>
          </a:blip>
          <a:stretch>
            <a:fillRect/>
          </a:stretch>
        </p:blipFill>
        <p:spPr>
          <a:xfrm>
            <a:off x="6158800" y="2400575"/>
            <a:ext cx="218287" cy="208275"/>
          </a:xfrm>
          <a:prstGeom prst="rect">
            <a:avLst/>
          </a:prstGeom>
          <a:noFill/>
          <a:ln>
            <a:noFill/>
          </a:ln>
        </p:spPr>
      </p:pic>
      <p:pic>
        <p:nvPicPr>
          <p:cNvPr descr="\boldsymbol{\mathcal{B}}(\boldsymbol{x}^0, B)" id="269" name="Google Shape;269;p31"/>
          <p:cNvPicPr preferRelativeResize="0"/>
          <p:nvPr/>
        </p:nvPicPr>
        <p:blipFill>
          <a:blip r:embed="rId5">
            <a:alphaModFix/>
          </a:blip>
          <a:stretch>
            <a:fillRect/>
          </a:stretch>
        </p:blipFill>
        <p:spPr>
          <a:xfrm>
            <a:off x="7787675" y="2450863"/>
            <a:ext cx="628120" cy="208275"/>
          </a:xfrm>
          <a:prstGeom prst="rect">
            <a:avLst/>
          </a:prstGeom>
          <a:noFill/>
          <a:ln>
            <a:noFill/>
          </a:ln>
        </p:spPr>
      </p:pic>
      <p:pic>
        <p:nvPicPr>
          <p:cNvPr descr="\boldsymbol{\mathcal{B}}(\boldsymbol{x}^0, B)" id="270" name="Google Shape;270;p31"/>
          <p:cNvPicPr preferRelativeResize="0"/>
          <p:nvPr/>
        </p:nvPicPr>
        <p:blipFill>
          <a:blip r:embed="rId5">
            <a:alphaModFix/>
          </a:blip>
          <a:stretch>
            <a:fillRect/>
          </a:stretch>
        </p:blipFill>
        <p:spPr>
          <a:xfrm>
            <a:off x="4007427" y="3340277"/>
            <a:ext cx="816432" cy="270725"/>
          </a:xfrm>
          <a:prstGeom prst="rect">
            <a:avLst/>
          </a:prstGeom>
          <a:noFill/>
          <a:ln>
            <a:noFill/>
          </a:ln>
        </p:spPr>
      </p:pic>
      <p:pic>
        <p:nvPicPr>
          <p:cNvPr descr="K_0" id="271" name="Google Shape;271;p31"/>
          <p:cNvPicPr preferRelativeResize="0"/>
          <p:nvPr/>
        </p:nvPicPr>
        <p:blipFill>
          <a:blip r:embed="rId6">
            <a:alphaModFix/>
          </a:blip>
          <a:stretch>
            <a:fillRect/>
          </a:stretch>
        </p:blipFill>
        <p:spPr>
          <a:xfrm>
            <a:off x="5349250" y="3422487"/>
            <a:ext cx="218275" cy="168750"/>
          </a:xfrm>
          <a:prstGeom prst="rect">
            <a:avLst/>
          </a:prstGeom>
          <a:noFill/>
          <a:ln>
            <a:noFill/>
          </a:ln>
        </p:spPr>
      </p:pic>
      <p:pic>
        <p:nvPicPr>
          <p:cNvPr descr="\tilde{\mathcal{O}}(\epsilon^{1.5})" id="272" name="Google Shape;272;p31"/>
          <p:cNvPicPr preferRelativeResize="0"/>
          <p:nvPr/>
        </p:nvPicPr>
        <p:blipFill>
          <a:blip r:embed="rId7">
            <a:alphaModFix/>
          </a:blip>
          <a:stretch>
            <a:fillRect/>
          </a:stretch>
        </p:blipFill>
        <p:spPr>
          <a:xfrm>
            <a:off x="1542000" y="2958450"/>
            <a:ext cx="628125" cy="270727"/>
          </a:xfrm>
          <a:prstGeom prst="rect">
            <a:avLst/>
          </a:prstGeom>
          <a:noFill/>
          <a:ln>
            <a:noFill/>
          </a:ln>
        </p:spPr>
      </p:pic>
      <p:pic>
        <p:nvPicPr>
          <p:cNvPr descr="\boldsymbol{x}^k" id="273" name="Google Shape;273;p31"/>
          <p:cNvPicPr preferRelativeResize="0"/>
          <p:nvPr/>
        </p:nvPicPr>
        <p:blipFill>
          <a:blip r:embed="rId4">
            <a:alphaModFix/>
          </a:blip>
          <a:stretch>
            <a:fillRect/>
          </a:stretch>
        </p:blipFill>
        <p:spPr>
          <a:xfrm>
            <a:off x="1644525" y="3326525"/>
            <a:ext cx="218287" cy="208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2"/>
          <p:cNvSpPr txBox="1"/>
          <p:nvPr>
            <p:ph type="title"/>
          </p:nvPr>
        </p:nvSpPr>
        <p:spPr>
          <a:xfrm>
            <a:off x="467200" y="328075"/>
            <a:ext cx="7683900" cy="735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zh-CN"/>
              <a:t>Convergence Analysis - </a:t>
            </a:r>
            <a:r>
              <a:rPr lang="zh-CN" sz="1800"/>
              <a:t>    escapes saddles’ ball space within       iters</a:t>
            </a:r>
            <a:endParaRPr sz="1800"/>
          </a:p>
        </p:txBody>
      </p:sp>
      <p:sp>
        <p:nvSpPr>
          <p:cNvPr id="279" name="Google Shape;279;p32"/>
          <p:cNvSpPr txBox="1"/>
          <p:nvPr>
            <p:ph idx="1" type="body"/>
          </p:nvPr>
        </p:nvSpPr>
        <p:spPr>
          <a:xfrm>
            <a:off x="493889" y="1200150"/>
            <a:ext cx="8142000" cy="3583500"/>
          </a:xfrm>
          <a:prstGeom prst="rect">
            <a:avLst/>
          </a:prstGeom>
        </p:spPr>
        <p:txBody>
          <a:bodyPr anchorCtr="0" anchor="t" bIns="34275" lIns="68575" spcFirstLastPara="1" rIns="68575" wrap="square" tIns="34275">
            <a:noAutofit/>
          </a:bodyPr>
          <a:lstStyle/>
          <a:p>
            <a:pPr indent="0" lvl="0" marL="0" rtl="0" algn="l">
              <a:spcBef>
                <a:spcPts val="300"/>
              </a:spcBef>
              <a:spcAft>
                <a:spcPts val="0"/>
              </a:spcAft>
              <a:buNone/>
            </a:pPr>
            <a:r>
              <a:rPr lang="zh-CN" sz="1600">
                <a:solidFill>
                  <a:schemeClr val="dk1"/>
                </a:solidFill>
              </a:rPr>
              <a:t>       be the first time </a:t>
            </a:r>
            <a:r>
              <a:rPr lang="zh-CN" sz="1600">
                <a:solidFill>
                  <a:schemeClr val="dk1"/>
                </a:solidFill>
              </a:rPr>
              <a:t>(mathematically, a stopping time) </a:t>
            </a:r>
            <a:r>
              <a:rPr lang="zh-CN" sz="1600">
                <a:solidFill>
                  <a:schemeClr val="dk1"/>
                </a:solidFill>
              </a:rPr>
              <a:t>that      exits the B-neighborhood of      , i.e.</a:t>
            </a:r>
            <a:endParaRPr sz="1600"/>
          </a:p>
        </p:txBody>
      </p:sp>
      <p:pic>
        <p:nvPicPr>
          <p:cNvPr descr="K_0" id="280" name="Google Shape;280;p32"/>
          <p:cNvPicPr preferRelativeResize="0"/>
          <p:nvPr/>
        </p:nvPicPr>
        <p:blipFill>
          <a:blip r:embed="rId3">
            <a:alphaModFix/>
          </a:blip>
          <a:stretch>
            <a:fillRect/>
          </a:stretch>
        </p:blipFill>
        <p:spPr>
          <a:xfrm>
            <a:off x="7310975" y="646438"/>
            <a:ext cx="276525" cy="213775"/>
          </a:xfrm>
          <a:prstGeom prst="rect">
            <a:avLst/>
          </a:prstGeom>
          <a:noFill/>
          <a:ln>
            <a:noFill/>
          </a:ln>
        </p:spPr>
      </p:pic>
      <p:pic>
        <p:nvPicPr>
          <p:cNvPr descr="\boldsymbol{x}^k" id="281" name="Google Shape;281;p32"/>
          <p:cNvPicPr preferRelativeResize="0"/>
          <p:nvPr/>
        </p:nvPicPr>
        <p:blipFill>
          <a:blip r:embed="rId4">
            <a:alphaModFix/>
          </a:blip>
          <a:stretch>
            <a:fillRect/>
          </a:stretch>
        </p:blipFill>
        <p:spPr>
          <a:xfrm>
            <a:off x="5800425" y="1277025"/>
            <a:ext cx="218287" cy="208275"/>
          </a:xfrm>
          <a:prstGeom prst="rect">
            <a:avLst/>
          </a:prstGeom>
          <a:noFill/>
          <a:ln>
            <a:noFill/>
          </a:ln>
        </p:spPr>
      </p:pic>
      <p:pic>
        <p:nvPicPr>
          <p:cNvPr id="282" name="Google Shape;282;p32"/>
          <p:cNvPicPr preferRelativeResize="0"/>
          <p:nvPr/>
        </p:nvPicPr>
        <p:blipFill>
          <a:blip r:embed="rId5">
            <a:alphaModFix/>
          </a:blip>
          <a:stretch>
            <a:fillRect/>
          </a:stretch>
        </p:blipFill>
        <p:spPr>
          <a:xfrm>
            <a:off x="573571" y="1245232"/>
            <a:ext cx="358842" cy="271850"/>
          </a:xfrm>
          <a:prstGeom prst="rect">
            <a:avLst/>
          </a:prstGeom>
          <a:noFill/>
          <a:ln>
            <a:noFill/>
          </a:ln>
        </p:spPr>
      </p:pic>
      <p:pic>
        <p:nvPicPr>
          <p:cNvPr descr="\boldsymbol{x}^k" id="283" name="Google Shape;283;p32"/>
          <p:cNvPicPr preferRelativeResize="0"/>
          <p:nvPr/>
        </p:nvPicPr>
        <p:blipFill>
          <a:blip r:embed="rId4">
            <a:alphaModFix/>
          </a:blip>
          <a:stretch>
            <a:fillRect/>
          </a:stretch>
        </p:blipFill>
        <p:spPr>
          <a:xfrm>
            <a:off x="3904650" y="591438"/>
            <a:ext cx="218287" cy="208275"/>
          </a:xfrm>
          <a:prstGeom prst="rect">
            <a:avLst/>
          </a:prstGeom>
          <a:noFill/>
          <a:ln>
            <a:noFill/>
          </a:ln>
        </p:spPr>
      </p:pic>
      <p:pic>
        <p:nvPicPr>
          <p:cNvPr id="284" name="Google Shape;284;p32"/>
          <p:cNvPicPr preferRelativeResize="0"/>
          <p:nvPr/>
        </p:nvPicPr>
        <p:blipFill>
          <a:blip r:embed="rId6">
            <a:alphaModFix/>
          </a:blip>
          <a:stretch>
            <a:fillRect/>
          </a:stretch>
        </p:blipFill>
        <p:spPr>
          <a:xfrm>
            <a:off x="2469213" y="1699238"/>
            <a:ext cx="4324350" cy="685800"/>
          </a:xfrm>
          <a:prstGeom prst="rect">
            <a:avLst/>
          </a:prstGeom>
          <a:noFill/>
          <a:ln>
            <a:noFill/>
          </a:ln>
        </p:spPr>
      </p:pic>
      <p:pic>
        <p:nvPicPr>
          <p:cNvPr descr="\bold{x}^0" id="285" name="Google Shape;285;p32"/>
          <p:cNvPicPr preferRelativeResize="0"/>
          <p:nvPr/>
        </p:nvPicPr>
        <p:blipFill>
          <a:blip r:embed="rId7">
            <a:alphaModFix/>
          </a:blip>
          <a:stretch>
            <a:fillRect/>
          </a:stretch>
        </p:blipFill>
        <p:spPr>
          <a:xfrm>
            <a:off x="792000" y="1485301"/>
            <a:ext cx="218275" cy="2227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3"/>
          <p:cNvSpPr txBox="1"/>
          <p:nvPr>
            <p:ph idx="1" type="body"/>
          </p:nvPr>
        </p:nvSpPr>
        <p:spPr>
          <a:xfrm>
            <a:off x="493889" y="1200150"/>
            <a:ext cx="8142000" cy="3583500"/>
          </a:xfrm>
          <a:prstGeom prst="rect">
            <a:avLst/>
          </a:prstGeom>
        </p:spPr>
        <p:txBody>
          <a:bodyPr anchorCtr="0" anchor="t" bIns="34275" lIns="68575" spcFirstLastPara="1" rIns="68575" wrap="square" tIns="34275">
            <a:noAutofit/>
          </a:bodyPr>
          <a:lstStyle/>
          <a:p>
            <a:pPr indent="0" lvl="0" marL="0" rtl="0" algn="l">
              <a:spcBef>
                <a:spcPts val="300"/>
              </a:spcBef>
              <a:spcAft>
                <a:spcPts val="0"/>
              </a:spcAft>
              <a:buNone/>
            </a:pPr>
            <a:r>
              <a:rPr lang="zh-CN" sz="1600">
                <a:solidFill>
                  <a:schemeClr val="dk1"/>
                </a:solidFill>
              </a:rPr>
              <a:t>       be the first time (mathematically, a stopping time) that      exits the B-neighborhood of      , i.e.</a:t>
            </a:r>
            <a:endParaRPr sz="1600"/>
          </a:p>
        </p:txBody>
      </p:sp>
      <p:pic>
        <p:nvPicPr>
          <p:cNvPr id="291" name="Google Shape;291;p33"/>
          <p:cNvPicPr preferRelativeResize="0"/>
          <p:nvPr/>
        </p:nvPicPr>
        <p:blipFill>
          <a:blip r:embed="rId3">
            <a:alphaModFix/>
          </a:blip>
          <a:stretch>
            <a:fillRect/>
          </a:stretch>
        </p:blipFill>
        <p:spPr>
          <a:xfrm>
            <a:off x="713425" y="2599003"/>
            <a:ext cx="7587500" cy="1741872"/>
          </a:xfrm>
          <a:prstGeom prst="rect">
            <a:avLst/>
          </a:prstGeom>
          <a:noFill/>
          <a:ln>
            <a:noFill/>
          </a:ln>
        </p:spPr>
      </p:pic>
      <p:sp>
        <p:nvSpPr>
          <p:cNvPr id="292" name="Google Shape;292;p33"/>
          <p:cNvSpPr/>
          <p:nvPr/>
        </p:nvSpPr>
        <p:spPr>
          <a:xfrm>
            <a:off x="5881250" y="4244350"/>
            <a:ext cx="2835300" cy="4728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3"/>
          <p:cNvSpPr txBox="1"/>
          <p:nvPr>
            <p:ph type="title"/>
          </p:nvPr>
        </p:nvSpPr>
        <p:spPr>
          <a:xfrm>
            <a:off x="467200" y="328075"/>
            <a:ext cx="7683900" cy="735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CN"/>
              <a:t>Convergence Analysis - </a:t>
            </a:r>
            <a:r>
              <a:rPr lang="zh-CN" sz="1800"/>
              <a:t>    escapes saddles’ ball space within       iters</a:t>
            </a:r>
            <a:endParaRPr sz="1800"/>
          </a:p>
        </p:txBody>
      </p:sp>
      <p:pic>
        <p:nvPicPr>
          <p:cNvPr descr="K_0" id="294" name="Google Shape;294;p33"/>
          <p:cNvPicPr preferRelativeResize="0"/>
          <p:nvPr/>
        </p:nvPicPr>
        <p:blipFill>
          <a:blip r:embed="rId4">
            <a:alphaModFix/>
          </a:blip>
          <a:stretch>
            <a:fillRect/>
          </a:stretch>
        </p:blipFill>
        <p:spPr>
          <a:xfrm>
            <a:off x="7310975" y="646438"/>
            <a:ext cx="276525" cy="213775"/>
          </a:xfrm>
          <a:prstGeom prst="rect">
            <a:avLst/>
          </a:prstGeom>
          <a:noFill/>
          <a:ln>
            <a:noFill/>
          </a:ln>
        </p:spPr>
      </p:pic>
      <p:pic>
        <p:nvPicPr>
          <p:cNvPr descr="\boldsymbol{x}^k" id="295" name="Google Shape;295;p33"/>
          <p:cNvPicPr preferRelativeResize="0"/>
          <p:nvPr/>
        </p:nvPicPr>
        <p:blipFill>
          <a:blip r:embed="rId5">
            <a:alphaModFix/>
          </a:blip>
          <a:stretch>
            <a:fillRect/>
          </a:stretch>
        </p:blipFill>
        <p:spPr>
          <a:xfrm>
            <a:off x="5800425" y="1277025"/>
            <a:ext cx="218287" cy="208275"/>
          </a:xfrm>
          <a:prstGeom prst="rect">
            <a:avLst/>
          </a:prstGeom>
          <a:noFill/>
          <a:ln>
            <a:noFill/>
          </a:ln>
        </p:spPr>
      </p:pic>
      <p:pic>
        <p:nvPicPr>
          <p:cNvPr id="296" name="Google Shape;296;p33"/>
          <p:cNvPicPr preferRelativeResize="0"/>
          <p:nvPr/>
        </p:nvPicPr>
        <p:blipFill>
          <a:blip r:embed="rId6">
            <a:alphaModFix/>
          </a:blip>
          <a:stretch>
            <a:fillRect/>
          </a:stretch>
        </p:blipFill>
        <p:spPr>
          <a:xfrm>
            <a:off x="573571" y="1245232"/>
            <a:ext cx="358842" cy="271850"/>
          </a:xfrm>
          <a:prstGeom prst="rect">
            <a:avLst/>
          </a:prstGeom>
          <a:noFill/>
          <a:ln>
            <a:noFill/>
          </a:ln>
        </p:spPr>
      </p:pic>
      <p:pic>
        <p:nvPicPr>
          <p:cNvPr descr="\boldsymbol{x}^k" id="297" name="Google Shape;297;p33"/>
          <p:cNvPicPr preferRelativeResize="0"/>
          <p:nvPr/>
        </p:nvPicPr>
        <p:blipFill>
          <a:blip r:embed="rId5">
            <a:alphaModFix/>
          </a:blip>
          <a:stretch>
            <a:fillRect/>
          </a:stretch>
        </p:blipFill>
        <p:spPr>
          <a:xfrm>
            <a:off x="3904650" y="591438"/>
            <a:ext cx="218287" cy="208275"/>
          </a:xfrm>
          <a:prstGeom prst="rect">
            <a:avLst/>
          </a:prstGeom>
          <a:noFill/>
          <a:ln>
            <a:noFill/>
          </a:ln>
        </p:spPr>
      </p:pic>
      <p:pic>
        <p:nvPicPr>
          <p:cNvPr id="298" name="Google Shape;298;p33"/>
          <p:cNvPicPr preferRelativeResize="0"/>
          <p:nvPr/>
        </p:nvPicPr>
        <p:blipFill>
          <a:blip r:embed="rId7">
            <a:alphaModFix/>
          </a:blip>
          <a:stretch>
            <a:fillRect/>
          </a:stretch>
        </p:blipFill>
        <p:spPr>
          <a:xfrm>
            <a:off x="2469213" y="1699238"/>
            <a:ext cx="4324350" cy="685800"/>
          </a:xfrm>
          <a:prstGeom prst="rect">
            <a:avLst/>
          </a:prstGeom>
          <a:noFill/>
          <a:ln>
            <a:noFill/>
          </a:ln>
        </p:spPr>
      </p:pic>
      <p:pic>
        <p:nvPicPr>
          <p:cNvPr descr="\bold{x}^0" id="299" name="Google Shape;299;p33"/>
          <p:cNvPicPr preferRelativeResize="0"/>
          <p:nvPr/>
        </p:nvPicPr>
        <p:blipFill>
          <a:blip r:embed="rId8">
            <a:alphaModFix/>
          </a:blip>
          <a:stretch>
            <a:fillRect/>
          </a:stretch>
        </p:blipFill>
        <p:spPr>
          <a:xfrm>
            <a:off x="792000" y="1485301"/>
            <a:ext cx="218275" cy="222774"/>
          </a:xfrm>
          <a:prstGeom prst="rect">
            <a:avLst/>
          </a:prstGeom>
          <a:noFill/>
          <a:ln>
            <a:noFill/>
          </a:ln>
        </p:spPr>
      </p:pic>
      <p:sp>
        <p:nvSpPr>
          <p:cNvPr id="300" name="Google Shape;300;p33"/>
          <p:cNvSpPr/>
          <p:nvPr/>
        </p:nvSpPr>
        <p:spPr>
          <a:xfrm>
            <a:off x="3094200" y="3371275"/>
            <a:ext cx="704100" cy="334800"/>
          </a:xfrm>
          <a:prstGeom prst="roundRect">
            <a:avLst>
              <a:gd fmla="val 16667" name="adj"/>
            </a:avLst>
          </a:prstGeom>
          <a:noFill/>
          <a:ln cap="flat" cmpd="sng" w="19050">
            <a:solidFill>
              <a:srgbClr val="E6913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80000"/>
              </a:solidFill>
            </a:endParaRPr>
          </a:p>
        </p:txBody>
      </p:sp>
      <p:sp>
        <p:nvSpPr>
          <p:cNvPr id="301" name="Google Shape;301;p33"/>
          <p:cNvSpPr/>
          <p:nvPr/>
        </p:nvSpPr>
        <p:spPr>
          <a:xfrm>
            <a:off x="2770900" y="2609275"/>
            <a:ext cx="1708800" cy="334800"/>
          </a:xfrm>
          <a:prstGeom prst="roundRect">
            <a:avLst>
              <a:gd fmla="val 16667" name="adj"/>
            </a:avLst>
          </a:prstGeom>
          <a:noFill/>
          <a:ln cap="flat" cmpd="sng" w="19050">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3"/>
          <p:cNvSpPr/>
          <p:nvPr/>
        </p:nvSpPr>
        <p:spPr>
          <a:xfrm>
            <a:off x="3560625" y="2897900"/>
            <a:ext cx="2228400" cy="271800"/>
          </a:xfrm>
          <a:prstGeom prst="roundRect">
            <a:avLst>
              <a:gd fmla="val 16667" name="adj"/>
            </a:avLst>
          </a:prstGeom>
          <a:noFill/>
          <a:ln cap="flat" cmpd="sng" w="19050">
            <a:solidFill>
              <a:srgbClr val="E6913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ambda_{min}(\nabla^2f(\boldsymbol{x}^0))\leq-\delta_2\asymp-\epsilon^{-0.5}" id="303" name="Google Shape;303;p33"/>
          <p:cNvPicPr preferRelativeResize="0"/>
          <p:nvPr/>
        </p:nvPicPr>
        <p:blipFill>
          <a:blip r:embed="rId9">
            <a:alphaModFix/>
          </a:blip>
          <a:stretch>
            <a:fillRect/>
          </a:stretch>
        </p:blipFill>
        <p:spPr>
          <a:xfrm>
            <a:off x="5980335" y="4369421"/>
            <a:ext cx="2625492" cy="237641"/>
          </a:xfrm>
          <a:prstGeom prst="rect">
            <a:avLst/>
          </a:prstGeom>
          <a:noFill/>
          <a:ln>
            <a:noFill/>
          </a:ln>
        </p:spPr>
      </p:pic>
      <p:sp>
        <p:nvSpPr>
          <p:cNvPr id="304" name="Google Shape;304;p33"/>
          <p:cNvSpPr txBox="1"/>
          <p:nvPr/>
        </p:nvSpPr>
        <p:spPr>
          <a:xfrm>
            <a:off x="1200725" y="1373900"/>
            <a:ext cx="6650100" cy="7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05" name="Google Shape;305;p33"/>
          <p:cNvPicPr preferRelativeResize="0"/>
          <p:nvPr/>
        </p:nvPicPr>
        <p:blipFill>
          <a:blip r:embed="rId10">
            <a:alphaModFix/>
          </a:blip>
          <a:stretch>
            <a:fillRect/>
          </a:stretch>
        </p:blipFill>
        <p:spPr>
          <a:xfrm>
            <a:off x="3363125" y="3907650"/>
            <a:ext cx="1799650" cy="336700"/>
          </a:xfrm>
          <a:prstGeom prst="rect">
            <a:avLst/>
          </a:prstGeom>
          <a:noFill/>
          <a:ln>
            <a:noFill/>
          </a:ln>
        </p:spPr>
      </p:pic>
      <p:sp>
        <p:nvSpPr>
          <p:cNvPr id="306" name="Google Shape;306;p33"/>
          <p:cNvSpPr/>
          <p:nvPr/>
        </p:nvSpPr>
        <p:spPr>
          <a:xfrm>
            <a:off x="3394375" y="3994725"/>
            <a:ext cx="276600" cy="271800"/>
          </a:xfrm>
          <a:prstGeom prst="roundRect">
            <a:avLst>
              <a:gd fmla="val 16667" name="adj"/>
            </a:avLst>
          </a:prstGeom>
          <a:noFill/>
          <a:ln cap="flat" cmpd="sng" w="19050">
            <a:solidFill>
              <a:srgbClr val="E6913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3"/>
          <p:cNvSpPr/>
          <p:nvPr/>
        </p:nvSpPr>
        <p:spPr>
          <a:xfrm>
            <a:off x="4652825" y="3994725"/>
            <a:ext cx="588900" cy="271800"/>
          </a:xfrm>
          <a:prstGeom prst="roundRect">
            <a:avLst>
              <a:gd fmla="val 16667" name="adj"/>
            </a:avLst>
          </a:prstGeom>
          <a:noFill/>
          <a:ln cap="flat" cmpd="sng" w="19050">
            <a:solidFill>
              <a:srgbClr val="E6913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34"/>
          <p:cNvPicPr preferRelativeResize="0"/>
          <p:nvPr/>
        </p:nvPicPr>
        <p:blipFill>
          <a:blip r:embed="rId3">
            <a:alphaModFix/>
          </a:blip>
          <a:stretch>
            <a:fillRect/>
          </a:stretch>
        </p:blipFill>
        <p:spPr>
          <a:xfrm>
            <a:off x="2157400" y="1499937"/>
            <a:ext cx="4712150" cy="593975"/>
          </a:xfrm>
          <a:prstGeom prst="rect">
            <a:avLst/>
          </a:prstGeom>
          <a:noFill/>
          <a:ln>
            <a:noFill/>
          </a:ln>
        </p:spPr>
      </p:pic>
      <p:sp>
        <p:nvSpPr>
          <p:cNvPr id="313" name="Google Shape;313;p34"/>
          <p:cNvSpPr txBox="1"/>
          <p:nvPr>
            <p:ph idx="1" type="body"/>
          </p:nvPr>
        </p:nvSpPr>
        <p:spPr>
          <a:xfrm>
            <a:off x="493889" y="1200150"/>
            <a:ext cx="8142000" cy="3583500"/>
          </a:xfrm>
          <a:prstGeom prst="rect">
            <a:avLst/>
          </a:prstGeom>
        </p:spPr>
        <p:txBody>
          <a:bodyPr anchorCtr="0" anchor="t" bIns="34275" lIns="68575" spcFirstLastPara="1" rIns="68575" wrap="square" tIns="34275">
            <a:noAutofit/>
          </a:bodyPr>
          <a:lstStyle/>
          <a:p>
            <a:pPr indent="0" lvl="0" marL="0" rtl="0" algn="l">
              <a:spcBef>
                <a:spcPts val="300"/>
              </a:spcBef>
              <a:spcAft>
                <a:spcPts val="0"/>
              </a:spcAft>
              <a:buNone/>
            </a:pPr>
            <a:r>
              <a:rPr lang="zh-CN">
                <a:solidFill>
                  <a:srgbClr val="3C78D8"/>
                </a:solidFill>
              </a:rPr>
              <a:t>bad initialization region  </a:t>
            </a:r>
            <a:endParaRPr>
              <a:solidFill>
                <a:srgbClr val="3C78D8"/>
              </a:solidFill>
            </a:endParaRPr>
          </a:p>
          <a:p>
            <a:pPr indent="0" lvl="0" marL="0" rtl="0" algn="l">
              <a:spcBef>
                <a:spcPts val="300"/>
              </a:spcBef>
              <a:spcAft>
                <a:spcPts val="0"/>
              </a:spcAft>
              <a:buNone/>
            </a:pPr>
            <a:r>
              <a:rPr lang="zh-CN" sz="1600"/>
              <a:t>  </a:t>
            </a:r>
            <a:endParaRPr sz="1600"/>
          </a:p>
        </p:txBody>
      </p:sp>
      <p:sp>
        <p:nvSpPr>
          <p:cNvPr id="314" name="Google Shape;314;p34"/>
          <p:cNvSpPr txBox="1"/>
          <p:nvPr/>
        </p:nvSpPr>
        <p:spPr>
          <a:xfrm>
            <a:off x="496450" y="2909450"/>
            <a:ext cx="8100300" cy="73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               enjoys the           -narrow property, where</a:t>
            </a:r>
            <a:endParaRPr/>
          </a:p>
        </p:txBody>
      </p:sp>
      <p:sp>
        <p:nvSpPr>
          <p:cNvPr id="315" name="Google Shape;315;p34"/>
          <p:cNvSpPr txBox="1"/>
          <p:nvPr>
            <p:ph type="title"/>
          </p:nvPr>
        </p:nvSpPr>
        <p:spPr>
          <a:xfrm>
            <a:off x="467200" y="328075"/>
            <a:ext cx="7683900" cy="735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CN"/>
              <a:t>Convergence Analysis - </a:t>
            </a:r>
            <a:r>
              <a:rPr lang="zh-CN" sz="1800"/>
              <a:t>    escapes saddles’ ball space within       iters</a:t>
            </a:r>
            <a:endParaRPr sz="1800"/>
          </a:p>
        </p:txBody>
      </p:sp>
      <p:pic>
        <p:nvPicPr>
          <p:cNvPr descr="K_0" id="316" name="Google Shape;316;p34"/>
          <p:cNvPicPr preferRelativeResize="0"/>
          <p:nvPr/>
        </p:nvPicPr>
        <p:blipFill>
          <a:blip r:embed="rId4">
            <a:alphaModFix/>
          </a:blip>
          <a:stretch>
            <a:fillRect/>
          </a:stretch>
        </p:blipFill>
        <p:spPr>
          <a:xfrm>
            <a:off x="7310975" y="646438"/>
            <a:ext cx="276525" cy="213775"/>
          </a:xfrm>
          <a:prstGeom prst="rect">
            <a:avLst/>
          </a:prstGeom>
          <a:noFill/>
          <a:ln>
            <a:noFill/>
          </a:ln>
        </p:spPr>
      </p:pic>
      <p:pic>
        <p:nvPicPr>
          <p:cNvPr descr="\boldsymbol{x}^k" id="317" name="Google Shape;317;p34"/>
          <p:cNvPicPr preferRelativeResize="0"/>
          <p:nvPr/>
        </p:nvPicPr>
        <p:blipFill>
          <a:blip r:embed="rId5">
            <a:alphaModFix/>
          </a:blip>
          <a:stretch>
            <a:fillRect/>
          </a:stretch>
        </p:blipFill>
        <p:spPr>
          <a:xfrm>
            <a:off x="3904650" y="591438"/>
            <a:ext cx="218287" cy="208275"/>
          </a:xfrm>
          <a:prstGeom prst="rect">
            <a:avLst/>
          </a:prstGeom>
          <a:noFill/>
          <a:ln>
            <a:noFill/>
          </a:ln>
        </p:spPr>
      </p:pic>
      <p:pic>
        <p:nvPicPr>
          <p:cNvPr id="318" name="Google Shape;318;p34"/>
          <p:cNvPicPr preferRelativeResize="0"/>
          <p:nvPr/>
        </p:nvPicPr>
        <p:blipFill>
          <a:blip r:embed="rId6">
            <a:alphaModFix/>
          </a:blip>
          <a:stretch>
            <a:fillRect/>
          </a:stretch>
        </p:blipFill>
        <p:spPr>
          <a:xfrm>
            <a:off x="681175" y="2985800"/>
            <a:ext cx="621475" cy="276200"/>
          </a:xfrm>
          <a:prstGeom prst="rect">
            <a:avLst/>
          </a:prstGeom>
          <a:noFill/>
          <a:ln>
            <a:noFill/>
          </a:ln>
        </p:spPr>
      </p:pic>
      <p:pic>
        <p:nvPicPr>
          <p:cNvPr id="319" name="Google Shape;319;p34"/>
          <p:cNvPicPr preferRelativeResize="0"/>
          <p:nvPr/>
        </p:nvPicPr>
        <p:blipFill rotWithShape="1">
          <a:blip r:embed="rId7">
            <a:alphaModFix/>
          </a:blip>
          <a:srcRect b="0" l="0" r="3642" t="0"/>
          <a:stretch/>
        </p:blipFill>
        <p:spPr>
          <a:xfrm>
            <a:off x="2157400" y="2985800"/>
            <a:ext cx="542514" cy="276200"/>
          </a:xfrm>
          <a:prstGeom prst="rect">
            <a:avLst/>
          </a:prstGeom>
          <a:noFill/>
          <a:ln>
            <a:noFill/>
          </a:ln>
        </p:spPr>
      </p:pic>
      <p:pic>
        <p:nvPicPr>
          <p:cNvPr id="320" name="Google Shape;320;p34"/>
          <p:cNvPicPr preferRelativeResize="0"/>
          <p:nvPr/>
        </p:nvPicPr>
        <p:blipFill rotWithShape="1">
          <a:blip r:embed="rId8">
            <a:alphaModFix/>
          </a:blip>
          <a:srcRect b="7140" l="0" r="5970" t="0"/>
          <a:stretch/>
        </p:blipFill>
        <p:spPr>
          <a:xfrm>
            <a:off x="4568336" y="2985800"/>
            <a:ext cx="669264" cy="276200"/>
          </a:xfrm>
          <a:prstGeom prst="rect">
            <a:avLst/>
          </a:prstGeom>
          <a:noFill/>
          <a:ln>
            <a:noFill/>
          </a:ln>
        </p:spPr>
      </p:pic>
      <p:sp>
        <p:nvSpPr>
          <p:cNvPr id="321" name="Google Shape;321;p34"/>
          <p:cNvSpPr/>
          <p:nvPr/>
        </p:nvSpPr>
        <p:spPr>
          <a:xfrm>
            <a:off x="454875" y="2168275"/>
            <a:ext cx="8142000" cy="594000"/>
          </a:xfrm>
          <a:prstGeom prst="roundRect">
            <a:avLst>
              <a:gd fmla="val 16667" name="adj"/>
            </a:avLst>
          </a:prstGeom>
          <a:solidFill>
            <a:srgbClr val="FCE5CD"/>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4"/>
          <p:cNvSpPr txBox="1"/>
          <p:nvPr/>
        </p:nvSpPr>
        <p:spPr>
          <a:xfrm>
            <a:off x="575175" y="2253325"/>
            <a:ext cx="79569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If      lies in this region, the probability of       to </a:t>
            </a:r>
            <a:r>
              <a:rPr lang="zh-CN">
                <a:solidFill>
                  <a:schemeClr val="dk1"/>
                </a:solidFill>
              </a:rPr>
              <a:t>escape the ball</a:t>
            </a:r>
            <a:r>
              <a:rPr lang="zh-CN"/>
              <a:t> within       iterations is  </a:t>
            </a:r>
            <a:endParaRPr/>
          </a:p>
        </p:txBody>
      </p:sp>
      <p:pic>
        <p:nvPicPr>
          <p:cNvPr descr="\boldsymbol{x}^k" id="323" name="Google Shape;323;p34"/>
          <p:cNvPicPr preferRelativeResize="0"/>
          <p:nvPr/>
        </p:nvPicPr>
        <p:blipFill>
          <a:blip r:embed="rId5">
            <a:alphaModFix/>
          </a:blip>
          <a:stretch>
            <a:fillRect/>
          </a:stretch>
        </p:blipFill>
        <p:spPr>
          <a:xfrm>
            <a:off x="3904650" y="2284925"/>
            <a:ext cx="218287" cy="208275"/>
          </a:xfrm>
          <a:prstGeom prst="rect">
            <a:avLst/>
          </a:prstGeom>
          <a:noFill/>
          <a:ln>
            <a:noFill/>
          </a:ln>
        </p:spPr>
      </p:pic>
      <p:pic>
        <p:nvPicPr>
          <p:cNvPr descr="\mathcal{K}_o" id="324" name="Google Shape;324;p34"/>
          <p:cNvPicPr preferRelativeResize="0"/>
          <p:nvPr/>
        </p:nvPicPr>
        <p:blipFill>
          <a:blip r:embed="rId9">
            <a:alphaModFix/>
          </a:blip>
          <a:stretch>
            <a:fillRect/>
          </a:stretch>
        </p:blipFill>
        <p:spPr>
          <a:xfrm>
            <a:off x="6106325" y="2381545"/>
            <a:ext cx="218275" cy="167468"/>
          </a:xfrm>
          <a:prstGeom prst="rect">
            <a:avLst/>
          </a:prstGeom>
          <a:noFill/>
          <a:ln>
            <a:noFill/>
          </a:ln>
        </p:spPr>
      </p:pic>
      <p:pic>
        <p:nvPicPr>
          <p:cNvPr descr="\bold{x}^0" id="325" name="Google Shape;325;p34"/>
          <p:cNvPicPr preferRelativeResize="0"/>
          <p:nvPr/>
        </p:nvPicPr>
        <p:blipFill>
          <a:blip r:embed="rId10">
            <a:alphaModFix/>
          </a:blip>
          <a:stretch>
            <a:fillRect/>
          </a:stretch>
        </p:blipFill>
        <p:spPr>
          <a:xfrm>
            <a:off x="815100" y="2277688"/>
            <a:ext cx="218275" cy="222774"/>
          </a:xfrm>
          <a:prstGeom prst="rect">
            <a:avLst/>
          </a:prstGeom>
          <a:noFill/>
          <a:ln>
            <a:noFill/>
          </a:ln>
        </p:spPr>
      </p:pic>
      <p:pic>
        <p:nvPicPr>
          <p:cNvPr descr="\leq 0.4" id="326" name="Google Shape;326;p34"/>
          <p:cNvPicPr preferRelativeResize="0"/>
          <p:nvPr/>
        </p:nvPicPr>
        <p:blipFill>
          <a:blip r:embed="rId11">
            <a:alphaModFix/>
          </a:blip>
          <a:stretch>
            <a:fillRect/>
          </a:stretch>
        </p:blipFill>
        <p:spPr>
          <a:xfrm>
            <a:off x="7371225" y="2381551"/>
            <a:ext cx="442549" cy="167450"/>
          </a:xfrm>
          <a:prstGeom prst="rect">
            <a:avLst/>
          </a:prstGeom>
          <a:noFill/>
          <a:ln>
            <a:noFill/>
          </a:ln>
        </p:spPr>
      </p:pic>
      <p:pic>
        <p:nvPicPr>
          <p:cNvPr id="327" name="Google Shape;327;p34"/>
          <p:cNvPicPr preferRelativeResize="0"/>
          <p:nvPr/>
        </p:nvPicPr>
        <p:blipFill>
          <a:blip r:embed="rId12">
            <a:alphaModFix/>
          </a:blip>
          <a:stretch>
            <a:fillRect/>
          </a:stretch>
        </p:blipFill>
        <p:spPr>
          <a:xfrm>
            <a:off x="454875" y="3353900"/>
            <a:ext cx="8413123" cy="925600"/>
          </a:xfrm>
          <a:prstGeom prst="rect">
            <a:avLst/>
          </a:prstGeom>
          <a:noFill/>
          <a:ln>
            <a:noFill/>
          </a:ln>
        </p:spPr>
      </p:pic>
      <p:sp>
        <p:nvSpPr>
          <p:cNvPr id="328" name="Google Shape;328;p34"/>
          <p:cNvSpPr/>
          <p:nvPr/>
        </p:nvSpPr>
        <p:spPr>
          <a:xfrm>
            <a:off x="496450" y="3359725"/>
            <a:ext cx="8243400" cy="1004400"/>
          </a:xfrm>
          <a:prstGeom prst="roundRect">
            <a:avLst>
              <a:gd fmla="val 16667" name="adj"/>
            </a:avLst>
          </a:prstGeom>
          <a:noFill/>
          <a:ln cap="flat" cmpd="sng" w="19050">
            <a:solidFill>
              <a:srgbClr val="E6913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4"/>
          <p:cNvSpPr/>
          <p:nvPr/>
        </p:nvSpPr>
        <p:spPr>
          <a:xfrm>
            <a:off x="3163450" y="4064000"/>
            <a:ext cx="5287800" cy="785100"/>
          </a:xfrm>
          <a:prstGeom prst="roundRect">
            <a:avLst>
              <a:gd fmla="val 16667" name="adj"/>
            </a:avLst>
          </a:prstGeom>
          <a:solidFill>
            <a:srgbClr val="FFFFFF"/>
          </a:solidFill>
          <a:ln cap="flat" cmpd="sng" w="19050">
            <a:solidFill>
              <a:srgbClr val="CC0000"/>
            </a:solidFill>
            <a:prstDash val="lg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a:t>Thus with           , after the first step,      could jump out of the  bad initialization region.</a:t>
            </a:r>
            <a:endParaRPr/>
          </a:p>
        </p:txBody>
      </p:sp>
      <p:pic>
        <p:nvPicPr>
          <p:cNvPr descr="p=\frac{3}{4}" id="330" name="Google Shape;330;p34"/>
          <p:cNvPicPr preferRelativeResize="0"/>
          <p:nvPr/>
        </p:nvPicPr>
        <p:blipFill>
          <a:blip r:embed="rId13">
            <a:alphaModFix/>
          </a:blip>
          <a:stretch>
            <a:fillRect/>
          </a:stretch>
        </p:blipFill>
        <p:spPr>
          <a:xfrm>
            <a:off x="4115600" y="4112377"/>
            <a:ext cx="442550" cy="383535"/>
          </a:xfrm>
          <a:prstGeom prst="rect">
            <a:avLst/>
          </a:prstGeom>
          <a:noFill/>
          <a:ln>
            <a:noFill/>
          </a:ln>
        </p:spPr>
      </p:pic>
      <p:pic>
        <p:nvPicPr>
          <p:cNvPr descr="\boldsymbol{x}^1" id="331" name="Google Shape;331;p34"/>
          <p:cNvPicPr preferRelativeResize="0"/>
          <p:nvPr/>
        </p:nvPicPr>
        <p:blipFill>
          <a:blip r:embed="rId14">
            <a:alphaModFix/>
          </a:blip>
          <a:stretch>
            <a:fillRect/>
          </a:stretch>
        </p:blipFill>
        <p:spPr>
          <a:xfrm>
            <a:off x="6165275" y="4223315"/>
            <a:ext cx="218275" cy="22048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p35"/>
          <p:cNvPicPr preferRelativeResize="0"/>
          <p:nvPr/>
        </p:nvPicPr>
        <p:blipFill>
          <a:blip r:embed="rId3">
            <a:alphaModFix/>
          </a:blip>
          <a:stretch>
            <a:fillRect/>
          </a:stretch>
        </p:blipFill>
        <p:spPr>
          <a:xfrm>
            <a:off x="704225" y="3359725"/>
            <a:ext cx="7827827" cy="1376800"/>
          </a:xfrm>
          <a:prstGeom prst="rect">
            <a:avLst/>
          </a:prstGeom>
          <a:noFill/>
          <a:ln>
            <a:noFill/>
          </a:ln>
        </p:spPr>
      </p:pic>
      <p:sp>
        <p:nvSpPr>
          <p:cNvPr id="337" name="Google Shape;337;p35"/>
          <p:cNvSpPr/>
          <p:nvPr/>
        </p:nvSpPr>
        <p:spPr>
          <a:xfrm>
            <a:off x="496450" y="3359725"/>
            <a:ext cx="8243400" cy="1423800"/>
          </a:xfrm>
          <a:prstGeom prst="roundRect">
            <a:avLst>
              <a:gd fmla="val 16667" name="adj"/>
            </a:avLst>
          </a:prstGeom>
          <a:noFill/>
          <a:ln cap="flat" cmpd="sng" w="19050">
            <a:solidFill>
              <a:srgbClr val="E6913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8" name="Google Shape;338;p35"/>
          <p:cNvPicPr preferRelativeResize="0"/>
          <p:nvPr/>
        </p:nvPicPr>
        <p:blipFill>
          <a:blip r:embed="rId4">
            <a:alphaModFix/>
          </a:blip>
          <a:stretch>
            <a:fillRect/>
          </a:stretch>
        </p:blipFill>
        <p:spPr>
          <a:xfrm>
            <a:off x="2157400" y="1499937"/>
            <a:ext cx="4712150" cy="593975"/>
          </a:xfrm>
          <a:prstGeom prst="rect">
            <a:avLst/>
          </a:prstGeom>
          <a:noFill/>
          <a:ln>
            <a:noFill/>
          </a:ln>
        </p:spPr>
      </p:pic>
      <p:sp>
        <p:nvSpPr>
          <p:cNvPr id="339" name="Google Shape;339;p35"/>
          <p:cNvSpPr txBox="1"/>
          <p:nvPr>
            <p:ph idx="1" type="body"/>
          </p:nvPr>
        </p:nvSpPr>
        <p:spPr>
          <a:xfrm>
            <a:off x="493889" y="1200150"/>
            <a:ext cx="8142000" cy="3583500"/>
          </a:xfrm>
          <a:prstGeom prst="rect">
            <a:avLst/>
          </a:prstGeom>
        </p:spPr>
        <p:txBody>
          <a:bodyPr anchorCtr="0" anchor="t" bIns="34275" lIns="68575" spcFirstLastPara="1" rIns="68575" wrap="square" tIns="34275">
            <a:noAutofit/>
          </a:bodyPr>
          <a:lstStyle/>
          <a:p>
            <a:pPr indent="0" lvl="0" marL="0" rtl="0" algn="l">
              <a:spcBef>
                <a:spcPts val="300"/>
              </a:spcBef>
              <a:spcAft>
                <a:spcPts val="0"/>
              </a:spcAft>
              <a:buNone/>
            </a:pPr>
            <a:r>
              <a:rPr lang="zh-CN">
                <a:solidFill>
                  <a:srgbClr val="3C78D8"/>
                </a:solidFill>
              </a:rPr>
              <a:t>bad initialization region  </a:t>
            </a:r>
            <a:endParaRPr>
              <a:solidFill>
                <a:srgbClr val="3C78D8"/>
              </a:solidFill>
            </a:endParaRPr>
          </a:p>
          <a:p>
            <a:pPr indent="0" lvl="0" marL="0" rtl="0" algn="l">
              <a:spcBef>
                <a:spcPts val="300"/>
              </a:spcBef>
              <a:spcAft>
                <a:spcPts val="0"/>
              </a:spcAft>
              <a:buNone/>
            </a:pPr>
            <a:r>
              <a:rPr lang="zh-CN" sz="1600"/>
              <a:t>  </a:t>
            </a:r>
            <a:endParaRPr sz="1600"/>
          </a:p>
        </p:txBody>
      </p:sp>
      <p:sp>
        <p:nvSpPr>
          <p:cNvPr id="340" name="Google Shape;340;p35"/>
          <p:cNvSpPr txBox="1"/>
          <p:nvPr/>
        </p:nvSpPr>
        <p:spPr>
          <a:xfrm>
            <a:off x="496450" y="2909450"/>
            <a:ext cx="8100300" cy="73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               enjoys the           -narrow property, where</a:t>
            </a:r>
            <a:endParaRPr/>
          </a:p>
        </p:txBody>
      </p:sp>
      <p:sp>
        <p:nvSpPr>
          <p:cNvPr id="341" name="Google Shape;341;p35"/>
          <p:cNvSpPr txBox="1"/>
          <p:nvPr>
            <p:ph type="title"/>
          </p:nvPr>
        </p:nvSpPr>
        <p:spPr>
          <a:xfrm>
            <a:off x="467200" y="328075"/>
            <a:ext cx="7683900" cy="735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CN"/>
              <a:t>Convergence Analysis - </a:t>
            </a:r>
            <a:r>
              <a:rPr lang="zh-CN" sz="1800"/>
              <a:t>    escapes saddles’ ball space within       iters</a:t>
            </a:r>
            <a:endParaRPr sz="1800"/>
          </a:p>
        </p:txBody>
      </p:sp>
      <p:pic>
        <p:nvPicPr>
          <p:cNvPr descr="K_0" id="342" name="Google Shape;342;p35"/>
          <p:cNvPicPr preferRelativeResize="0"/>
          <p:nvPr/>
        </p:nvPicPr>
        <p:blipFill>
          <a:blip r:embed="rId5">
            <a:alphaModFix/>
          </a:blip>
          <a:stretch>
            <a:fillRect/>
          </a:stretch>
        </p:blipFill>
        <p:spPr>
          <a:xfrm>
            <a:off x="7310975" y="646438"/>
            <a:ext cx="276525" cy="213775"/>
          </a:xfrm>
          <a:prstGeom prst="rect">
            <a:avLst/>
          </a:prstGeom>
          <a:noFill/>
          <a:ln>
            <a:noFill/>
          </a:ln>
        </p:spPr>
      </p:pic>
      <p:pic>
        <p:nvPicPr>
          <p:cNvPr descr="\boldsymbol{x}^k" id="343" name="Google Shape;343;p35"/>
          <p:cNvPicPr preferRelativeResize="0"/>
          <p:nvPr/>
        </p:nvPicPr>
        <p:blipFill>
          <a:blip r:embed="rId6">
            <a:alphaModFix/>
          </a:blip>
          <a:stretch>
            <a:fillRect/>
          </a:stretch>
        </p:blipFill>
        <p:spPr>
          <a:xfrm>
            <a:off x="3904650" y="591438"/>
            <a:ext cx="218287" cy="208275"/>
          </a:xfrm>
          <a:prstGeom prst="rect">
            <a:avLst/>
          </a:prstGeom>
          <a:noFill/>
          <a:ln>
            <a:noFill/>
          </a:ln>
        </p:spPr>
      </p:pic>
      <p:pic>
        <p:nvPicPr>
          <p:cNvPr id="344" name="Google Shape;344;p35"/>
          <p:cNvPicPr preferRelativeResize="0"/>
          <p:nvPr/>
        </p:nvPicPr>
        <p:blipFill>
          <a:blip r:embed="rId7">
            <a:alphaModFix/>
          </a:blip>
          <a:stretch>
            <a:fillRect/>
          </a:stretch>
        </p:blipFill>
        <p:spPr>
          <a:xfrm>
            <a:off x="681175" y="2985800"/>
            <a:ext cx="621475" cy="276200"/>
          </a:xfrm>
          <a:prstGeom prst="rect">
            <a:avLst/>
          </a:prstGeom>
          <a:noFill/>
          <a:ln>
            <a:noFill/>
          </a:ln>
        </p:spPr>
      </p:pic>
      <p:pic>
        <p:nvPicPr>
          <p:cNvPr id="345" name="Google Shape;345;p35"/>
          <p:cNvPicPr preferRelativeResize="0"/>
          <p:nvPr/>
        </p:nvPicPr>
        <p:blipFill rotWithShape="1">
          <a:blip r:embed="rId8">
            <a:alphaModFix/>
          </a:blip>
          <a:srcRect b="0" l="0" r="3642" t="0"/>
          <a:stretch/>
        </p:blipFill>
        <p:spPr>
          <a:xfrm>
            <a:off x="2157400" y="2985800"/>
            <a:ext cx="542514" cy="276200"/>
          </a:xfrm>
          <a:prstGeom prst="rect">
            <a:avLst/>
          </a:prstGeom>
          <a:noFill/>
          <a:ln>
            <a:noFill/>
          </a:ln>
        </p:spPr>
      </p:pic>
      <p:pic>
        <p:nvPicPr>
          <p:cNvPr id="346" name="Google Shape;346;p35"/>
          <p:cNvPicPr preferRelativeResize="0"/>
          <p:nvPr/>
        </p:nvPicPr>
        <p:blipFill rotWithShape="1">
          <a:blip r:embed="rId9">
            <a:alphaModFix/>
          </a:blip>
          <a:srcRect b="7140" l="0" r="5970" t="0"/>
          <a:stretch/>
        </p:blipFill>
        <p:spPr>
          <a:xfrm>
            <a:off x="4568336" y="2985800"/>
            <a:ext cx="669264" cy="276200"/>
          </a:xfrm>
          <a:prstGeom prst="rect">
            <a:avLst/>
          </a:prstGeom>
          <a:noFill/>
          <a:ln>
            <a:noFill/>
          </a:ln>
        </p:spPr>
      </p:pic>
      <p:sp>
        <p:nvSpPr>
          <p:cNvPr id="347" name="Google Shape;347;p35"/>
          <p:cNvSpPr/>
          <p:nvPr/>
        </p:nvSpPr>
        <p:spPr>
          <a:xfrm>
            <a:off x="454875" y="2168275"/>
            <a:ext cx="8142000" cy="594000"/>
          </a:xfrm>
          <a:prstGeom prst="roundRect">
            <a:avLst>
              <a:gd fmla="val 16667" name="adj"/>
            </a:avLst>
          </a:prstGeom>
          <a:solidFill>
            <a:srgbClr val="FCE5CD"/>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5"/>
          <p:cNvSpPr txBox="1"/>
          <p:nvPr/>
        </p:nvSpPr>
        <p:spPr>
          <a:xfrm>
            <a:off x="575175" y="2253325"/>
            <a:ext cx="79569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If      lies in this region, the probability of       to </a:t>
            </a:r>
            <a:r>
              <a:rPr lang="zh-CN">
                <a:solidFill>
                  <a:schemeClr val="dk1"/>
                </a:solidFill>
              </a:rPr>
              <a:t>escape the ball</a:t>
            </a:r>
            <a:r>
              <a:rPr lang="zh-CN"/>
              <a:t> within       iterations is  </a:t>
            </a:r>
            <a:endParaRPr/>
          </a:p>
        </p:txBody>
      </p:sp>
      <p:pic>
        <p:nvPicPr>
          <p:cNvPr descr="\boldsymbol{x}^k" id="349" name="Google Shape;349;p35"/>
          <p:cNvPicPr preferRelativeResize="0"/>
          <p:nvPr/>
        </p:nvPicPr>
        <p:blipFill>
          <a:blip r:embed="rId6">
            <a:alphaModFix/>
          </a:blip>
          <a:stretch>
            <a:fillRect/>
          </a:stretch>
        </p:blipFill>
        <p:spPr>
          <a:xfrm>
            <a:off x="3904650" y="2284925"/>
            <a:ext cx="218287" cy="208275"/>
          </a:xfrm>
          <a:prstGeom prst="rect">
            <a:avLst/>
          </a:prstGeom>
          <a:noFill/>
          <a:ln>
            <a:noFill/>
          </a:ln>
        </p:spPr>
      </p:pic>
      <p:pic>
        <p:nvPicPr>
          <p:cNvPr descr="\mathcal{K}_o" id="350" name="Google Shape;350;p35"/>
          <p:cNvPicPr preferRelativeResize="0"/>
          <p:nvPr/>
        </p:nvPicPr>
        <p:blipFill>
          <a:blip r:embed="rId10">
            <a:alphaModFix/>
          </a:blip>
          <a:stretch>
            <a:fillRect/>
          </a:stretch>
        </p:blipFill>
        <p:spPr>
          <a:xfrm>
            <a:off x="6106325" y="2381545"/>
            <a:ext cx="218275" cy="167468"/>
          </a:xfrm>
          <a:prstGeom prst="rect">
            <a:avLst/>
          </a:prstGeom>
          <a:noFill/>
          <a:ln>
            <a:noFill/>
          </a:ln>
        </p:spPr>
      </p:pic>
      <p:pic>
        <p:nvPicPr>
          <p:cNvPr descr="\bold{x}^0" id="351" name="Google Shape;351;p35"/>
          <p:cNvPicPr preferRelativeResize="0"/>
          <p:nvPr/>
        </p:nvPicPr>
        <p:blipFill>
          <a:blip r:embed="rId11">
            <a:alphaModFix/>
          </a:blip>
          <a:stretch>
            <a:fillRect/>
          </a:stretch>
        </p:blipFill>
        <p:spPr>
          <a:xfrm>
            <a:off x="815100" y="2277688"/>
            <a:ext cx="218275" cy="222774"/>
          </a:xfrm>
          <a:prstGeom prst="rect">
            <a:avLst/>
          </a:prstGeom>
          <a:noFill/>
          <a:ln>
            <a:noFill/>
          </a:ln>
        </p:spPr>
      </p:pic>
      <p:pic>
        <p:nvPicPr>
          <p:cNvPr descr="\leq 0.4" id="352" name="Google Shape;352;p35"/>
          <p:cNvPicPr preferRelativeResize="0"/>
          <p:nvPr/>
        </p:nvPicPr>
        <p:blipFill>
          <a:blip r:embed="rId12">
            <a:alphaModFix/>
          </a:blip>
          <a:stretch>
            <a:fillRect/>
          </a:stretch>
        </p:blipFill>
        <p:spPr>
          <a:xfrm>
            <a:off x="7371225" y="2381551"/>
            <a:ext cx="442549" cy="167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6"/>
          <p:cNvSpPr txBox="1"/>
          <p:nvPr>
            <p:ph idx="1" type="body"/>
          </p:nvPr>
        </p:nvSpPr>
        <p:spPr>
          <a:xfrm>
            <a:off x="341489" y="1047750"/>
            <a:ext cx="8142000" cy="3583500"/>
          </a:xfrm>
          <a:prstGeom prst="rect">
            <a:avLst/>
          </a:prstGeom>
        </p:spPr>
        <p:txBody>
          <a:bodyPr anchorCtr="0" anchor="t" bIns="34275" lIns="68575" spcFirstLastPara="1" rIns="68575" wrap="square" tIns="34275">
            <a:noAutofit/>
          </a:bodyPr>
          <a:lstStyle/>
          <a:p>
            <a:pPr indent="0" lvl="0" marL="0" rtl="0" algn="l">
              <a:spcBef>
                <a:spcPts val="300"/>
              </a:spcBef>
              <a:spcAft>
                <a:spcPts val="0"/>
              </a:spcAft>
              <a:buNone/>
            </a:pPr>
            <a:r>
              <a:rPr lang="zh-CN" sz="1600">
                <a:solidFill>
                  <a:schemeClr val="dk1"/>
                </a:solidFill>
              </a:rPr>
              <a:t>       </a:t>
            </a:r>
            <a:endParaRPr sz="1600"/>
          </a:p>
        </p:txBody>
      </p:sp>
      <p:pic>
        <p:nvPicPr>
          <p:cNvPr id="358" name="Google Shape;358;p36"/>
          <p:cNvPicPr preferRelativeResize="0"/>
          <p:nvPr/>
        </p:nvPicPr>
        <p:blipFill>
          <a:blip r:embed="rId3">
            <a:alphaModFix/>
          </a:blip>
          <a:stretch>
            <a:fillRect/>
          </a:stretch>
        </p:blipFill>
        <p:spPr>
          <a:xfrm>
            <a:off x="561025" y="1151203"/>
            <a:ext cx="7587500" cy="1741872"/>
          </a:xfrm>
          <a:prstGeom prst="rect">
            <a:avLst/>
          </a:prstGeom>
          <a:noFill/>
          <a:ln>
            <a:noFill/>
          </a:ln>
        </p:spPr>
      </p:pic>
      <p:sp>
        <p:nvSpPr>
          <p:cNvPr id="359" name="Google Shape;359;p36"/>
          <p:cNvSpPr txBox="1"/>
          <p:nvPr>
            <p:ph type="title"/>
          </p:nvPr>
        </p:nvSpPr>
        <p:spPr>
          <a:xfrm>
            <a:off x="467200" y="328075"/>
            <a:ext cx="7683900" cy="735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CN"/>
              <a:t>Convergence Analysis - </a:t>
            </a:r>
            <a:r>
              <a:rPr lang="zh-CN" sz="1800"/>
              <a:t>    escapes saddles’ ball space within       iters</a:t>
            </a:r>
            <a:endParaRPr sz="1800"/>
          </a:p>
        </p:txBody>
      </p:sp>
      <p:pic>
        <p:nvPicPr>
          <p:cNvPr descr="K_0" id="360" name="Google Shape;360;p36"/>
          <p:cNvPicPr preferRelativeResize="0"/>
          <p:nvPr/>
        </p:nvPicPr>
        <p:blipFill>
          <a:blip r:embed="rId4">
            <a:alphaModFix/>
          </a:blip>
          <a:stretch>
            <a:fillRect/>
          </a:stretch>
        </p:blipFill>
        <p:spPr>
          <a:xfrm>
            <a:off x="7310975" y="646438"/>
            <a:ext cx="276525" cy="213775"/>
          </a:xfrm>
          <a:prstGeom prst="rect">
            <a:avLst/>
          </a:prstGeom>
          <a:noFill/>
          <a:ln>
            <a:noFill/>
          </a:ln>
        </p:spPr>
      </p:pic>
      <p:pic>
        <p:nvPicPr>
          <p:cNvPr descr="\boldsymbol{x}^k" id="361" name="Google Shape;361;p36"/>
          <p:cNvPicPr preferRelativeResize="0"/>
          <p:nvPr/>
        </p:nvPicPr>
        <p:blipFill>
          <a:blip r:embed="rId5">
            <a:alphaModFix/>
          </a:blip>
          <a:stretch>
            <a:fillRect/>
          </a:stretch>
        </p:blipFill>
        <p:spPr>
          <a:xfrm>
            <a:off x="3904650" y="591438"/>
            <a:ext cx="218287" cy="208275"/>
          </a:xfrm>
          <a:prstGeom prst="rect">
            <a:avLst/>
          </a:prstGeom>
          <a:noFill/>
          <a:ln>
            <a:noFill/>
          </a:ln>
        </p:spPr>
      </p:pic>
      <p:sp>
        <p:nvSpPr>
          <p:cNvPr id="362" name="Google Shape;362;p36"/>
          <p:cNvSpPr/>
          <p:nvPr/>
        </p:nvSpPr>
        <p:spPr>
          <a:xfrm>
            <a:off x="3865425" y="1831100"/>
            <a:ext cx="1616400" cy="565800"/>
          </a:xfrm>
          <a:prstGeom prst="roundRect">
            <a:avLst>
              <a:gd fmla="val 16667" name="adj"/>
            </a:avLst>
          </a:prstGeom>
          <a:noFill/>
          <a:ln cap="flat" cmpd="sng" w="19050">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K_o &lt; K_0" id="363" name="Google Shape;363;p36"/>
          <p:cNvPicPr preferRelativeResize="0"/>
          <p:nvPr/>
        </p:nvPicPr>
        <p:blipFill>
          <a:blip r:embed="rId6">
            <a:alphaModFix/>
          </a:blip>
          <a:stretch>
            <a:fillRect/>
          </a:stretch>
        </p:blipFill>
        <p:spPr>
          <a:xfrm>
            <a:off x="6023825" y="2292577"/>
            <a:ext cx="1134762" cy="271850"/>
          </a:xfrm>
          <a:prstGeom prst="rect">
            <a:avLst/>
          </a:prstGeom>
          <a:noFill/>
          <a:ln>
            <a:noFill/>
          </a:ln>
        </p:spPr>
      </p:pic>
      <p:pic>
        <p:nvPicPr>
          <p:cNvPr descr="&gt;1" id="364" name="Google Shape;364;p36"/>
          <p:cNvPicPr preferRelativeResize="0"/>
          <p:nvPr/>
        </p:nvPicPr>
        <p:blipFill>
          <a:blip r:embed="rId7">
            <a:alphaModFix/>
          </a:blip>
          <a:stretch>
            <a:fillRect/>
          </a:stretch>
        </p:blipFill>
        <p:spPr>
          <a:xfrm>
            <a:off x="5207850" y="2357883"/>
            <a:ext cx="276525" cy="141242"/>
          </a:xfrm>
          <a:prstGeom prst="rect">
            <a:avLst/>
          </a:prstGeom>
          <a:noFill/>
          <a:ln>
            <a:noFill/>
          </a:ln>
        </p:spPr>
      </p:pic>
      <p:sp>
        <p:nvSpPr>
          <p:cNvPr id="365" name="Google Shape;365;p36"/>
          <p:cNvSpPr/>
          <p:nvPr/>
        </p:nvSpPr>
        <p:spPr>
          <a:xfrm>
            <a:off x="5620325" y="2316025"/>
            <a:ext cx="358800" cy="208200"/>
          </a:xfrm>
          <a:prstGeom prst="rightArrow">
            <a:avLst>
              <a:gd fmla="val 50000" name="adj1"/>
              <a:gd fmla="val 50000" name="adj2"/>
            </a:avLst>
          </a:prstGeom>
          <a:no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6"/>
          <p:cNvSpPr/>
          <p:nvPr/>
        </p:nvSpPr>
        <p:spPr>
          <a:xfrm>
            <a:off x="3175000" y="3105725"/>
            <a:ext cx="5472600" cy="13392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zh-CN"/>
              <a:t>There will be some budget iterations left after    jumps out of the </a:t>
            </a:r>
            <a:r>
              <a:rPr lang="zh-CN"/>
              <a:t>bad initialization region, serves as the new     , and the probability for the new       can escape from the ball within     iterations will be high.</a:t>
            </a:r>
            <a:endParaRPr/>
          </a:p>
        </p:txBody>
      </p:sp>
      <p:pic>
        <p:nvPicPr>
          <p:cNvPr descr="\boldsymbol{x}" id="367" name="Google Shape;367;p36"/>
          <p:cNvPicPr preferRelativeResize="0"/>
          <p:nvPr/>
        </p:nvPicPr>
        <p:blipFill>
          <a:blip r:embed="rId8">
            <a:alphaModFix/>
          </a:blip>
          <a:stretch>
            <a:fillRect/>
          </a:stretch>
        </p:blipFill>
        <p:spPr>
          <a:xfrm>
            <a:off x="6938225" y="3354853"/>
            <a:ext cx="100375" cy="80297"/>
          </a:xfrm>
          <a:prstGeom prst="rect">
            <a:avLst/>
          </a:prstGeom>
          <a:noFill/>
          <a:ln>
            <a:noFill/>
          </a:ln>
        </p:spPr>
      </p:pic>
      <p:pic>
        <p:nvPicPr>
          <p:cNvPr descr="\bold{x}^0" id="368" name="Google Shape;368;p36"/>
          <p:cNvPicPr preferRelativeResize="0"/>
          <p:nvPr/>
        </p:nvPicPr>
        <p:blipFill>
          <a:blip r:embed="rId9">
            <a:alphaModFix/>
          </a:blip>
          <a:stretch>
            <a:fillRect/>
          </a:stretch>
        </p:blipFill>
        <p:spPr>
          <a:xfrm>
            <a:off x="6725150" y="3630110"/>
            <a:ext cx="176575" cy="180215"/>
          </a:xfrm>
          <a:prstGeom prst="rect">
            <a:avLst/>
          </a:prstGeom>
          <a:noFill/>
          <a:ln>
            <a:noFill/>
          </a:ln>
        </p:spPr>
      </p:pic>
      <p:pic>
        <p:nvPicPr>
          <p:cNvPr descr="\boldsymbol{x}^k" id="369" name="Google Shape;369;p36"/>
          <p:cNvPicPr preferRelativeResize="0"/>
          <p:nvPr/>
        </p:nvPicPr>
        <p:blipFill>
          <a:blip r:embed="rId5">
            <a:alphaModFix/>
          </a:blip>
          <a:stretch>
            <a:fillRect/>
          </a:stretch>
        </p:blipFill>
        <p:spPr>
          <a:xfrm>
            <a:off x="4303363" y="3750025"/>
            <a:ext cx="218287" cy="208275"/>
          </a:xfrm>
          <a:prstGeom prst="rect">
            <a:avLst/>
          </a:prstGeom>
          <a:noFill/>
          <a:ln>
            <a:noFill/>
          </a:ln>
        </p:spPr>
      </p:pic>
      <p:pic>
        <p:nvPicPr>
          <p:cNvPr descr="\mathcal{K}_o" id="370" name="Google Shape;370;p36"/>
          <p:cNvPicPr preferRelativeResize="0"/>
          <p:nvPr/>
        </p:nvPicPr>
        <p:blipFill>
          <a:blip r:embed="rId10">
            <a:alphaModFix/>
          </a:blip>
          <a:stretch>
            <a:fillRect/>
          </a:stretch>
        </p:blipFill>
        <p:spPr>
          <a:xfrm>
            <a:off x="7038600" y="3862626"/>
            <a:ext cx="176575" cy="135474"/>
          </a:xfrm>
          <a:prstGeom prst="rect">
            <a:avLst/>
          </a:prstGeom>
          <a:noFill/>
          <a:ln>
            <a:noFill/>
          </a:ln>
        </p:spPr>
      </p:pic>
      <p:sp>
        <p:nvSpPr>
          <p:cNvPr id="371" name="Google Shape;371;p36"/>
          <p:cNvSpPr/>
          <p:nvPr/>
        </p:nvSpPr>
        <p:spPr>
          <a:xfrm>
            <a:off x="8151100" y="4631250"/>
            <a:ext cx="176700" cy="1803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7"/>
          <p:cNvSpPr/>
          <p:nvPr/>
        </p:nvSpPr>
        <p:spPr>
          <a:xfrm>
            <a:off x="604750" y="2401450"/>
            <a:ext cx="7920300" cy="8640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7"/>
          <p:cNvSpPr txBox="1"/>
          <p:nvPr>
            <p:ph idx="1" type="body"/>
          </p:nvPr>
        </p:nvSpPr>
        <p:spPr>
          <a:xfrm>
            <a:off x="493889" y="1200150"/>
            <a:ext cx="8142000" cy="3583500"/>
          </a:xfrm>
          <a:prstGeom prst="rect">
            <a:avLst/>
          </a:prstGeom>
        </p:spPr>
        <p:txBody>
          <a:bodyPr anchorCtr="0" anchor="t" bIns="34275" lIns="68575" spcFirstLastPara="1" rIns="68575" wrap="square" tIns="34275">
            <a:noAutofit/>
          </a:bodyPr>
          <a:lstStyle/>
          <a:p>
            <a:pPr indent="0" lvl="0" marL="0" rtl="0" algn="l">
              <a:spcBef>
                <a:spcPts val="300"/>
              </a:spcBef>
              <a:spcAft>
                <a:spcPts val="0"/>
              </a:spcAft>
              <a:buNone/>
            </a:pPr>
            <a:r>
              <a:t/>
            </a:r>
            <a:endParaRPr sz="1600">
              <a:solidFill>
                <a:srgbClr val="434343"/>
              </a:solidFill>
            </a:endParaRPr>
          </a:p>
          <a:p>
            <a:pPr indent="-381000" lvl="0" marL="457200" rtl="0" algn="l">
              <a:spcBef>
                <a:spcPts val="500"/>
              </a:spcBef>
              <a:spcAft>
                <a:spcPts val="0"/>
              </a:spcAft>
              <a:buClr>
                <a:srgbClr val="434343"/>
              </a:buClr>
              <a:buSzPts val="2400"/>
              <a:buChar char="•"/>
            </a:pPr>
            <a:r>
              <a:rPr lang="zh-CN" sz="1700">
                <a:solidFill>
                  <a:srgbClr val="434343"/>
                </a:solidFill>
              </a:rPr>
              <a:t>With high probability, if </a:t>
            </a:r>
            <a:endParaRPr sz="1600">
              <a:solidFill>
                <a:srgbClr val="434343"/>
              </a:solidFill>
            </a:endParaRPr>
          </a:p>
          <a:p>
            <a:pPr indent="0" lvl="0" marL="457200" rtl="0" algn="l">
              <a:spcBef>
                <a:spcPts val="500"/>
              </a:spcBef>
              <a:spcAft>
                <a:spcPts val="0"/>
              </a:spcAft>
              <a:buNone/>
            </a:pPr>
            <a:r>
              <a:rPr lang="zh-CN" sz="1600">
                <a:solidFill>
                  <a:srgbClr val="434343"/>
                </a:solidFill>
              </a:rPr>
              <a:t>      </a:t>
            </a:r>
            <a:r>
              <a:rPr lang="zh-CN" sz="1700">
                <a:solidFill>
                  <a:srgbClr val="434343"/>
                </a:solidFill>
              </a:rPr>
              <a:t>moves out of</a:t>
            </a:r>
            <a:r>
              <a:rPr lang="zh-CN" sz="1600">
                <a:solidFill>
                  <a:srgbClr val="434343"/>
                </a:solidFill>
              </a:rPr>
              <a:t>              </a:t>
            </a:r>
            <a:r>
              <a:rPr lang="zh-CN" sz="1700">
                <a:solidFill>
                  <a:srgbClr val="434343"/>
                </a:solidFill>
              </a:rPr>
              <a:t>in      iterations</a:t>
            </a:r>
            <a:r>
              <a:rPr lang="zh-CN" sz="1600">
                <a:solidFill>
                  <a:srgbClr val="434343"/>
                </a:solidFill>
              </a:rPr>
              <a:t> </a:t>
            </a:r>
            <a:endParaRPr sz="1100">
              <a:solidFill>
                <a:srgbClr val="434343"/>
              </a:solidFill>
            </a:endParaRPr>
          </a:p>
          <a:p>
            <a:pPr indent="-374650" lvl="0" marL="457200" rtl="0" algn="l">
              <a:spcBef>
                <a:spcPts val="500"/>
              </a:spcBef>
              <a:spcAft>
                <a:spcPts val="0"/>
              </a:spcAft>
              <a:buClr>
                <a:srgbClr val="434343"/>
              </a:buClr>
              <a:buSzPts val="2300"/>
              <a:buChar char="•"/>
            </a:pPr>
            <a:r>
              <a:rPr lang="zh-CN" sz="1700">
                <a:solidFill>
                  <a:srgbClr val="434343"/>
                </a:solidFill>
              </a:rPr>
              <a:t>Throughout the execution of the algorithm, each time      moves out of             , with high probability, the function value shall decrease with a magnitude at least 		</a:t>
            </a:r>
            <a:r>
              <a:rPr lang="zh-CN" sz="1100">
                <a:solidFill>
                  <a:srgbClr val="434343"/>
                </a:solidFill>
              </a:rPr>
              <a:t>				</a:t>
            </a:r>
            <a:endParaRPr sz="1100">
              <a:solidFill>
                <a:srgbClr val="434343"/>
              </a:solidFill>
            </a:endParaRPr>
          </a:p>
          <a:p>
            <a:pPr indent="-374650" lvl="0" marL="457200" rtl="0" algn="l">
              <a:spcBef>
                <a:spcPts val="500"/>
              </a:spcBef>
              <a:spcAft>
                <a:spcPts val="500"/>
              </a:spcAft>
              <a:buSzPts val="2300"/>
              <a:buChar char="•"/>
            </a:pPr>
            <a:r>
              <a:rPr lang="zh-CN" sz="1700">
                <a:solidFill>
                  <a:srgbClr val="434343"/>
                </a:solidFill>
              </a:rPr>
              <a:t>Once      does not move out of                until      iteration, with high probability, we find a desired approximate second-order stationary point (SSP).</a:t>
            </a:r>
            <a:r>
              <a:rPr lang="zh-CN" sz="1600">
                <a:solidFill>
                  <a:schemeClr val="dk1"/>
                </a:solidFill>
              </a:rPr>
              <a:t>	</a:t>
            </a:r>
            <a:endParaRPr sz="1600"/>
          </a:p>
        </p:txBody>
      </p:sp>
      <p:sp>
        <p:nvSpPr>
          <p:cNvPr id="378" name="Google Shape;378;p37"/>
          <p:cNvSpPr txBox="1"/>
          <p:nvPr>
            <p:ph type="title"/>
          </p:nvPr>
        </p:nvSpPr>
        <p:spPr>
          <a:xfrm>
            <a:off x="467203" y="328083"/>
            <a:ext cx="7237500" cy="735000"/>
          </a:xfrm>
          <a:prstGeom prst="rect">
            <a:avLst/>
          </a:prstGeom>
        </p:spPr>
        <p:txBody>
          <a:bodyPr anchorCtr="0" anchor="ctr" bIns="34275" lIns="68575" spcFirstLastPara="1" rIns="68575" wrap="square" tIns="34275">
            <a:noAutofit/>
          </a:bodyPr>
          <a:lstStyle/>
          <a:p>
            <a:pPr indent="0" lvl="0" marL="0" rtl="0" algn="l">
              <a:spcBef>
                <a:spcPts val="300"/>
              </a:spcBef>
              <a:spcAft>
                <a:spcPts val="0"/>
              </a:spcAft>
              <a:buClr>
                <a:schemeClr val="dk1"/>
              </a:buClr>
              <a:buSzPts val="1100"/>
              <a:buFont typeface="Arial"/>
              <a:buNone/>
            </a:pPr>
            <a:r>
              <a:rPr lang="zh-CN" sz="2400">
                <a:solidFill>
                  <a:srgbClr val="666666"/>
                </a:solidFill>
                <a:latin typeface="Arial"/>
                <a:ea typeface="Arial"/>
                <a:cs typeface="Arial"/>
                <a:sym typeface="Arial"/>
              </a:rPr>
              <a:t>The proof of “SGD can efficiently escape saddles”</a:t>
            </a:r>
            <a:endParaRPr sz="2400">
              <a:solidFill>
                <a:srgbClr val="666666"/>
              </a:solidFill>
            </a:endParaRPr>
          </a:p>
        </p:txBody>
      </p:sp>
      <p:pic>
        <p:nvPicPr>
          <p:cNvPr descr="\lambda_{min}(\nabla^2f(\boldsymbol{x}^0))\leq-\delta_2\asymp-\epsilon^{-0.5}" id="379" name="Google Shape;379;p37"/>
          <p:cNvPicPr preferRelativeResize="0"/>
          <p:nvPr/>
        </p:nvPicPr>
        <p:blipFill>
          <a:blip r:embed="rId3">
            <a:alphaModFix/>
          </a:blip>
          <a:stretch>
            <a:fillRect/>
          </a:stretch>
        </p:blipFill>
        <p:spPr>
          <a:xfrm>
            <a:off x="3234163" y="1647920"/>
            <a:ext cx="3142921" cy="284475"/>
          </a:xfrm>
          <a:prstGeom prst="rect">
            <a:avLst/>
          </a:prstGeom>
          <a:noFill/>
          <a:ln>
            <a:noFill/>
          </a:ln>
        </p:spPr>
      </p:pic>
      <p:pic>
        <p:nvPicPr>
          <p:cNvPr descr="\boldsymbol{x}^k" id="380" name="Google Shape;380;p37"/>
          <p:cNvPicPr preferRelativeResize="0"/>
          <p:nvPr/>
        </p:nvPicPr>
        <p:blipFill>
          <a:blip r:embed="rId4">
            <a:alphaModFix/>
          </a:blip>
          <a:stretch>
            <a:fillRect/>
          </a:stretch>
        </p:blipFill>
        <p:spPr>
          <a:xfrm>
            <a:off x="1089875" y="2022850"/>
            <a:ext cx="218287" cy="208275"/>
          </a:xfrm>
          <a:prstGeom prst="rect">
            <a:avLst/>
          </a:prstGeom>
          <a:noFill/>
          <a:ln>
            <a:noFill/>
          </a:ln>
        </p:spPr>
      </p:pic>
      <p:pic>
        <p:nvPicPr>
          <p:cNvPr descr="\boldsymbol{\mathcal{B}}(\boldsymbol{x}^0, B)" id="381" name="Google Shape;381;p37"/>
          <p:cNvPicPr preferRelativeResize="0"/>
          <p:nvPr/>
        </p:nvPicPr>
        <p:blipFill>
          <a:blip r:embed="rId5">
            <a:alphaModFix/>
          </a:blip>
          <a:stretch>
            <a:fillRect/>
          </a:stretch>
        </p:blipFill>
        <p:spPr>
          <a:xfrm>
            <a:off x="2670700" y="2022850"/>
            <a:ext cx="628120" cy="208275"/>
          </a:xfrm>
          <a:prstGeom prst="rect">
            <a:avLst/>
          </a:prstGeom>
          <a:noFill/>
          <a:ln>
            <a:noFill/>
          </a:ln>
        </p:spPr>
      </p:pic>
      <p:pic>
        <p:nvPicPr>
          <p:cNvPr descr="K_0" id="382" name="Google Shape;382;p37"/>
          <p:cNvPicPr preferRelativeResize="0"/>
          <p:nvPr/>
        </p:nvPicPr>
        <p:blipFill>
          <a:blip r:embed="rId6">
            <a:alphaModFix/>
          </a:blip>
          <a:stretch>
            <a:fillRect/>
          </a:stretch>
        </p:blipFill>
        <p:spPr>
          <a:xfrm>
            <a:off x="3629825" y="2042612"/>
            <a:ext cx="218275" cy="168750"/>
          </a:xfrm>
          <a:prstGeom prst="rect">
            <a:avLst/>
          </a:prstGeom>
          <a:noFill/>
          <a:ln>
            <a:noFill/>
          </a:ln>
        </p:spPr>
      </p:pic>
      <p:pic>
        <p:nvPicPr>
          <p:cNvPr descr="\boldsymbol{x}^k" id="383" name="Google Shape;383;p37"/>
          <p:cNvPicPr preferRelativeResize="0"/>
          <p:nvPr/>
        </p:nvPicPr>
        <p:blipFill>
          <a:blip r:embed="rId4">
            <a:alphaModFix/>
          </a:blip>
          <a:stretch>
            <a:fillRect/>
          </a:stretch>
        </p:blipFill>
        <p:spPr>
          <a:xfrm>
            <a:off x="6158800" y="2400575"/>
            <a:ext cx="218287" cy="208275"/>
          </a:xfrm>
          <a:prstGeom prst="rect">
            <a:avLst/>
          </a:prstGeom>
          <a:noFill/>
          <a:ln>
            <a:noFill/>
          </a:ln>
        </p:spPr>
      </p:pic>
      <p:pic>
        <p:nvPicPr>
          <p:cNvPr descr="\boldsymbol{\mathcal{B}}(\boldsymbol{x}^0, B)" id="384" name="Google Shape;384;p37"/>
          <p:cNvPicPr preferRelativeResize="0"/>
          <p:nvPr/>
        </p:nvPicPr>
        <p:blipFill>
          <a:blip r:embed="rId5">
            <a:alphaModFix/>
          </a:blip>
          <a:stretch>
            <a:fillRect/>
          </a:stretch>
        </p:blipFill>
        <p:spPr>
          <a:xfrm>
            <a:off x="7787675" y="2450863"/>
            <a:ext cx="628120" cy="208275"/>
          </a:xfrm>
          <a:prstGeom prst="rect">
            <a:avLst/>
          </a:prstGeom>
          <a:noFill/>
          <a:ln>
            <a:noFill/>
          </a:ln>
        </p:spPr>
      </p:pic>
      <p:pic>
        <p:nvPicPr>
          <p:cNvPr descr="\boldsymbol{\mathcal{B}}(\boldsymbol{x}^0, B)" id="385" name="Google Shape;385;p37"/>
          <p:cNvPicPr preferRelativeResize="0"/>
          <p:nvPr/>
        </p:nvPicPr>
        <p:blipFill>
          <a:blip r:embed="rId5">
            <a:alphaModFix/>
          </a:blip>
          <a:stretch>
            <a:fillRect/>
          </a:stretch>
        </p:blipFill>
        <p:spPr>
          <a:xfrm>
            <a:off x="4007427" y="3340277"/>
            <a:ext cx="816432" cy="270725"/>
          </a:xfrm>
          <a:prstGeom prst="rect">
            <a:avLst/>
          </a:prstGeom>
          <a:noFill/>
          <a:ln>
            <a:noFill/>
          </a:ln>
        </p:spPr>
      </p:pic>
      <p:pic>
        <p:nvPicPr>
          <p:cNvPr descr="K_0" id="386" name="Google Shape;386;p37"/>
          <p:cNvPicPr preferRelativeResize="0"/>
          <p:nvPr/>
        </p:nvPicPr>
        <p:blipFill>
          <a:blip r:embed="rId6">
            <a:alphaModFix/>
          </a:blip>
          <a:stretch>
            <a:fillRect/>
          </a:stretch>
        </p:blipFill>
        <p:spPr>
          <a:xfrm>
            <a:off x="5349250" y="3422487"/>
            <a:ext cx="218275" cy="168750"/>
          </a:xfrm>
          <a:prstGeom prst="rect">
            <a:avLst/>
          </a:prstGeom>
          <a:noFill/>
          <a:ln>
            <a:noFill/>
          </a:ln>
        </p:spPr>
      </p:pic>
      <p:pic>
        <p:nvPicPr>
          <p:cNvPr descr="\tilde{\mathcal{O}}(\epsilon^{1.5})" id="387" name="Google Shape;387;p37"/>
          <p:cNvPicPr preferRelativeResize="0"/>
          <p:nvPr/>
        </p:nvPicPr>
        <p:blipFill>
          <a:blip r:embed="rId7">
            <a:alphaModFix/>
          </a:blip>
          <a:stretch>
            <a:fillRect/>
          </a:stretch>
        </p:blipFill>
        <p:spPr>
          <a:xfrm>
            <a:off x="1542000" y="2958450"/>
            <a:ext cx="628125" cy="270727"/>
          </a:xfrm>
          <a:prstGeom prst="rect">
            <a:avLst/>
          </a:prstGeom>
          <a:noFill/>
          <a:ln>
            <a:noFill/>
          </a:ln>
        </p:spPr>
      </p:pic>
      <p:pic>
        <p:nvPicPr>
          <p:cNvPr descr="\boldsymbol{x}^k" id="388" name="Google Shape;388;p37"/>
          <p:cNvPicPr preferRelativeResize="0"/>
          <p:nvPr/>
        </p:nvPicPr>
        <p:blipFill>
          <a:blip r:embed="rId4">
            <a:alphaModFix/>
          </a:blip>
          <a:stretch>
            <a:fillRect/>
          </a:stretch>
        </p:blipFill>
        <p:spPr>
          <a:xfrm>
            <a:off x="1644525" y="3326525"/>
            <a:ext cx="218287" cy="208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8"/>
          <p:cNvSpPr txBox="1"/>
          <p:nvPr>
            <p:ph type="title"/>
          </p:nvPr>
        </p:nvSpPr>
        <p:spPr>
          <a:xfrm>
            <a:off x="467203" y="328083"/>
            <a:ext cx="7237500" cy="735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CN">
                <a:solidFill>
                  <a:srgbClr val="000000"/>
                </a:solidFill>
              </a:rPr>
              <a:t>Convergence Analysis: </a:t>
            </a:r>
            <a:r>
              <a:rPr lang="zh-CN" sz="2300">
                <a:solidFill>
                  <a:srgbClr val="000000"/>
                </a:solidFill>
              </a:rPr>
              <a:t>Type One--The Classical SGD</a:t>
            </a:r>
            <a:r>
              <a:rPr lang="zh-CN">
                <a:solidFill>
                  <a:srgbClr val="000000"/>
                </a:solidFill>
              </a:rPr>
              <a:t> </a:t>
            </a:r>
            <a:endParaRPr>
              <a:solidFill>
                <a:srgbClr val="000000"/>
              </a:solidFill>
            </a:endParaRPr>
          </a:p>
        </p:txBody>
      </p:sp>
      <p:sp>
        <p:nvSpPr>
          <p:cNvPr id="394" name="Google Shape;394;p38"/>
          <p:cNvSpPr txBox="1"/>
          <p:nvPr/>
        </p:nvSpPr>
        <p:spPr>
          <a:xfrm>
            <a:off x="363600" y="4174600"/>
            <a:ext cx="8481000" cy="6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800">
                <a:solidFill>
                  <a:schemeClr val="dk1"/>
                </a:solidFill>
                <a:latin typeface="Times New Roman"/>
                <a:ea typeface="Times New Roman"/>
                <a:cs typeface="Times New Roman"/>
                <a:sym typeface="Times New Roman"/>
              </a:rPr>
              <a:t>Learning: t</a:t>
            </a:r>
            <a:r>
              <a:rPr lang="zh-CN" sz="1800">
                <a:solidFill>
                  <a:schemeClr val="dk1"/>
                </a:solidFill>
                <a:latin typeface="Times New Roman"/>
                <a:ea typeface="Times New Roman"/>
                <a:cs typeface="Times New Roman"/>
                <a:sym typeface="Times New Roman"/>
              </a:rPr>
              <a:t>he function value iteration would descent with a magnitude of at least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300">
              <a:solidFill>
                <a:srgbClr val="6C7373"/>
              </a:solidFill>
              <a:latin typeface="Times New Roman"/>
              <a:ea typeface="Times New Roman"/>
              <a:cs typeface="Times New Roman"/>
              <a:sym typeface="Times New Roman"/>
            </a:endParaRPr>
          </a:p>
        </p:txBody>
      </p:sp>
      <p:pic>
        <p:nvPicPr>
          <p:cNvPr descr="\mathcal{O}(\epsilon^4)" id="395" name="Google Shape;395;p38"/>
          <p:cNvPicPr preferRelativeResize="0"/>
          <p:nvPr/>
        </p:nvPicPr>
        <p:blipFill>
          <a:blip r:embed="rId3">
            <a:alphaModFix/>
          </a:blip>
          <a:stretch>
            <a:fillRect/>
          </a:stretch>
        </p:blipFill>
        <p:spPr>
          <a:xfrm>
            <a:off x="7940600" y="4254700"/>
            <a:ext cx="512518" cy="284475"/>
          </a:xfrm>
          <a:prstGeom prst="rect">
            <a:avLst/>
          </a:prstGeom>
          <a:noFill/>
          <a:ln>
            <a:noFill/>
          </a:ln>
        </p:spPr>
      </p:pic>
      <p:pic>
        <p:nvPicPr>
          <p:cNvPr id="396" name="Google Shape;396;p38"/>
          <p:cNvPicPr preferRelativeResize="0"/>
          <p:nvPr/>
        </p:nvPicPr>
        <p:blipFill>
          <a:blip r:embed="rId4">
            <a:alphaModFix/>
          </a:blip>
          <a:stretch>
            <a:fillRect/>
          </a:stretch>
        </p:blipFill>
        <p:spPr>
          <a:xfrm>
            <a:off x="560625" y="982773"/>
            <a:ext cx="7237499" cy="1978550"/>
          </a:xfrm>
          <a:prstGeom prst="rect">
            <a:avLst/>
          </a:prstGeom>
          <a:noFill/>
          <a:ln>
            <a:noFill/>
          </a:ln>
        </p:spPr>
      </p:pic>
      <p:pic>
        <p:nvPicPr>
          <p:cNvPr id="397" name="Google Shape;397;p38"/>
          <p:cNvPicPr preferRelativeResize="0"/>
          <p:nvPr/>
        </p:nvPicPr>
        <p:blipFill>
          <a:blip r:embed="rId5">
            <a:alphaModFix/>
          </a:blip>
          <a:stretch>
            <a:fillRect/>
          </a:stretch>
        </p:blipFill>
        <p:spPr>
          <a:xfrm>
            <a:off x="548525" y="2961325"/>
            <a:ext cx="3047552" cy="636300"/>
          </a:xfrm>
          <a:prstGeom prst="rect">
            <a:avLst/>
          </a:prstGeom>
          <a:noFill/>
          <a:ln>
            <a:noFill/>
          </a:ln>
        </p:spPr>
      </p:pic>
      <p:pic>
        <p:nvPicPr>
          <p:cNvPr id="398" name="Google Shape;398;p38"/>
          <p:cNvPicPr preferRelativeResize="0"/>
          <p:nvPr/>
        </p:nvPicPr>
        <p:blipFill>
          <a:blip r:embed="rId6">
            <a:alphaModFix/>
          </a:blip>
          <a:stretch>
            <a:fillRect/>
          </a:stretch>
        </p:blipFill>
        <p:spPr>
          <a:xfrm>
            <a:off x="3900275" y="2797388"/>
            <a:ext cx="4944325" cy="9641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800"/>
                                        <p:tgtEl>
                                          <p:spTgt spid="3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000"/>
                                        <p:tgtEl>
                                          <p:spTgt spid="394"/>
                                        </p:tgtEl>
                                      </p:cBhvr>
                                    </p:animEffect>
                                  </p:childTnLst>
                                </p:cTn>
                              </p:par>
                              <p:par>
                                <p:cTn fill="hold" nodeType="with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id="403" name="Google Shape;403;p39"/>
          <p:cNvPicPr preferRelativeResize="0"/>
          <p:nvPr/>
        </p:nvPicPr>
        <p:blipFill>
          <a:blip r:embed="rId3">
            <a:alphaModFix/>
          </a:blip>
          <a:stretch>
            <a:fillRect/>
          </a:stretch>
        </p:blipFill>
        <p:spPr>
          <a:xfrm>
            <a:off x="276663" y="1185625"/>
            <a:ext cx="8590675" cy="3262099"/>
          </a:xfrm>
          <a:prstGeom prst="rect">
            <a:avLst/>
          </a:prstGeom>
          <a:noFill/>
          <a:ln>
            <a:noFill/>
          </a:ln>
        </p:spPr>
      </p:pic>
      <p:sp>
        <p:nvSpPr>
          <p:cNvPr id="404" name="Google Shape;404;p39"/>
          <p:cNvSpPr/>
          <p:nvPr/>
        </p:nvSpPr>
        <p:spPr>
          <a:xfrm>
            <a:off x="3180825" y="2867775"/>
            <a:ext cx="5758200" cy="735000"/>
          </a:xfrm>
          <a:prstGeom prst="roundRect">
            <a:avLst>
              <a:gd fmla="val 16667" name="adj"/>
            </a:avLst>
          </a:prstGeom>
          <a:solidFill>
            <a:srgbClr val="D0E0E3"/>
          </a:solidFill>
          <a:ln cap="flat" cmpd="sng" w="9525">
            <a:solidFill>
              <a:schemeClr val="dk2"/>
            </a:solidFill>
            <a:prstDash val="solid"/>
            <a:round/>
            <a:headEnd len="sm" w="sm" type="none"/>
            <a:tailEnd len="sm" w="sm" type="none"/>
          </a:ln>
          <a:effectLst>
            <a:outerShdw blurRad="57150" rotWithShape="0" algn="bl" dir="5400000" dist="19050">
              <a:srgbClr val="D0E0E3">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9"/>
          <p:cNvSpPr txBox="1"/>
          <p:nvPr>
            <p:ph type="title"/>
          </p:nvPr>
        </p:nvSpPr>
        <p:spPr>
          <a:xfrm>
            <a:off x="467203" y="328083"/>
            <a:ext cx="7237500" cy="735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CN">
                <a:solidFill>
                  <a:srgbClr val="000000"/>
                </a:solidFill>
              </a:rPr>
              <a:t>Convergence Analysis: </a:t>
            </a:r>
            <a:r>
              <a:rPr lang="zh-CN" sz="2300">
                <a:solidFill>
                  <a:srgbClr val="000000"/>
                </a:solidFill>
              </a:rPr>
              <a:t>Type Two--the Proposed SGD</a:t>
            </a:r>
            <a:r>
              <a:rPr lang="zh-CN">
                <a:solidFill>
                  <a:srgbClr val="000000"/>
                </a:solidFill>
              </a:rPr>
              <a:t> </a:t>
            </a:r>
            <a:endParaRPr>
              <a:solidFill>
                <a:srgbClr val="000000"/>
              </a:solidFill>
            </a:endParaRPr>
          </a:p>
        </p:txBody>
      </p:sp>
      <p:sp>
        <p:nvSpPr>
          <p:cNvPr id="406" name="Google Shape;406;p39"/>
          <p:cNvSpPr txBox="1"/>
          <p:nvPr/>
        </p:nvSpPr>
        <p:spPr>
          <a:xfrm>
            <a:off x="3132225" y="2867775"/>
            <a:ext cx="5679300" cy="73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800">
                <a:solidFill>
                  <a:srgbClr val="0C343D"/>
                </a:solidFill>
                <a:latin typeface="Times New Roman"/>
                <a:ea typeface="Times New Roman"/>
                <a:cs typeface="Times New Roman"/>
                <a:sym typeface="Times New Roman"/>
              </a:rPr>
              <a:t>H</a:t>
            </a:r>
            <a:r>
              <a:rPr lang="zh-CN" sz="1800">
                <a:solidFill>
                  <a:srgbClr val="0C343D"/>
                </a:solidFill>
                <a:latin typeface="Times New Roman"/>
                <a:ea typeface="Times New Roman"/>
                <a:cs typeface="Times New Roman"/>
                <a:sym typeface="Times New Roman"/>
              </a:rPr>
              <a:t>ow much the objective function can decrease once the </a:t>
            </a:r>
            <a:endParaRPr sz="1800">
              <a:solidFill>
                <a:srgbClr val="0C343D"/>
              </a:solidFill>
              <a:latin typeface="Times New Roman"/>
              <a:ea typeface="Times New Roman"/>
              <a:cs typeface="Times New Roman"/>
              <a:sym typeface="Times New Roman"/>
            </a:endParaRPr>
          </a:p>
          <a:p>
            <a:pPr indent="0" lvl="0" marL="0" rtl="0" algn="l">
              <a:spcBef>
                <a:spcPts val="0"/>
              </a:spcBef>
              <a:spcAft>
                <a:spcPts val="0"/>
              </a:spcAft>
              <a:buNone/>
            </a:pPr>
            <a:r>
              <a:rPr lang="zh-CN" sz="1800">
                <a:solidFill>
                  <a:srgbClr val="0C343D"/>
                </a:solidFill>
                <a:latin typeface="Times New Roman"/>
                <a:ea typeface="Times New Roman"/>
                <a:cs typeface="Times New Roman"/>
                <a:sym typeface="Times New Roman"/>
              </a:rPr>
              <a:t>moves out of the B-neighborhood in      iterations?</a:t>
            </a:r>
            <a:endParaRPr sz="1800">
              <a:solidFill>
                <a:srgbClr val="0C343D"/>
              </a:solidFill>
              <a:latin typeface="Times New Roman"/>
              <a:ea typeface="Times New Roman"/>
              <a:cs typeface="Times New Roman"/>
              <a:sym typeface="Times New Roman"/>
            </a:endParaRPr>
          </a:p>
        </p:txBody>
      </p:sp>
      <p:pic>
        <p:nvPicPr>
          <p:cNvPr descr="\boldsymbol{x}^k" id="407" name="Google Shape;407;p39"/>
          <p:cNvPicPr preferRelativeResize="0"/>
          <p:nvPr/>
        </p:nvPicPr>
        <p:blipFill>
          <a:blip r:embed="rId4">
            <a:alphaModFix/>
          </a:blip>
          <a:stretch>
            <a:fillRect/>
          </a:stretch>
        </p:blipFill>
        <p:spPr>
          <a:xfrm>
            <a:off x="8389975" y="2971050"/>
            <a:ext cx="218287" cy="208275"/>
          </a:xfrm>
          <a:prstGeom prst="rect">
            <a:avLst/>
          </a:prstGeom>
          <a:noFill/>
          <a:ln>
            <a:noFill/>
          </a:ln>
        </p:spPr>
      </p:pic>
      <p:pic>
        <p:nvPicPr>
          <p:cNvPr descr="K_0" id="408" name="Google Shape;408;p39"/>
          <p:cNvPicPr preferRelativeResize="0"/>
          <p:nvPr/>
        </p:nvPicPr>
        <p:blipFill>
          <a:blip r:embed="rId5">
            <a:alphaModFix/>
          </a:blip>
          <a:stretch>
            <a:fillRect/>
          </a:stretch>
        </p:blipFill>
        <p:spPr>
          <a:xfrm>
            <a:off x="6595150" y="3315012"/>
            <a:ext cx="218275" cy="1687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000"/>
                                        <p:tgtEl>
                                          <p:spTgt spid="404"/>
                                        </p:tgtEl>
                                      </p:cBhvr>
                                    </p:animEffect>
                                  </p:childTnLst>
                                </p:cTn>
                              </p:par>
                              <p:par>
                                <p:cTn fill="hold" nodeType="with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000"/>
                                        <p:tgtEl>
                                          <p:spTgt spid="406"/>
                                        </p:tgtEl>
                                      </p:cBhvr>
                                    </p:animEffect>
                                  </p:childTnLst>
                                </p:cTn>
                              </p:par>
                              <p:par>
                                <p:cTn fill="hold" nodeType="with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000"/>
                                        <p:tgtEl>
                                          <p:spTgt spid="407"/>
                                        </p:tgtEl>
                                      </p:cBhvr>
                                    </p:animEffect>
                                  </p:childTnLst>
                                </p:cTn>
                              </p:par>
                              <p:par>
                                <p:cTn fill="hold" nodeType="with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idx="1" type="body"/>
          </p:nvPr>
        </p:nvSpPr>
        <p:spPr>
          <a:xfrm>
            <a:off x="493900" y="1200150"/>
            <a:ext cx="8142000" cy="531300"/>
          </a:xfrm>
          <a:prstGeom prst="rect">
            <a:avLst/>
          </a:prstGeom>
        </p:spPr>
        <p:txBody>
          <a:bodyPr anchorCtr="0" anchor="t" bIns="34275" lIns="68575" spcFirstLastPara="1" rIns="68575" wrap="square" tIns="34275">
            <a:noAutofit/>
          </a:bodyPr>
          <a:lstStyle/>
          <a:p>
            <a:pPr indent="0" lvl="0" marL="0" rtl="0" algn="l">
              <a:spcBef>
                <a:spcPts val="300"/>
              </a:spcBef>
              <a:spcAft>
                <a:spcPts val="0"/>
              </a:spcAft>
              <a:buNone/>
            </a:pPr>
            <a:r>
              <a:rPr lang="zh-CN">
                <a:solidFill>
                  <a:srgbClr val="000000"/>
                </a:solidFill>
              </a:rPr>
              <a:t>𝜖-approximate first-order stationary point:</a:t>
            </a:r>
            <a:endParaRPr>
              <a:solidFill>
                <a:srgbClr val="000000"/>
              </a:solidFill>
            </a:endParaRPr>
          </a:p>
          <a:p>
            <a:pPr indent="0" lvl="0" marL="0" rtl="0" algn="l">
              <a:spcBef>
                <a:spcPts val="300"/>
              </a:spcBef>
              <a:spcAft>
                <a:spcPts val="0"/>
              </a:spcAft>
              <a:buNone/>
            </a:pPr>
            <a:r>
              <a:t/>
            </a:r>
            <a:endParaRPr>
              <a:solidFill>
                <a:srgbClr val="000000"/>
              </a:solidFill>
            </a:endParaRPr>
          </a:p>
        </p:txBody>
      </p:sp>
      <p:sp>
        <p:nvSpPr>
          <p:cNvPr id="64" name="Google Shape;64;p13"/>
          <p:cNvSpPr txBox="1"/>
          <p:nvPr>
            <p:ph type="title"/>
          </p:nvPr>
        </p:nvSpPr>
        <p:spPr>
          <a:xfrm>
            <a:off x="467203" y="328083"/>
            <a:ext cx="7237500" cy="735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CN">
                <a:solidFill>
                  <a:srgbClr val="000000"/>
                </a:solidFill>
              </a:rPr>
              <a:t>SGD convergence rate results of non-convex problems are not mature.</a:t>
            </a:r>
            <a:endParaRPr>
              <a:solidFill>
                <a:srgbClr val="000000"/>
              </a:solidFill>
            </a:endParaRPr>
          </a:p>
        </p:txBody>
      </p:sp>
      <p:sp>
        <p:nvSpPr>
          <p:cNvPr id="65" name="Google Shape;65;p13"/>
          <p:cNvSpPr txBox="1"/>
          <p:nvPr>
            <p:ph idx="1" type="body"/>
          </p:nvPr>
        </p:nvSpPr>
        <p:spPr>
          <a:xfrm>
            <a:off x="493900" y="2658675"/>
            <a:ext cx="8142000" cy="531300"/>
          </a:xfrm>
          <a:prstGeom prst="rect">
            <a:avLst/>
          </a:prstGeom>
        </p:spPr>
        <p:txBody>
          <a:bodyPr anchorCtr="0" anchor="t" bIns="34275" lIns="68575" spcFirstLastPara="1" rIns="68575" wrap="square" tIns="34275">
            <a:noAutofit/>
          </a:bodyPr>
          <a:lstStyle/>
          <a:p>
            <a:pPr indent="0" lvl="0" marL="0" rtl="0" algn="l">
              <a:spcBef>
                <a:spcPts val="300"/>
              </a:spcBef>
              <a:spcAft>
                <a:spcPts val="0"/>
              </a:spcAft>
              <a:buNone/>
            </a:pPr>
            <a:r>
              <a:rPr lang="zh-CN">
                <a:solidFill>
                  <a:srgbClr val="000000"/>
                </a:solidFill>
              </a:rPr>
              <a:t>(𝜖,√ρ𝜖)-approximate second-order stationary point(SSP):</a:t>
            </a:r>
            <a:endParaRPr>
              <a:solidFill>
                <a:srgbClr val="000000"/>
              </a:solidFill>
            </a:endParaRPr>
          </a:p>
          <a:p>
            <a:pPr indent="0" lvl="0" marL="0" rtl="0" algn="l">
              <a:spcBef>
                <a:spcPts val="300"/>
              </a:spcBef>
              <a:spcAft>
                <a:spcPts val="0"/>
              </a:spcAft>
              <a:buNone/>
            </a:pPr>
            <a:r>
              <a:t/>
            </a:r>
            <a:endParaRPr>
              <a:solidFill>
                <a:srgbClr val="000000"/>
              </a:solidFill>
            </a:endParaRPr>
          </a:p>
        </p:txBody>
      </p:sp>
      <p:pic>
        <p:nvPicPr>
          <p:cNvPr id="66" name="Google Shape;66;p13"/>
          <p:cNvPicPr preferRelativeResize="0"/>
          <p:nvPr/>
        </p:nvPicPr>
        <p:blipFill>
          <a:blip r:embed="rId3">
            <a:alphaModFix/>
          </a:blip>
          <a:stretch>
            <a:fillRect/>
          </a:stretch>
        </p:blipFill>
        <p:spPr>
          <a:xfrm>
            <a:off x="2728638" y="1847400"/>
            <a:ext cx="2714625" cy="695325"/>
          </a:xfrm>
          <a:prstGeom prst="rect">
            <a:avLst/>
          </a:prstGeom>
          <a:noFill/>
          <a:ln>
            <a:noFill/>
          </a:ln>
        </p:spPr>
      </p:pic>
      <p:pic>
        <p:nvPicPr>
          <p:cNvPr id="67" name="Google Shape;67;p13"/>
          <p:cNvPicPr preferRelativeResize="0"/>
          <p:nvPr/>
        </p:nvPicPr>
        <p:blipFill>
          <a:blip r:embed="rId4">
            <a:alphaModFix/>
          </a:blip>
          <a:stretch>
            <a:fillRect/>
          </a:stretch>
        </p:blipFill>
        <p:spPr>
          <a:xfrm>
            <a:off x="1714238" y="3423375"/>
            <a:ext cx="4743450" cy="7429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0"/>
          <p:cNvSpPr txBox="1"/>
          <p:nvPr/>
        </p:nvSpPr>
        <p:spPr>
          <a:xfrm>
            <a:off x="550875" y="2697963"/>
            <a:ext cx="8622900" cy="6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200">
                <a:latin typeface="Times New Roman"/>
                <a:ea typeface="Times New Roman"/>
                <a:cs typeface="Times New Roman"/>
                <a:sym typeface="Times New Roman"/>
              </a:rPr>
              <a:t>Considering the decomposition of objective function:</a:t>
            </a:r>
            <a:endParaRPr sz="2200">
              <a:latin typeface="Times New Roman"/>
              <a:ea typeface="Times New Roman"/>
              <a:cs typeface="Times New Roman"/>
              <a:sym typeface="Times New Roman"/>
            </a:endParaRPr>
          </a:p>
          <a:p>
            <a:pPr indent="0" lvl="0" marL="0" rtl="0" algn="l">
              <a:spcBef>
                <a:spcPts val="0"/>
              </a:spcBef>
              <a:spcAft>
                <a:spcPts val="0"/>
              </a:spcAft>
              <a:buNone/>
            </a:pPr>
            <a:r>
              <a:t/>
            </a:r>
            <a:endParaRPr sz="2300">
              <a:solidFill>
                <a:srgbClr val="6C7373"/>
              </a:solidFill>
              <a:latin typeface="Times New Roman"/>
              <a:ea typeface="Times New Roman"/>
              <a:cs typeface="Times New Roman"/>
              <a:sym typeface="Times New Roman"/>
            </a:endParaRPr>
          </a:p>
        </p:txBody>
      </p:sp>
      <p:pic>
        <p:nvPicPr>
          <p:cNvPr id="414" name="Google Shape;414;p40"/>
          <p:cNvPicPr preferRelativeResize="0"/>
          <p:nvPr/>
        </p:nvPicPr>
        <p:blipFill>
          <a:blip r:embed="rId3">
            <a:alphaModFix/>
          </a:blip>
          <a:stretch>
            <a:fillRect/>
          </a:stretch>
        </p:blipFill>
        <p:spPr>
          <a:xfrm>
            <a:off x="1960849" y="3386038"/>
            <a:ext cx="3731012" cy="636300"/>
          </a:xfrm>
          <a:prstGeom prst="rect">
            <a:avLst/>
          </a:prstGeom>
          <a:noFill/>
          <a:ln>
            <a:noFill/>
          </a:ln>
        </p:spPr>
      </p:pic>
      <p:sp>
        <p:nvSpPr>
          <p:cNvPr id="415" name="Google Shape;415;p40"/>
          <p:cNvSpPr txBox="1"/>
          <p:nvPr/>
        </p:nvSpPr>
        <p:spPr>
          <a:xfrm>
            <a:off x="580650" y="1202875"/>
            <a:ext cx="6491400" cy="5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300">
                <a:latin typeface="Times New Roman"/>
                <a:ea typeface="Times New Roman"/>
                <a:cs typeface="Times New Roman"/>
                <a:sym typeface="Times New Roman"/>
              </a:rPr>
              <a:t>The Hessian-smoothness condition:</a:t>
            </a:r>
            <a:endParaRPr/>
          </a:p>
        </p:txBody>
      </p:sp>
      <p:pic>
        <p:nvPicPr>
          <p:cNvPr id="416" name="Google Shape;416;p40"/>
          <p:cNvPicPr preferRelativeResize="0"/>
          <p:nvPr/>
        </p:nvPicPr>
        <p:blipFill>
          <a:blip r:embed="rId4">
            <a:alphaModFix/>
          </a:blip>
          <a:stretch>
            <a:fillRect/>
          </a:stretch>
        </p:blipFill>
        <p:spPr>
          <a:xfrm>
            <a:off x="1669400" y="1815950"/>
            <a:ext cx="4313898" cy="636300"/>
          </a:xfrm>
          <a:prstGeom prst="rect">
            <a:avLst/>
          </a:prstGeom>
          <a:noFill/>
          <a:ln>
            <a:noFill/>
          </a:ln>
        </p:spPr>
      </p:pic>
      <p:sp>
        <p:nvSpPr>
          <p:cNvPr id="417" name="Google Shape;417;p40"/>
          <p:cNvSpPr txBox="1"/>
          <p:nvPr/>
        </p:nvSpPr>
        <p:spPr>
          <a:xfrm>
            <a:off x="550875" y="4156700"/>
            <a:ext cx="8622900" cy="6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200">
                <a:latin typeface="Times New Roman"/>
                <a:ea typeface="Times New Roman"/>
                <a:cs typeface="Times New Roman"/>
                <a:sym typeface="Times New Roman"/>
              </a:rPr>
              <a:t>Next: treating component                and component             separately.</a:t>
            </a:r>
            <a:endParaRPr sz="2200">
              <a:latin typeface="Times New Roman"/>
              <a:ea typeface="Times New Roman"/>
              <a:cs typeface="Times New Roman"/>
              <a:sym typeface="Times New Roman"/>
            </a:endParaRPr>
          </a:p>
          <a:p>
            <a:pPr indent="0" lvl="0" marL="0" rtl="0" algn="l">
              <a:spcBef>
                <a:spcPts val="0"/>
              </a:spcBef>
              <a:spcAft>
                <a:spcPts val="0"/>
              </a:spcAft>
              <a:buNone/>
            </a:pPr>
            <a:r>
              <a:t/>
            </a:r>
            <a:endParaRPr sz="2300">
              <a:solidFill>
                <a:srgbClr val="6C7373"/>
              </a:solidFill>
              <a:latin typeface="Times New Roman"/>
              <a:ea typeface="Times New Roman"/>
              <a:cs typeface="Times New Roman"/>
              <a:sym typeface="Times New Roman"/>
            </a:endParaRPr>
          </a:p>
        </p:txBody>
      </p:sp>
      <p:pic>
        <p:nvPicPr>
          <p:cNvPr descr="f_+ {(\bold{x})}" id="418" name="Google Shape;418;p40"/>
          <p:cNvPicPr preferRelativeResize="0"/>
          <p:nvPr/>
        </p:nvPicPr>
        <p:blipFill>
          <a:blip r:embed="rId5">
            <a:alphaModFix/>
          </a:blip>
          <a:stretch>
            <a:fillRect/>
          </a:stretch>
        </p:blipFill>
        <p:spPr>
          <a:xfrm>
            <a:off x="3586975" y="4268050"/>
            <a:ext cx="787750" cy="348600"/>
          </a:xfrm>
          <a:prstGeom prst="rect">
            <a:avLst/>
          </a:prstGeom>
          <a:noFill/>
          <a:ln>
            <a:noFill/>
          </a:ln>
        </p:spPr>
      </p:pic>
      <p:pic>
        <p:nvPicPr>
          <p:cNvPr descr="f_- {(\bold{x})}" id="419" name="Google Shape;419;p40"/>
          <p:cNvPicPr preferRelativeResize="0"/>
          <p:nvPr/>
        </p:nvPicPr>
        <p:blipFill>
          <a:blip r:embed="rId6">
            <a:alphaModFix/>
          </a:blip>
          <a:stretch>
            <a:fillRect/>
          </a:stretch>
        </p:blipFill>
        <p:spPr>
          <a:xfrm>
            <a:off x="6357925" y="4268050"/>
            <a:ext cx="804475" cy="348600"/>
          </a:xfrm>
          <a:prstGeom prst="rect">
            <a:avLst/>
          </a:prstGeom>
          <a:noFill/>
          <a:ln>
            <a:noFill/>
          </a:ln>
        </p:spPr>
      </p:pic>
      <p:sp>
        <p:nvSpPr>
          <p:cNvPr id="420" name="Google Shape;420;p40"/>
          <p:cNvSpPr txBox="1"/>
          <p:nvPr>
            <p:ph type="title"/>
          </p:nvPr>
        </p:nvSpPr>
        <p:spPr>
          <a:xfrm>
            <a:off x="467203" y="328083"/>
            <a:ext cx="7237500" cy="735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CN">
                <a:solidFill>
                  <a:srgbClr val="000000"/>
                </a:solidFill>
              </a:rPr>
              <a:t>Convergence Analysis: </a:t>
            </a:r>
            <a:r>
              <a:rPr lang="zh-CN" sz="2300">
                <a:solidFill>
                  <a:srgbClr val="000000"/>
                </a:solidFill>
              </a:rPr>
              <a:t>Type Two--the Proposed SGD</a:t>
            </a:r>
            <a:r>
              <a:rPr lang="zh-CN">
                <a:solidFill>
                  <a:srgbClr val="000000"/>
                </a:solidFill>
              </a:rPr>
              <a:t> </a:t>
            </a:r>
            <a:endParaRPr>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par>
                                <p:cTn fill="hold" nodeType="with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par>
                                <p:cTn fill="hold" nodeType="with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000"/>
                                        <p:tgtEl>
                                          <p:spTgt spid="419"/>
                                        </p:tgtEl>
                                      </p:cBhvr>
                                    </p:animEffect>
                                  </p:childTnLst>
                                </p:cTn>
                              </p:par>
                              <p:par>
                                <p:cTn fill="hold" nodeType="with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000"/>
                                        <p:tgtEl>
                                          <p:spTgt spid="4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1"/>
          <p:cNvSpPr/>
          <p:nvPr/>
        </p:nvSpPr>
        <p:spPr>
          <a:xfrm>
            <a:off x="571600" y="2804475"/>
            <a:ext cx="8270700" cy="1309200"/>
          </a:xfrm>
          <a:prstGeom prst="roundRect">
            <a:avLst>
              <a:gd fmla="val 16667" name="adj"/>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1"/>
          <p:cNvSpPr/>
          <p:nvPr/>
        </p:nvSpPr>
        <p:spPr>
          <a:xfrm>
            <a:off x="571600" y="1413275"/>
            <a:ext cx="8270700" cy="1041000"/>
          </a:xfrm>
          <a:prstGeom prst="roundRect">
            <a:avLst>
              <a:gd fmla="val 16667" name="adj"/>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7" name="Google Shape;427;p41"/>
          <p:cNvPicPr preferRelativeResize="0"/>
          <p:nvPr/>
        </p:nvPicPr>
        <p:blipFill>
          <a:blip r:embed="rId3">
            <a:alphaModFix/>
          </a:blip>
          <a:stretch>
            <a:fillRect/>
          </a:stretch>
        </p:blipFill>
        <p:spPr>
          <a:xfrm>
            <a:off x="625925" y="1509425"/>
            <a:ext cx="8153451" cy="828425"/>
          </a:xfrm>
          <a:prstGeom prst="rect">
            <a:avLst/>
          </a:prstGeom>
          <a:noFill/>
          <a:ln>
            <a:noFill/>
          </a:ln>
        </p:spPr>
      </p:pic>
      <p:pic>
        <p:nvPicPr>
          <p:cNvPr id="428" name="Google Shape;428;p41"/>
          <p:cNvPicPr preferRelativeResize="0"/>
          <p:nvPr/>
        </p:nvPicPr>
        <p:blipFill>
          <a:blip r:embed="rId4">
            <a:alphaModFix/>
          </a:blip>
          <a:stretch>
            <a:fillRect/>
          </a:stretch>
        </p:blipFill>
        <p:spPr>
          <a:xfrm>
            <a:off x="625925" y="2952750"/>
            <a:ext cx="8153449" cy="1041019"/>
          </a:xfrm>
          <a:prstGeom prst="rect">
            <a:avLst/>
          </a:prstGeom>
          <a:noFill/>
          <a:ln>
            <a:noFill/>
          </a:ln>
        </p:spPr>
      </p:pic>
      <p:sp>
        <p:nvSpPr>
          <p:cNvPr id="429" name="Google Shape;429;p41"/>
          <p:cNvSpPr txBox="1"/>
          <p:nvPr>
            <p:ph type="title"/>
          </p:nvPr>
        </p:nvSpPr>
        <p:spPr>
          <a:xfrm>
            <a:off x="467203" y="328083"/>
            <a:ext cx="7237500" cy="735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CN">
                <a:solidFill>
                  <a:srgbClr val="000000"/>
                </a:solidFill>
              </a:rPr>
              <a:t>Convergence Analysis: </a:t>
            </a:r>
            <a:r>
              <a:rPr lang="zh-CN" sz="2300">
                <a:solidFill>
                  <a:srgbClr val="000000"/>
                </a:solidFill>
              </a:rPr>
              <a:t>Type Two--the Proposed SGD</a:t>
            </a:r>
            <a:r>
              <a:rPr lang="zh-CN">
                <a:solidFill>
                  <a:srgbClr val="000000"/>
                </a:solidFill>
              </a:rPr>
              <a:t> </a:t>
            </a:r>
            <a:endParaRPr>
              <a:solidFill>
                <a:srgbClr val="000000"/>
              </a:solidFill>
            </a:endParaRPr>
          </a:p>
        </p:txBody>
      </p:sp>
      <p:sp>
        <p:nvSpPr>
          <p:cNvPr id="430" name="Google Shape;430;p41"/>
          <p:cNvSpPr/>
          <p:nvPr/>
        </p:nvSpPr>
        <p:spPr>
          <a:xfrm flipH="1" rot="-8221336">
            <a:off x="1456085" y="3694967"/>
            <a:ext cx="637217" cy="1237926"/>
          </a:xfrm>
          <a:prstGeom prst="bentArrow">
            <a:avLst>
              <a:gd fmla="val 25000" name="adj1"/>
              <a:gd fmla="val 24737" name="adj2"/>
              <a:gd fmla="val 25000" name="adj3"/>
              <a:gd fmla="val 43750" name="adj4"/>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1" name="Google Shape;431;p41"/>
          <p:cNvPicPr preferRelativeResize="0"/>
          <p:nvPr/>
        </p:nvPicPr>
        <p:blipFill>
          <a:blip r:embed="rId5">
            <a:alphaModFix/>
          </a:blip>
          <a:stretch>
            <a:fillRect/>
          </a:stretch>
        </p:blipFill>
        <p:spPr>
          <a:xfrm>
            <a:off x="4098450" y="4315076"/>
            <a:ext cx="4879619" cy="828425"/>
          </a:xfrm>
          <a:prstGeom prst="rect">
            <a:avLst/>
          </a:prstGeom>
          <a:noFill/>
          <a:ln>
            <a:noFill/>
          </a:ln>
        </p:spPr>
      </p:pic>
      <p:pic>
        <p:nvPicPr>
          <p:cNvPr id="432" name="Google Shape;432;p41"/>
          <p:cNvPicPr preferRelativeResize="0"/>
          <p:nvPr/>
        </p:nvPicPr>
        <p:blipFill>
          <a:blip r:embed="rId6">
            <a:alphaModFix/>
          </a:blip>
          <a:stretch>
            <a:fillRect/>
          </a:stretch>
        </p:blipFill>
        <p:spPr>
          <a:xfrm>
            <a:off x="1750825" y="4437163"/>
            <a:ext cx="2347622" cy="5842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1000"/>
                                        <p:tgtEl>
                                          <p:spTgt spid="428"/>
                                        </p:tgtEl>
                                      </p:cBhvr>
                                    </p:animEffect>
                                  </p:childTnLst>
                                </p:cTn>
                              </p:par>
                              <p:par>
                                <p:cTn fill="hold" nodeType="with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1000"/>
                                        <p:tgtEl>
                                          <p:spTgt spid="430"/>
                                        </p:tgtEl>
                                      </p:cBhvr>
                                    </p:animEffect>
                                  </p:childTnLst>
                                </p:cTn>
                              </p:par>
                              <p:par>
                                <p:cTn fill="hold" nodeType="with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1000"/>
                                        <p:tgtEl>
                                          <p:spTgt spid="431"/>
                                        </p:tgtEl>
                                      </p:cBhvr>
                                    </p:animEffect>
                                  </p:childTnLst>
                                </p:cTn>
                              </p:par>
                              <p:par>
                                <p:cTn fill="hold" nodeType="with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000"/>
                                        <p:tgtEl>
                                          <p:spTgt spid="432"/>
                                        </p:tgtEl>
                                      </p:cBhvr>
                                    </p:animEffect>
                                  </p:childTnLst>
                                </p:cTn>
                              </p:par>
                              <p:par>
                                <p:cTn fill="hold" nodeType="with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000"/>
                                        <p:tgtEl>
                                          <p:spTgt spid="4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2"/>
          <p:cNvSpPr txBox="1"/>
          <p:nvPr>
            <p:ph type="title"/>
          </p:nvPr>
        </p:nvSpPr>
        <p:spPr>
          <a:xfrm>
            <a:off x="467203" y="328083"/>
            <a:ext cx="7237500" cy="735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CN">
                <a:solidFill>
                  <a:srgbClr val="000000"/>
                </a:solidFill>
              </a:rPr>
              <a:t>Convergence Analysis: </a:t>
            </a:r>
            <a:r>
              <a:rPr lang="zh-CN" sz="2300">
                <a:solidFill>
                  <a:srgbClr val="000000"/>
                </a:solidFill>
              </a:rPr>
              <a:t>Type Two--the Proposed SGD</a:t>
            </a:r>
            <a:r>
              <a:rPr lang="zh-CN">
                <a:solidFill>
                  <a:srgbClr val="000000"/>
                </a:solidFill>
              </a:rPr>
              <a:t> </a:t>
            </a:r>
            <a:endParaRPr>
              <a:solidFill>
                <a:srgbClr val="000000"/>
              </a:solidFill>
            </a:endParaRPr>
          </a:p>
        </p:txBody>
      </p:sp>
      <p:pic>
        <p:nvPicPr>
          <p:cNvPr id="438" name="Google Shape;438;p42"/>
          <p:cNvPicPr preferRelativeResize="0"/>
          <p:nvPr/>
        </p:nvPicPr>
        <p:blipFill>
          <a:blip r:embed="rId3">
            <a:alphaModFix/>
          </a:blip>
          <a:stretch>
            <a:fillRect/>
          </a:stretch>
        </p:blipFill>
        <p:spPr>
          <a:xfrm>
            <a:off x="391000" y="1558375"/>
            <a:ext cx="8492918" cy="1356275"/>
          </a:xfrm>
          <a:prstGeom prst="rect">
            <a:avLst/>
          </a:prstGeom>
          <a:noFill/>
          <a:ln>
            <a:noFill/>
          </a:ln>
        </p:spPr>
      </p:pic>
      <p:pic>
        <p:nvPicPr>
          <p:cNvPr id="439" name="Google Shape;439;p42"/>
          <p:cNvPicPr preferRelativeResize="0"/>
          <p:nvPr/>
        </p:nvPicPr>
        <p:blipFill>
          <a:blip r:embed="rId4">
            <a:alphaModFix/>
          </a:blip>
          <a:stretch>
            <a:fillRect/>
          </a:stretch>
        </p:blipFill>
        <p:spPr>
          <a:xfrm>
            <a:off x="4571998" y="3731075"/>
            <a:ext cx="1210325" cy="374625"/>
          </a:xfrm>
          <a:prstGeom prst="rect">
            <a:avLst/>
          </a:prstGeom>
          <a:noFill/>
          <a:ln>
            <a:noFill/>
          </a:ln>
        </p:spPr>
      </p:pic>
      <p:pic>
        <p:nvPicPr>
          <p:cNvPr id="440" name="Google Shape;440;p42"/>
          <p:cNvPicPr preferRelativeResize="0"/>
          <p:nvPr/>
        </p:nvPicPr>
        <p:blipFill>
          <a:blip r:embed="rId5">
            <a:alphaModFix/>
          </a:blip>
          <a:stretch>
            <a:fillRect/>
          </a:stretch>
        </p:blipFill>
        <p:spPr>
          <a:xfrm>
            <a:off x="2807700" y="4410900"/>
            <a:ext cx="773692" cy="374625"/>
          </a:xfrm>
          <a:prstGeom prst="rect">
            <a:avLst/>
          </a:prstGeom>
          <a:noFill/>
          <a:ln>
            <a:noFill/>
          </a:ln>
        </p:spPr>
      </p:pic>
      <p:sp>
        <p:nvSpPr>
          <p:cNvPr id="441" name="Google Shape;441;p42"/>
          <p:cNvSpPr txBox="1"/>
          <p:nvPr/>
        </p:nvSpPr>
        <p:spPr>
          <a:xfrm>
            <a:off x="441425" y="3344648"/>
            <a:ext cx="8622900" cy="17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200">
                <a:latin typeface="Times New Roman"/>
                <a:ea typeface="Times New Roman"/>
                <a:cs typeface="Times New Roman"/>
                <a:sym typeface="Times New Roman"/>
              </a:rPr>
              <a:t>Comment:</a:t>
            </a:r>
            <a:endParaRPr b="1" sz="2200">
              <a:latin typeface="Times New Roman"/>
              <a:ea typeface="Times New Roman"/>
              <a:cs typeface="Times New Roman"/>
              <a:sym typeface="Times New Roman"/>
            </a:endParaRPr>
          </a:p>
          <a:p>
            <a:pPr indent="0" lvl="0" marL="0" rtl="0" algn="l">
              <a:spcBef>
                <a:spcPts val="0"/>
              </a:spcBef>
              <a:spcAft>
                <a:spcPts val="0"/>
              </a:spcAft>
              <a:buNone/>
            </a:pPr>
            <a:r>
              <a:rPr lang="zh-CN" sz="2200">
                <a:latin typeface="Times New Roman"/>
                <a:ea typeface="Times New Roman"/>
                <a:cs typeface="Times New Roman"/>
                <a:sym typeface="Times New Roman"/>
              </a:rPr>
              <a:t>	Once 	 moves out of the ball in 		   iterations no matter what the local surface of         looks like, the function value will decrease with a magnitude of at least	</a:t>
            </a:r>
            <a:endParaRPr sz="2200">
              <a:latin typeface="Times New Roman"/>
              <a:ea typeface="Times New Roman"/>
              <a:cs typeface="Times New Roman"/>
              <a:sym typeface="Times New Roman"/>
            </a:endParaRPr>
          </a:p>
          <a:p>
            <a:pPr indent="0" lvl="0" marL="0" rtl="0" algn="l">
              <a:spcBef>
                <a:spcPts val="0"/>
              </a:spcBef>
              <a:spcAft>
                <a:spcPts val="0"/>
              </a:spcAft>
              <a:buNone/>
            </a:pPr>
            <a:r>
              <a:t/>
            </a:r>
            <a:endParaRPr sz="2300">
              <a:solidFill>
                <a:srgbClr val="6C7373"/>
              </a:solidFill>
              <a:latin typeface="Times New Roman"/>
              <a:ea typeface="Times New Roman"/>
              <a:cs typeface="Times New Roman"/>
              <a:sym typeface="Times New Roman"/>
            </a:endParaRPr>
          </a:p>
        </p:txBody>
      </p:sp>
      <p:pic>
        <p:nvPicPr>
          <p:cNvPr id="442" name="Google Shape;442;p42"/>
          <p:cNvPicPr preferRelativeResize="0"/>
          <p:nvPr/>
        </p:nvPicPr>
        <p:blipFill>
          <a:blip r:embed="rId6">
            <a:alphaModFix/>
          </a:blip>
          <a:stretch>
            <a:fillRect/>
          </a:stretch>
        </p:blipFill>
        <p:spPr>
          <a:xfrm>
            <a:off x="2325409" y="4059200"/>
            <a:ext cx="519325" cy="369694"/>
          </a:xfrm>
          <a:prstGeom prst="rect">
            <a:avLst/>
          </a:prstGeom>
          <a:noFill/>
          <a:ln>
            <a:noFill/>
          </a:ln>
        </p:spPr>
      </p:pic>
      <p:pic>
        <p:nvPicPr>
          <p:cNvPr descr="\boldsymbol{x}^k" id="443" name="Google Shape;443;p42"/>
          <p:cNvPicPr preferRelativeResize="0"/>
          <p:nvPr/>
        </p:nvPicPr>
        <p:blipFill>
          <a:blip r:embed="rId7">
            <a:alphaModFix/>
          </a:blip>
          <a:stretch>
            <a:fillRect/>
          </a:stretch>
        </p:blipFill>
        <p:spPr>
          <a:xfrm>
            <a:off x="1620800" y="3789587"/>
            <a:ext cx="269975" cy="2576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3"/>
          <p:cNvSpPr/>
          <p:nvPr/>
        </p:nvSpPr>
        <p:spPr>
          <a:xfrm>
            <a:off x="611850" y="3229175"/>
            <a:ext cx="7920300" cy="7350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3"/>
          <p:cNvSpPr txBox="1"/>
          <p:nvPr>
            <p:ph idx="1" type="body"/>
          </p:nvPr>
        </p:nvSpPr>
        <p:spPr>
          <a:xfrm>
            <a:off x="493889" y="1200150"/>
            <a:ext cx="8142000" cy="3583500"/>
          </a:xfrm>
          <a:prstGeom prst="rect">
            <a:avLst/>
          </a:prstGeom>
        </p:spPr>
        <p:txBody>
          <a:bodyPr anchorCtr="0" anchor="t" bIns="34275" lIns="68575" spcFirstLastPara="1" rIns="68575" wrap="square" tIns="34275">
            <a:noAutofit/>
          </a:bodyPr>
          <a:lstStyle/>
          <a:p>
            <a:pPr indent="0" lvl="0" marL="0" rtl="0" algn="l">
              <a:spcBef>
                <a:spcPts val="300"/>
              </a:spcBef>
              <a:spcAft>
                <a:spcPts val="0"/>
              </a:spcAft>
              <a:buNone/>
            </a:pPr>
            <a:r>
              <a:t/>
            </a:r>
            <a:endParaRPr sz="1600">
              <a:solidFill>
                <a:srgbClr val="434343"/>
              </a:solidFill>
            </a:endParaRPr>
          </a:p>
          <a:p>
            <a:pPr indent="-381000" lvl="0" marL="457200" rtl="0" algn="l">
              <a:spcBef>
                <a:spcPts val="500"/>
              </a:spcBef>
              <a:spcAft>
                <a:spcPts val="0"/>
              </a:spcAft>
              <a:buClr>
                <a:srgbClr val="434343"/>
              </a:buClr>
              <a:buSzPts val="2400"/>
              <a:buChar char="•"/>
            </a:pPr>
            <a:r>
              <a:rPr lang="zh-CN" sz="1700">
                <a:solidFill>
                  <a:srgbClr val="434343"/>
                </a:solidFill>
              </a:rPr>
              <a:t>With high probability, if </a:t>
            </a:r>
            <a:endParaRPr sz="1600">
              <a:solidFill>
                <a:srgbClr val="434343"/>
              </a:solidFill>
            </a:endParaRPr>
          </a:p>
          <a:p>
            <a:pPr indent="0" lvl="0" marL="457200" rtl="0" algn="l">
              <a:spcBef>
                <a:spcPts val="500"/>
              </a:spcBef>
              <a:spcAft>
                <a:spcPts val="0"/>
              </a:spcAft>
              <a:buNone/>
            </a:pPr>
            <a:r>
              <a:rPr lang="zh-CN" sz="1600">
                <a:solidFill>
                  <a:srgbClr val="434343"/>
                </a:solidFill>
              </a:rPr>
              <a:t>      </a:t>
            </a:r>
            <a:r>
              <a:rPr lang="zh-CN" sz="1700">
                <a:solidFill>
                  <a:srgbClr val="434343"/>
                </a:solidFill>
              </a:rPr>
              <a:t>moves out of</a:t>
            </a:r>
            <a:r>
              <a:rPr lang="zh-CN" sz="1600">
                <a:solidFill>
                  <a:srgbClr val="434343"/>
                </a:solidFill>
              </a:rPr>
              <a:t>              </a:t>
            </a:r>
            <a:r>
              <a:rPr lang="zh-CN" sz="1700">
                <a:solidFill>
                  <a:srgbClr val="434343"/>
                </a:solidFill>
              </a:rPr>
              <a:t>in      iterations</a:t>
            </a:r>
            <a:r>
              <a:rPr lang="zh-CN" sz="1600">
                <a:solidFill>
                  <a:srgbClr val="434343"/>
                </a:solidFill>
              </a:rPr>
              <a:t> </a:t>
            </a:r>
            <a:endParaRPr sz="1100">
              <a:solidFill>
                <a:srgbClr val="434343"/>
              </a:solidFill>
            </a:endParaRPr>
          </a:p>
          <a:p>
            <a:pPr indent="-374650" lvl="0" marL="457200" rtl="0" algn="l">
              <a:spcBef>
                <a:spcPts val="500"/>
              </a:spcBef>
              <a:spcAft>
                <a:spcPts val="0"/>
              </a:spcAft>
              <a:buClr>
                <a:srgbClr val="434343"/>
              </a:buClr>
              <a:buSzPts val="2300"/>
              <a:buChar char="•"/>
            </a:pPr>
            <a:r>
              <a:rPr lang="zh-CN" sz="1700">
                <a:solidFill>
                  <a:srgbClr val="434343"/>
                </a:solidFill>
              </a:rPr>
              <a:t>Throughout the execution of the algorithm, each time      moves out of             , with high probability, the function value shall decrease with a magnitude at least 		</a:t>
            </a:r>
            <a:r>
              <a:rPr lang="zh-CN" sz="1100">
                <a:solidFill>
                  <a:srgbClr val="434343"/>
                </a:solidFill>
              </a:rPr>
              <a:t>				</a:t>
            </a:r>
            <a:endParaRPr sz="1100">
              <a:solidFill>
                <a:srgbClr val="434343"/>
              </a:solidFill>
            </a:endParaRPr>
          </a:p>
          <a:p>
            <a:pPr indent="-374650" lvl="0" marL="457200" rtl="0" algn="l">
              <a:spcBef>
                <a:spcPts val="500"/>
              </a:spcBef>
              <a:spcAft>
                <a:spcPts val="500"/>
              </a:spcAft>
              <a:buSzPts val="2300"/>
              <a:buChar char="•"/>
            </a:pPr>
            <a:r>
              <a:rPr lang="zh-CN" sz="1700">
                <a:solidFill>
                  <a:srgbClr val="434343"/>
                </a:solidFill>
              </a:rPr>
              <a:t>Once      does not move out of                until      iteration, with high probability, we find a desired approximate second-order stationary point (SSP).</a:t>
            </a:r>
            <a:r>
              <a:rPr lang="zh-CN" sz="1600">
                <a:solidFill>
                  <a:schemeClr val="dk1"/>
                </a:solidFill>
              </a:rPr>
              <a:t>	</a:t>
            </a:r>
            <a:endParaRPr sz="1600"/>
          </a:p>
        </p:txBody>
      </p:sp>
      <p:sp>
        <p:nvSpPr>
          <p:cNvPr id="450" name="Google Shape;450;p43"/>
          <p:cNvSpPr txBox="1"/>
          <p:nvPr>
            <p:ph type="title"/>
          </p:nvPr>
        </p:nvSpPr>
        <p:spPr>
          <a:xfrm>
            <a:off x="467203" y="328083"/>
            <a:ext cx="7237500" cy="735000"/>
          </a:xfrm>
          <a:prstGeom prst="rect">
            <a:avLst/>
          </a:prstGeom>
        </p:spPr>
        <p:txBody>
          <a:bodyPr anchorCtr="0" anchor="ctr" bIns="34275" lIns="68575" spcFirstLastPara="1" rIns="68575" wrap="square" tIns="34275">
            <a:noAutofit/>
          </a:bodyPr>
          <a:lstStyle/>
          <a:p>
            <a:pPr indent="0" lvl="0" marL="0" rtl="0" algn="l">
              <a:spcBef>
                <a:spcPts val="300"/>
              </a:spcBef>
              <a:spcAft>
                <a:spcPts val="0"/>
              </a:spcAft>
              <a:buClr>
                <a:schemeClr val="dk1"/>
              </a:buClr>
              <a:buSzPts val="1100"/>
              <a:buFont typeface="Arial"/>
              <a:buNone/>
            </a:pPr>
            <a:r>
              <a:rPr lang="zh-CN" sz="2400">
                <a:solidFill>
                  <a:srgbClr val="666666"/>
                </a:solidFill>
                <a:latin typeface="Arial"/>
                <a:ea typeface="Arial"/>
                <a:cs typeface="Arial"/>
                <a:sym typeface="Arial"/>
              </a:rPr>
              <a:t>The proof of “SGD can efficiently escape saddles”</a:t>
            </a:r>
            <a:endParaRPr sz="2400">
              <a:solidFill>
                <a:srgbClr val="666666"/>
              </a:solidFill>
            </a:endParaRPr>
          </a:p>
        </p:txBody>
      </p:sp>
      <p:pic>
        <p:nvPicPr>
          <p:cNvPr descr="\lambda_{min}(\nabla^2f(\boldsymbol{x}^0))\leq-\delta_2\asymp-\epsilon^{-0.5}" id="451" name="Google Shape;451;p43"/>
          <p:cNvPicPr preferRelativeResize="0"/>
          <p:nvPr/>
        </p:nvPicPr>
        <p:blipFill>
          <a:blip r:embed="rId3">
            <a:alphaModFix/>
          </a:blip>
          <a:stretch>
            <a:fillRect/>
          </a:stretch>
        </p:blipFill>
        <p:spPr>
          <a:xfrm>
            <a:off x="3234163" y="1647920"/>
            <a:ext cx="3142921" cy="284475"/>
          </a:xfrm>
          <a:prstGeom prst="rect">
            <a:avLst/>
          </a:prstGeom>
          <a:noFill/>
          <a:ln>
            <a:noFill/>
          </a:ln>
        </p:spPr>
      </p:pic>
      <p:pic>
        <p:nvPicPr>
          <p:cNvPr descr="\boldsymbol{x}^k" id="452" name="Google Shape;452;p43"/>
          <p:cNvPicPr preferRelativeResize="0"/>
          <p:nvPr/>
        </p:nvPicPr>
        <p:blipFill>
          <a:blip r:embed="rId4">
            <a:alphaModFix/>
          </a:blip>
          <a:stretch>
            <a:fillRect/>
          </a:stretch>
        </p:blipFill>
        <p:spPr>
          <a:xfrm>
            <a:off x="1089875" y="2022850"/>
            <a:ext cx="218287" cy="208275"/>
          </a:xfrm>
          <a:prstGeom prst="rect">
            <a:avLst/>
          </a:prstGeom>
          <a:noFill/>
          <a:ln>
            <a:noFill/>
          </a:ln>
        </p:spPr>
      </p:pic>
      <p:pic>
        <p:nvPicPr>
          <p:cNvPr descr="\boldsymbol{\mathcal{B}}(\boldsymbol{x}^0, B)" id="453" name="Google Shape;453;p43"/>
          <p:cNvPicPr preferRelativeResize="0"/>
          <p:nvPr/>
        </p:nvPicPr>
        <p:blipFill>
          <a:blip r:embed="rId5">
            <a:alphaModFix/>
          </a:blip>
          <a:stretch>
            <a:fillRect/>
          </a:stretch>
        </p:blipFill>
        <p:spPr>
          <a:xfrm>
            <a:off x="2670700" y="2022850"/>
            <a:ext cx="628120" cy="208275"/>
          </a:xfrm>
          <a:prstGeom prst="rect">
            <a:avLst/>
          </a:prstGeom>
          <a:noFill/>
          <a:ln>
            <a:noFill/>
          </a:ln>
        </p:spPr>
      </p:pic>
      <p:pic>
        <p:nvPicPr>
          <p:cNvPr descr="K_0" id="454" name="Google Shape;454;p43"/>
          <p:cNvPicPr preferRelativeResize="0"/>
          <p:nvPr/>
        </p:nvPicPr>
        <p:blipFill>
          <a:blip r:embed="rId6">
            <a:alphaModFix/>
          </a:blip>
          <a:stretch>
            <a:fillRect/>
          </a:stretch>
        </p:blipFill>
        <p:spPr>
          <a:xfrm>
            <a:off x="3629825" y="2042612"/>
            <a:ext cx="218275" cy="168750"/>
          </a:xfrm>
          <a:prstGeom prst="rect">
            <a:avLst/>
          </a:prstGeom>
          <a:noFill/>
          <a:ln>
            <a:noFill/>
          </a:ln>
        </p:spPr>
      </p:pic>
      <p:pic>
        <p:nvPicPr>
          <p:cNvPr descr="\boldsymbol{x}^k" id="455" name="Google Shape;455;p43"/>
          <p:cNvPicPr preferRelativeResize="0"/>
          <p:nvPr/>
        </p:nvPicPr>
        <p:blipFill>
          <a:blip r:embed="rId4">
            <a:alphaModFix/>
          </a:blip>
          <a:stretch>
            <a:fillRect/>
          </a:stretch>
        </p:blipFill>
        <p:spPr>
          <a:xfrm>
            <a:off x="6158800" y="2400575"/>
            <a:ext cx="218287" cy="208275"/>
          </a:xfrm>
          <a:prstGeom prst="rect">
            <a:avLst/>
          </a:prstGeom>
          <a:noFill/>
          <a:ln>
            <a:noFill/>
          </a:ln>
        </p:spPr>
      </p:pic>
      <p:pic>
        <p:nvPicPr>
          <p:cNvPr descr="\boldsymbol{\mathcal{B}}(\boldsymbol{x}^0, B)" id="456" name="Google Shape;456;p43"/>
          <p:cNvPicPr preferRelativeResize="0"/>
          <p:nvPr/>
        </p:nvPicPr>
        <p:blipFill>
          <a:blip r:embed="rId5">
            <a:alphaModFix/>
          </a:blip>
          <a:stretch>
            <a:fillRect/>
          </a:stretch>
        </p:blipFill>
        <p:spPr>
          <a:xfrm>
            <a:off x="7787675" y="2450863"/>
            <a:ext cx="628120" cy="208275"/>
          </a:xfrm>
          <a:prstGeom prst="rect">
            <a:avLst/>
          </a:prstGeom>
          <a:noFill/>
          <a:ln>
            <a:noFill/>
          </a:ln>
        </p:spPr>
      </p:pic>
      <p:pic>
        <p:nvPicPr>
          <p:cNvPr descr="\boldsymbol{\mathcal{B}}(\boldsymbol{x}^0, B)" id="457" name="Google Shape;457;p43"/>
          <p:cNvPicPr preferRelativeResize="0"/>
          <p:nvPr/>
        </p:nvPicPr>
        <p:blipFill>
          <a:blip r:embed="rId5">
            <a:alphaModFix/>
          </a:blip>
          <a:stretch>
            <a:fillRect/>
          </a:stretch>
        </p:blipFill>
        <p:spPr>
          <a:xfrm>
            <a:off x="4007427" y="3340277"/>
            <a:ext cx="816432" cy="270725"/>
          </a:xfrm>
          <a:prstGeom prst="rect">
            <a:avLst/>
          </a:prstGeom>
          <a:noFill/>
          <a:ln>
            <a:noFill/>
          </a:ln>
        </p:spPr>
      </p:pic>
      <p:pic>
        <p:nvPicPr>
          <p:cNvPr descr="K_0" id="458" name="Google Shape;458;p43"/>
          <p:cNvPicPr preferRelativeResize="0"/>
          <p:nvPr/>
        </p:nvPicPr>
        <p:blipFill>
          <a:blip r:embed="rId6">
            <a:alphaModFix/>
          </a:blip>
          <a:stretch>
            <a:fillRect/>
          </a:stretch>
        </p:blipFill>
        <p:spPr>
          <a:xfrm>
            <a:off x="5349250" y="3422487"/>
            <a:ext cx="218275" cy="168750"/>
          </a:xfrm>
          <a:prstGeom prst="rect">
            <a:avLst/>
          </a:prstGeom>
          <a:noFill/>
          <a:ln>
            <a:noFill/>
          </a:ln>
        </p:spPr>
      </p:pic>
      <p:pic>
        <p:nvPicPr>
          <p:cNvPr descr="\tilde{\mathcal{O}}(\epsilon^{1.5})" id="459" name="Google Shape;459;p43"/>
          <p:cNvPicPr preferRelativeResize="0"/>
          <p:nvPr/>
        </p:nvPicPr>
        <p:blipFill>
          <a:blip r:embed="rId7">
            <a:alphaModFix/>
          </a:blip>
          <a:stretch>
            <a:fillRect/>
          </a:stretch>
        </p:blipFill>
        <p:spPr>
          <a:xfrm>
            <a:off x="1542000" y="2958450"/>
            <a:ext cx="628125" cy="270727"/>
          </a:xfrm>
          <a:prstGeom prst="rect">
            <a:avLst/>
          </a:prstGeom>
          <a:noFill/>
          <a:ln>
            <a:noFill/>
          </a:ln>
        </p:spPr>
      </p:pic>
      <p:pic>
        <p:nvPicPr>
          <p:cNvPr descr="\boldsymbol{x}^k" id="460" name="Google Shape;460;p43"/>
          <p:cNvPicPr preferRelativeResize="0"/>
          <p:nvPr/>
        </p:nvPicPr>
        <p:blipFill>
          <a:blip r:embed="rId4">
            <a:alphaModFix/>
          </a:blip>
          <a:stretch>
            <a:fillRect/>
          </a:stretch>
        </p:blipFill>
        <p:spPr>
          <a:xfrm>
            <a:off x="1644525" y="3326525"/>
            <a:ext cx="218287" cy="2082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4"/>
          <p:cNvSpPr txBox="1"/>
          <p:nvPr>
            <p:ph type="title"/>
          </p:nvPr>
        </p:nvSpPr>
        <p:spPr>
          <a:xfrm>
            <a:off x="467203" y="328083"/>
            <a:ext cx="7237500" cy="735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zh-CN">
                <a:solidFill>
                  <a:srgbClr val="666666"/>
                </a:solidFill>
              </a:rPr>
              <a:t>Convergence Analysis - </a:t>
            </a:r>
            <a:r>
              <a:rPr lang="zh-CN" sz="2000">
                <a:solidFill>
                  <a:srgbClr val="666666"/>
                </a:solidFill>
              </a:rPr>
              <a:t>the returned point is a SSP</a:t>
            </a:r>
            <a:endParaRPr sz="2000">
              <a:solidFill>
                <a:srgbClr val="666666"/>
              </a:solidFill>
            </a:endParaRPr>
          </a:p>
        </p:txBody>
      </p:sp>
      <p:sp>
        <p:nvSpPr>
          <p:cNvPr id="466" name="Google Shape;466;p44"/>
          <p:cNvSpPr txBox="1"/>
          <p:nvPr>
            <p:ph idx="1" type="body"/>
          </p:nvPr>
        </p:nvSpPr>
        <p:spPr>
          <a:xfrm>
            <a:off x="501000" y="1246588"/>
            <a:ext cx="8142000" cy="3130500"/>
          </a:xfrm>
          <a:prstGeom prst="rect">
            <a:avLst/>
          </a:prstGeom>
        </p:spPr>
        <p:txBody>
          <a:bodyPr anchorCtr="0" anchor="t" bIns="34275" lIns="68575" spcFirstLastPara="1" rIns="68575" wrap="square" tIns="34275">
            <a:noAutofit/>
          </a:bodyPr>
          <a:lstStyle/>
          <a:p>
            <a:pPr indent="0" lvl="0" marL="0" rtl="0" algn="l">
              <a:spcBef>
                <a:spcPts val="300"/>
              </a:spcBef>
              <a:spcAft>
                <a:spcPts val="0"/>
              </a:spcAft>
              <a:buNone/>
            </a:pPr>
            <a:r>
              <a:rPr lang="zh-CN"/>
              <a:t>W</a:t>
            </a:r>
            <a:r>
              <a:rPr lang="zh-CN"/>
              <a:t>ith probability at least          , if    does not move out the ball in steps, we have                               , </a:t>
            </a:r>
            <a:endParaRPr/>
          </a:p>
          <a:p>
            <a:pPr indent="0" lvl="0" marL="0" rtl="0" algn="l">
              <a:spcBef>
                <a:spcPts val="300"/>
              </a:spcBef>
              <a:spcAft>
                <a:spcPts val="0"/>
              </a:spcAft>
              <a:buNone/>
            </a:pPr>
            <a:r>
              <a:rPr lang="zh-CN"/>
              <a:t>then due to continuous Hessian:</a:t>
            </a:r>
            <a:endParaRPr/>
          </a:p>
        </p:txBody>
      </p:sp>
      <p:pic>
        <p:nvPicPr>
          <p:cNvPr id="467" name="Google Shape;467;p44"/>
          <p:cNvPicPr preferRelativeResize="0"/>
          <p:nvPr/>
        </p:nvPicPr>
        <p:blipFill>
          <a:blip r:embed="rId3">
            <a:alphaModFix/>
          </a:blip>
          <a:stretch>
            <a:fillRect/>
          </a:stretch>
        </p:blipFill>
        <p:spPr>
          <a:xfrm>
            <a:off x="2672386" y="3575125"/>
            <a:ext cx="6306491" cy="1447777"/>
          </a:xfrm>
          <a:prstGeom prst="rect">
            <a:avLst/>
          </a:prstGeom>
          <a:noFill/>
          <a:ln>
            <a:noFill/>
          </a:ln>
        </p:spPr>
      </p:pic>
      <p:pic>
        <p:nvPicPr>
          <p:cNvPr descr="1-\frac{p}{3}" id="468" name="Google Shape;468;p44"/>
          <p:cNvPicPr preferRelativeResize="0"/>
          <p:nvPr/>
        </p:nvPicPr>
        <p:blipFill>
          <a:blip r:embed="rId4">
            <a:alphaModFix/>
          </a:blip>
          <a:stretch>
            <a:fillRect/>
          </a:stretch>
        </p:blipFill>
        <p:spPr>
          <a:xfrm>
            <a:off x="3453900" y="1236888"/>
            <a:ext cx="501000" cy="424262"/>
          </a:xfrm>
          <a:prstGeom prst="rect">
            <a:avLst/>
          </a:prstGeom>
          <a:noFill/>
          <a:ln>
            <a:noFill/>
          </a:ln>
        </p:spPr>
      </p:pic>
      <p:pic>
        <p:nvPicPr>
          <p:cNvPr descr="\boldsymbol{x}^k" id="469" name="Google Shape;469;p44"/>
          <p:cNvPicPr preferRelativeResize="0"/>
          <p:nvPr/>
        </p:nvPicPr>
        <p:blipFill>
          <a:blip r:embed="rId5">
            <a:alphaModFix/>
          </a:blip>
          <a:stretch>
            <a:fillRect/>
          </a:stretch>
        </p:blipFill>
        <p:spPr>
          <a:xfrm>
            <a:off x="4398038" y="1344888"/>
            <a:ext cx="218287" cy="208275"/>
          </a:xfrm>
          <a:prstGeom prst="rect">
            <a:avLst/>
          </a:prstGeom>
          <a:noFill/>
          <a:ln>
            <a:noFill/>
          </a:ln>
        </p:spPr>
      </p:pic>
      <p:pic>
        <p:nvPicPr>
          <p:cNvPr descr="K_0" id="470" name="Google Shape;470;p44"/>
          <p:cNvPicPr preferRelativeResize="0"/>
          <p:nvPr/>
        </p:nvPicPr>
        <p:blipFill>
          <a:blip r:embed="rId6">
            <a:alphaModFix/>
          </a:blip>
          <a:stretch>
            <a:fillRect/>
          </a:stretch>
        </p:blipFill>
        <p:spPr>
          <a:xfrm>
            <a:off x="8130325" y="1432062"/>
            <a:ext cx="218275" cy="168750"/>
          </a:xfrm>
          <a:prstGeom prst="rect">
            <a:avLst/>
          </a:prstGeom>
          <a:noFill/>
          <a:ln>
            <a:noFill/>
          </a:ln>
        </p:spPr>
      </p:pic>
      <p:pic>
        <p:nvPicPr>
          <p:cNvPr descr="\lambda_{min}(\nabla^2f(\boldsymbol{x}^0))\geq-\delta_2" id="471" name="Google Shape;471;p44"/>
          <p:cNvPicPr preferRelativeResize="0"/>
          <p:nvPr/>
        </p:nvPicPr>
        <p:blipFill>
          <a:blip r:embed="rId7">
            <a:alphaModFix/>
          </a:blip>
          <a:stretch>
            <a:fillRect/>
          </a:stretch>
        </p:blipFill>
        <p:spPr>
          <a:xfrm>
            <a:off x="2470400" y="1661157"/>
            <a:ext cx="2145925" cy="281764"/>
          </a:xfrm>
          <a:prstGeom prst="rect">
            <a:avLst/>
          </a:prstGeom>
          <a:noFill/>
          <a:ln>
            <a:noFill/>
          </a:ln>
        </p:spPr>
      </p:pic>
      <p:sp>
        <p:nvSpPr>
          <p:cNvPr id="472" name="Google Shape;472;p44"/>
          <p:cNvSpPr/>
          <p:nvPr/>
        </p:nvSpPr>
        <p:spPr>
          <a:xfrm>
            <a:off x="2635700" y="3575154"/>
            <a:ext cx="6380100" cy="1447800"/>
          </a:xfrm>
          <a:prstGeom prst="roundRect">
            <a:avLst>
              <a:gd fmla="val 16667" name="adj"/>
            </a:avLst>
          </a:prstGeom>
          <a:noFill/>
          <a:ln cap="flat" cmpd="sng" w="19050">
            <a:solidFill>
              <a:srgbClr val="E6913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3" name="Google Shape;473;p44"/>
          <p:cNvPicPr preferRelativeResize="0"/>
          <p:nvPr/>
        </p:nvPicPr>
        <p:blipFill>
          <a:blip r:embed="rId8">
            <a:alphaModFix/>
          </a:blip>
          <a:stretch>
            <a:fillRect/>
          </a:stretch>
        </p:blipFill>
        <p:spPr>
          <a:xfrm>
            <a:off x="501000" y="2270485"/>
            <a:ext cx="7847599" cy="791965"/>
          </a:xfrm>
          <a:prstGeom prst="rect">
            <a:avLst/>
          </a:prstGeom>
          <a:noFill/>
          <a:ln>
            <a:noFill/>
          </a:ln>
        </p:spPr>
      </p:pic>
      <p:pic>
        <p:nvPicPr>
          <p:cNvPr descr="2" id="474" name="Google Shape;474;p44"/>
          <p:cNvPicPr preferRelativeResize="0"/>
          <p:nvPr/>
        </p:nvPicPr>
        <p:blipFill>
          <a:blip r:embed="rId9">
            <a:alphaModFix/>
          </a:blip>
          <a:stretch>
            <a:fillRect/>
          </a:stretch>
        </p:blipFill>
        <p:spPr>
          <a:xfrm>
            <a:off x="1260375" y="2484600"/>
            <a:ext cx="53925" cy="91675"/>
          </a:xfrm>
          <a:prstGeom prst="rect">
            <a:avLst/>
          </a:prstGeom>
          <a:noFill/>
          <a:ln>
            <a:noFill/>
          </a:ln>
        </p:spPr>
      </p:pic>
      <p:pic>
        <p:nvPicPr>
          <p:cNvPr descr="2" id="475" name="Google Shape;475;p44"/>
          <p:cNvPicPr preferRelativeResize="0"/>
          <p:nvPr/>
        </p:nvPicPr>
        <p:blipFill>
          <a:blip r:embed="rId9">
            <a:alphaModFix/>
          </a:blip>
          <a:stretch>
            <a:fillRect/>
          </a:stretch>
        </p:blipFill>
        <p:spPr>
          <a:xfrm>
            <a:off x="2635700" y="2484600"/>
            <a:ext cx="53925" cy="91675"/>
          </a:xfrm>
          <a:prstGeom prst="rect">
            <a:avLst/>
          </a:prstGeom>
          <a:noFill/>
          <a:ln>
            <a:noFill/>
          </a:ln>
        </p:spPr>
      </p:pic>
      <p:sp>
        <p:nvSpPr>
          <p:cNvPr id="476" name="Google Shape;476;p44"/>
          <p:cNvSpPr/>
          <p:nvPr/>
        </p:nvSpPr>
        <p:spPr>
          <a:xfrm>
            <a:off x="5947650" y="3048000"/>
            <a:ext cx="2798400" cy="3642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sz="1000"/>
              <a:t>The returned point satisfies the second order stationary condition</a:t>
            </a:r>
            <a:endParaRPr sz="1000"/>
          </a:p>
        </p:txBody>
      </p:sp>
      <p:sp>
        <p:nvSpPr>
          <p:cNvPr id="477" name="Google Shape;477;p44"/>
          <p:cNvSpPr/>
          <p:nvPr/>
        </p:nvSpPr>
        <p:spPr>
          <a:xfrm>
            <a:off x="1962725" y="2020450"/>
            <a:ext cx="2355300" cy="334800"/>
          </a:xfrm>
          <a:prstGeom prst="roundRect">
            <a:avLst>
              <a:gd fmla="val 16667" name="adj"/>
            </a:avLst>
          </a:prstGeom>
          <a:noFill/>
          <a:ln cap="flat" cmpd="sng" w="19050">
            <a:solidFill>
              <a:srgbClr val="E6913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8" name="Google Shape;478;p44"/>
          <p:cNvCxnSpPr>
            <a:stCxn id="477" idx="1"/>
          </p:cNvCxnSpPr>
          <p:nvPr/>
        </p:nvCxnSpPr>
        <p:spPr>
          <a:xfrm flipH="1">
            <a:off x="1882025" y="2187850"/>
            <a:ext cx="80700" cy="363600"/>
          </a:xfrm>
          <a:prstGeom prst="straightConnector1">
            <a:avLst/>
          </a:prstGeom>
          <a:noFill/>
          <a:ln cap="flat" cmpd="sng" w="19050">
            <a:solidFill>
              <a:srgbClr val="E69138"/>
            </a:solidFill>
            <a:prstDash val="solid"/>
            <a:round/>
            <a:headEnd len="med" w="med" type="none"/>
            <a:tailEnd len="med" w="med" type="triangle"/>
          </a:ln>
        </p:spPr>
      </p:cxnSp>
      <p:sp>
        <p:nvSpPr>
          <p:cNvPr id="479" name="Google Shape;479;p44"/>
          <p:cNvSpPr/>
          <p:nvPr/>
        </p:nvSpPr>
        <p:spPr>
          <a:xfrm>
            <a:off x="2436100" y="1627900"/>
            <a:ext cx="2228400" cy="364200"/>
          </a:xfrm>
          <a:prstGeom prst="roundRect">
            <a:avLst>
              <a:gd fmla="val 16667" name="adj"/>
            </a:avLst>
          </a:prstGeom>
          <a:noFill/>
          <a:ln cap="flat" cmpd="sng" w="19050">
            <a:solidFill>
              <a:srgbClr val="93C47D"/>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0" name="Google Shape;480;p44"/>
          <p:cNvCxnSpPr/>
          <p:nvPr/>
        </p:nvCxnSpPr>
        <p:spPr>
          <a:xfrm>
            <a:off x="4479625" y="1997375"/>
            <a:ext cx="46200" cy="565800"/>
          </a:xfrm>
          <a:prstGeom prst="straightConnector1">
            <a:avLst/>
          </a:prstGeom>
          <a:noFill/>
          <a:ln cap="flat" cmpd="sng" w="19050">
            <a:solidFill>
              <a:srgbClr val="93C47D"/>
            </a:solidFill>
            <a:prstDash val="solid"/>
            <a:round/>
            <a:headEnd len="med" w="med" type="none"/>
            <a:tailEnd len="med" w="med" type="triangl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pic>
        <p:nvPicPr>
          <p:cNvPr id="485" name="Google Shape;485;p45"/>
          <p:cNvPicPr preferRelativeResize="0"/>
          <p:nvPr/>
        </p:nvPicPr>
        <p:blipFill>
          <a:blip r:embed="rId3">
            <a:alphaModFix/>
          </a:blip>
          <a:stretch>
            <a:fillRect/>
          </a:stretch>
        </p:blipFill>
        <p:spPr>
          <a:xfrm>
            <a:off x="2406100" y="4538025"/>
            <a:ext cx="2594279" cy="571500"/>
          </a:xfrm>
          <a:prstGeom prst="rect">
            <a:avLst/>
          </a:prstGeom>
          <a:noFill/>
          <a:ln>
            <a:noFill/>
          </a:ln>
        </p:spPr>
      </p:pic>
      <p:sp>
        <p:nvSpPr>
          <p:cNvPr id="486" name="Google Shape;486;p45"/>
          <p:cNvSpPr txBox="1"/>
          <p:nvPr>
            <p:ph type="title"/>
          </p:nvPr>
        </p:nvSpPr>
        <p:spPr>
          <a:xfrm>
            <a:off x="467203" y="328083"/>
            <a:ext cx="7237500" cy="735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CN">
                <a:solidFill>
                  <a:srgbClr val="666666"/>
                </a:solidFill>
              </a:rPr>
              <a:t>Convergence Analysis - </a:t>
            </a:r>
            <a:r>
              <a:rPr lang="zh-CN" sz="2000">
                <a:solidFill>
                  <a:srgbClr val="666666"/>
                </a:solidFill>
              </a:rPr>
              <a:t>the returned point is a SSP</a:t>
            </a:r>
            <a:endParaRPr sz="2000">
              <a:solidFill>
                <a:srgbClr val="666666"/>
              </a:solidFill>
            </a:endParaRPr>
          </a:p>
        </p:txBody>
      </p:sp>
      <p:pic>
        <p:nvPicPr>
          <p:cNvPr id="487" name="Google Shape;487;p45"/>
          <p:cNvPicPr preferRelativeResize="0"/>
          <p:nvPr/>
        </p:nvPicPr>
        <p:blipFill>
          <a:blip r:embed="rId4">
            <a:alphaModFix/>
          </a:blip>
          <a:stretch>
            <a:fillRect/>
          </a:stretch>
        </p:blipFill>
        <p:spPr>
          <a:xfrm>
            <a:off x="1741975" y="1339300"/>
            <a:ext cx="5382725" cy="571500"/>
          </a:xfrm>
          <a:prstGeom prst="rect">
            <a:avLst/>
          </a:prstGeom>
          <a:noFill/>
          <a:ln>
            <a:noFill/>
          </a:ln>
        </p:spPr>
      </p:pic>
      <p:pic>
        <p:nvPicPr>
          <p:cNvPr id="488" name="Google Shape;488;p45"/>
          <p:cNvPicPr preferRelativeResize="0"/>
          <p:nvPr/>
        </p:nvPicPr>
        <p:blipFill rotWithShape="1">
          <a:blip r:embed="rId5">
            <a:alphaModFix/>
          </a:blip>
          <a:srcRect b="2884" l="0" r="0" t="0"/>
          <a:stretch/>
        </p:blipFill>
        <p:spPr>
          <a:xfrm>
            <a:off x="467200" y="1877325"/>
            <a:ext cx="4530224" cy="2729300"/>
          </a:xfrm>
          <a:prstGeom prst="rect">
            <a:avLst/>
          </a:prstGeom>
          <a:noFill/>
          <a:ln>
            <a:noFill/>
          </a:ln>
        </p:spPr>
      </p:pic>
      <p:sp>
        <p:nvSpPr>
          <p:cNvPr id="489" name="Google Shape;489;p45"/>
          <p:cNvSpPr txBox="1"/>
          <p:nvPr/>
        </p:nvSpPr>
        <p:spPr>
          <a:xfrm>
            <a:off x="288625" y="946750"/>
            <a:ext cx="36945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solidFill>
                  <a:srgbClr val="666666"/>
                </a:solidFill>
              </a:rPr>
              <a:t>First order stationary condition:</a:t>
            </a:r>
            <a:endParaRPr>
              <a:solidFill>
                <a:srgbClr val="666666"/>
              </a:solidFill>
            </a:endParaRPr>
          </a:p>
        </p:txBody>
      </p:sp>
      <p:sp>
        <p:nvSpPr>
          <p:cNvPr id="490" name="Google Shape;490;p45"/>
          <p:cNvSpPr/>
          <p:nvPr/>
        </p:nvSpPr>
        <p:spPr>
          <a:xfrm>
            <a:off x="1801100" y="1385450"/>
            <a:ext cx="5382600" cy="459000"/>
          </a:xfrm>
          <a:prstGeom prst="roundRect">
            <a:avLst>
              <a:gd fmla="val 16667" name="adj"/>
            </a:avLst>
          </a:prstGeom>
          <a:noFill/>
          <a:ln cap="flat" cmpd="sng" w="19050">
            <a:solidFill>
              <a:srgbClr val="F6B26B"/>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5"/>
          <p:cNvSpPr txBox="1"/>
          <p:nvPr/>
        </p:nvSpPr>
        <p:spPr>
          <a:xfrm>
            <a:off x="5310900" y="1085275"/>
            <a:ext cx="33366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solidFill>
                  <a:srgbClr val="B45F06"/>
                </a:solidFill>
              </a:rPr>
              <a:t>quadratic approximation of         at </a:t>
            </a:r>
            <a:endParaRPr>
              <a:solidFill>
                <a:srgbClr val="B45F06"/>
              </a:solidFill>
            </a:endParaRPr>
          </a:p>
          <a:p>
            <a:pPr indent="0" lvl="0" marL="0" rtl="0" algn="l">
              <a:spcBef>
                <a:spcPts val="0"/>
              </a:spcBef>
              <a:spcAft>
                <a:spcPts val="0"/>
              </a:spcAft>
              <a:buNone/>
            </a:pPr>
            <a:r>
              <a:t/>
            </a:r>
            <a:endParaRPr>
              <a:solidFill>
                <a:srgbClr val="B45F06"/>
              </a:solidFill>
            </a:endParaRPr>
          </a:p>
        </p:txBody>
      </p:sp>
      <p:pic>
        <p:nvPicPr>
          <p:cNvPr descr="f(\bold{x})" id="492" name="Google Shape;492;p45"/>
          <p:cNvPicPr preferRelativeResize="0"/>
          <p:nvPr/>
        </p:nvPicPr>
        <p:blipFill>
          <a:blip r:embed="rId6">
            <a:alphaModFix/>
          </a:blip>
          <a:stretch>
            <a:fillRect/>
          </a:stretch>
        </p:blipFill>
        <p:spPr>
          <a:xfrm>
            <a:off x="7550725" y="1211975"/>
            <a:ext cx="346375" cy="200900"/>
          </a:xfrm>
          <a:prstGeom prst="rect">
            <a:avLst/>
          </a:prstGeom>
          <a:noFill/>
          <a:ln>
            <a:noFill/>
          </a:ln>
        </p:spPr>
      </p:pic>
      <p:pic>
        <p:nvPicPr>
          <p:cNvPr descr="\bold{x}^0" id="493" name="Google Shape;493;p45"/>
          <p:cNvPicPr preferRelativeResize="0"/>
          <p:nvPr/>
        </p:nvPicPr>
        <p:blipFill>
          <a:blip r:embed="rId7">
            <a:alphaModFix/>
          </a:blip>
          <a:stretch>
            <a:fillRect/>
          </a:stretch>
        </p:blipFill>
        <p:spPr>
          <a:xfrm>
            <a:off x="8134925" y="1186246"/>
            <a:ext cx="196840" cy="200900"/>
          </a:xfrm>
          <a:prstGeom prst="rect">
            <a:avLst/>
          </a:prstGeom>
          <a:noFill/>
          <a:ln>
            <a:noFill/>
          </a:ln>
        </p:spPr>
      </p:pic>
      <p:cxnSp>
        <p:nvCxnSpPr>
          <p:cNvPr id="494" name="Google Shape;494;p45"/>
          <p:cNvCxnSpPr/>
          <p:nvPr/>
        </p:nvCxnSpPr>
        <p:spPr>
          <a:xfrm rot="10800000">
            <a:off x="5840400" y="2214425"/>
            <a:ext cx="276600" cy="0"/>
          </a:xfrm>
          <a:prstGeom prst="straightConnector1">
            <a:avLst/>
          </a:prstGeom>
          <a:noFill/>
          <a:ln cap="flat" cmpd="sng" w="19050">
            <a:solidFill>
              <a:srgbClr val="B6D7A8"/>
            </a:solidFill>
            <a:prstDash val="solid"/>
            <a:round/>
            <a:headEnd len="med" w="med" type="none"/>
            <a:tailEnd len="med" w="med" type="triangle"/>
          </a:ln>
        </p:spPr>
      </p:cxnSp>
      <p:sp>
        <p:nvSpPr>
          <p:cNvPr id="495" name="Google Shape;495;p45"/>
          <p:cNvSpPr txBox="1"/>
          <p:nvPr/>
        </p:nvSpPr>
        <p:spPr>
          <a:xfrm>
            <a:off x="6183610" y="2001267"/>
            <a:ext cx="2768700" cy="3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solidFill>
                  <a:srgbClr val="6AA84F"/>
                </a:solidFill>
              </a:rPr>
              <a:t>g is quadratic, then   g is linear</a:t>
            </a:r>
            <a:endParaRPr>
              <a:solidFill>
                <a:srgbClr val="6AA84F"/>
              </a:solidFill>
            </a:endParaRPr>
          </a:p>
        </p:txBody>
      </p:sp>
      <p:sp>
        <p:nvSpPr>
          <p:cNvPr id="496" name="Google Shape;496;p45"/>
          <p:cNvSpPr/>
          <p:nvPr/>
        </p:nvSpPr>
        <p:spPr>
          <a:xfrm rot="10800000">
            <a:off x="7813605" y="2162826"/>
            <a:ext cx="95700" cy="103200"/>
          </a:xfrm>
          <a:prstGeom prst="triangle">
            <a:avLst>
              <a:gd fmla="val 50000" name="adj"/>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7" name="Google Shape;497;p45"/>
          <p:cNvCxnSpPr/>
          <p:nvPr/>
        </p:nvCxnSpPr>
        <p:spPr>
          <a:xfrm rot="10800000">
            <a:off x="6941831" y="2597056"/>
            <a:ext cx="276600" cy="0"/>
          </a:xfrm>
          <a:prstGeom prst="straightConnector1">
            <a:avLst/>
          </a:prstGeom>
          <a:noFill/>
          <a:ln cap="flat" cmpd="sng" w="19050">
            <a:solidFill>
              <a:srgbClr val="B6D7A8"/>
            </a:solidFill>
            <a:prstDash val="solid"/>
            <a:round/>
            <a:headEnd len="med" w="med" type="none"/>
            <a:tailEnd len="med" w="med" type="triangle"/>
          </a:ln>
        </p:spPr>
      </p:cxnSp>
      <p:sp>
        <p:nvSpPr>
          <p:cNvPr id="498" name="Google Shape;498;p45"/>
          <p:cNvSpPr txBox="1"/>
          <p:nvPr/>
        </p:nvSpPr>
        <p:spPr>
          <a:xfrm>
            <a:off x="7250392" y="2401147"/>
            <a:ext cx="2768700" cy="3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solidFill>
                  <a:srgbClr val="6AA84F"/>
                </a:solidFill>
              </a:rPr>
              <a:t>triangle inequality</a:t>
            </a:r>
            <a:endParaRPr>
              <a:solidFill>
                <a:srgbClr val="6AA84F"/>
              </a:solidFill>
            </a:endParaRPr>
          </a:p>
        </p:txBody>
      </p:sp>
      <p:cxnSp>
        <p:nvCxnSpPr>
          <p:cNvPr id="499" name="Google Shape;499;p45"/>
          <p:cNvCxnSpPr/>
          <p:nvPr/>
        </p:nvCxnSpPr>
        <p:spPr>
          <a:xfrm rot="10800000">
            <a:off x="5863408" y="3069569"/>
            <a:ext cx="276600" cy="0"/>
          </a:xfrm>
          <a:prstGeom prst="straightConnector1">
            <a:avLst/>
          </a:prstGeom>
          <a:noFill/>
          <a:ln cap="flat" cmpd="sng" w="19050">
            <a:solidFill>
              <a:srgbClr val="B6D7A8"/>
            </a:solidFill>
            <a:prstDash val="solid"/>
            <a:round/>
            <a:headEnd len="med" w="med" type="none"/>
            <a:tailEnd len="med" w="med" type="triangle"/>
          </a:ln>
        </p:spPr>
      </p:cxnSp>
      <p:sp>
        <p:nvSpPr>
          <p:cNvPr id="500" name="Google Shape;500;p45"/>
          <p:cNvSpPr txBox="1"/>
          <p:nvPr/>
        </p:nvSpPr>
        <p:spPr>
          <a:xfrm>
            <a:off x="6171968" y="2873660"/>
            <a:ext cx="2768700" cy="3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solidFill>
                  <a:srgbClr val="6AA84F"/>
                </a:solidFill>
              </a:rPr>
              <a:t>Definition of SGD in noise term</a:t>
            </a:r>
            <a:endParaRPr>
              <a:solidFill>
                <a:srgbClr val="6AA84F"/>
              </a:solidFill>
            </a:endParaRPr>
          </a:p>
        </p:txBody>
      </p:sp>
      <p:cxnSp>
        <p:nvCxnSpPr>
          <p:cNvPr id="501" name="Google Shape;501;p45"/>
          <p:cNvCxnSpPr/>
          <p:nvPr/>
        </p:nvCxnSpPr>
        <p:spPr>
          <a:xfrm rot="10800000">
            <a:off x="6590555" y="3506802"/>
            <a:ext cx="276600" cy="0"/>
          </a:xfrm>
          <a:prstGeom prst="straightConnector1">
            <a:avLst/>
          </a:prstGeom>
          <a:noFill/>
          <a:ln cap="flat" cmpd="sng" w="19050">
            <a:solidFill>
              <a:srgbClr val="B6D7A8"/>
            </a:solidFill>
            <a:prstDash val="solid"/>
            <a:round/>
            <a:headEnd len="med" w="med" type="none"/>
            <a:tailEnd len="med" w="med" type="triangle"/>
          </a:ln>
        </p:spPr>
      </p:cxnSp>
      <p:sp>
        <p:nvSpPr>
          <p:cNvPr id="502" name="Google Shape;502;p45"/>
          <p:cNvSpPr txBox="1"/>
          <p:nvPr/>
        </p:nvSpPr>
        <p:spPr>
          <a:xfrm>
            <a:off x="6899115" y="3310893"/>
            <a:ext cx="2768700" cy="3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solidFill>
                  <a:srgbClr val="6AA84F"/>
                </a:solidFill>
              </a:rPr>
              <a:t>Proved in Lemma D.5</a:t>
            </a:r>
            <a:endParaRPr>
              <a:solidFill>
                <a:srgbClr val="6AA84F"/>
              </a:solidFill>
            </a:endParaRPr>
          </a:p>
        </p:txBody>
      </p:sp>
      <p:cxnSp>
        <p:nvCxnSpPr>
          <p:cNvPr id="503" name="Google Shape;503;p45"/>
          <p:cNvCxnSpPr/>
          <p:nvPr/>
        </p:nvCxnSpPr>
        <p:spPr>
          <a:xfrm rot="10800000">
            <a:off x="6238006" y="3941936"/>
            <a:ext cx="276600" cy="0"/>
          </a:xfrm>
          <a:prstGeom prst="straightConnector1">
            <a:avLst/>
          </a:prstGeom>
          <a:noFill/>
          <a:ln cap="flat" cmpd="sng" w="19050">
            <a:solidFill>
              <a:srgbClr val="B6D7A8"/>
            </a:solidFill>
            <a:prstDash val="solid"/>
            <a:round/>
            <a:headEnd len="med" w="med" type="none"/>
            <a:tailEnd len="med" w="med" type="triangle"/>
          </a:ln>
        </p:spPr>
      </p:cxnSp>
      <p:sp>
        <p:nvSpPr>
          <p:cNvPr id="504" name="Google Shape;504;p45"/>
          <p:cNvSpPr txBox="1"/>
          <p:nvPr/>
        </p:nvSpPr>
        <p:spPr>
          <a:xfrm>
            <a:off x="6546567" y="3746028"/>
            <a:ext cx="2768700" cy="3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solidFill>
                  <a:srgbClr val="6AA84F"/>
                </a:solidFill>
              </a:rPr>
              <a:t>x does not escape the ball</a:t>
            </a:r>
            <a:endParaRPr>
              <a:solidFill>
                <a:srgbClr val="6AA84F"/>
              </a:solidFill>
            </a:endParaRPr>
          </a:p>
        </p:txBody>
      </p:sp>
      <p:cxnSp>
        <p:nvCxnSpPr>
          <p:cNvPr id="505" name="Google Shape;505;p45"/>
          <p:cNvCxnSpPr/>
          <p:nvPr/>
        </p:nvCxnSpPr>
        <p:spPr>
          <a:xfrm rot="10800000">
            <a:off x="4639744" y="4393727"/>
            <a:ext cx="276600" cy="0"/>
          </a:xfrm>
          <a:prstGeom prst="straightConnector1">
            <a:avLst/>
          </a:prstGeom>
          <a:noFill/>
          <a:ln cap="flat" cmpd="sng" w="19050">
            <a:solidFill>
              <a:srgbClr val="B6D7A8"/>
            </a:solidFill>
            <a:prstDash val="solid"/>
            <a:round/>
            <a:headEnd len="med" w="med" type="none"/>
            <a:tailEnd len="med" w="med" type="triangle"/>
          </a:ln>
        </p:spPr>
      </p:cxnSp>
      <p:sp>
        <p:nvSpPr>
          <p:cNvPr id="506" name="Google Shape;506;p45"/>
          <p:cNvSpPr txBox="1"/>
          <p:nvPr/>
        </p:nvSpPr>
        <p:spPr>
          <a:xfrm>
            <a:off x="4948305" y="4197830"/>
            <a:ext cx="4359600" cy="3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solidFill>
                  <a:srgbClr val="6AA84F"/>
                </a:solidFill>
              </a:rPr>
              <a:t>Parameter definition appended on the last slide</a:t>
            </a:r>
            <a:endParaRPr>
              <a:solidFill>
                <a:srgbClr val="6AA84F"/>
              </a:solidFill>
            </a:endParaRPr>
          </a:p>
        </p:txBody>
      </p:sp>
      <p:cxnSp>
        <p:nvCxnSpPr>
          <p:cNvPr id="507" name="Google Shape;507;p45"/>
          <p:cNvCxnSpPr/>
          <p:nvPr/>
        </p:nvCxnSpPr>
        <p:spPr>
          <a:xfrm rot="10800000">
            <a:off x="4935119" y="4835402"/>
            <a:ext cx="276600" cy="0"/>
          </a:xfrm>
          <a:prstGeom prst="straightConnector1">
            <a:avLst/>
          </a:prstGeom>
          <a:noFill/>
          <a:ln cap="flat" cmpd="sng" w="19050">
            <a:solidFill>
              <a:srgbClr val="B6D7A8"/>
            </a:solidFill>
            <a:prstDash val="solid"/>
            <a:round/>
            <a:headEnd len="med" w="med" type="none"/>
            <a:tailEnd len="med" w="med" type="triangle"/>
          </a:ln>
        </p:spPr>
      </p:cxnSp>
      <p:sp>
        <p:nvSpPr>
          <p:cNvPr id="508" name="Google Shape;508;p45"/>
          <p:cNvSpPr txBox="1"/>
          <p:nvPr/>
        </p:nvSpPr>
        <p:spPr>
          <a:xfrm>
            <a:off x="5243680" y="4639505"/>
            <a:ext cx="4359600" cy="3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solidFill>
                  <a:srgbClr val="6AA84F"/>
                </a:solidFill>
              </a:rPr>
              <a:t>Vector-Martingale Concentration Inequality</a:t>
            </a:r>
            <a:endParaRPr>
              <a:solidFill>
                <a:srgbClr val="6AA84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46"/>
          <p:cNvSpPr txBox="1"/>
          <p:nvPr>
            <p:ph type="title"/>
          </p:nvPr>
        </p:nvSpPr>
        <p:spPr>
          <a:xfrm>
            <a:off x="467203" y="328083"/>
            <a:ext cx="7237500" cy="735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CN">
                <a:solidFill>
                  <a:srgbClr val="666666"/>
                </a:solidFill>
              </a:rPr>
              <a:t>Convergence Analysis - </a:t>
            </a:r>
            <a:r>
              <a:rPr lang="zh-CN" sz="2000">
                <a:solidFill>
                  <a:srgbClr val="666666"/>
                </a:solidFill>
              </a:rPr>
              <a:t>the returned point is a SSP</a:t>
            </a:r>
            <a:endParaRPr sz="2000">
              <a:solidFill>
                <a:srgbClr val="666666"/>
              </a:solidFill>
            </a:endParaRPr>
          </a:p>
        </p:txBody>
      </p:sp>
      <p:pic>
        <p:nvPicPr>
          <p:cNvPr id="514" name="Google Shape;514;p46"/>
          <p:cNvPicPr preferRelativeResize="0"/>
          <p:nvPr/>
        </p:nvPicPr>
        <p:blipFill>
          <a:blip r:embed="rId3">
            <a:alphaModFix/>
          </a:blip>
          <a:stretch>
            <a:fillRect/>
          </a:stretch>
        </p:blipFill>
        <p:spPr>
          <a:xfrm>
            <a:off x="753200" y="1993450"/>
            <a:ext cx="1246775" cy="383625"/>
          </a:xfrm>
          <a:prstGeom prst="rect">
            <a:avLst/>
          </a:prstGeom>
          <a:noFill/>
          <a:ln>
            <a:noFill/>
          </a:ln>
        </p:spPr>
      </p:pic>
      <p:pic>
        <p:nvPicPr>
          <p:cNvPr id="515" name="Google Shape;515;p46"/>
          <p:cNvPicPr preferRelativeResize="0"/>
          <p:nvPr/>
        </p:nvPicPr>
        <p:blipFill>
          <a:blip r:embed="rId4">
            <a:alphaModFix/>
          </a:blip>
          <a:stretch>
            <a:fillRect/>
          </a:stretch>
        </p:blipFill>
        <p:spPr>
          <a:xfrm>
            <a:off x="2675500" y="1998987"/>
            <a:ext cx="3694501" cy="413563"/>
          </a:xfrm>
          <a:prstGeom prst="rect">
            <a:avLst/>
          </a:prstGeom>
          <a:noFill/>
          <a:ln>
            <a:noFill/>
          </a:ln>
        </p:spPr>
      </p:pic>
      <p:sp>
        <p:nvSpPr>
          <p:cNvPr id="516" name="Google Shape;516;p46"/>
          <p:cNvSpPr txBox="1"/>
          <p:nvPr/>
        </p:nvSpPr>
        <p:spPr>
          <a:xfrm>
            <a:off x="288625" y="946750"/>
            <a:ext cx="36945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solidFill>
                  <a:srgbClr val="666666"/>
                </a:solidFill>
              </a:rPr>
              <a:t>First order stationary co</a:t>
            </a:r>
            <a:r>
              <a:rPr lang="zh-CN">
                <a:solidFill>
                  <a:srgbClr val="666666"/>
                </a:solidFill>
              </a:rPr>
              <a:t>n</a:t>
            </a:r>
            <a:r>
              <a:rPr lang="zh-CN">
                <a:solidFill>
                  <a:srgbClr val="666666"/>
                </a:solidFill>
              </a:rPr>
              <a:t>dition:</a:t>
            </a:r>
            <a:endParaRPr>
              <a:solidFill>
                <a:srgbClr val="666666"/>
              </a:solidFill>
            </a:endParaRPr>
          </a:p>
        </p:txBody>
      </p:sp>
      <p:pic>
        <p:nvPicPr>
          <p:cNvPr id="517" name="Google Shape;517;p46"/>
          <p:cNvPicPr preferRelativeResize="0"/>
          <p:nvPr/>
        </p:nvPicPr>
        <p:blipFill>
          <a:blip r:embed="rId5">
            <a:alphaModFix/>
          </a:blip>
          <a:stretch>
            <a:fillRect/>
          </a:stretch>
        </p:blipFill>
        <p:spPr>
          <a:xfrm>
            <a:off x="2538973" y="1321744"/>
            <a:ext cx="1123459" cy="506349"/>
          </a:xfrm>
          <a:prstGeom prst="rect">
            <a:avLst/>
          </a:prstGeom>
          <a:noFill/>
          <a:ln>
            <a:noFill/>
          </a:ln>
        </p:spPr>
      </p:pic>
      <p:pic>
        <p:nvPicPr>
          <p:cNvPr id="518" name="Google Shape;518;p46"/>
          <p:cNvPicPr preferRelativeResize="0"/>
          <p:nvPr/>
        </p:nvPicPr>
        <p:blipFill>
          <a:blip r:embed="rId6">
            <a:alphaModFix/>
          </a:blip>
          <a:stretch>
            <a:fillRect/>
          </a:stretch>
        </p:blipFill>
        <p:spPr>
          <a:xfrm>
            <a:off x="6033072" y="1258457"/>
            <a:ext cx="696228" cy="569643"/>
          </a:xfrm>
          <a:prstGeom prst="rect">
            <a:avLst/>
          </a:prstGeom>
          <a:noFill/>
          <a:ln>
            <a:noFill/>
          </a:ln>
        </p:spPr>
      </p:pic>
      <p:pic>
        <p:nvPicPr>
          <p:cNvPr id="519" name="Google Shape;519;p46"/>
          <p:cNvPicPr preferRelativeResize="0"/>
          <p:nvPr/>
        </p:nvPicPr>
        <p:blipFill rotWithShape="1">
          <a:blip r:embed="rId7">
            <a:alphaModFix/>
          </a:blip>
          <a:srcRect b="0" l="4852" r="0" t="0"/>
          <a:stretch/>
        </p:blipFill>
        <p:spPr>
          <a:xfrm>
            <a:off x="3636247" y="1258450"/>
            <a:ext cx="2333531" cy="735000"/>
          </a:xfrm>
          <a:prstGeom prst="rect">
            <a:avLst/>
          </a:prstGeom>
          <a:noFill/>
          <a:ln>
            <a:noFill/>
          </a:ln>
        </p:spPr>
      </p:pic>
      <p:cxnSp>
        <p:nvCxnSpPr>
          <p:cNvPr id="520" name="Google Shape;520;p46"/>
          <p:cNvCxnSpPr/>
          <p:nvPr/>
        </p:nvCxnSpPr>
        <p:spPr>
          <a:xfrm>
            <a:off x="2130525" y="2194050"/>
            <a:ext cx="468900" cy="11700"/>
          </a:xfrm>
          <a:prstGeom prst="straightConnector1">
            <a:avLst/>
          </a:prstGeom>
          <a:noFill/>
          <a:ln cap="flat" cmpd="sng" w="9525">
            <a:solidFill>
              <a:srgbClr val="38761D"/>
            </a:solidFill>
            <a:prstDash val="solid"/>
            <a:round/>
            <a:headEnd len="med" w="med" type="none"/>
            <a:tailEnd len="med" w="med" type="triangle"/>
          </a:ln>
        </p:spPr>
      </p:cxnSp>
      <p:sp>
        <p:nvSpPr>
          <p:cNvPr id="521" name="Google Shape;521;p46"/>
          <p:cNvSpPr/>
          <p:nvPr/>
        </p:nvSpPr>
        <p:spPr>
          <a:xfrm>
            <a:off x="5871575" y="2489975"/>
            <a:ext cx="2587500" cy="3642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sz="1000"/>
              <a:t>The returned point satisfies the first order stationary condition</a:t>
            </a:r>
            <a:endParaRPr sz="10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47"/>
          <p:cNvSpPr txBox="1"/>
          <p:nvPr>
            <p:ph type="title"/>
          </p:nvPr>
        </p:nvSpPr>
        <p:spPr>
          <a:xfrm>
            <a:off x="467203" y="328083"/>
            <a:ext cx="7237500" cy="735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CN"/>
              <a:t>Convergence Analysis -- wrap up</a:t>
            </a:r>
            <a:endParaRPr/>
          </a:p>
        </p:txBody>
      </p:sp>
      <p:sp>
        <p:nvSpPr>
          <p:cNvPr id="527" name="Google Shape;527;p47"/>
          <p:cNvSpPr txBox="1"/>
          <p:nvPr>
            <p:ph idx="1" type="body"/>
          </p:nvPr>
        </p:nvSpPr>
        <p:spPr>
          <a:xfrm>
            <a:off x="493889" y="1200150"/>
            <a:ext cx="8142000" cy="3583500"/>
          </a:xfrm>
          <a:prstGeom prst="rect">
            <a:avLst/>
          </a:prstGeom>
        </p:spPr>
        <p:txBody>
          <a:bodyPr anchorCtr="0" anchor="t" bIns="34275" lIns="68575" spcFirstLastPara="1" rIns="68575" wrap="square" tIns="34275">
            <a:noAutofit/>
          </a:bodyPr>
          <a:lstStyle/>
          <a:p>
            <a:pPr indent="0" lvl="0" marL="0" rtl="0" algn="l">
              <a:spcBef>
                <a:spcPts val="300"/>
              </a:spcBef>
              <a:spcAft>
                <a:spcPts val="0"/>
              </a:spcAft>
              <a:buNone/>
            </a:pPr>
            <a:r>
              <a:rPr lang="zh-CN"/>
              <a:t>The formal statement of “</a:t>
            </a:r>
            <a:r>
              <a:rPr lang="zh-CN">
                <a:solidFill>
                  <a:srgbClr val="434343"/>
                </a:solidFill>
              </a:rPr>
              <a:t>SGD can efficiently escape saddles</a:t>
            </a:r>
            <a:r>
              <a:rPr lang="zh-CN"/>
              <a:t>” is:</a:t>
            </a:r>
            <a:endParaRPr/>
          </a:p>
          <a:p>
            <a:pPr indent="0" lvl="0" marL="457200" rtl="0" algn="l">
              <a:spcBef>
                <a:spcPts val="500"/>
              </a:spcBef>
              <a:spcAft>
                <a:spcPts val="500"/>
              </a:spcAft>
              <a:buNone/>
            </a:pPr>
            <a:r>
              <a:t/>
            </a:r>
            <a:endParaRPr sz="1600"/>
          </a:p>
        </p:txBody>
      </p:sp>
      <p:pic>
        <p:nvPicPr>
          <p:cNvPr id="528" name="Google Shape;528;p47"/>
          <p:cNvPicPr preferRelativeResize="0"/>
          <p:nvPr/>
        </p:nvPicPr>
        <p:blipFill>
          <a:blip r:embed="rId3">
            <a:alphaModFix/>
          </a:blip>
          <a:stretch>
            <a:fillRect/>
          </a:stretch>
        </p:blipFill>
        <p:spPr>
          <a:xfrm>
            <a:off x="391000" y="1797849"/>
            <a:ext cx="8554974" cy="2109226"/>
          </a:xfrm>
          <a:prstGeom prst="rect">
            <a:avLst/>
          </a:prstGeom>
          <a:noFill/>
          <a:ln>
            <a:noFill/>
          </a:ln>
        </p:spPr>
      </p:pic>
      <p:sp>
        <p:nvSpPr>
          <p:cNvPr id="529" name="Google Shape;529;p47"/>
          <p:cNvSpPr/>
          <p:nvPr/>
        </p:nvSpPr>
        <p:spPr>
          <a:xfrm>
            <a:off x="5814700" y="2092375"/>
            <a:ext cx="2450700" cy="404700"/>
          </a:xfrm>
          <a:prstGeom prst="roundRect">
            <a:avLst>
              <a:gd fmla="val 16667" name="adj"/>
            </a:avLst>
          </a:prstGeom>
          <a:noFill/>
          <a:ln cap="flat" cmpd="sng" w="19050">
            <a:solidFill>
              <a:srgbClr val="CC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7"/>
          <p:cNvSpPr/>
          <p:nvPr/>
        </p:nvSpPr>
        <p:spPr>
          <a:xfrm>
            <a:off x="5877225" y="1849675"/>
            <a:ext cx="69300" cy="242700"/>
          </a:xfrm>
          <a:prstGeom prst="upArrow">
            <a:avLst>
              <a:gd fmla="val 50000" name="adj1"/>
              <a:gd fmla="val 50000" name="adj2"/>
            </a:avLst>
          </a:prstGeom>
          <a:solidFill>
            <a:srgbClr val="CC0000"/>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7"/>
          <p:cNvSpPr txBox="1"/>
          <p:nvPr/>
        </p:nvSpPr>
        <p:spPr>
          <a:xfrm>
            <a:off x="5618175" y="1514375"/>
            <a:ext cx="682200" cy="3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solidFill>
                  <a:srgbClr val="E06666"/>
                </a:solidFill>
              </a:rPr>
              <a:t>part 2</a:t>
            </a:r>
            <a:endParaRPr>
              <a:solidFill>
                <a:srgbClr val="E06666"/>
              </a:solidFill>
            </a:endParaRPr>
          </a:p>
        </p:txBody>
      </p:sp>
      <p:sp>
        <p:nvSpPr>
          <p:cNvPr id="532" name="Google Shape;532;p47"/>
          <p:cNvSpPr/>
          <p:nvPr/>
        </p:nvSpPr>
        <p:spPr>
          <a:xfrm>
            <a:off x="393050" y="2855325"/>
            <a:ext cx="7976400" cy="665700"/>
          </a:xfrm>
          <a:prstGeom prst="roundRect">
            <a:avLst>
              <a:gd fmla="val 16667" name="adj"/>
            </a:avLst>
          </a:prstGeom>
          <a:noFill/>
          <a:ln cap="flat" cmpd="sng" w="19050">
            <a:solidFill>
              <a:srgbClr val="38761D"/>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7"/>
          <p:cNvSpPr/>
          <p:nvPr/>
        </p:nvSpPr>
        <p:spPr>
          <a:xfrm>
            <a:off x="8357925" y="2855325"/>
            <a:ext cx="184800" cy="104100"/>
          </a:xfrm>
          <a:prstGeom prst="rightArrow">
            <a:avLst>
              <a:gd fmla="val 50000" name="adj1"/>
              <a:gd fmla="val 50000" name="adj2"/>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7"/>
          <p:cNvSpPr txBox="1"/>
          <p:nvPr/>
        </p:nvSpPr>
        <p:spPr>
          <a:xfrm>
            <a:off x="8538000" y="2663475"/>
            <a:ext cx="682200" cy="3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solidFill>
                  <a:srgbClr val="6AA84F"/>
                </a:solidFill>
              </a:rPr>
              <a:t>part 3</a:t>
            </a:r>
            <a:endParaRPr>
              <a:solidFill>
                <a:srgbClr val="6AA84F"/>
              </a:solidFill>
            </a:endParaRPr>
          </a:p>
        </p:txBody>
      </p:sp>
      <p:sp>
        <p:nvSpPr>
          <p:cNvPr id="535" name="Google Shape;535;p47"/>
          <p:cNvSpPr/>
          <p:nvPr/>
        </p:nvSpPr>
        <p:spPr>
          <a:xfrm>
            <a:off x="3155900" y="2508525"/>
            <a:ext cx="323700" cy="335400"/>
          </a:xfrm>
          <a:prstGeom prst="roundRect">
            <a:avLst>
              <a:gd fmla="val 16667" name="adj"/>
            </a:avLst>
          </a:prstGeom>
          <a:noFill/>
          <a:ln cap="flat" cmpd="sng" w="19050">
            <a:solidFill>
              <a:srgbClr val="674EA7"/>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7"/>
          <p:cNvSpPr/>
          <p:nvPr/>
        </p:nvSpPr>
        <p:spPr>
          <a:xfrm>
            <a:off x="3294675" y="1826500"/>
            <a:ext cx="69300" cy="665700"/>
          </a:xfrm>
          <a:prstGeom prst="upArrow">
            <a:avLst>
              <a:gd fmla="val 50000" name="adj1"/>
              <a:gd fmla="val 50000" name="adj2"/>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7"/>
          <p:cNvSpPr txBox="1"/>
          <p:nvPr/>
        </p:nvSpPr>
        <p:spPr>
          <a:xfrm>
            <a:off x="3027375" y="1514375"/>
            <a:ext cx="682200" cy="3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solidFill>
                  <a:srgbClr val="8E7CC3"/>
                </a:solidFill>
              </a:rPr>
              <a:t>part 1</a:t>
            </a:r>
            <a:endParaRPr>
              <a:solidFill>
                <a:srgbClr val="8E7CC3"/>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48"/>
          <p:cNvSpPr txBox="1"/>
          <p:nvPr>
            <p:ph idx="1" type="body"/>
          </p:nvPr>
        </p:nvSpPr>
        <p:spPr>
          <a:xfrm>
            <a:off x="493889" y="1200150"/>
            <a:ext cx="8142000" cy="3583500"/>
          </a:xfrm>
          <a:prstGeom prst="rect">
            <a:avLst/>
          </a:prstGeom>
        </p:spPr>
        <p:txBody>
          <a:bodyPr anchorCtr="0" anchor="t" bIns="34275" lIns="68575" spcFirstLastPara="1" rIns="68575" wrap="square" tIns="34275">
            <a:noAutofit/>
          </a:bodyPr>
          <a:lstStyle/>
          <a:p>
            <a:pPr indent="-317500" lvl="0" marL="457200" rtl="0" algn="l">
              <a:spcBef>
                <a:spcPts val="300"/>
              </a:spcBef>
              <a:spcAft>
                <a:spcPts val="0"/>
              </a:spcAft>
              <a:buSzPts val="1400"/>
              <a:buChar char="•"/>
            </a:pPr>
            <a:r>
              <a:rPr lang="zh-CN"/>
              <a:t>SGD achieves a stochastic gradient computational cost of</a:t>
            </a:r>
            <a:endParaRPr/>
          </a:p>
          <a:p>
            <a:pPr indent="0" lvl="0" marL="457200" rtl="0" algn="l">
              <a:spcBef>
                <a:spcPts val="300"/>
              </a:spcBef>
              <a:spcAft>
                <a:spcPts val="0"/>
              </a:spcAft>
              <a:buNone/>
            </a:pPr>
            <a:r>
              <a:rPr lang="zh-CN"/>
              <a:t>for finding an                 -approximate second order stationary point when equipped with a ball-controlled stopping criterion and Hessian-Lipschitz constraints.</a:t>
            </a:r>
            <a:endParaRPr/>
          </a:p>
          <a:p>
            <a:pPr indent="-317500" lvl="0" marL="914400" rtl="0" algn="l">
              <a:spcBef>
                <a:spcPts val="300"/>
              </a:spcBef>
              <a:spcAft>
                <a:spcPts val="0"/>
              </a:spcAft>
              <a:buSzPts val="1400"/>
              <a:buChar char="•"/>
            </a:pPr>
            <a:r>
              <a:rPr lang="zh-CN"/>
              <a:t>Improves over the best-known SGD convergence rate of </a:t>
            </a:r>
            <a:endParaRPr/>
          </a:p>
        </p:txBody>
      </p:sp>
      <p:sp>
        <p:nvSpPr>
          <p:cNvPr id="543" name="Google Shape;543;p48"/>
          <p:cNvSpPr txBox="1"/>
          <p:nvPr>
            <p:ph type="title"/>
          </p:nvPr>
        </p:nvSpPr>
        <p:spPr>
          <a:xfrm>
            <a:off x="467203" y="328083"/>
            <a:ext cx="7237500" cy="735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CN"/>
              <a:t>Conclusion</a:t>
            </a:r>
            <a:endParaRPr/>
          </a:p>
        </p:txBody>
      </p:sp>
      <p:pic>
        <p:nvPicPr>
          <p:cNvPr descr="\tilde{O}(\epsilon^{-3.5})" id="544" name="Google Shape;544;p48"/>
          <p:cNvPicPr preferRelativeResize="0"/>
          <p:nvPr/>
        </p:nvPicPr>
        <p:blipFill>
          <a:blip r:embed="rId3">
            <a:alphaModFix/>
          </a:blip>
          <a:stretch>
            <a:fillRect/>
          </a:stretch>
        </p:blipFill>
        <p:spPr>
          <a:xfrm>
            <a:off x="7928650" y="1342875"/>
            <a:ext cx="747400" cy="264656"/>
          </a:xfrm>
          <a:prstGeom prst="rect">
            <a:avLst/>
          </a:prstGeom>
          <a:noFill/>
          <a:ln>
            <a:noFill/>
          </a:ln>
        </p:spPr>
      </p:pic>
      <p:pic>
        <p:nvPicPr>
          <p:cNvPr id="545" name="Google Shape;545;p48"/>
          <p:cNvPicPr preferRelativeResize="0"/>
          <p:nvPr/>
        </p:nvPicPr>
        <p:blipFill>
          <a:blip r:embed="rId4">
            <a:alphaModFix/>
          </a:blip>
          <a:stretch>
            <a:fillRect/>
          </a:stretch>
        </p:blipFill>
        <p:spPr>
          <a:xfrm>
            <a:off x="2693674" y="1677799"/>
            <a:ext cx="1096468" cy="264650"/>
          </a:xfrm>
          <a:prstGeom prst="rect">
            <a:avLst/>
          </a:prstGeom>
          <a:noFill/>
          <a:ln>
            <a:noFill/>
          </a:ln>
        </p:spPr>
      </p:pic>
      <p:pic>
        <p:nvPicPr>
          <p:cNvPr descr="\tilde{\mathcal{O}}(\epsilon^{-4})" id="546" name="Google Shape;546;p48"/>
          <p:cNvPicPr preferRelativeResize="0"/>
          <p:nvPr/>
        </p:nvPicPr>
        <p:blipFill>
          <a:blip r:embed="rId5">
            <a:alphaModFix/>
          </a:blip>
          <a:stretch>
            <a:fillRect/>
          </a:stretch>
        </p:blipFill>
        <p:spPr>
          <a:xfrm>
            <a:off x="1257725" y="3042226"/>
            <a:ext cx="617448" cy="2646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49"/>
          <p:cNvSpPr txBox="1"/>
          <p:nvPr>
            <p:ph idx="1" type="body"/>
          </p:nvPr>
        </p:nvSpPr>
        <p:spPr>
          <a:xfrm>
            <a:off x="493889" y="1200150"/>
            <a:ext cx="8142000" cy="3583500"/>
          </a:xfrm>
          <a:prstGeom prst="rect">
            <a:avLst/>
          </a:prstGeom>
        </p:spPr>
        <p:txBody>
          <a:bodyPr anchorCtr="0" anchor="t" bIns="34275" lIns="68575" spcFirstLastPara="1" rIns="68575" wrap="square" tIns="34275">
            <a:noAutofit/>
          </a:bodyPr>
          <a:lstStyle/>
          <a:p>
            <a:pPr indent="-317500" lvl="0" marL="457200" rtl="0" algn="l">
              <a:spcBef>
                <a:spcPts val="300"/>
              </a:spcBef>
              <a:spcAft>
                <a:spcPts val="0"/>
              </a:spcAft>
              <a:buSzPts val="1400"/>
              <a:buChar char="•"/>
            </a:pPr>
            <a:r>
              <a:rPr lang="zh-CN"/>
              <a:t>Some important questions still remain:</a:t>
            </a:r>
            <a:endParaRPr/>
          </a:p>
          <a:p>
            <a:pPr indent="-317500" lvl="1" marL="914400" rtl="0" algn="l">
              <a:spcBef>
                <a:spcPts val="0"/>
              </a:spcBef>
              <a:spcAft>
                <a:spcPts val="0"/>
              </a:spcAft>
              <a:buSzPts val="1400"/>
              <a:buChar char="–"/>
            </a:pPr>
            <a:r>
              <a:rPr lang="zh-CN"/>
              <a:t>Does SGD achieve an even faster rate than the one found in this paper?</a:t>
            </a:r>
            <a:endParaRPr/>
          </a:p>
          <a:p>
            <a:pPr indent="-317500" lvl="2" marL="1371600" rtl="0" algn="l">
              <a:spcBef>
                <a:spcPts val="0"/>
              </a:spcBef>
              <a:spcAft>
                <a:spcPts val="0"/>
              </a:spcAft>
              <a:buSzPts val="1400"/>
              <a:buChar char="•"/>
            </a:pPr>
            <a:r>
              <a:rPr lang="zh-CN"/>
              <a:t>Conjectured that variance reduction methods are necessary to achieve an approximate second-order stationary point in fewer than            steps</a:t>
            </a:r>
            <a:endParaRPr/>
          </a:p>
          <a:p>
            <a:pPr indent="-317500" lvl="1" marL="914400" rtl="0" algn="l">
              <a:spcBef>
                <a:spcPts val="0"/>
              </a:spcBef>
              <a:spcAft>
                <a:spcPts val="0"/>
              </a:spcAft>
              <a:buSzPts val="1400"/>
              <a:buChar char="–"/>
            </a:pPr>
            <a:r>
              <a:rPr lang="zh-CN"/>
              <a:t>What is the convergence rate of SGD in solving constrained optimization problems</a:t>
            </a:r>
            <a:endParaRPr/>
          </a:p>
          <a:p>
            <a:pPr indent="-317500" lvl="1" marL="914400" rtl="0" algn="l">
              <a:spcBef>
                <a:spcPts val="0"/>
              </a:spcBef>
              <a:spcAft>
                <a:spcPts val="0"/>
              </a:spcAft>
              <a:buSzPts val="1400"/>
              <a:buChar char="–"/>
            </a:pPr>
            <a:r>
              <a:rPr lang="zh-CN"/>
              <a:t>Can one extend the analysis in this paper to the proximal case, or even the stochastic version of Nesterov’s Accelerated Gradient Descent?</a:t>
            </a:r>
            <a:endParaRPr/>
          </a:p>
        </p:txBody>
      </p:sp>
      <p:sp>
        <p:nvSpPr>
          <p:cNvPr id="552" name="Google Shape;552;p49"/>
          <p:cNvSpPr txBox="1"/>
          <p:nvPr>
            <p:ph type="title"/>
          </p:nvPr>
        </p:nvSpPr>
        <p:spPr>
          <a:xfrm>
            <a:off x="467203" y="328083"/>
            <a:ext cx="7237500" cy="735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CN"/>
              <a:t>Future Work</a:t>
            </a:r>
            <a:endParaRPr/>
          </a:p>
        </p:txBody>
      </p:sp>
      <p:pic>
        <p:nvPicPr>
          <p:cNvPr id="553" name="Google Shape;553;p49"/>
          <p:cNvPicPr preferRelativeResize="0"/>
          <p:nvPr/>
        </p:nvPicPr>
        <p:blipFill>
          <a:blip r:embed="rId3">
            <a:alphaModFix/>
          </a:blip>
          <a:stretch>
            <a:fillRect/>
          </a:stretch>
        </p:blipFill>
        <p:spPr>
          <a:xfrm>
            <a:off x="8228450" y="2196800"/>
            <a:ext cx="544175" cy="186350"/>
          </a:xfrm>
          <a:prstGeom prst="rect">
            <a:avLst/>
          </a:prstGeom>
          <a:noFill/>
          <a:ln>
            <a:noFill/>
          </a:ln>
        </p:spPr>
      </p:pic>
      <p:pic>
        <p:nvPicPr>
          <p:cNvPr descr="\tilde{O}(\epsilon^{-3.5})" id="554" name="Google Shape;554;p49"/>
          <p:cNvPicPr preferRelativeResize="0"/>
          <p:nvPr/>
        </p:nvPicPr>
        <p:blipFill>
          <a:blip r:embed="rId4">
            <a:alphaModFix/>
          </a:blip>
          <a:stretch>
            <a:fillRect/>
          </a:stretch>
        </p:blipFill>
        <p:spPr>
          <a:xfrm>
            <a:off x="6714150" y="2433325"/>
            <a:ext cx="526273" cy="186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467203" y="328083"/>
            <a:ext cx="7237500" cy="735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CN">
                <a:solidFill>
                  <a:srgbClr val="000000"/>
                </a:solidFill>
              </a:rPr>
              <a:t>Previous Results on finding SSP</a:t>
            </a:r>
            <a:endParaRPr>
              <a:solidFill>
                <a:srgbClr val="000000"/>
              </a:solidFill>
            </a:endParaRPr>
          </a:p>
        </p:txBody>
      </p:sp>
      <p:graphicFrame>
        <p:nvGraphicFramePr>
          <p:cNvPr id="73" name="Google Shape;73;p14"/>
          <p:cNvGraphicFramePr/>
          <p:nvPr/>
        </p:nvGraphicFramePr>
        <p:xfrm>
          <a:off x="608250" y="1261125"/>
          <a:ext cx="3000000" cy="3000000"/>
        </p:xfrm>
        <a:graphic>
          <a:graphicData uri="http://schemas.openxmlformats.org/drawingml/2006/table">
            <a:tbl>
              <a:tblPr>
                <a:noFill/>
                <a:tableStyleId>{377C88EB-048E-42B8-8110-57AF741E6B6D}</a:tableStyleId>
              </a:tblPr>
              <a:tblGrid>
                <a:gridCol w="2413000"/>
                <a:gridCol w="2413000"/>
                <a:gridCol w="2413000"/>
              </a:tblGrid>
              <a:tr h="958150">
                <a:tc>
                  <a:txBody>
                    <a:bodyPr/>
                    <a:lstStyle/>
                    <a:p>
                      <a:pPr indent="0" lvl="0" marL="0" rtl="0" algn="l">
                        <a:spcBef>
                          <a:spcPts val="0"/>
                        </a:spcBef>
                        <a:spcAft>
                          <a:spcPts val="0"/>
                        </a:spcAft>
                        <a:buNone/>
                      </a:pPr>
                      <a:r>
                        <a:rPr lang="zh-CN"/>
                        <a:t>Ge et al. (2015)</a:t>
                      </a:r>
                      <a:endParaRPr/>
                    </a:p>
                  </a:txBody>
                  <a:tcPr marT="91425" marB="91425" marR="91425" marL="91425"/>
                </a:tc>
                <a:tc>
                  <a:txBody>
                    <a:bodyPr/>
                    <a:lstStyle/>
                    <a:p>
                      <a:pPr indent="0" lvl="0" marL="0" rtl="0" algn="l">
                        <a:spcBef>
                          <a:spcPts val="0"/>
                        </a:spcBef>
                        <a:spcAft>
                          <a:spcPts val="0"/>
                        </a:spcAft>
                        <a:buNone/>
                      </a:pPr>
                      <a:r>
                        <a:rPr lang="zh-CN"/>
                        <a:t>Injection of spherical noise</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1008775">
                <a:tc>
                  <a:txBody>
                    <a:bodyPr/>
                    <a:lstStyle/>
                    <a:p>
                      <a:pPr indent="0" lvl="0" marL="0" rtl="0" algn="l">
                        <a:spcBef>
                          <a:spcPts val="0"/>
                        </a:spcBef>
                        <a:spcAft>
                          <a:spcPts val="0"/>
                        </a:spcAft>
                        <a:buNone/>
                      </a:pPr>
                      <a:r>
                        <a:rPr lang="zh-CN"/>
                        <a:t>Daneshmand et al. (2018)</a:t>
                      </a:r>
                      <a:endParaRPr/>
                    </a:p>
                  </a:txBody>
                  <a:tcPr marT="91425" marB="91425" marR="91425" marL="91425"/>
                </a:tc>
                <a:tc>
                  <a:txBody>
                    <a:bodyPr/>
                    <a:lstStyle/>
                    <a:p>
                      <a:pPr indent="0" lvl="0" marL="0" rtl="0" algn="l">
                        <a:spcBef>
                          <a:spcPts val="0"/>
                        </a:spcBef>
                        <a:spcAft>
                          <a:spcPts val="0"/>
                        </a:spcAft>
                        <a:buNone/>
                      </a:pPr>
                      <a:r>
                        <a:rPr lang="zh-CN"/>
                        <a:t>Normal SGD step</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1008775">
                <a:tc>
                  <a:txBody>
                    <a:bodyPr/>
                    <a:lstStyle/>
                    <a:p>
                      <a:pPr indent="0" lvl="0" marL="0" rtl="0" algn="l">
                        <a:spcBef>
                          <a:spcPts val="0"/>
                        </a:spcBef>
                        <a:spcAft>
                          <a:spcPts val="0"/>
                        </a:spcAft>
                        <a:buNone/>
                      </a:pPr>
                      <a:r>
                        <a:rPr lang="zh-CN"/>
                        <a:t>Fang et al. (2018)</a:t>
                      </a:r>
                      <a:endParaRPr/>
                    </a:p>
                  </a:txBody>
                  <a:tcPr marT="91425" marB="91425" marR="91425" marL="91425"/>
                </a:tc>
                <a:tc>
                  <a:txBody>
                    <a:bodyPr/>
                    <a:lstStyle/>
                    <a:p>
                      <a:pPr indent="0" lvl="0" marL="0" rtl="0" algn="l">
                        <a:spcBef>
                          <a:spcPts val="0"/>
                        </a:spcBef>
                        <a:spcAft>
                          <a:spcPts val="0"/>
                        </a:spcAft>
                        <a:buNone/>
                      </a:pPr>
                      <a:r>
                        <a:rPr lang="zh-CN"/>
                        <a:t>Variance reduction</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descr="\tilde{O}(d\epsilon^{-10})" id="74" name="Google Shape;74;p14"/>
          <p:cNvPicPr preferRelativeResize="0"/>
          <p:nvPr/>
        </p:nvPicPr>
        <p:blipFill>
          <a:blip r:embed="rId3">
            <a:alphaModFix/>
          </a:blip>
          <a:stretch>
            <a:fillRect/>
          </a:stretch>
        </p:blipFill>
        <p:spPr>
          <a:xfrm>
            <a:off x="5558200" y="2348523"/>
            <a:ext cx="1364353" cy="446450"/>
          </a:xfrm>
          <a:prstGeom prst="rect">
            <a:avLst/>
          </a:prstGeom>
          <a:noFill/>
          <a:ln>
            <a:noFill/>
          </a:ln>
        </p:spPr>
      </p:pic>
      <p:pic>
        <p:nvPicPr>
          <p:cNvPr descr="\tilde{O}(poly(d)\epsilon^{-8})" id="75" name="Google Shape;75;p14"/>
          <p:cNvPicPr preferRelativeResize="0"/>
          <p:nvPr/>
        </p:nvPicPr>
        <p:blipFill>
          <a:blip r:embed="rId4">
            <a:alphaModFix/>
          </a:blip>
          <a:stretch>
            <a:fillRect/>
          </a:stretch>
        </p:blipFill>
        <p:spPr>
          <a:xfrm>
            <a:off x="5558200" y="1377000"/>
            <a:ext cx="2146500" cy="446450"/>
          </a:xfrm>
          <a:prstGeom prst="rect">
            <a:avLst/>
          </a:prstGeom>
          <a:noFill/>
          <a:ln>
            <a:noFill/>
          </a:ln>
        </p:spPr>
      </p:pic>
      <p:pic>
        <p:nvPicPr>
          <p:cNvPr descr="\tilde{O}(\epsilon^{-3})" id="76" name="Google Shape;76;p14"/>
          <p:cNvPicPr preferRelativeResize="0"/>
          <p:nvPr/>
        </p:nvPicPr>
        <p:blipFill>
          <a:blip r:embed="rId5">
            <a:alphaModFix/>
          </a:blip>
          <a:stretch>
            <a:fillRect/>
          </a:stretch>
        </p:blipFill>
        <p:spPr>
          <a:xfrm>
            <a:off x="5558200" y="3320050"/>
            <a:ext cx="1035778" cy="4464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50"/>
          <p:cNvSpPr txBox="1"/>
          <p:nvPr>
            <p:ph type="ctrTitle"/>
          </p:nvPr>
        </p:nvSpPr>
        <p:spPr>
          <a:xfrm>
            <a:off x="1160333" y="1918914"/>
            <a:ext cx="4987800" cy="9129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CN" sz="3600"/>
              <a:t>Thanks for watching</a:t>
            </a:r>
            <a:endParaRPr sz="36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noFill/>
      </p:bgPr>
    </p:bg>
    <p:spTree>
      <p:nvGrpSpPr>
        <p:cNvPr id="563" name="Shape 563"/>
        <p:cNvGrpSpPr/>
        <p:nvPr/>
      </p:nvGrpSpPr>
      <p:grpSpPr>
        <a:xfrm>
          <a:off x="0" y="0"/>
          <a:ext cx="0" cy="0"/>
          <a:chOff x="0" y="0"/>
          <a:chExt cx="0" cy="0"/>
        </a:xfrm>
      </p:grpSpPr>
      <p:sp>
        <p:nvSpPr>
          <p:cNvPr id="564" name="Google Shape;564;p51"/>
          <p:cNvSpPr txBox="1"/>
          <p:nvPr>
            <p:ph type="title"/>
          </p:nvPr>
        </p:nvSpPr>
        <p:spPr>
          <a:xfrm>
            <a:off x="467203" y="328083"/>
            <a:ext cx="7237465" cy="735145"/>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zh-CN"/>
              <a:t>Appendix -- Parameter setting</a:t>
            </a:r>
            <a:endParaRPr sz="1100"/>
          </a:p>
        </p:txBody>
      </p:sp>
      <p:pic>
        <p:nvPicPr>
          <p:cNvPr id="565" name="Google Shape;565;p51"/>
          <p:cNvPicPr preferRelativeResize="0"/>
          <p:nvPr/>
        </p:nvPicPr>
        <p:blipFill rotWithShape="1">
          <a:blip r:embed="rId3">
            <a:alphaModFix/>
          </a:blip>
          <a:srcRect b="0" l="0" r="0" t="0"/>
          <a:stretch/>
        </p:blipFill>
        <p:spPr>
          <a:xfrm>
            <a:off x="8145679" y="326711"/>
            <a:ext cx="596646" cy="690372"/>
          </a:xfrm>
          <a:prstGeom prst="rect">
            <a:avLst/>
          </a:prstGeom>
          <a:noFill/>
          <a:ln>
            <a:noFill/>
          </a:ln>
        </p:spPr>
      </p:pic>
      <p:pic>
        <p:nvPicPr>
          <p:cNvPr id="566" name="Google Shape;566;p51"/>
          <p:cNvPicPr preferRelativeResize="0"/>
          <p:nvPr/>
        </p:nvPicPr>
        <p:blipFill>
          <a:blip r:embed="rId4">
            <a:alphaModFix/>
          </a:blip>
          <a:stretch>
            <a:fillRect/>
          </a:stretch>
        </p:blipFill>
        <p:spPr>
          <a:xfrm>
            <a:off x="152400" y="1215628"/>
            <a:ext cx="8839200" cy="246338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idx="1" type="body"/>
          </p:nvPr>
        </p:nvSpPr>
        <p:spPr>
          <a:xfrm>
            <a:off x="493889" y="1200150"/>
            <a:ext cx="8142000" cy="3583500"/>
          </a:xfrm>
          <a:prstGeom prst="rect">
            <a:avLst/>
          </a:prstGeom>
        </p:spPr>
        <p:txBody>
          <a:bodyPr anchorCtr="0" anchor="t" bIns="34275" lIns="68575" spcFirstLastPara="1" rIns="68575" wrap="square" tIns="34275">
            <a:noAutofit/>
          </a:bodyPr>
          <a:lstStyle/>
          <a:p>
            <a:pPr indent="0" lvl="0" marL="0" rtl="0" algn="l">
              <a:spcBef>
                <a:spcPts val="300"/>
              </a:spcBef>
              <a:spcAft>
                <a:spcPts val="0"/>
              </a:spcAft>
              <a:buNone/>
            </a:pPr>
            <a:r>
              <a:rPr lang="zh-CN">
                <a:solidFill>
                  <a:srgbClr val="000000"/>
                </a:solidFill>
              </a:rPr>
              <a:t>1, For Lipschitz-continuous gradient and Hessian objective function, the computational cost to find second-order stationary point is</a:t>
            </a:r>
            <a:endParaRPr>
              <a:solidFill>
                <a:srgbClr val="000000"/>
              </a:solidFill>
            </a:endParaRPr>
          </a:p>
          <a:p>
            <a:pPr indent="0" lvl="0" marL="0" rtl="0" algn="l">
              <a:spcBef>
                <a:spcPts val="300"/>
              </a:spcBef>
              <a:spcAft>
                <a:spcPts val="0"/>
              </a:spcAft>
              <a:buNone/>
            </a:pPr>
            <a:r>
              <a:t/>
            </a:r>
            <a:endParaRPr>
              <a:solidFill>
                <a:srgbClr val="000000"/>
              </a:solidFill>
            </a:endParaRPr>
          </a:p>
          <a:p>
            <a:pPr indent="0" lvl="0" marL="0" rtl="0" algn="l">
              <a:spcBef>
                <a:spcPts val="300"/>
              </a:spcBef>
              <a:spcAft>
                <a:spcPts val="0"/>
              </a:spcAft>
              <a:buNone/>
            </a:pPr>
            <a:r>
              <a:t/>
            </a:r>
            <a:endParaRPr>
              <a:solidFill>
                <a:srgbClr val="000000"/>
              </a:solidFill>
            </a:endParaRPr>
          </a:p>
          <a:p>
            <a:pPr indent="0" lvl="0" marL="0" rtl="0" algn="l">
              <a:spcBef>
                <a:spcPts val="300"/>
              </a:spcBef>
              <a:spcAft>
                <a:spcPts val="0"/>
              </a:spcAft>
              <a:buNone/>
            </a:pPr>
            <a:r>
              <a:rPr lang="zh-CN">
                <a:solidFill>
                  <a:srgbClr val="000000"/>
                </a:solidFill>
              </a:rPr>
              <a:t>2, Propose </a:t>
            </a:r>
            <a:r>
              <a:rPr i="1" lang="zh-CN">
                <a:solidFill>
                  <a:srgbClr val="000000"/>
                </a:solidFill>
              </a:rPr>
              <a:t>dispersive noise assumption</a:t>
            </a:r>
            <a:r>
              <a:rPr lang="zh-CN">
                <a:solidFill>
                  <a:srgbClr val="000000"/>
                </a:solidFill>
              </a:rPr>
              <a:t>, under which SGD escape all saddles that has a strongly negative Hessian eigenvalues</a:t>
            </a:r>
            <a:endParaRPr>
              <a:solidFill>
                <a:srgbClr val="000000"/>
              </a:solidFill>
            </a:endParaRPr>
          </a:p>
        </p:txBody>
      </p:sp>
      <p:sp>
        <p:nvSpPr>
          <p:cNvPr id="82" name="Google Shape;82;p15"/>
          <p:cNvSpPr txBox="1"/>
          <p:nvPr>
            <p:ph type="title"/>
          </p:nvPr>
        </p:nvSpPr>
        <p:spPr>
          <a:xfrm>
            <a:off x="467203" y="328083"/>
            <a:ext cx="7237500" cy="735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CN">
                <a:solidFill>
                  <a:srgbClr val="000000"/>
                </a:solidFill>
              </a:rPr>
              <a:t>Paper’s main contribution</a:t>
            </a:r>
            <a:endParaRPr>
              <a:solidFill>
                <a:srgbClr val="000000"/>
              </a:solidFill>
            </a:endParaRPr>
          </a:p>
        </p:txBody>
      </p:sp>
      <p:pic>
        <p:nvPicPr>
          <p:cNvPr descr="\tilde{O}(\epsilon^{-3.5})" id="83" name="Google Shape;83;p15"/>
          <p:cNvPicPr preferRelativeResize="0"/>
          <p:nvPr/>
        </p:nvPicPr>
        <p:blipFill>
          <a:blip r:embed="rId3">
            <a:alphaModFix/>
          </a:blip>
          <a:stretch>
            <a:fillRect/>
          </a:stretch>
        </p:blipFill>
        <p:spPr>
          <a:xfrm>
            <a:off x="3634875" y="2075625"/>
            <a:ext cx="1255500" cy="444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idx="1" type="body"/>
          </p:nvPr>
        </p:nvSpPr>
        <p:spPr>
          <a:xfrm>
            <a:off x="493889" y="1200150"/>
            <a:ext cx="8142000" cy="3583500"/>
          </a:xfrm>
          <a:prstGeom prst="rect">
            <a:avLst/>
          </a:prstGeom>
        </p:spPr>
        <p:txBody>
          <a:bodyPr anchorCtr="0" anchor="t" bIns="34275" lIns="68575" spcFirstLastPara="1" rIns="68575" wrap="square" tIns="34275">
            <a:noAutofit/>
          </a:bodyPr>
          <a:lstStyle/>
          <a:p>
            <a:pPr indent="-317500" lvl="0" marL="457200" rtl="0" algn="l">
              <a:spcBef>
                <a:spcPts val="300"/>
              </a:spcBef>
              <a:spcAft>
                <a:spcPts val="0"/>
              </a:spcAft>
              <a:buClr>
                <a:srgbClr val="000000"/>
              </a:buClr>
              <a:buSzPts val="1400"/>
              <a:buAutoNum type="arabicPeriod"/>
            </a:pPr>
            <a:r>
              <a:rPr lang="zh-CN">
                <a:solidFill>
                  <a:srgbClr val="000000"/>
                </a:solidFill>
              </a:rPr>
              <a:t>Introduction</a:t>
            </a:r>
            <a:endParaRPr>
              <a:solidFill>
                <a:srgbClr val="000000"/>
              </a:solidFill>
            </a:endParaRPr>
          </a:p>
          <a:p>
            <a:pPr indent="-317500" lvl="0" marL="457200" rtl="0" algn="l">
              <a:spcBef>
                <a:spcPts val="0"/>
              </a:spcBef>
              <a:spcAft>
                <a:spcPts val="0"/>
              </a:spcAft>
              <a:buClr>
                <a:srgbClr val="000000"/>
              </a:buClr>
              <a:buSzPts val="1400"/>
              <a:buAutoNum type="arabicPeriod"/>
            </a:pPr>
            <a:r>
              <a:rPr lang="zh-CN">
                <a:solidFill>
                  <a:srgbClr val="000000"/>
                </a:solidFill>
              </a:rPr>
              <a:t>Notation</a:t>
            </a:r>
            <a:endParaRPr>
              <a:solidFill>
                <a:srgbClr val="000000"/>
              </a:solidFill>
            </a:endParaRPr>
          </a:p>
          <a:p>
            <a:pPr indent="-317500" lvl="0" marL="457200" rtl="0" algn="l">
              <a:spcBef>
                <a:spcPts val="0"/>
              </a:spcBef>
              <a:spcAft>
                <a:spcPts val="0"/>
              </a:spcAft>
              <a:buClr>
                <a:srgbClr val="000000"/>
              </a:buClr>
              <a:buSzPts val="1400"/>
              <a:buAutoNum type="arabicPeriod"/>
            </a:pPr>
            <a:r>
              <a:rPr lang="zh-CN">
                <a:solidFill>
                  <a:srgbClr val="000000"/>
                </a:solidFill>
              </a:rPr>
              <a:t>Algorithm</a:t>
            </a:r>
            <a:endParaRPr>
              <a:solidFill>
                <a:srgbClr val="000000"/>
              </a:solidFill>
            </a:endParaRPr>
          </a:p>
          <a:p>
            <a:pPr indent="-317500" lvl="1" marL="914400" rtl="0" algn="l">
              <a:spcBef>
                <a:spcPts val="0"/>
              </a:spcBef>
              <a:spcAft>
                <a:spcPts val="0"/>
              </a:spcAft>
              <a:buClr>
                <a:srgbClr val="000000"/>
              </a:buClr>
              <a:buSzPts val="1400"/>
              <a:buAutoNum type="arabicPeriod"/>
            </a:pPr>
            <a:r>
              <a:rPr lang="zh-CN">
                <a:solidFill>
                  <a:srgbClr val="000000"/>
                </a:solidFill>
              </a:rPr>
              <a:t>Assumptions</a:t>
            </a:r>
            <a:endParaRPr>
              <a:solidFill>
                <a:srgbClr val="000000"/>
              </a:solidFill>
            </a:endParaRPr>
          </a:p>
          <a:p>
            <a:pPr indent="-317500" lvl="1" marL="914400" rtl="0" algn="l">
              <a:spcBef>
                <a:spcPts val="0"/>
              </a:spcBef>
              <a:spcAft>
                <a:spcPts val="0"/>
              </a:spcAft>
              <a:buClr>
                <a:srgbClr val="000000"/>
              </a:buClr>
              <a:buSzPts val="1400"/>
              <a:buAutoNum type="arabicPeriod"/>
            </a:pPr>
            <a:r>
              <a:rPr lang="zh-CN">
                <a:solidFill>
                  <a:srgbClr val="000000"/>
                </a:solidFill>
              </a:rPr>
              <a:t>Algorithm</a:t>
            </a:r>
            <a:endParaRPr>
              <a:solidFill>
                <a:srgbClr val="000000"/>
              </a:solidFill>
            </a:endParaRPr>
          </a:p>
          <a:p>
            <a:pPr indent="-317500" lvl="1" marL="914400" rtl="0" algn="l">
              <a:spcBef>
                <a:spcPts val="0"/>
              </a:spcBef>
              <a:spcAft>
                <a:spcPts val="0"/>
              </a:spcAft>
              <a:buClr>
                <a:srgbClr val="000000"/>
              </a:buClr>
              <a:buSzPts val="1400"/>
              <a:buAutoNum type="arabicPeriod"/>
            </a:pPr>
            <a:r>
              <a:rPr lang="zh-CN">
                <a:solidFill>
                  <a:srgbClr val="000000"/>
                </a:solidFill>
              </a:rPr>
              <a:t>Proof of convergence rate</a:t>
            </a:r>
            <a:endParaRPr>
              <a:solidFill>
                <a:srgbClr val="000000"/>
              </a:solidFill>
            </a:endParaRPr>
          </a:p>
          <a:p>
            <a:pPr indent="-317500" lvl="2" marL="1371600" rtl="0" algn="l">
              <a:spcBef>
                <a:spcPts val="0"/>
              </a:spcBef>
              <a:spcAft>
                <a:spcPts val="0"/>
              </a:spcAft>
              <a:buClr>
                <a:srgbClr val="000000"/>
              </a:buClr>
              <a:buSzPts val="1400"/>
              <a:buAutoNum type="arabicPeriod"/>
            </a:pPr>
            <a:r>
              <a:rPr lang="zh-CN">
                <a:solidFill>
                  <a:srgbClr val="000000"/>
                </a:solidFill>
              </a:rPr>
              <a:t>Escaping saddles</a:t>
            </a:r>
            <a:endParaRPr>
              <a:solidFill>
                <a:srgbClr val="000000"/>
              </a:solidFill>
            </a:endParaRPr>
          </a:p>
          <a:p>
            <a:pPr indent="-317500" lvl="2" marL="1371600" rtl="0" algn="l">
              <a:spcBef>
                <a:spcPts val="0"/>
              </a:spcBef>
              <a:spcAft>
                <a:spcPts val="0"/>
              </a:spcAft>
              <a:buClr>
                <a:srgbClr val="000000"/>
              </a:buClr>
              <a:buSzPts val="1400"/>
              <a:buAutoNum type="arabicPeriod"/>
            </a:pPr>
            <a:r>
              <a:rPr lang="zh-CN">
                <a:solidFill>
                  <a:srgbClr val="000000"/>
                </a:solidFill>
              </a:rPr>
              <a:t>Faster Descent</a:t>
            </a:r>
            <a:endParaRPr>
              <a:solidFill>
                <a:srgbClr val="000000"/>
              </a:solidFill>
            </a:endParaRPr>
          </a:p>
          <a:p>
            <a:pPr indent="-317500" lvl="2" marL="1371600" rtl="0" algn="l">
              <a:spcBef>
                <a:spcPts val="0"/>
              </a:spcBef>
              <a:spcAft>
                <a:spcPts val="0"/>
              </a:spcAft>
              <a:buClr>
                <a:srgbClr val="000000"/>
              </a:buClr>
              <a:buSzPts val="1400"/>
              <a:buAutoNum type="arabicPeriod"/>
            </a:pPr>
            <a:r>
              <a:rPr lang="zh-CN">
                <a:solidFill>
                  <a:srgbClr val="000000"/>
                </a:solidFill>
              </a:rPr>
              <a:t>Finding SSP</a:t>
            </a:r>
            <a:endParaRPr>
              <a:solidFill>
                <a:srgbClr val="000000"/>
              </a:solidFill>
            </a:endParaRPr>
          </a:p>
          <a:p>
            <a:pPr indent="-317500" lvl="0" marL="457200" rtl="0" algn="l">
              <a:spcBef>
                <a:spcPts val="0"/>
              </a:spcBef>
              <a:spcAft>
                <a:spcPts val="0"/>
              </a:spcAft>
              <a:buClr>
                <a:srgbClr val="000000"/>
              </a:buClr>
              <a:buSzPts val="1400"/>
              <a:buAutoNum type="arabicPeriod"/>
            </a:pPr>
            <a:r>
              <a:rPr lang="zh-CN">
                <a:solidFill>
                  <a:srgbClr val="000000"/>
                </a:solidFill>
              </a:rPr>
              <a:t>Related work &amp; Conclusion</a:t>
            </a:r>
            <a:endParaRPr>
              <a:solidFill>
                <a:srgbClr val="000000"/>
              </a:solidFill>
            </a:endParaRPr>
          </a:p>
        </p:txBody>
      </p:sp>
      <p:sp>
        <p:nvSpPr>
          <p:cNvPr id="89" name="Google Shape;89;p16"/>
          <p:cNvSpPr txBox="1"/>
          <p:nvPr>
            <p:ph type="title"/>
          </p:nvPr>
        </p:nvSpPr>
        <p:spPr>
          <a:xfrm>
            <a:off x="467203" y="328083"/>
            <a:ext cx="7237500" cy="735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CN">
                <a:solidFill>
                  <a:srgbClr val="000000"/>
                </a:solidFill>
              </a:rPr>
              <a:t>Presentation structure</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idx="1" type="body"/>
          </p:nvPr>
        </p:nvSpPr>
        <p:spPr>
          <a:xfrm>
            <a:off x="2956500" y="1119150"/>
            <a:ext cx="5667900" cy="784200"/>
          </a:xfrm>
          <a:prstGeom prst="rect">
            <a:avLst/>
          </a:prstGeom>
        </p:spPr>
        <p:txBody>
          <a:bodyPr anchorCtr="0" anchor="t" bIns="34275" lIns="68575" spcFirstLastPara="1" rIns="68575" wrap="square" tIns="34275">
            <a:noAutofit/>
          </a:bodyPr>
          <a:lstStyle/>
          <a:p>
            <a:pPr indent="0" lvl="0" marL="0" rtl="0" algn="l">
              <a:spcBef>
                <a:spcPts val="300"/>
              </a:spcBef>
              <a:spcAft>
                <a:spcPts val="0"/>
              </a:spcAft>
              <a:buNone/>
            </a:pPr>
            <a:r>
              <a:rPr lang="zh-CN">
                <a:solidFill>
                  <a:srgbClr val="000000"/>
                </a:solidFill>
              </a:rPr>
              <a:t>: Euclidean norm of a vector or spectral norm of a square matrix.</a:t>
            </a:r>
            <a:endParaRPr>
              <a:solidFill>
                <a:srgbClr val="000000"/>
              </a:solidFill>
            </a:endParaRPr>
          </a:p>
        </p:txBody>
      </p:sp>
      <p:sp>
        <p:nvSpPr>
          <p:cNvPr id="95" name="Google Shape;95;p17"/>
          <p:cNvSpPr txBox="1"/>
          <p:nvPr>
            <p:ph type="title"/>
          </p:nvPr>
        </p:nvSpPr>
        <p:spPr>
          <a:xfrm>
            <a:off x="467203" y="328083"/>
            <a:ext cx="7237500" cy="735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CN"/>
              <a:t>Notation</a:t>
            </a:r>
            <a:endParaRPr/>
          </a:p>
        </p:txBody>
      </p:sp>
      <p:pic>
        <p:nvPicPr>
          <p:cNvPr descr="||\cdot||" id="96" name="Google Shape;96;p17"/>
          <p:cNvPicPr preferRelativeResize="0"/>
          <p:nvPr/>
        </p:nvPicPr>
        <p:blipFill>
          <a:blip r:embed="rId3">
            <a:alphaModFix/>
          </a:blip>
          <a:stretch>
            <a:fillRect/>
          </a:stretch>
        </p:blipFill>
        <p:spPr>
          <a:xfrm>
            <a:off x="648000" y="1296000"/>
            <a:ext cx="467200" cy="292704"/>
          </a:xfrm>
          <a:prstGeom prst="rect">
            <a:avLst/>
          </a:prstGeom>
          <a:noFill/>
          <a:ln>
            <a:noFill/>
          </a:ln>
        </p:spPr>
      </p:pic>
      <p:pic>
        <p:nvPicPr>
          <p:cNvPr descr="p_n=O(q_n)" id="97" name="Google Shape;97;p17"/>
          <p:cNvPicPr preferRelativeResize="0"/>
          <p:nvPr/>
        </p:nvPicPr>
        <p:blipFill>
          <a:blip r:embed="rId4">
            <a:alphaModFix/>
          </a:blip>
          <a:stretch>
            <a:fillRect/>
          </a:stretch>
        </p:blipFill>
        <p:spPr>
          <a:xfrm>
            <a:off x="648000" y="2116125"/>
            <a:ext cx="1517347" cy="328075"/>
          </a:xfrm>
          <a:prstGeom prst="rect">
            <a:avLst/>
          </a:prstGeom>
          <a:noFill/>
          <a:ln>
            <a:noFill/>
          </a:ln>
        </p:spPr>
      </p:pic>
      <p:pic>
        <p:nvPicPr>
          <p:cNvPr descr="p_n=\Omega(q_n)" id="98" name="Google Shape;98;p17"/>
          <p:cNvPicPr preferRelativeResize="0"/>
          <p:nvPr/>
        </p:nvPicPr>
        <p:blipFill>
          <a:blip r:embed="rId5">
            <a:alphaModFix/>
          </a:blip>
          <a:stretch>
            <a:fillRect/>
          </a:stretch>
        </p:blipFill>
        <p:spPr>
          <a:xfrm>
            <a:off x="648000" y="2673000"/>
            <a:ext cx="1482664" cy="328075"/>
          </a:xfrm>
          <a:prstGeom prst="rect">
            <a:avLst/>
          </a:prstGeom>
          <a:noFill/>
          <a:ln>
            <a:noFill/>
          </a:ln>
        </p:spPr>
      </p:pic>
      <p:pic>
        <p:nvPicPr>
          <p:cNvPr descr="p_n\asymp q_n" id="99" name="Google Shape;99;p17"/>
          <p:cNvPicPr preferRelativeResize="0"/>
          <p:nvPr/>
        </p:nvPicPr>
        <p:blipFill>
          <a:blip r:embed="rId6">
            <a:alphaModFix/>
          </a:blip>
          <a:stretch>
            <a:fillRect/>
          </a:stretch>
        </p:blipFill>
        <p:spPr>
          <a:xfrm>
            <a:off x="647997" y="3229875"/>
            <a:ext cx="1103625" cy="228575"/>
          </a:xfrm>
          <a:prstGeom prst="rect">
            <a:avLst/>
          </a:prstGeom>
          <a:noFill/>
          <a:ln>
            <a:noFill/>
          </a:ln>
        </p:spPr>
      </p:pic>
      <p:pic>
        <p:nvPicPr>
          <p:cNvPr descr="|p_n|\leq Cq_n" id="100" name="Google Shape;100;p17"/>
          <p:cNvPicPr preferRelativeResize="0"/>
          <p:nvPr/>
        </p:nvPicPr>
        <p:blipFill>
          <a:blip r:embed="rId7">
            <a:alphaModFix/>
          </a:blip>
          <a:stretch>
            <a:fillRect/>
          </a:stretch>
        </p:blipFill>
        <p:spPr>
          <a:xfrm>
            <a:off x="2956500" y="2116125"/>
            <a:ext cx="1447950" cy="328075"/>
          </a:xfrm>
          <a:prstGeom prst="rect">
            <a:avLst/>
          </a:prstGeom>
          <a:noFill/>
          <a:ln>
            <a:noFill/>
          </a:ln>
        </p:spPr>
      </p:pic>
      <p:pic>
        <p:nvPicPr>
          <p:cNvPr descr="|p_n|\geq Cq_n" id="101" name="Google Shape;101;p17"/>
          <p:cNvPicPr preferRelativeResize="0"/>
          <p:nvPr/>
        </p:nvPicPr>
        <p:blipFill>
          <a:blip r:embed="rId8">
            <a:alphaModFix/>
          </a:blip>
          <a:stretch>
            <a:fillRect/>
          </a:stretch>
        </p:blipFill>
        <p:spPr>
          <a:xfrm>
            <a:off x="2956500" y="2656975"/>
            <a:ext cx="1447928" cy="328075"/>
          </a:xfrm>
          <a:prstGeom prst="rect">
            <a:avLst/>
          </a:prstGeom>
          <a:noFill/>
          <a:ln>
            <a:noFill/>
          </a:ln>
        </p:spPr>
      </p:pic>
      <p:pic>
        <p:nvPicPr>
          <p:cNvPr descr="|p_n|= Cq_n" id="102" name="Google Shape;102;p17"/>
          <p:cNvPicPr preferRelativeResize="0"/>
          <p:nvPr/>
        </p:nvPicPr>
        <p:blipFill>
          <a:blip r:embed="rId9">
            <a:alphaModFix/>
          </a:blip>
          <a:stretch>
            <a:fillRect/>
          </a:stretch>
        </p:blipFill>
        <p:spPr>
          <a:xfrm>
            <a:off x="2939137" y="3173963"/>
            <a:ext cx="1482675" cy="340389"/>
          </a:xfrm>
          <a:prstGeom prst="rect">
            <a:avLst/>
          </a:prstGeom>
          <a:noFill/>
          <a:ln>
            <a:noFill/>
          </a:ln>
        </p:spPr>
      </p:pic>
      <p:sp>
        <p:nvSpPr>
          <p:cNvPr id="103" name="Google Shape;103;p17"/>
          <p:cNvSpPr txBox="1"/>
          <p:nvPr/>
        </p:nvSpPr>
        <p:spPr>
          <a:xfrm>
            <a:off x="4930875" y="2428913"/>
            <a:ext cx="3513300" cy="7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100"/>
              <a:t>For sequence of vectors {p} and scalars {q}.</a:t>
            </a:r>
            <a:endParaRPr sz="2100"/>
          </a:p>
        </p:txBody>
      </p:sp>
      <p:pic>
        <p:nvPicPr>
          <p:cNvPr descr="\mathcal{B}(\boldsymbol{x},R)" id="104" name="Google Shape;104;p17"/>
          <p:cNvPicPr preferRelativeResize="0"/>
          <p:nvPr/>
        </p:nvPicPr>
        <p:blipFill>
          <a:blip r:embed="rId10">
            <a:alphaModFix/>
          </a:blip>
          <a:stretch>
            <a:fillRect/>
          </a:stretch>
        </p:blipFill>
        <p:spPr>
          <a:xfrm>
            <a:off x="647988" y="3758125"/>
            <a:ext cx="1060399" cy="340375"/>
          </a:xfrm>
          <a:prstGeom prst="rect">
            <a:avLst/>
          </a:prstGeom>
          <a:noFill/>
          <a:ln>
            <a:noFill/>
          </a:ln>
        </p:spPr>
      </p:pic>
      <p:sp>
        <p:nvSpPr>
          <p:cNvPr id="105" name="Google Shape;105;p17"/>
          <p:cNvSpPr txBox="1"/>
          <p:nvPr>
            <p:ph idx="1" type="body"/>
          </p:nvPr>
        </p:nvSpPr>
        <p:spPr>
          <a:xfrm>
            <a:off x="2956500" y="3703275"/>
            <a:ext cx="5667900" cy="784200"/>
          </a:xfrm>
          <a:prstGeom prst="rect">
            <a:avLst/>
          </a:prstGeom>
        </p:spPr>
        <p:txBody>
          <a:bodyPr anchorCtr="0" anchor="t" bIns="34275" lIns="68575" spcFirstLastPara="1" rIns="68575" wrap="square" tIns="34275">
            <a:noAutofit/>
          </a:bodyPr>
          <a:lstStyle/>
          <a:p>
            <a:pPr indent="0" lvl="0" marL="0" rtl="0" algn="l">
              <a:spcBef>
                <a:spcPts val="300"/>
              </a:spcBef>
              <a:spcAft>
                <a:spcPts val="0"/>
              </a:spcAft>
              <a:buNone/>
            </a:pPr>
            <a:r>
              <a:rPr lang="zh-CN">
                <a:solidFill>
                  <a:srgbClr val="000000"/>
                </a:solidFill>
              </a:rPr>
              <a:t>: R-ball around x in Euclidean distance.</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467203" y="328083"/>
            <a:ext cx="7237500" cy="735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CN"/>
              <a:t>Assumptions</a:t>
            </a:r>
            <a:endParaRPr/>
          </a:p>
        </p:txBody>
      </p:sp>
      <p:sp>
        <p:nvSpPr>
          <p:cNvPr id="111" name="Google Shape;111;p18"/>
          <p:cNvSpPr txBox="1"/>
          <p:nvPr>
            <p:ph idx="1" type="body"/>
          </p:nvPr>
        </p:nvSpPr>
        <p:spPr>
          <a:xfrm>
            <a:off x="501000" y="1178275"/>
            <a:ext cx="8494800" cy="3582600"/>
          </a:xfrm>
          <a:prstGeom prst="rect">
            <a:avLst/>
          </a:prstGeom>
        </p:spPr>
        <p:txBody>
          <a:bodyPr anchorCtr="0" anchor="t" bIns="34275" lIns="68575" spcFirstLastPara="1" rIns="68575" wrap="square" tIns="34275">
            <a:noAutofit/>
          </a:bodyPr>
          <a:lstStyle/>
          <a:p>
            <a:pPr indent="0" lvl="0" marL="0" rtl="0" algn="l">
              <a:spcBef>
                <a:spcPts val="300"/>
              </a:spcBef>
              <a:spcAft>
                <a:spcPts val="0"/>
              </a:spcAft>
              <a:buNone/>
            </a:pPr>
            <a:r>
              <a:rPr b="1" lang="zh-CN"/>
              <a:t>Assumption 1 (Smoothness):  We assume that the objective function satisfies some smoothness conditions: for all x, x’ </a:t>
            </a:r>
            <a:r>
              <a:rPr b="1" lang="zh-CN"/>
              <a:t>∈     , w</a:t>
            </a:r>
            <a:r>
              <a:rPr b="1" lang="zh-CN"/>
              <a:t>e have:</a:t>
            </a:r>
            <a:endParaRPr b="1"/>
          </a:p>
          <a:p>
            <a:pPr indent="0" lvl="0" marL="0" rtl="0" algn="l">
              <a:spcBef>
                <a:spcPts val="300"/>
              </a:spcBef>
              <a:spcAft>
                <a:spcPts val="0"/>
              </a:spcAft>
              <a:buNone/>
            </a:pPr>
            <a:r>
              <a:t/>
            </a:r>
            <a:endParaRPr b="1"/>
          </a:p>
          <a:p>
            <a:pPr indent="0" lvl="0" marL="0" rtl="0" algn="l">
              <a:spcBef>
                <a:spcPts val="300"/>
              </a:spcBef>
              <a:spcAft>
                <a:spcPts val="0"/>
              </a:spcAft>
              <a:buNone/>
            </a:pPr>
            <a:r>
              <a:t/>
            </a:r>
            <a:endParaRPr b="1"/>
          </a:p>
          <a:p>
            <a:pPr indent="0" lvl="0" marL="0" rtl="0" algn="l">
              <a:spcBef>
                <a:spcPts val="300"/>
              </a:spcBef>
              <a:spcAft>
                <a:spcPts val="0"/>
              </a:spcAft>
              <a:buNone/>
            </a:pPr>
            <a:r>
              <a:rPr b="1" lang="zh-CN"/>
              <a:t>      </a:t>
            </a:r>
            <a:r>
              <a:rPr b="1" lang="zh-CN"/>
              <a:t>and</a:t>
            </a:r>
            <a:r>
              <a:rPr b="1" lang="zh-CN"/>
              <a:t> </a:t>
            </a:r>
            <a:endParaRPr b="1"/>
          </a:p>
          <a:p>
            <a:pPr indent="0" lvl="0" marL="0" rtl="0" algn="l">
              <a:spcBef>
                <a:spcPts val="300"/>
              </a:spcBef>
              <a:spcAft>
                <a:spcPts val="0"/>
              </a:spcAft>
              <a:buNone/>
            </a:pPr>
            <a:r>
              <a:t/>
            </a:r>
            <a:endParaRPr b="1"/>
          </a:p>
        </p:txBody>
      </p:sp>
      <p:pic>
        <p:nvPicPr>
          <p:cNvPr id="112" name="Google Shape;112;p18"/>
          <p:cNvPicPr preferRelativeResize="0"/>
          <p:nvPr/>
        </p:nvPicPr>
        <p:blipFill>
          <a:blip r:embed="rId3">
            <a:alphaModFix/>
          </a:blip>
          <a:stretch>
            <a:fillRect/>
          </a:stretch>
        </p:blipFill>
        <p:spPr>
          <a:xfrm>
            <a:off x="2010300" y="2239725"/>
            <a:ext cx="4008699" cy="551281"/>
          </a:xfrm>
          <a:prstGeom prst="rect">
            <a:avLst/>
          </a:prstGeom>
          <a:noFill/>
          <a:ln>
            <a:noFill/>
          </a:ln>
        </p:spPr>
      </p:pic>
      <p:pic>
        <p:nvPicPr>
          <p:cNvPr id="113" name="Google Shape;113;p18"/>
          <p:cNvPicPr preferRelativeResize="0"/>
          <p:nvPr/>
        </p:nvPicPr>
        <p:blipFill>
          <a:blip r:embed="rId4">
            <a:alphaModFix/>
          </a:blip>
          <a:stretch>
            <a:fillRect/>
          </a:stretch>
        </p:blipFill>
        <p:spPr>
          <a:xfrm>
            <a:off x="2010288" y="3336325"/>
            <a:ext cx="4333751" cy="628450"/>
          </a:xfrm>
          <a:prstGeom prst="rect">
            <a:avLst/>
          </a:prstGeom>
          <a:noFill/>
          <a:ln>
            <a:noFill/>
          </a:ln>
        </p:spPr>
      </p:pic>
      <p:pic>
        <p:nvPicPr>
          <p:cNvPr id="114" name="Google Shape;114;p18"/>
          <p:cNvPicPr preferRelativeResize="0"/>
          <p:nvPr/>
        </p:nvPicPr>
        <p:blipFill>
          <a:blip r:embed="rId5">
            <a:alphaModFix/>
          </a:blip>
          <a:stretch>
            <a:fillRect/>
          </a:stretch>
        </p:blipFill>
        <p:spPr>
          <a:xfrm>
            <a:off x="8381750" y="1591150"/>
            <a:ext cx="335950" cy="329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467203" y="328083"/>
            <a:ext cx="7237500" cy="735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CN"/>
              <a:t>Assumptions</a:t>
            </a:r>
            <a:endParaRPr/>
          </a:p>
        </p:txBody>
      </p:sp>
      <p:sp>
        <p:nvSpPr>
          <p:cNvPr id="120" name="Google Shape;120;p19"/>
          <p:cNvSpPr txBox="1"/>
          <p:nvPr>
            <p:ph idx="1" type="body"/>
          </p:nvPr>
        </p:nvSpPr>
        <p:spPr>
          <a:xfrm>
            <a:off x="467200" y="1163275"/>
            <a:ext cx="8168700" cy="3620400"/>
          </a:xfrm>
          <a:prstGeom prst="rect">
            <a:avLst/>
          </a:prstGeom>
        </p:spPr>
        <p:txBody>
          <a:bodyPr anchorCtr="0" anchor="t" bIns="34275" lIns="68575" spcFirstLastPara="1" rIns="68575" wrap="square" tIns="34275">
            <a:noAutofit/>
          </a:bodyPr>
          <a:lstStyle/>
          <a:p>
            <a:pPr indent="0" lvl="0" marL="0" rtl="0" algn="l">
              <a:spcBef>
                <a:spcPts val="300"/>
              </a:spcBef>
              <a:spcAft>
                <a:spcPts val="0"/>
              </a:spcAft>
              <a:buNone/>
            </a:pPr>
            <a:r>
              <a:rPr b="1" lang="zh-CN"/>
              <a:t>Assumption 2 (Boundedness): The                                     where </a:t>
            </a:r>
            <a:endParaRPr b="1"/>
          </a:p>
          <a:p>
            <a:pPr indent="0" lvl="0" marL="0" rtl="0" algn="l">
              <a:spcBef>
                <a:spcPts val="300"/>
              </a:spcBef>
              <a:spcAft>
                <a:spcPts val="0"/>
              </a:spcAft>
              <a:buNone/>
            </a:pPr>
            <a:r>
              <a:rPr b="1" lang="zh-CN"/>
              <a:t>                               is the global infimum value of </a:t>
            </a:r>
            <a:endParaRPr b="1"/>
          </a:p>
          <a:p>
            <a:pPr indent="0" lvl="0" marL="0" rtl="0" algn="l">
              <a:spcBef>
                <a:spcPts val="300"/>
              </a:spcBef>
              <a:spcAft>
                <a:spcPts val="0"/>
              </a:spcAft>
              <a:buNone/>
            </a:pPr>
            <a:r>
              <a:t/>
            </a:r>
            <a:endParaRPr b="1"/>
          </a:p>
          <a:p>
            <a:pPr indent="0" lvl="0" marL="0" rtl="0" algn="l">
              <a:spcBef>
                <a:spcPts val="300"/>
              </a:spcBef>
              <a:spcAft>
                <a:spcPts val="0"/>
              </a:spcAft>
              <a:buNone/>
            </a:pPr>
            <a:r>
              <a:rPr b="1" lang="zh-CN"/>
              <a:t>Assumption 3 (</a:t>
            </a:r>
            <a:r>
              <a:rPr b="1" lang="zh-CN"/>
              <a:t>Bounded Noise</a:t>
            </a:r>
            <a:r>
              <a:rPr b="1" lang="zh-CN"/>
              <a:t>): For any x ∈     , the stochastic gradient               satisfies: </a:t>
            </a:r>
            <a:endParaRPr b="1"/>
          </a:p>
        </p:txBody>
      </p:sp>
      <p:pic>
        <p:nvPicPr>
          <p:cNvPr id="121" name="Google Shape;121;p19"/>
          <p:cNvPicPr preferRelativeResize="0"/>
          <p:nvPr/>
        </p:nvPicPr>
        <p:blipFill>
          <a:blip r:embed="rId3">
            <a:alphaModFix/>
          </a:blip>
          <a:stretch>
            <a:fillRect/>
          </a:stretch>
        </p:blipFill>
        <p:spPr>
          <a:xfrm>
            <a:off x="4973238" y="1163275"/>
            <a:ext cx="2652275" cy="449800"/>
          </a:xfrm>
          <a:prstGeom prst="rect">
            <a:avLst/>
          </a:prstGeom>
          <a:noFill/>
          <a:ln>
            <a:noFill/>
          </a:ln>
        </p:spPr>
      </p:pic>
      <p:pic>
        <p:nvPicPr>
          <p:cNvPr id="122" name="Google Shape;122;p19"/>
          <p:cNvPicPr preferRelativeResize="0"/>
          <p:nvPr/>
        </p:nvPicPr>
        <p:blipFill>
          <a:blip r:embed="rId4">
            <a:alphaModFix/>
          </a:blip>
          <a:stretch>
            <a:fillRect/>
          </a:stretch>
        </p:blipFill>
        <p:spPr>
          <a:xfrm>
            <a:off x="6648200" y="1601238"/>
            <a:ext cx="616550" cy="378325"/>
          </a:xfrm>
          <a:prstGeom prst="rect">
            <a:avLst/>
          </a:prstGeom>
          <a:noFill/>
          <a:ln>
            <a:noFill/>
          </a:ln>
        </p:spPr>
      </p:pic>
      <p:pic>
        <p:nvPicPr>
          <p:cNvPr id="123" name="Google Shape;123;p19"/>
          <p:cNvPicPr preferRelativeResize="0"/>
          <p:nvPr/>
        </p:nvPicPr>
        <p:blipFill>
          <a:blip r:embed="rId5">
            <a:alphaModFix/>
          </a:blip>
          <a:stretch>
            <a:fillRect/>
          </a:stretch>
        </p:blipFill>
        <p:spPr>
          <a:xfrm>
            <a:off x="467200" y="1533225"/>
            <a:ext cx="2362800" cy="514350"/>
          </a:xfrm>
          <a:prstGeom prst="rect">
            <a:avLst/>
          </a:prstGeom>
          <a:noFill/>
          <a:ln>
            <a:noFill/>
          </a:ln>
        </p:spPr>
      </p:pic>
      <p:pic>
        <p:nvPicPr>
          <p:cNvPr id="124" name="Google Shape;124;p19"/>
          <p:cNvPicPr preferRelativeResize="0"/>
          <p:nvPr/>
        </p:nvPicPr>
        <p:blipFill>
          <a:blip r:embed="rId6">
            <a:alphaModFix/>
          </a:blip>
          <a:stretch>
            <a:fillRect/>
          </a:stretch>
        </p:blipFill>
        <p:spPr>
          <a:xfrm>
            <a:off x="6131388" y="2298225"/>
            <a:ext cx="335950" cy="329225"/>
          </a:xfrm>
          <a:prstGeom prst="rect">
            <a:avLst/>
          </a:prstGeom>
          <a:noFill/>
          <a:ln>
            <a:noFill/>
          </a:ln>
        </p:spPr>
      </p:pic>
      <p:pic>
        <p:nvPicPr>
          <p:cNvPr id="125" name="Google Shape;125;p19"/>
          <p:cNvPicPr preferRelativeResize="0"/>
          <p:nvPr/>
        </p:nvPicPr>
        <p:blipFill>
          <a:blip r:embed="rId7">
            <a:alphaModFix/>
          </a:blip>
          <a:stretch>
            <a:fillRect/>
          </a:stretch>
        </p:blipFill>
        <p:spPr>
          <a:xfrm>
            <a:off x="1660500" y="2684471"/>
            <a:ext cx="1000338" cy="329225"/>
          </a:xfrm>
          <a:prstGeom prst="rect">
            <a:avLst/>
          </a:prstGeom>
          <a:noFill/>
          <a:ln>
            <a:noFill/>
          </a:ln>
        </p:spPr>
      </p:pic>
      <p:pic>
        <p:nvPicPr>
          <p:cNvPr id="126" name="Google Shape;126;p19"/>
          <p:cNvPicPr preferRelativeResize="0"/>
          <p:nvPr/>
        </p:nvPicPr>
        <p:blipFill>
          <a:blip r:embed="rId8">
            <a:alphaModFix/>
          </a:blip>
          <a:stretch>
            <a:fillRect/>
          </a:stretch>
        </p:blipFill>
        <p:spPr>
          <a:xfrm>
            <a:off x="2569625" y="3312650"/>
            <a:ext cx="3552194" cy="514350"/>
          </a:xfrm>
          <a:prstGeom prst="rect">
            <a:avLst/>
          </a:prstGeom>
          <a:noFill/>
          <a:ln>
            <a:noFill/>
          </a:ln>
        </p:spPr>
      </p:pic>
      <p:sp>
        <p:nvSpPr>
          <p:cNvPr id="127" name="Google Shape;127;p19"/>
          <p:cNvSpPr txBox="1"/>
          <p:nvPr/>
        </p:nvSpPr>
        <p:spPr>
          <a:xfrm>
            <a:off x="6272550" y="228100"/>
            <a:ext cx="6569100" cy="7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