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7925-FA93-274F-83DD-96C18250BE7D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7488-744C-884C-A83A-9DAE9AFF188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5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87488-744C-884C-A83A-9DAE9AFF1888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5930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07CD-AF5B-C94D-A5A4-BC55474C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311C-AEA7-3645-95D3-33D3E72F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80E-D45C-6B42-8319-7E93DF7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7DB5-4550-F74C-914F-365A345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B2EC-C886-6742-A55D-F0C30C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87A7-81D0-934C-8A1C-9A59970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9750-01A6-CF4F-801B-F827A074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0C1-7EF4-B040-AB00-D0646C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B30-B70C-2D44-93B0-4099606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14F-B253-D047-81BB-9A4515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7D36-810A-8042-B2E3-9BAF87E4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09F4-EA68-D648-BE87-C50CE59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723-6665-7146-8F95-81FB1B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248E-9254-E749-A7B7-FB33CE4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F6D-16B7-5C44-A5CF-A2E206B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34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09F-3B08-0047-82ED-A074671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2EF-151B-494A-B2C8-67BBF879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50CF-E54F-6242-B8D5-EC23536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68C1-43E6-604D-A2C7-7B5C296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61F-4B43-B740-9644-EC6F262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3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BFB-9829-A549-B057-E080C7C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8806-FFE5-4F4E-8DAF-760C9D53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240A-43D4-304B-AAF1-299606B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302-81C6-184F-840E-E4C0867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8AB-F608-1846-88EF-6C560AE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2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372-6E04-0F47-9882-D125F61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D66-45D9-1149-A37A-F42FE8C4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6BA4-2DB9-B344-B906-D9480371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1414-4A9F-9E4E-915F-9C7BD52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333-F059-C841-B630-6BEEB43F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9198-A385-F044-9893-037D66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228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FA9-EA2B-D24E-8A7C-768736D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2BAF-B3D0-9442-BE8A-D1BBA6BE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807B-28D8-DA43-BCA1-1B1C2F5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F947-5646-0B4A-A5BB-C7E0CA9F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18BE-BBB9-5A47-B405-88DBD86DB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5ACD-5C53-C149-B8A3-E080BC4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ECD2-803C-5045-B2EF-7C5864B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F9A5-2BDC-8E43-A2A1-456155D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40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ACA-9162-AA48-A152-4EDF2F3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68EA-4700-F442-A985-C327AC1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0C12-29B2-0047-9F81-147A145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CA1D-DC22-0B45-9F87-CF5D436D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393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8441-FE20-B348-BF5B-8FBE21B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A340-E4A8-BA46-923B-847506B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0B5C-F9B0-374B-AFAB-A74AB0B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50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463-FA86-6342-A12A-3A8A8F6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4E-1D3A-DF43-AE75-54D1875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B7D8-F053-EE44-A944-60EE328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D522-C03A-944D-98A3-1C13D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9599-8466-0445-98DD-D0298A8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AFD-9846-AC45-94AC-54414E3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62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F5-8D22-6B4C-AEA9-68C350E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88-7A2D-F643-8C3B-6271B020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8F3-CA3F-6B4A-A2F0-D0986C7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2C67-7308-6F41-B55F-656568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79DF-FD3C-004B-A302-AF4DE92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08C8-3D69-C143-9907-FB2EE57B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2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CE5E-0606-6041-9359-5B6CBF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D152-2FFC-AF41-B8B3-399B94F2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8E30-12A3-FD48-A4B3-568D5514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0348-1E35-084E-B924-D3F53B16E879}" type="datetimeFigureOut">
              <a:rPr lang="en-RO" smtClean="0"/>
              <a:t>03/04/2020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17EB-86A9-5A4A-AC43-822BD72A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7E5A-F013-F94D-8952-02D3B475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96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740-3688-8543-89B8-C8A2EF86F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The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FC07-4230-7C46-A9CF-FC5E9840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as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37627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3081-D0E6-E145-BF79-55E1A62D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Church-Turing Thesis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6507-0FF1-BA42-95B6-E5B132EB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50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 1:</a:t>
            </a:r>
            <a:r>
              <a:rPr lang="en-US" dirty="0"/>
              <a:t> (looping)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/>
              <a:t>x.(x x) </a:t>
            </a:r>
            <a:r>
              <a:rPr lang="el-GR" dirty="0"/>
              <a:t>λ</a:t>
            </a:r>
            <a:r>
              <a:rPr lang="en-US" dirty="0"/>
              <a:t>x.(x x)) =&gt;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 2:</a:t>
            </a:r>
            <a:r>
              <a:rPr lang="en-US" dirty="0"/>
              <a:t> (the halting problem in the Lambda Calculus)</a:t>
            </a:r>
          </a:p>
          <a:p>
            <a:pPr marL="0" indent="0">
              <a:buNone/>
            </a:pPr>
            <a:r>
              <a:rPr lang="en-US" dirty="0"/>
              <a:t>Suppose there exists a </a:t>
            </a:r>
            <a:r>
              <a:rPr lang="el-GR" dirty="0"/>
              <a:t>λ</a:t>
            </a:r>
            <a:r>
              <a:rPr lang="en-US" dirty="0"/>
              <a:t>-expression called </a:t>
            </a:r>
            <a:r>
              <a:rPr lang="en-US" i="1" dirty="0"/>
              <a:t>HALTS=</a:t>
            </a:r>
            <a:r>
              <a:rPr lang="el-GR" dirty="0"/>
              <a:t> λ</a:t>
            </a:r>
            <a:r>
              <a:rPr lang="en-US" dirty="0"/>
              <a:t>e…. </a:t>
            </a:r>
            <a:r>
              <a:rPr lang="en-US" i="1" dirty="0"/>
              <a:t>, </a:t>
            </a:r>
            <a:r>
              <a:rPr lang="en-US" dirty="0"/>
              <a:t>which returns TRUE if e halts and FALSE otherwise.</a:t>
            </a:r>
          </a:p>
          <a:p>
            <a:pPr marL="0" indent="0">
              <a:buNone/>
            </a:pPr>
            <a:r>
              <a:rPr lang="en-US" dirty="0"/>
              <a:t>We build the function: </a:t>
            </a:r>
          </a:p>
          <a:p>
            <a:pPr marL="0" indent="0">
              <a:buNone/>
            </a:pPr>
            <a:r>
              <a:rPr lang="en-US" dirty="0"/>
              <a:t>WHAT = </a:t>
            </a:r>
            <a:r>
              <a:rPr lang="el-GR" dirty="0"/>
              <a:t>λ</a:t>
            </a:r>
            <a:r>
              <a:rPr lang="en-US" dirty="0"/>
              <a:t>p.(((IF (HALTS p)) LOOP) FALSE)</a:t>
            </a:r>
          </a:p>
          <a:p>
            <a:pPr marL="0" indent="0">
              <a:buNone/>
            </a:pPr>
            <a:r>
              <a:rPr lang="en-US" dirty="0"/>
              <a:t>(HALTS WHAT) terminates?</a:t>
            </a:r>
          </a:p>
        </p:txBody>
      </p:sp>
    </p:spTree>
    <p:extLst>
      <p:ext uri="{BB962C8B-B14F-4D97-AF65-F5344CB8AC3E}">
        <p14:creationId xmlns:p14="http://schemas.microsoft.com/office/powerpoint/2010/main" val="29859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1C01-9C62-A94F-8683-AC5FDE6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the lambda calculus? (syntax)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0853-BE5D-464F-ADB5-0EE79194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dirty="0"/>
              <a:t>Let </a:t>
            </a:r>
            <a:r>
              <a:rPr lang="en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RO" i="1" dirty="0"/>
              <a:t> </a:t>
            </a:r>
            <a:r>
              <a:rPr lang="en-RO" dirty="0"/>
              <a:t>be a finite set whose elements are called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RO" dirty="0"/>
              <a:t>.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RO" dirty="0"/>
              <a:t>A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lambda-expression</a:t>
            </a:r>
            <a:r>
              <a:rPr lang="en-RO" dirty="0"/>
              <a:t> (</a:t>
            </a:r>
            <a:r>
              <a:rPr lang="el-GR" dirty="0"/>
              <a:t>λ</a:t>
            </a:r>
            <a:r>
              <a:rPr lang="en-US" dirty="0"/>
              <a:t>-expression) is: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l-GR" dirty="0"/>
              <a:t>λ</a:t>
            </a:r>
            <a:r>
              <a:rPr lang="en-US" dirty="0" err="1"/>
              <a:t>x.e</a:t>
            </a:r>
            <a:r>
              <a:rPr lang="en-US" dirty="0"/>
              <a:t>    where e is a </a:t>
            </a:r>
            <a:r>
              <a:rPr lang="el-GR" dirty="0"/>
              <a:t>λ</a:t>
            </a:r>
            <a:r>
              <a:rPr lang="en-US" dirty="0"/>
              <a:t>-expression 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(e e’)  where e and e’ are </a:t>
            </a:r>
            <a:r>
              <a:rPr lang="el-GR" dirty="0"/>
              <a:t>λ</a:t>
            </a:r>
            <a:r>
              <a:rPr lang="en-US" dirty="0"/>
              <a:t>-expressions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/>
            <a:r>
              <a:rPr lang="el-GR" dirty="0"/>
              <a:t>λ</a:t>
            </a:r>
            <a:r>
              <a:rPr lang="en-US" dirty="0"/>
              <a:t>x.(y x)</a:t>
            </a:r>
          </a:p>
          <a:p>
            <a:pPr lvl="1"/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dirty="0"/>
              <a:t>y.(y (x x)) y)          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626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B5EA-BE7B-DA48-9CF2-709382F3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Reducing a </a:t>
            </a:r>
            <a:r>
              <a:rPr lang="el-GR" dirty="0"/>
              <a:t>λ</a:t>
            </a:r>
            <a:r>
              <a:rPr lang="en-US" dirty="0"/>
              <a:t>-expression (I)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2DD2-AC55-F448-8101-20F075A5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y.z</a:t>
            </a:r>
            <a:r>
              <a:rPr lang="en-US" dirty="0"/>
              <a:t>) =&gt; </a:t>
            </a:r>
            <a:r>
              <a:rPr lang="el-GR" dirty="0"/>
              <a:t>λ</a:t>
            </a:r>
            <a:r>
              <a:rPr lang="en-US" dirty="0" err="1"/>
              <a:t>y.z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- replace all </a:t>
            </a:r>
            <a:r>
              <a:rPr lang="en-US" i="1" dirty="0"/>
              <a:t>occurrences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marL="0" indent="0">
              <a:buNone/>
            </a:pPr>
            <a:r>
              <a:rPr lang="en-US" dirty="0"/>
              <a:t>                 - substitution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</a:t>
            </a:r>
            <a:r>
              <a:rPr lang="en-US" dirty="0"/>
              <a:t> (Substitution) ??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RO" dirty="0"/>
              <a:t>(</a:t>
            </a:r>
            <a:r>
              <a:rPr lang="el-GR" dirty="0"/>
              <a:t>λ</a:t>
            </a:r>
            <a:r>
              <a:rPr lang="en-US" dirty="0"/>
              <a:t>y.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y.z</a:t>
            </a:r>
            <a:r>
              <a:rPr lang="en-US" dirty="0"/>
              <a:t>) =&gt; </a:t>
            </a:r>
            <a:r>
              <a:rPr lang="el-GR" dirty="0"/>
              <a:t>λ</a:t>
            </a:r>
            <a:r>
              <a:rPr lang="en-US" dirty="0" err="1"/>
              <a:t>y.y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964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5716-8AB2-D547-900B-5AA16EF2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Reducing a </a:t>
            </a:r>
            <a:r>
              <a:rPr lang="el-GR" dirty="0"/>
              <a:t>λ</a:t>
            </a:r>
            <a:r>
              <a:rPr lang="en-US" dirty="0"/>
              <a:t>-expression (II)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9CA1-3818-6B48-B3A5-9A3191CB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RO" dirty="0"/>
              <a:t>((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 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) =&gt; 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) =&gt; </a:t>
            </a:r>
            <a:r>
              <a:rPr lang="el-GR" dirty="0"/>
              <a:t>λ</a:t>
            </a:r>
            <a:r>
              <a:rPr lang="en-US" dirty="0" err="1"/>
              <a:t>x.y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Reductions are done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RO" dirty="0"/>
              <a:t>((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 (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y.x</a:t>
            </a:r>
            <a:r>
              <a:rPr lang="en-US" dirty="0"/>
              <a:t>))</a:t>
            </a:r>
          </a:p>
          <a:p>
            <a:pPr lvl="1"/>
            <a:r>
              <a:rPr lang="en-RO" dirty="0"/>
              <a:t>(</a:t>
            </a:r>
            <a:r>
              <a:rPr lang="en-RO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y.y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y.x</a:t>
            </a:r>
            <a:r>
              <a:rPr lang="en-US" dirty="0"/>
              <a:t>)) =&gt; 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(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y.x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                                        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x.x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y.x</a:t>
            </a:r>
            <a:r>
              <a:rPr lang="en-US" dirty="0">
                <a:solidFill>
                  <a:srgbClr val="C00000"/>
                </a:solidFill>
              </a:rPr>
              <a:t>))</a:t>
            </a:r>
            <a:r>
              <a:rPr lang="en-US" dirty="0"/>
              <a:t> =&gt; (</a:t>
            </a:r>
            <a:r>
              <a:rPr lang="el-GR" dirty="0"/>
              <a:t>λ</a:t>
            </a:r>
            <a:r>
              <a:rPr lang="en-US" dirty="0" err="1"/>
              <a:t>x.y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y.x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                                                                                y</a:t>
            </a:r>
          </a:p>
          <a:p>
            <a:pPr lvl="1"/>
            <a:r>
              <a:rPr lang="en-RO" dirty="0"/>
              <a:t>                                             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y.x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) =&gt; 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y)</a:t>
            </a:r>
          </a:p>
          <a:p>
            <a:pPr lvl="1"/>
            <a:r>
              <a:rPr lang="en-US" dirty="0"/>
              <a:t>                                                                                y</a:t>
            </a:r>
          </a:p>
          <a:p>
            <a:pPr lvl="1"/>
            <a:r>
              <a:rPr lang="en-RO" dirty="0"/>
              <a:t>((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y.x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) =&gt; ((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 y)</a:t>
            </a:r>
          </a:p>
          <a:p>
            <a:pPr lvl="1"/>
            <a:r>
              <a:rPr lang="en-US" dirty="0"/>
              <a:t>                                             (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y.y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y) =&gt; 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y)</a:t>
            </a:r>
          </a:p>
          <a:p>
            <a:pPr lvl="1"/>
            <a:r>
              <a:rPr lang="en-US" dirty="0"/>
              <a:t>                                                                          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 </a:t>
            </a:r>
            <a:r>
              <a:rPr lang="en-US" dirty="0"/>
              <a:t>(reduction) ??</a:t>
            </a:r>
          </a:p>
          <a:p>
            <a:pPr lvl="1"/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8120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4E6-57AA-B844-A264-55CB88FE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Programming in the 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4953-C6F3-114F-9742-9C9F933D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Programs = functions</a:t>
            </a:r>
          </a:p>
          <a:p>
            <a:pPr marL="0" indent="0">
              <a:buNone/>
            </a:pPr>
            <a:r>
              <a:rPr lang="en-RO" dirty="0"/>
              <a:t>Program input = functions</a:t>
            </a:r>
          </a:p>
          <a:p>
            <a:pPr marL="0" indent="0">
              <a:buNone/>
            </a:pPr>
            <a:r>
              <a:rPr lang="en-RO" dirty="0"/>
              <a:t>Program output = functions</a:t>
            </a:r>
          </a:p>
          <a:p>
            <a:pPr marL="0" indent="0">
              <a:buNone/>
            </a:pPr>
            <a:r>
              <a:rPr lang="en-RO" dirty="0"/>
              <a:t>A function is defined by it’s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behaviour</a:t>
            </a:r>
            <a:r>
              <a:rPr lang="en-RO" dirty="0"/>
              <a:t>, not the way it is written</a:t>
            </a:r>
          </a:p>
          <a:p>
            <a:pPr lvl="1"/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x.x</a:t>
            </a:r>
            <a:r>
              <a:rPr lang="en-US" dirty="0"/>
              <a:t>  is the same as  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y.y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f.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x.(f x)   </a:t>
            </a:r>
            <a:r>
              <a:rPr lang="en-US" dirty="0"/>
              <a:t>is the same as 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f.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x.(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 err="1">
                <a:solidFill>
                  <a:srgbClr val="C00000"/>
                </a:solidFill>
              </a:rPr>
              <a:t>x.x</a:t>
            </a:r>
            <a:r>
              <a:rPr lang="en-US" dirty="0">
                <a:solidFill>
                  <a:srgbClr val="C00000"/>
                </a:solidFill>
              </a:rPr>
              <a:t> (f x))</a:t>
            </a:r>
            <a:endParaRPr lang="en-R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2392-062B-054B-9DC4-34F54182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Booleans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89A1-6608-824A-8E65-E7E7CD48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RO" dirty="0"/>
              <a:t>TRUE = 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dirty="0" err="1"/>
              <a:t>y.x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 = </a:t>
            </a:r>
            <a:r>
              <a:rPr lang="el-GR" dirty="0"/>
              <a:t>λ</a:t>
            </a:r>
            <a:r>
              <a:rPr lang="en-US" dirty="0"/>
              <a:t>y.</a:t>
            </a:r>
            <a:r>
              <a:rPr lang="el-GR" dirty="0"/>
              <a:t>λ</a:t>
            </a:r>
            <a:r>
              <a:rPr lang="en-US" dirty="0" err="1"/>
              <a:t>x.y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= </a:t>
            </a:r>
            <a:r>
              <a:rPr lang="el-GR" dirty="0"/>
              <a:t>λ</a:t>
            </a:r>
            <a:r>
              <a:rPr lang="en-US" dirty="0"/>
              <a:t>a.</a:t>
            </a:r>
            <a:r>
              <a:rPr lang="el-GR" dirty="0"/>
              <a:t>λ</a:t>
            </a:r>
            <a:r>
              <a:rPr lang="en-US" dirty="0"/>
              <a:t>b.((a b) a)</a:t>
            </a:r>
          </a:p>
          <a:p>
            <a:pPr lvl="1"/>
            <a:r>
              <a:rPr lang="en-US" dirty="0"/>
              <a:t>((AND TRUE) FALSE) =&gt;* ((TRUE FALSE) TRUE) =&gt;* FALSE</a:t>
            </a:r>
          </a:p>
          <a:p>
            <a:pPr marL="0" indent="0">
              <a:buNone/>
            </a:pPr>
            <a:r>
              <a:rPr lang="en-US" dirty="0"/>
              <a:t>OR = </a:t>
            </a:r>
            <a:r>
              <a:rPr lang="el-GR" dirty="0"/>
              <a:t>λ</a:t>
            </a:r>
            <a:r>
              <a:rPr lang="en-US" dirty="0"/>
              <a:t>a.</a:t>
            </a:r>
            <a:r>
              <a:rPr lang="el-GR" dirty="0"/>
              <a:t>λ</a:t>
            </a:r>
            <a:r>
              <a:rPr lang="en-US" dirty="0"/>
              <a:t>b.((a a) b)</a:t>
            </a:r>
          </a:p>
          <a:p>
            <a:pPr lvl="1"/>
            <a:r>
              <a:rPr lang="en-US" dirty="0"/>
              <a:t>((OR FALSE) TRUE) =&gt;* ((FALSE FALSE) TRUE) =&gt;* TRUE</a:t>
            </a:r>
            <a:endParaRPr lang="en-RO" dirty="0"/>
          </a:p>
          <a:p>
            <a:pPr marL="0" indent="0">
              <a:buNone/>
            </a:pPr>
            <a:r>
              <a:rPr lang="en-US" dirty="0"/>
              <a:t>NOT = ?</a:t>
            </a:r>
          </a:p>
          <a:p>
            <a:pPr marL="0" indent="0">
              <a:buNone/>
            </a:pPr>
            <a:r>
              <a:rPr lang="en-US" dirty="0"/>
              <a:t>NOT = </a:t>
            </a:r>
            <a:r>
              <a:rPr lang="el-GR" dirty="0"/>
              <a:t>λ</a:t>
            </a:r>
            <a:r>
              <a:rPr lang="en-US" dirty="0"/>
              <a:t>a.((a FALSE) TRUE)</a:t>
            </a:r>
          </a:p>
          <a:p>
            <a:pPr marL="0" indent="0">
              <a:buNone/>
            </a:pPr>
            <a:r>
              <a:rPr lang="en-US" dirty="0"/>
              <a:t>IF =</a:t>
            </a:r>
            <a:r>
              <a:rPr lang="el-GR" dirty="0"/>
              <a:t> λ</a:t>
            </a:r>
            <a:r>
              <a:rPr lang="en-US" dirty="0"/>
              <a:t>c.</a:t>
            </a:r>
            <a:r>
              <a:rPr lang="el-GR" dirty="0"/>
              <a:t>λ</a:t>
            </a:r>
            <a:r>
              <a:rPr lang="en-US" dirty="0"/>
              <a:t>t.</a:t>
            </a:r>
            <a:r>
              <a:rPr lang="el-GR" dirty="0"/>
              <a:t>λ</a:t>
            </a:r>
            <a:r>
              <a:rPr lang="en-US" dirty="0"/>
              <a:t>e.?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8EF6-A3C5-1D43-909E-B8B87C52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2A3B-66A2-0F43-9ABD-E3AD35C7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i="1" dirty="0"/>
              <a:t>(,) :: a -&gt; b -&gt; (a,b) </a:t>
            </a:r>
          </a:p>
          <a:p>
            <a:pPr marL="0" indent="0">
              <a:buNone/>
            </a:pPr>
            <a:r>
              <a:rPr lang="en-US" dirty="0"/>
              <a:t>(,) = </a:t>
            </a:r>
            <a:r>
              <a:rPr lang="el-GR" dirty="0"/>
              <a:t>λ</a:t>
            </a:r>
            <a:r>
              <a:rPr lang="en-US" dirty="0"/>
              <a:t>a.</a:t>
            </a:r>
            <a:r>
              <a:rPr lang="el-GR" dirty="0"/>
              <a:t>λ</a:t>
            </a:r>
            <a:r>
              <a:rPr lang="en-US" dirty="0"/>
              <a:t>b.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z.((z a) b)             </a:t>
            </a:r>
            <a:r>
              <a:rPr lang="en-US" dirty="0"/>
              <a:t>hence, a pair (</a:t>
            </a:r>
            <a:r>
              <a:rPr lang="en-US" dirty="0" err="1"/>
              <a:t>x,y</a:t>
            </a:r>
            <a:r>
              <a:rPr lang="en-US" dirty="0"/>
              <a:t>) looks like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z.((z x) y)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/>
              <a:t>fst</a:t>
            </a:r>
            <a:r>
              <a:rPr lang="en-US" i="1" dirty="0"/>
              <a:t> :: (</a:t>
            </a:r>
            <a:r>
              <a:rPr lang="en-US" i="1" dirty="0" err="1"/>
              <a:t>a,b</a:t>
            </a:r>
            <a:r>
              <a:rPr lang="en-US" i="1" dirty="0"/>
              <a:t>) -&gt; a</a:t>
            </a:r>
          </a:p>
          <a:p>
            <a:pPr marL="0" indent="0">
              <a:buNone/>
            </a:pPr>
            <a:r>
              <a:rPr lang="en-RO" dirty="0"/>
              <a:t>fst = </a:t>
            </a:r>
            <a:r>
              <a:rPr lang="el-GR" dirty="0"/>
              <a:t>λ</a:t>
            </a:r>
            <a:r>
              <a:rPr lang="en-US" dirty="0"/>
              <a:t>p. ?</a:t>
            </a:r>
          </a:p>
          <a:p>
            <a:pPr marL="0" indent="0">
              <a:buNone/>
            </a:pPr>
            <a:r>
              <a:rPr lang="en-US" dirty="0" err="1"/>
              <a:t>fst</a:t>
            </a:r>
            <a:r>
              <a:rPr lang="en-US" dirty="0"/>
              <a:t> = </a:t>
            </a:r>
            <a:r>
              <a:rPr lang="el-GR" dirty="0"/>
              <a:t>λ</a:t>
            </a:r>
            <a:r>
              <a:rPr lang="en-US" dirty="0"/>
              <a:t>p.(p TRUE)             </a:t>
            </a:r>
          </a:p>
          <a:p>
            <a:pPr marL="0" indent="0">
              <a:buNone/>
            </a:pPr>
            <a:r>
              <a:rPr lang="en-US" dirty="0" err="1"/>
              <a:t>snd</a:t>
            </a:r>
            <a:r>
              <a:rPr lang="en-US" dirty="0"/>
              <a:t> = ?</a:t>
            </a:r>
          </a:p>
          <a:p>
            <a:pPr marL="0" indent="0">
              <a:buNone/>
            </a:pPr>
            <a:r>
              <a:rPr lang="en-US" dirty="0" err="1"/>
              <a:t>snd</a:t>
            </a:r>
            <a:r>
              <a:rPr lang="en-US" dirty="0"/>
              <a:t> = </a:t>
            </a:r>
            <a:r>
              <a:rPr lang="el-GR" dirty="0"/>
              <a:t>λ</a:t>
            </a:r>
            <a:r>
              <a:rPr lang="en-US" dirty="0"/>
              <a:t>p.(p FALSE)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464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FB0-B95A-1F4C-9B16-A2E8D40C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16ED-96C0-9245-BF13-5F31892A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Z</a:t>
            </a:r>
            <a:r>
              <a:rPr lang="en-RO" dirty="0"/>
              <a:t>ERO = 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 λ</a:t>
            </a:r>
            <a:r>
              <a:rPr lang="en-US" dirty="0" err="1"/>
              <a:t>y.y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SUCC :: NAT -&gt; NAT</a:t>
            </a:r>
          </a:p>
          <a:p>
            <a:pPr marL="0" indent="0">
              <a:buNone/>
            </a:pPr>
            <a:r>
              <a:rPr lang="en-US" dirty="0"/>
              <a:t>SUCC = </a:t>
            </a:r>
            <a:r>
              <a:rPr lang="el-GR" dirty="0"/>
              <a:t>λ</a:t>
            </a:r>
            <a:r>
              <a:rPr lang="en-US" dirty="0"/>
              <a:t>n.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y.(f ((n f) y))</a:t>
            </a:r>
          </a:p>
          <a:p>
            <a:pPr marL="0" indent="0">
              <a:buNone/>
            </a:pPr>
            <a:r>
              <a:rPr lang="en-US" dirty="0"/>
              <a:t>ONE = (SUCC ZERO) =&gt;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y.(f ((ZERO f) y)) which is equivalent with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y.(f y)</a:t>
            </a:r>
          </a:p>
          <a:p>
            <a:pPr marL="0" indent="0">
              <a:buNone/>
            </a:pPr>
            <a:r>
              <a:rPr lang="en-US" dirty="0"/>
              <a:t>n =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y.(f (f …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&lt;n times&gt; </a:t>
            </a:r>
            <a:r>
              <a:rPr lang="en-US" dirty="0"/>
              <a:t>… (f y))….)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y.(f (f …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&lt;m times&gt; </a:t>
            </a:r>
            <a:r>
              <a:rPr lang="en-US" dirty="0"/>
              <a:t>… (f y))….)</a:t>
            </a:r>
          </a:p>
          <a:p>
            <a:pPr marL="0" indent="0">
              <a:buNone/>
            </a:pPr>
            <a:r>
              <a:rPr lang="en-RO" dirty="0"/>
              <a:t>ADD :: NAT -&gt; NAT -&gt; NAT</a:t>
            </a:r>
          </a:p>
          <a:p>
            <a:pPr marL="0" indent="0">
              <a:buNone/>
            </a:pPr>
            <a:r>
              <a:rPr lang="en-RO" dirty="0"/>
              <a:t>ADD = </a:t>
            </a:r>
            <a:r>
              <a:rPr lang="el-GR" dirty="0"/>
              <a:t>λ</a:t>
            </a:r>
            <a:r>
              <a:rPr lang="en-US" dirty="0"/>
              <a:t>m.</a:t>
            </a:r>
            <a:r>
              <a:rPr lang="el-GR" dirty="0"/>
              <a:t>λ</a:t>
            </a:r>
            <a:r>
              <a:rPr lang="en-US" dirty="0"/>
              <a:t>n.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y.((n f) ((m f) y))</a:t>
            </a:r>
            <a:r>
              <a:rPr lang="en-RO" dirty="0"/>
              <a:t> </a:t>
            </a:r>
          </a:p>
          <a:p>
            <a:pPr marL="0" indent="0">
              <a:buNone/>
            </a:pPr>
            <a:r>
              <a:rPr lang="en-RO" i="1" dirty="0"/>
              <a:t>written “uncurried”, the body is: (n f (m f y))</a:t>
            </a:r>
            <a:r>
              <a:rPr lang="en-RO" dirty="0"/>
              <a:t>, </a:t>
            </a:r>
            <a:r>
              <a:rPr lang="en-RO" i="1" dirty="0"/>
              <a:t>which adds the number of calls f from n to those from m</a:t>
            </a:r>
          </a:p>
        </p:txBody>
      </p:sp>
    </p:spTree>
    <p:extLst>
      <p:ext uri="{BB962C8B-B14F-4D97-AF65-F5344CB8AC3E}">
        <p14:creationId xmlns:p14="http://schemas.microsoft.com/office/powerpoint/2010/main" val="16668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3081-D0E6-E145-BF79-55E1A62D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Church-Turing Thesis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6507-0FF1-BA42-95B6-E5B132EB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5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i="1" dirty="0">
                <a:solidFill>
                  <a:srgbClr val="C00000"/>
                </a:solidFill>
              </a:rPr>
              <a:t>Theorem</a:t>
            </a:r>
            <a:r>
              <a:rPr lang="en-RO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RO" dirty="0"/>
              <a:t>    - Let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RO" dirty="0"/>
              <a:t> be a Turing Machine and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RO" dirty="0"/>
              <a:t> be a word encoding an object.</a:t>
            </a:r>
          </a:p>
          <a:p>
            <a:pPr marL="0" indent="0">
              <a:buNone/>
            </a:pPr>
            <a:r>
              <a:rPr lang="en-RO" dirty="0"/>
              <a:t>    - there exists a </a:t>
            </a:r>
            <a:r>
              <a:rPr lang="el-GR" b="1" dirty="0"/>
              <a:t>λ</a:t>
            </a:r>
            <a:r>
              <a:rPr lang="en-US" b="1" dirty="0"/>
              <a:t>-expression </a:t>
            </a:r>
            <a:r>
              <a:rPr lang="en-US" b="1" dirty="0" err="1"/>
              <a:t>E</a:t>
            </a:r>
            <a:r>
              <a:rPr lang="en-US" b="1" baseline="-25000" dirty="0" err="1"/>
              <a:t>M,w</a:t>
            </a:r>
            <a:r>
              <a:rPr lang="en-US" b="1" dirty="0"/>
              <a:t> </a:t>
            </a:r>
            <a:r>
              <a:rPr lang="en-US" dirty="0"/>
              <a:t>such that:</a:t>
            </a:r>
            <a:endParaRPr lang="en-RO" dirty="0"/>
          </a:p>
          <a:p>
            <a:pPr marL="0" indent="0">
              <a:buNone/>
            </a:pPr>
            <a:r>
              <a:rPr lang="en-RO" dirty="0"/>
              <a:t>               - </a:t>
            </a:r>
            <a:r>
              <a:rPr lang="en-US" dirty="0"/>
              <a:t>the sequence of reductions  </a:t>
            </a:r>
            <a:r>
              <a:rPr lang="en-US" dirty="0" err="1"/>
              <a:t>E</a:t>
            </a:r>
            <a:r>
              <a:rPr lang="en-US" baseline="-25000" dirty="0" err="1"/>
              <a:t>M,w</a:t>
            </a:r>
            <a:r>
              <a:rPr lang="en-US" dirty="0"/>
              <a:t> =&gt; … =&gt; …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i="1" dirty="0"/>
              <a:t>describes exactly the computation of M </a:t>
            </a: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accepting, looping)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Theorem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- Let E be a </a:t>
            </a:r>
            <a:r>
              <a:rPr lang="el-GR" dirty="0"/>
              <a:t>λ</a:t>
            </a:r>
            <a:r>
              <a:rPr lang="en-US" dirty="0"/>
              <a:t>-expression. There exists a </a:t>
            </a:r>
            <a:r>
              <a:rPr lang="en-US" b="1" dirty="0"/>
              <a:t>TM M</a:t>
            </a:r>
            <a:r>
              <a:rPr lang="en-US" dirty="0"/>
              <a:t> and a word </a:t>
            </a:r>
            <a:r>
              <a:rPr lang="en-US" b="1" dirty="0"/>
              <a:t>w</a:t>
            </a:r>
            <a:r>
              <a:rPr lang="en-US" dirty="0"/>
              <a:t> such that:</a:t>
            </a:r>
          </a:p>
          <a:p>
            <a:pPr marL="0" indent="0">
              <a:buNone/>
            </a:pPr>
            <a:r>
              <a:rPr lang="en-US" dirty="0"/>
              <a:t>               - the sequence of reductions E =&gt; … =&gt; …</a:t>
            </a:r>
          </a:p>
          <a:p>
            <a:pPr marL="0" indent="0">
              <a:buNone/>
            </a:pPr>
            <a:r>
              <a:rPr lang="en-US" dirty="0"/>
              <a:t>                  is simulated by running M on input w.</a:t>
            </a:r>
          </a:p>
        </p:txBody>
      </p:sp>
    </p:spTree>
    <p:extLst>
      <p:ext uri="{BB962C8B-B14F-4D97-AF65-F5344CB8AC3E}">
        <p14:creationId xmlns:p14="http://schemas.microsoft.com/office/powerpoint/2010/main" val="3117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999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The Lambda Calculus</vt:lpstr>
      <vt:lpstr>What is the lambda calculus? (syntax)</vt:lpstr>
      <vt:lpstr>Reducing a λ-expression (I)</vt:lpstr>
      <vt:lpstr>Reducing a λ-expression (II)</vt:lpstr>
      <vt:lpstr>Programming in the lambda calculus</vt:lpstr>
      <vt:lpstr>Booleans </vt:lpstr>
      <vt:lpstr>Pairs</vt:lpstr>
      <vt:lpstr>Numbers</vt:lpstr>
      <vt:lpstr>Church-Turing Thesis (I)</vt:lpstr>
      <vt:lpstr>Church-Turing Thesis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Matei POPOVICI (76979)</dc:creator>
  <cp:lastModifiedBy>Dan Matei POPOVICI (76979)</cp:lastModifiedBy>
  <cp:revision>16</cp:revision>
  <dcterms:created xsi:type="dcterms:W3CDTF">2020-04-02T11:34:32Z</dcterms:created>
  <dcterms:modified xsi:type="dcterms:W3CDTF">2020-04-03T08:50:45Z</dcterms:modified>
</cp:coreProperties>
</file>