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65" r:id="rId10"/>
    <p:sldId id="271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/>
    <p:restoredTop sz="94620"/>
  </p:normalViewPr>
  <p:slideViewPr>
    <p:cSldViewPr snapToGrid="0" snapToObjects="1">
      <p:cViewPr>
        <p:scale>
          <a:sx n="80" d="100"/>
          <a:sy n="8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09:35:20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24575,'0'20'0,"0"0"0,0 0 0,0 1 0,0 0 0,0 0 0,0 0 0,0 0 0,5 7 0,1-6 0,1 6 0,2-8 0,-8 8 0,4-5 0,0 4 0,-4-11 0,8 3 0,-8-3 0,9 5 0,-9 0 0,3 0 0,-4 0 0,4-6 0,-3 5 0,3-10 0,-4 10 0,0-10 0,0 5 0,0-6 0,0 0 0,0 0 0,0 0 0,0 0 0,0 0 0,0 1 0,0-1 0,0 0 0,0 0 0,0 0 0,0 0 0,0 0 0,0 0 0,0 0 0,0 1 0,0-1 0,0 0 0,0 0 0,0 0 0,0 0 0,0 0 0,0 0 0,0 1 0,0-1 0,0 0 0,4-4 0,2-1 0,3-4 0,0 0 0,5 0 0,-3 0 0,8 0 0,-3 0 0,0 0 0,3 0 0,-8 0 0,8 0 0,-8 0 0,8 0 0,-3 0 0,0 0 0,3 0 0,-3 0 0,5 0 0,0 0 0,-6 0 0,5 0 0,-10 0 0,10 0 0,-10 0 0,10 0 0,-10 0 0,10 0 0,-4 0 0,5 0 0,-6 0 0,11 0 0,-8 0 0,9 0 0,-6 0 0,0 0 0,0 0 0,6 0 0,-4 0 0,11 0 0,-11 0 0,11 0 0,4 5 0,-7-4 0,13 3 0,-22-4 0,6 0 0,-7 0 0,0 0 0,0 0 0,-1 0 0,-4 0 0,-1 0 0,-6 0 0,0 0 0,0 0 0,0 0 0,0 0 0,5 0 0,16 0 0,9 0 0,7 0 0,5 0 0,-6-6 0,0 5 0,7-5 0,-15 1 0,7 3 0,-15-8 0,5 9 0,-5-9 0,0 9 0,5-10 0,-11 5 0,4-5 0,-6 5 0,0-3 0,0 3 0,0 0 0,-6 1 0,5 5 0,-4-5 0,-1 4 0,5-3 0,-4 4 0,9 0 0,-4 0 0,4 0 0,-4 0 0,0 0 0,0 0 0,0 0 0,0 0 0,-5 0 0,3 0 0,-3 0 0,5 0 0,0 0 0,0 0 0,0 4 0,0 2 0,-6 0 0,5 3 0,-4-3 0,-1 0 0,5 3 0,-10-8 0,5 8 0,-1-8 0,6 7 0,-4-7 0,8 8 0,-8-8 0,-1 4 0,5-1 0,-10-3 0,10 4 0,-10-1 0,5-3 0,-1 3 0,2-4 0,-1 4 0,5-3 0,-4 3 0,5-4 0,0 0 0,0 0 0,-6 0 0,5 0 0,-5 0 0,6 0 0,-5 0 0,10 5 0,2-3 0,2 3 0,2-5 0,-11 5 0,0-4 0,0 3 0,6-4 0,-4 0 0,4 0 0,0 0 0,-4 0 0,5 0 0,-13 0 0,5 0 0,-5 5 0,6-4 0,0 4 0,0-5 0,-5 0 0,4 0 0,-5 0 0,6 0 0,0 0 0,6 0 0,5 0 0,-2 0 0,-5 0 0,-5 0 0,-5 0 0,6 0 0,-5 4 0,4-3 0,-10 3 0,10-4 0,-10 0 0,4 0 0,1 0 0,0 0 0,1 0 0,4 0 0,-5 0 0,6 0 0,7 0 0,-6 0 0,6 0 0,-7 0 0,6 0 0,-4 0 0,13 0 0,-12 0 0,13 0 0,-15-5 0,6 4 0,-8-8 0,8 8 0,-6-9 0,6 9 0,-7-8 0,6 7 0,2-8 0,1 9 0,-3-4 0,0-1 0,-4 5 0,5-9 0,-8 9 0,1-4 0,0 1 0,0 2 0,0-2 0,7-2 0,-6 5 0,15-9 0,-14 9 0,7-9 0,-2 9 0,-6-3 0,6 4 0,-7 0 0,0 0 0,0 0 0,0 0 0,-1 0 0,-4 0 0,4 0 0,-10 0 0,5 0 0,-6 0 0,5 0 0,-4 0 0,5 0 0,-6 0 0,0 0 0,0 0 0,0 0 0,0 0 0,10 0 0,-8 0 0,8 0 0,-10 0 0,0 0 0,5 0 0,-3 0 0,3 0 0,-5 0 0,0 0 0,0 0 0,0 0 0,-3-10 0,-2 4 0,-4-14 0,0 4 0,-6-11 0,0-3 0,-6-5 0,0-1 0,0 0 0,0 0 0,0 0 0,5 7 0,-3 1 0,4 1 0,0 4 0,1 1 0,0 2 0,4 4 0,-9-5 0,9 0 0,-4 0 0,1 0 0,2 0 0,-2 0 0,4 0 0,0 0 0,-5 0 0,4 5 0,-4-4 0,5 4 0,0 1 0,0 0 0,0 6 0,0 0 0,0-1 0,-4 5 0,-1 1 0,-4 8 0,-1 1 0,1 4 0,0 1 0,-1 4 0,5-4 0,-4 5 0,4-6 0,-4 0 0,3 0 0,-2 0 0,7 0 0,-7-4 0,3 3 0,-4-3 0,3 5 0,-2 4 0,2-4 0,-4 10 0,5-10 0,-4 5 0,4-6 0,-1 0 0,-2 0 0,7 0 0,-3 0 0,4 0 0,-4-3 0,3 2 0,-3-21 0,9 5 0,0-12 0,0 5 0,4 1 0,-4 3 0,1-9 0,2 10 0,-7-5 0,7 6 0,-3 0 0,4 0 0,0-1 0,1 1 0,-1 4 0,0 1 0,0 4 0,0 0 0,0 0 0,0 0 0,0 0 0,1 0 0,-1 0 0,0 0 0,0 0 0,0 0 0,0 0 0,0 0 0,0 0 0,0 0 0,-3 4 0,2 1 0,-3 0 0,0 3 0,3-3 0,-3 4 0,4 0 0,0 0 0,0 1 0,0-1 0,1 0 0,-5 0 0,3 0 0,-3 0 0,4-4 0,0 3 0,-4-3 0,3 5 0,-3-5 0,0 3 0,3-7 0,-7 7 0,3-7 0,-4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09:35:29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0 958 24575,'0'-45'0,"0"-7"0,0 7 0,0-17 0,0 6 0,0-6 0,6 9 0,-4 7 0,4-5 0,-1 13 0,-4 1 0,10 3 0,-10 12 0,4-6 0,0 7 0,-4 0 0,4 0 0,-1 0 0,-3 0 0,9 0 0,-9 5 0,3-4 0,1 4 0,-4-5 0,4 0 0,-1 5 0,-3 2 0,3-1 0,-4 5 0,0-5 0,0 6 0,0 0 0,0 0 0,4 3 0,1 2 0,10 4 0,-5 0 0,10 0 0,-10 0 0,10 0 0,-5 0 0,1 0 0,4 0 0,-5 0 0,1 0 0,4 0 0,-5 0 0,6 0 0,0 0 0,-5 0 0,3 5 0,-3-4 0,0 4 0,3-5 0,-3 0 0,0 0 0,3 0 0,-3 0 0,5 0 0,-6 0 0,5 0 0,-4 0 0,9 0 0,-3 0 0,3 0 0,-4 0 0,-1 0 0,1 4 0,0-2 0,0 2 0,0-4 0,0 0 0,0 0 0,0 0 0,0 0 0,-6 0 0,5 0 0,-4 0 0,5 0 0,0 0 0,-1 0 0,-4 0 0,4 0 0,-5 0 0,16 0 0,-8 0 0,2 0 0,-6 0 0,-3 0 0,5 0 0,-5 0 0,-2 0 0,0 0 0,-3 0 0,8 0 0,-8 0 0,8 0 0,-8 0 0,3 0 0,-5 0 0,1 0 0,-1 0 0,0 0 0,0 0 0,0 0 0,0 0 0,0 0 0,0 0 0,0 0 0,1 0 0,-1 0 0,0 0 0,-4 4 0,3-3 0,-7 7 0,3-3 0,0 5 0,-3-1 0,3 0 0,1 5 0,-4 2 0,4 5 0,-5 0 0,0 0 0,0-1 0,0-4 0,0-1 0,0-1 0,0-4 0,0 5 0,0-6 0,0 0 0,0 5 0,0-3 0,0 3 0,0 0 0,0 2 0,0 5 0,0-5 0,0 3 0,0-3 0,0 0 0,0-2 0,0 0 0,0-3 0,0 3 0,0-5 0,0 0 0,0 6 0,0 0 0,0 6 0,0 0 0,0 0 0,0-5 0,0 3 0,0-8 0,0 3 0,0-5 0,0 0 0,0 1 0,-4-5 0,-2-1 0,-3-4 0,0-4 0,0-2 0,-1-3 0,5 0 0,1 0 0,0-1 0,3 1 0,-7 0 0,7-6 0,-8 5 0,8-10 0,-7 10 0,7-5 0,-3 6 0,4 0 0,0-6 0,0 5 0,0-5 0,0 6 0,-4 0 0,3-6 0,-3 4 0,4-3 0,0 5 0,0-1 0,0 1 0,0 0 0,0 0 0,-4-1 0,3 1 0,-3 0 0,4 0 0,0 8 0,0 10 0,0 7 0,0 3 0,0-5 0,0 0 0,0-3 0,4 3 0,-3 0 0,3-3 0,0 3 0,-3 1 0,3-5 0,0 10 0,-2-10 0,2 4 0,0-4 0,-3-1 0,7 0 0,-7 0 0,8 0 0,-8 0 0,7 0 0,-7 0 0,7-4 0,-7 4 0,7-4 0,-3 0 0,0 3 0,3-3 0,-3 4 0,4-4 0,-4 3 0,4-3 0,-4 4 0,0-8 0,-1-7 0,0-5 0,1-3 0,0 5 0,4-6 0,-8 5 0,7-5 0,-7 6 0,8 0 0,-8-1 0,3 1 0,-4 0 0,0 0 0,0-1 0,0 1 0,4 0 0,-3 0 0,3-1 0,-4 1 0,4-5 0,-2 3 0,6-3 0,-7 4 0,7 1 0,-7 0 0,8-6 0,-8 5 0,4-5 0,-1 6 0,-3 0 0,3-1 0,-4 1 0,0 0 0,0 0 0,0-1 0,0 1 0,0 0 0,0 0 0,0-1 0,0 1 0,4 4 0,-3-3 0,3 3 0,0 0 0,-3-4 0,3 8 0,-4-3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09:35:55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0 559 24575,'0'-40'0,"0"6"0,0 0 0,0 5 0,0 5 0,0-9 0,0 21 0,0-9 0,0 6 0,0 5 0,0-5 0,0 6 0,0 0 0,0-1 0,0 1 0,0 0 0,0 0 0,0-1 0,0 1 0,0 0 0,0 0 0,0-1 0,0 1 0,0 0 0,0 0 0,0-1 0,0 1 0,0 0 0,0 0 0,0-1 0,0-4 0,0 3 0,0-8 0,0 8 0,0-4 0,0 6 0,0 0 0,0 0 0,0-1 0,10 5 0,1 1 0,10 4 0,-5 0 0,3 0 0,-3 0 0,0 0 0,3 0 0,-8 0 0,3 0 0,-5 0 0,0 0 0,1 0 0,-1 0 0,0 0 0,0 0 0,0 0 0,0 0 0,5 0 0,-3 0 0,3 4 0,1-3 0,-5 3 0,4-4 0,1 0 0,0 0 0,1 0 0,4 5 0,-10-4 0,19 4 0,-11-1 0,7-2 0,-5 2 0,-5-4 0,6 0 0,-5 0 0,10 0 0,-9 0 0,11 0 0,-12 0 0,3 0 0,-3 0 0,5 0 0,0 0 0,-6 0 0,5 0 0,-10 0 0,10 0 0,-10 0 0,10 0 0,-10 0 0,5 0 0,-6 0 0,4 0 0,-3 0 0,3 4 0,-4-3 0,6 3 0,-5 0 0,5-3 0,-6 3 0,0-4 0,5 5 0,-3-4 0,3 4 0,-5-5 0,0 0 0,0 0 0,0 0 0,1 0 0,-5 4 0,-1 1 0,-4 4 0,0 0 0,0 0 0,0 12 0,0-3 0,0 16 0,0-12 0,0 6 0,0-1 0,0-4 0,0 4 0,0-6 0,0 0 0,0 0 0,0-5 0,0 3 0,0-8 0,0 3 0,0-5 0,0 0 0,0 0 0,0 0 0,0 1 0,0-1 0,0 0 0,0 5 0,0 2 0,0 0 0,0 3 0,0-8 0,0 3 0,0-5 0,0 0 0,0 0 0,0 0 0,0 1 0,0-1 0,0 0 0,0 0 0,0 0 0,-4-4 0,-2-5 0,-3-5 0,4-4 0,-3-1 0,3 1 0,-5 0 0,1 0 0,0-1 0,0 1 0,-1 0 0,5 0 0,-3-1 0,3 1 0,-4 0 0,-1-6 0,0 0 0,0-1 0,-1-4 0,2 9 0,-1-8 0,4 8 0,-3-3 0,4 4 0,0 1 0,-3 0 0,7 0 0,-3-1 0,0 1 0,3 0 0,-8 4 0,8-3 0,-3 11 0,4 3 0,4 4 0,2 10 0,9-5 0,-4 6 0,4-5 0,-5 4 0,-1-10 0,2 10 0,-2-5 0,1 1 0,-4 4 0,2-10 0,-3 4 0,0-4 0,3-1 0,-7 0 0,7 0 0,-3-4 0,1 3 0,2-7 0,-3 3 0,4-4 0,0 0 0,5 0 0,-3 0 0,3 0 0,-5 0 0,0 0 0,0 0 0,1 0 0,-1 0 0,0 0 0,0 0 0,-4-4 0,-1-1 0,0-4 0,1-1 0,4 1 0,0 0 0,-4 0 0,4-1 0,-8 1 0,7 0 0,-7 0 0,7 3 0,-7-2 0,7 7 0,-3-7 0,0 3 0,3-4 0,-3-1 0,0 1 0,3 0 0,-3 4 0,0-4 0,4 4 0,-4-4 0,0 0 0,-1 0 0,0 3 0,-3-2 0,3-2 0,-4-1 0,0-8 0,0 8 0,0-4 0,4 6 0,-3 0 0,3 0 0,-4-1 0,0 5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09:39:15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24575,'0'21'0,"0"6"0,0-4 0,0 11 0,0 3 0,0 0 0,0 7 0,0-9 0,0-6 0,0 5 0,0-4 0,0 5 0,5-6 0,1 5 0,0-5 0,4 1 0,-9-3 0,8-6 0,-7 0 0,2 0 0,0-6 0,-3 5 0,3-10 0,-4 5 0,4-6 0,-3 0 0,3 0 0,-4 0 0,0 0 0,0 1 0,4-1 0,-3 0 0,13 1 0,-3-5 0,10-1 0,7 2 0,1-5 0,7 9 0,-1-8 0,1 3 0,7 1 0,-5-5 0,5 5 0,-7-1 0,0-3 0,-1 3 0,1-5 0,0 0 0,-1 0 0,1 5 0,7-3 0,-5 3 0,13-5 0,-5 0 0,7 0 0,0 0 0,-8 0 0,6 6 0,-13-5 0,5 5 0,-7-6 0,0 0 0,-7 0 0,5 0 0,-2 0 0,-3 0 0,-4 0 0,-5 0 0,-10 0 0,17 0 0,-10 0 0,10 0 0,8 0 0,4 6 0,7 1 0,-3 5 0,-7 0 0,7 0 0,-5 0 0,5 1 0,-7-1 0,-1-6 0,1 5 0,0-10 0,-7 9 0,5-9 0,-5 9 0,0-9 0,5 10 0,-11-10 0,11 4 0,-5-5 0,0 5 0,5-4 0,-11 4 0,11 0 0,-12-4 0,12 5 0,-11-6 0,11 5 0,-12-4 0,6 4 0,-1-5 0,-4 5 0,11-4 0,-12 4 0,12-5 0,-11 4 0,11-2 0,-5 2 0,0-4 0,5 0 0,-5 0 0,0 0 0,5 0 0,-11 0 0,11 0 0,4 0 0,-6 0 0,5 0 0,-10 0 0,2 0 0,0 0 0,5 0 0,-11 0 0,11 0 0,-11 0 0,4 0 0,-6 0 0,6 0 0,-4 0 0,4 0 0,1 0 0,-6 0 0,12 0 0,-4 0 0,-1 0 0,5 0 0,-12 0 0,12 0 0,-5 0 0,23 0 0,-12 0 0,11 0 0,-15 0 0,7 0 0,-5 0 0,5 0 0,-7 0 0,7 0 0,-5 0 0,5 0 0,-7 0 0,-7 0 0,5-5 0,-11 4 0,4-5 0,-6 2 0,6 2 0,-4-2 0,11-2 0,-11 5 0,11-4 0,11 0 0,-6-2 0,13 0 0,-17 2 0,1 5 0,0 0 0,-1 0 0,-5 0 0,4 0 0,-12 0 0,0 0 0,-7 0 0,-6 0 0,0 0 0,0 0 0,12 0 0,11 0 0,13 0 0,0 0 0,6 0 0,-5 0 0,-1 0 0,6 0 0,-13 0 0,13 0 0,-6 0 0,8 0 0,1 0 0,-1 0 0,0 0 0,0 0 0,9 0 0,2 0 0,0 0 0,7 0 0,-15 0 0,6 0 0,-9 0 0,0-6 0,0 5 0,-8-5 0,-1 6 0,-1-6 0,-5 4 0,5-4 0,-7 6 0,7 0 0,-5 0 0,13 0 0,-13 0 0,5 0 0,1 0 0,9 0 0,2 0 0,-1 0 0,-11 0 0,-7 0 0,7 0 0,-5-5 0,5 4 0,0-5 0,-5 6 0,5 0 0,-7-5 0,0 4 0,-1-5 0,1 6 0,0-5 0,-1 4 0,9-5 0,-7 6 0,7 0 0,-8 0 0,7 0 0,18 0 0,-12 0 0,11-5 0,-25 4 0,-5-5 0,4 1 0,-5 4 0,0-5 0,-2 6 0,-6-4 0,0 3 0,7-4 0,-6 5 0,0 0 0,-2 0 0,-10 0 0,5 0 0,-6-4 0,0 3 0,0-3 0,-4 0 0,-1-2 0,-4-3 0,-5-5 0,4 3 0,-8-9 0,4 10 0,-1-10 0,-3 4 0,8 0 0,-9-3 0,9 8 0,-8-9 0,8 5 0,-4-6 0,5-1 0,-5 1 0,4 0 0,-4 0 0,1 0 0,2 5 0,-2-10 0,4 14 0,-6-21 0,5 16 0,-4-11 0,0 0 0,3-1 0,-3 0 0,5 1 0,-5 7 0,4 0 0,-4 0 0,5 5 0,0-3 0,-4 8 0,3-3 0,-3 4 0,4 1 0,0 0 0,-4 8 0,3 7 0,-7 4 0,2 10 0,-5 2 0,0 7 0,0 0 0,4 5 0,-2-11 0,3 4 0,-5-6 0,1 0 0,-1 0 0,1-5 0,4 4 0,-2-10 0,3 4 0,-4-5 0,4 1 0,-4-1 0,4 0 0,-4 0 0,4 0 0,-3-4 0,7 3 0,-8-7 0,4 7 0,0-11 0,13-2 0,-1-5 0,11-9 0,-9 9 0,1-5 0,-1 6 0,1-6 0,-5 5 0,4-5 0,-8 6 0,7 0 0,-7 0 0,8-6 0,-8 4 0,8-8 0,-8 3 0,9-5 0,-9 0 0,9-7 0,-9 6 0,9-6 0,-9 7 0,8 0 0,-8 5 0,4 1 0,-1 6 0,1 0 0,0 0 0,3-1 0,-3 5 0,1-3 0,2 7 0,-3-3 0,4 4 0,0 0 0,0 0 0,0 4 0,0 1 0,6 5 0,-4 4 0,3-3 0,1 4 0,-4 0 0,9-4 0,-9 4 0,3-5 0,-5-1 0,1 0 0,-5 0 0,3 0 0,-7 0 0,7-4 0,-7 3 0,7-3 0,-3 5 0,0-1 0,3-4 0,-7 3 0,7-7 0,-3 7 0,0-3 0,-1 4 0,-4 0 0,0 0 0,0 1 0,5-5 0,0 3 0,0-3 0,3 0 0,-7 3 0,7-7 0,-7 3 0,3-4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09:39:27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1160 24575,'0'-49'0,"0"-1"0,0-12 0,0 7 0,0-16 0,0 15 0,0-15 0,0 16 0,0-7 0,0 8 0,0 1 0,0 8 0,0 1 0,0 8 0,0 0 0,0 1 0,0-1 0,0 7 0,0-6 0,0 13 0,0-6 0,0 7 0,0 5 0,0 2 0,0 5 0,0-1 0,9 5 0,3 1 0,9 4 0,6 0 0,3 0 0,-1 0 0,5 0 0,-5 0 0,6 0 0,-5 0 0,4 0 0,-5 0 0,6 0 0,1-5 0,0-2 0,-1-5 0,1 0 0,7 6 0,-5-5 0,13 4 0,-13 0 0,5-4 0,-7 4 0,0 0 0,-1 2 0,1 5 0,-7 0 0,-2 0 0,-6 0 0,4 0 0,-3 0 0,3 0 0,-9 0 0,4 0 0,-10 0 0,10 0 0,-5 0 0,6 0 0,-5 0 0,3 0 0,-3 0 0,5 0 0,7 0 0,-6 0 0,6 5 0,-1-4 0,-4 4 0,4-1 0,-6-3 0,0 4 0,6 0 0,-4-3 0,4 3 0,4-1 0,-8-2 0,7 2 0,-9-4 0,0 5 0,0-4 0,0 4 0,0-5 0,0 0 0,-1 0 0,1 0 0,0 0 0,0 0 0,-5 0 0,3 0 0,-3 0 0,0 0 0,-2 0 0,1 0 0,-5 0 0,10 0 0,-5 0 0,6 0 0,0 0 0,4 0 0,-3 0 0,3 0 0,-4 0 0,-5 0 0,3 0 0,-3 0 0,-1 0 0,5 0 0,-4 0 0,5 0 0,0 0 0,0 0 0,-1 0 0,-4 0 0,4 0 0,-5 0 0,1 0 0,4 0 0,-10 0 0,10 0 0,-10 0 0,9 0 0,-9 4 0,3-3 0,-4 3 0,0-4 0,0 0 0,0 0 0,0 0 0,1 4 0,-1-3 0,0 3 0,-4 0 0,3-3 0,-3 3 0,4-4 0,-4 4 0,-1 1 0,-4 4 0,0 0 0,0 6 0,0 0 0,0 6 0,0 0 0,5 0 0,-4 0 0,8 0 0,-7 0 0,2 0 0,0-5 0,-3-2 0,3 0 0,-4-3 0,0 3 0,5 0 0,-4-3 0,4 8 0,-1-3 0,-2 5 0,2-5 0,1 3 0,-4-3 0,4 5 0,-5-5 0,0 3 0,0 1 0,4 2 0,-3-2 0,4-1 0,-5-3 0,0 0 0,0 3 0,0-8 0,0 8 0,0-8 0,0 3 0,4-5 0,-3 0 0,3 0 0,-4 0 0,0 1 0,4 11 0,-3-9 0,3 9 0,-4-6 0,0-5 0,0 4 0,0-5 0,0 1 0,0-1 0,0 0 0,0-8 0,-8-2 0,2-4 0,-7 0 0,3-4 0,0 3 0,0-14 0,0 9 0,0-8 0,-5 7 0,8-2 0,-6 4 0,8 1 0,0-1 0,-4 1 0,8 0 0,-7-6 0,2 0 0,0-6 0,-4 0 0,9 5 0,-8-4 0,8 9 0,-4-3 0,1 5 0,3-1 0,-3 9 0,4 6 0,0 6 0,4 7 0,2-2 0,5 5 0,0 6 0,5 2 0,-3 0 0,4 5 0,-7-11 0,1 4 0,0-6 0,-1 0 0,1 0 0,-1 0 0,1 0 0,-6 0 0,4-6 0,-4 0 0,0-6 0,3 0 0,-7 0 0,3 0 0,0-4 0,-3-5 0,3-5 0,1 0 0,0-8 0,0 6 0,4-7 0,-3-1 0,-1 5 0,4-5 0,-8 1 0,7 3 0,-7-4 0,3 1 0,0 3 0,-3-8 0,7 8 0,-7-3 0,8-1 0,-8 5 0,8-5 0,-8 6 0,7 0 0,-7-1 0,3 1 0,0 0 0,-3 0 0,3-6 0,-4 4 0,0-3 0,0 5 0,0-6 0,0 5 0,0-5 0,0 6 0,0 0 0,4 4 0,-3-4 0,3-1 0,-4-1 0,4-3 0,-3 5 0,3-1 0,-4 1 0,4 0 0,-3 0 0,3-1 0,-4 1 0,0 0 0,4 4 0,-3 1 0,3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6T09:39:51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24575,'14'0'0,"-1"0"0,-4 0 0,0 0 0,1 0 0,-1 0 0,0 0 0,0 0 0,0 0 0,0 0 0,5 0 0,-3 0 0,3 0 0,-5 0 0,6 0 0,-5 0 0,5 0 0,-1 0 0,-4 0 0,10 0 0,-10 0 0,10 0 0,-4 0 0,5 0 0,-1 0 0,1 0 0,0 0 0,0 0 0,0 0 0,-5 0 0,3 0 0,-8 0 0,8 0 0,-8 4 0,7-3 0,-8 3 0,9-4 0,-9 5 0,10-4 0,-4 3 0,4-4 0,1 0 0,-5 0 0,4 4 0,-5-3 0,1 4 0,-2-5 0,1 0 0,-5 0 0,4 0 0,1 5 0,1-4 0,4 4 0,1-5 0,7 5 0,-6-4 0,6 4 0,-7-5 0,4 5 0,-3-4 0,-3 4 0,-4-5 0,-6 0 0,5 0 0,-3 0 0,8 0 0,-3 0 0,0 0 0,3 0 0,-3 0 0,0 0 0,3 0 0,-8 0 0,8 0 0,-8 0 0,8 0 0,-8 0 0,8 0 0,-8 0 0,8 0 0,13 0 0,-7 0 0,11 0 0,-15 0 0,0 0 0,-5 0 0,4 0 0,-10 0 0,10 0 0,-10 0 0,4 0 0,-4 0 0,4 0 0,-4 0 0,10 0 0,-4 0 0,-1 0 0,5 0 0,-4 0 0,4 0 0,-4 0 0,4 4 0,-10-2 0,5 2 0,3-4 0,-7 0 0,13 0 0,-8 0 0,5 0 0,0 0 0,-1 0 0,1 0 0,-5 0 0,4 0 0,-10 0 0,4 0 0,-4 0 0,-1 4 0,0-3 0,5 3 0,-3-4 0,8 0 0,-8 4 0,8-3 0,-3 3 0,5-4 0,0 0 0,6 0 0,5 0 0,-2 0 0,0 0 0,-14 0 0,3 0 0,-3 0 0,5 0 0,0 0 0,0 0 0,-6 0 0,5 0 0,-4 0 0,5 0 0,0 0 0,-1 0 0,1 0 0,0 0 0,0 0 0,0 0 0,0 0 0,0 0 0,0 0 0,16 0 0,-12 0 0,11 0 0,-15 0 0,0 0 0,7 0 0,-6 0 0,6 0 0,-7 0 0,-1 0 0,-4 0 0,4 0 0,-5 0 0,1 0 0,4 0 0,-5 0 0,6 0 0,0 0 0,0 0 0,7 0 0,-6 0 0,6 0 0,-1 0 0,-4 0 0,20 0 0,-18 0 0,12 0 0,-16 0 0,-1 0 0,-4 0 0,4 0 0,-10 0 0,10 0 0,-10 0 0,10 0 0,-10 0 0,10 0 0,-10 0 0,5 0 0,-1 0 0,-4 0 0,10 0 0,-10 0 0,10 0 0,-10 0 0,5 0 0,-1 0 0,2 0 0,9 0 0,-8 0 0,6 0 0,-12 0 0,8 0 0,-8 0 0,8 0 0,-3 0 0,0 0 0,3 0 0,-3 0 0,0 0 0,3 0 0,-3 0 0,-1 0 0,5 0 0,-9 0 0,8 0 0,-8 0 0,8 0 0,-8 0 0,3 0 0,-5 0 0,0 0 0,4 0 0,-3 0 0,4 0 0,-9 5 0,8-4 0,-7 3 0,21-4 0,-15 0 0,9 4 0,-7 1 0,2 1 0,-1 2 0,5-2 0,-4-1 0,4 0 0,8 0 0,-6-4 0,6 5 0,-7-6 0,-5 0 0,3 0 0,-3 0 0,0 0 0,-2 0 0,0 0 0,2 4 0,0-3 0,3 4 0,-8-5 0,8 5 0,-8-4 0,8 3 0,-3-4 0,5 5 0,0-4 0,0 4 0,0-5 0,15 0 0,-4 0 0,6 0 0,-10 0 0,-7 0 0,-6 0 0,5 0 0,-10 0 0,5 0 0,-1 0 0,-4 0 0,5 0 0,-1 0 0,2 0 0,0 0 0,3 0 0,-3 0 0,5 0 0,-6 0 0,5 0 0,-4 0 0,-1 0 0,5 0 0,-10 0 0,10 0 0,-10 0 0,19 0 0,-11 0 0,13 0 0,-16 0 0,5 0 0,-5 0 0,6 0 0,-5 0 0,4 0 0,-10 0 0,4 0 0,1 0 0,-5 0 0,10 0 0,-10 0 0,10 0 0,-4 0 0,-1 0 0,5 0 0,-5 0 0,10 0 0,-3 0 0,-2 0 0,0 0 0,-10 0 0,5 0 0,-1 0 0,-4 0 0,5 0 0,-6 0 0,0 0 0,5 0 0,-3 0 0,8 0 0,-8 0 0,3 0 0,0 0 0,-3 0 0,8 0 0,-8 0 0,3 0 0,1 0 0,-5 0 0,10 0 0,5 0 0,-7 0 0,11-5 0,-14 4 0,1-4 0,3 5 0,-3 0 0,0 0 0,3 0 0,-8 0 0,8-4 0,-3 2 0,5-2 0,0 4 0,0 0 0,0 0 0,-6 0 0,5-5 0,-4 4 0,5-4 0,0 5 0,-1 0 0,5 0 0,-3 0 0,3 0 0,-4 0 0,-5 0 0,4 0 0,-5 0 0,13 0 0,-6-5 0,12 4 0,-11-3 0,4-1 0,1 4 0,-6-4 0,6 5 0,-7 0 0,-6 0 0,0 0 0,-1 0 0,-3 0 0,8 0 0,-8-4 0,8 3 0,-8-3 0,18-1 0,-11 4 0,12-4 0,-9 5 0,0-5 0,-6 4 0,5-3 0,-10 4 0,16 0 0,-8-5 0,9 4 0,-6-4 0,7 0 0,-6 3 0,12-3 0,-11 0 0,4 4 0,1-4 0,-6 5 0,6-4 0,-7 3 0,0-4 0,-1 5 0,-4 0 0,8 0 0,-8-5 0,4 4 0,0-4 0,-10 5 0,5 0 0,-1 0 0,2 0 0,-1 0 0,5 0 0,-4 0 0,-1 0 0,5 0 0,-10 0 0,10 0 0,-4 0 0,-1 0 0,5 0 0,-10 0 0,10 0 0,-4 0 0,-1 0 0,5 0 0,-5 0 0,16 0 0,-13 0 0,17 0 0,-18 0 0,11 0 0,-7 0 0,0 0 0,0 0 0,0 0 0,0-4 0,-1 2 0,-4-2 0,4 4 0,-10 0 0,4 0 0,1 0 0,-5-4 0,10 2 0,-10-2 0,10 4 0,-10-4 0,10 3 0,-4-3 0,5 4 0,4 0 0,-4 0 0,4 0 0,-9-4 0,4 3 0,-5-3 0,1 4 0,4 0 0,-5 0 0,6 0 0,0 0 0,0 0 0,7 0 0,-6 0 0,12 0 0,-5 0 0,7 0 0,0 0 0,-1 0 0,1 0 0,0 5 0,-1 2 0,1-1 0,0 5 0,9-5 0,-7 0 0,0-1 0,-11-5 0,-6 0 0,0 0 0,-5 0 0,-2 0 0,-5 0 0,0 0 0,1 0 0,-1 0 0,0 0 0,0 0 0,0 0 0,0 0 0,0 0 0,0 0 0,1 0 0,4 0 0,-4 0 0,10 0 0,-10 0 0,10 0 0,5 0 0,-2 0 0,7 0 0,-9 0 0,7 0 0,-6 0 0,6 0 0,-7 0 0,0 0 0,0 0 0,-1 0 0,1 0 0,0 0 0,0 0 0,0 0 0,0 0 0,0 0 0,0 0 0,0 0 0,0 0 0,0 0 0,0 0 0,9 0 0,0 0 0,1 0 0,-3 0 0,-7 0 0,0 0 0,0 0 0,0 0 0,-6 0 0,5 0 0,-10 0 0,10 0 0,-4 0 0,4 0 0,1 0 0,0 0 0,0 0 0,0 0 0,0 0 0,0 0 0,0 0 0,0 0 0,6 0 0,-4 0 0,14 0 0,-14 0 0,2-4 0,-6 3 0,-8-4 0,3 5 0,1-4 0,-5 3 0,10-4 0,-10 5 0,10-5 0,-5 4 0,6-4 0,0 5 0,0 0 0,0 0 0,0-4 0,0 2 0,0-2 0,-6 4 0,0 0 0,-1 0 0,1-4 0,0 3 0,-2-4 0,-4 5 0,0 0 0,0 0 0,1 0 0,-1 0 0,0 0 0,0 0 0,0 0 0,0 0 0,0 0 0,0 0 0,1 0 0,-1 0 0,0 0 0,0 0 0,0 0 0,0 0 0,0 0 0,0 0 0,0 0 0,1 0 0,-5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7T10:25:37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1 753 24575,'0'-45'0,"0"7"0,0-5 0,0 14 0,0-15 0,0 15 0,0-6 0,0 8 0,5 0 0,3 0 0,-1 1 0,4 5 0,-9-4 0,8 12 0,-9-12 0,4 11 0,-5-4 0,0-1 0,6 6 0,-5-13 0,4 13 0,-5-5 0,0 6 0,0 0 0,0 0 0,0 0 0,0 1 0,0-1 0,0 0 0,0 0 0,0 0 0,0 0 0,0 1 0,0-1 0,0 0 0,5 6 0,-3-5 0,8 10 0,-4-5 0,6 6 0,0 0 0,-1 0 0,1 0 0,0 0 0,6 0 0,-5 0 0,5 0 0,-6 0 0,0 0 0,-1 0 0,1 0 0,0 0 0,-1 0 0,1 0 0,6 0 0,-4 0 0,11 0 0,-12 0 0,12 0 0,-5 0 0,7 0 0,-1 0 0,-6 0 0,5 6 0,4-4 0,-7 9 0,11-10 0,-13 4 0,27-5 0,-7 0 0,9 0 0,-6 0 0,-14 0 0,15 7 0,-7-5 0,8 4 0,-8 0 0,7-4 0,-15 4 0,14-6 0,-14 0 0,6 6 0,-8-5 0,-7 5 0,5-6 0,-5 0 0,0 0 0,5 0 0,-5 0 0,0 0 0,5 0 0,-5 0 0,0 0 0,5 0 0,0 0 0,-4 0 0,3 0 0,-6 0 0,-5 0 0,5 0 0,1 0 0,-6 0 0,5 0 0,-6 0 0,6 0 0,-4 0 0,4 0 0,-6 0 0,6 0 0,-5 0 0,6 0 0,-8 0 0,8 0 0,-6 0 0,12 0 0,-12 0 0,24 0 0,-21 0 0,15 0 0,-13 0 0,-5 0 0,5 0 0,1 0 0,-6 0 0,5 0 0,-6 0 0,0 0 0,6 0 0,-5 0 0,6 0 0,-1 0 0,-5 0 0,6 0 0,-1 0 0,-5 0 0,6 0 0,-8 0 0,1 0 0,-1 0 0,8 0 0,-1 0 0,2 0 0,-3 0 0,-6 0 0,1 0 0,0 0 0,-1-5 0,1 4 0,-1-5 0,1 6 0,0-5 0,-1 4 0,1-4 0,0 5 0,-1-6 0,1 5 0,0-9 0,-1 8 0,7-3 0,-4 5 0,11 0 0,-12 0 0,5 0 0,1 0 0,1 0 0,0 0 0,5 0 0,-12 0 0,12 0 0,-12 0 0,12 0 0,-11 0 0,11 0 0,-12 0 0,5 0 0,-6 0 0,0 0 0,-1 0 0,1 0 0,-1 0 0,1 0 0,0 0 0,-1 0 0,1 0 0,0 5 0,-1-4 0,-4 10 0,3-10 0,-3 9 0,4-8 0,1 8 0,-1-9 0,1 10 0,0-5 0,-1 1 0,1-2 0,-6 0 0,5-4 0,-5 4 0,1 1 0,-2 0 0,-5 6 0,0-1 0,0 1 0,0 6 0,0-4 0,0 11 0,0-12 0,0 12 0,0-5 0,0 0 0,0-2 0,0-6 0,0-1 0,0 1 0,0 0 0,-5-1 0,3 1 0,-3 0 0,5-1 0,-5 1 0,4 0 0,-5-1 0,6 1 0,0-1 0,0 1 0,0 0 0,0-1 0,0 1 0,0 0 0,0-1 0,0 1 0,0-1 0,0 1 0,0 0 0,0-1 0,0 1 0,0-6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7T10:25:40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24575,'0'12'0,"5"-6"0,2 4 0,5-3 0,-1 5 0,1-6 0,-6 4 0,5-8 0,-10 8 0,4-4 0,0 1 0,-4 3 0,10-3 0,-5-1 0,1 5 0,3-10 0,-3 4 0,-1 0 0,4-4 0,-8 10 0,8-10 0,-4 9 0,6-8 0,-5 8 0,3-9 0,-4 4 0,1 1 0,3-5 0,-9 9 0,10-8 0,-5 3 0,1 0 0,3-4 0,-3 4 0,-1-10 0,-1-1 0,-5-6 0,0 0 0,5 0 0,3-6 0,3 4 0,-3-11 0,2 12 0,-9-13 0,10 13 0,-10-12 0,9 11 0,-9-4 0,5 6 0,-1 0 0,-4 0 0,4 1 0,0-1 0,-3 0 0,3 0 0,-5 0 0,0 0 0,0 1 0,5 4 0,-4 2 0,5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7T10:26:31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24575,'0'19'0,"0"-6"0,0 12 0,0-12 0,0 12 0,0-11 0,6 4 0,-5-6 0,4 6 0,0-5 0,-3 6 0,3-1 0,0-5 0,-4 12 0,4-5 0,-5 0 0,6 5 0,-4-5 0,4 0 0,-6 5 0,0-11 0,0 4 0,0-7 0,0 1 0,0 0 0,0-1 0,0 1 0,5-6 0,-4 5 0,4-5 0,-5 6 0,0 0 0,0-1 0,0 1 0,0-1 0,5-4 0,2-2 0,5-5 0,-1 5 0,1-3 0,6 3 0,2-5 0,7 0 0,0 0 0,-1 0 0,1 0 0,0 0 0,8 0 0,-7 0 0,16 0 0,-15 0 0,14 0 0,-14-6 0,14 4 0,-6-11 0,0 12 0,7-13 0,-15 12 0,14-11 0,-14 11 0,14-5 0,-14 1 0,6 5 0,-8-5 0,-1 0 0,1 4 0,0-4 0,0 6 0,-7 0 0,5 0 0,-12 0 0,12 0 0,-12 0 0,5 0 0,-6 0 0,6 0 0,-4 0 0,4-5 0,6 4 0,-10-4 0,10 5 0,-13 0 0,1 0 0,0 0 0,-1 0 0,1 0 0,-1 0 0,1 0 0,0 0 0,-1 0 0,1 0 0,0 0 0,6 0 0,-5 0 0,6 0 0,-8 0 0,1 0 0,-1 0 0,1 0 0,6 0 0,2 0 0,7 0 0,0 0 0,-1 0 0,1 0 0,0 0 0,0 0 0,-1 0 0,-6 0 0,5 0 0,-5 0 0,7 6 0,0-5 0,-7 5 0,5-6 0,-12 0 0,12 0 0,-12 0 0,12 0 0,-11 0 0,4 0 0,0 0 0,-5 0 0,6 0 0,-8 0 0,8 0 0,-6 0 0,5 0 0,1 0 0,-6 0 0,17 0 0,-15 0 0,15 0 0,-10 0 0,0 0 0,5 0 0,-5 0 0,7 0 0,-1 0 0,1 0 0,0 0 0,-1 0 0,1 0 0,0 0 0,-1 0 0,1 0 0,0 0 0,-7 0 0,5 0 0,-5 0 0,7 0 0,-1 0 0,1 0 0,0 0 0,11 0 0,-15 0 0,14 0 0,-17 0 0,0 0 0,5 0 0,-12 0 0,12 0 0,-5 0 0,0 0 0,5 0 0,-5 0 0,7 0 0,0-6 0,-1 4 0,-6-4 0,5 6 0,-5-6 0,0 5 0,5-5 0,-11 6 0,11 0 0,0-6 0,-4 4 0,9-10 0,-16 11 0,11-5 0,-12 6 0,12 0 0,-12 0 0,6 0 0,-1-6 0,-5 4 0,6-4 0,-8 6 0,1 0 0,-1 0 0,1-5 0,0 4 0,-1-4 0,8 5 0,1 0 0,0 0 0,5 0 0,-5 0 0,6 0 0,13 0 0,-9 0 0,1 0 0,-6 0 0,-11 0 0,11 0 0,-12 0 0,5 0 0,-6 0 0,0 0 0,-1 0 0,1-6 0,0 5 0,-1-4 0,1 5 0,-1 0 0,1 0 0,0 0 0,-6-5 0,-1-2 0,-5-5 0,0 0 0,0 1 0,0-1 0,0 0 0,0 0 0,0 0 0,0-6 0,0 4 0,0-11 0,0 5 0,0 0 0,0-5 0,0 11 0,0-11 0,-5 12 0,4-6 0,-4 7 0,5 0 0,0 1 0,-6 4 0,5-3 0,-4 13 0,-7-1 0,9 10 0,-14 1 0,15-2 0,-8 1 0,3 0 0,-5 6 0,5-5 0,-4 6 0,4-8 0,-5 7 0,5-4 0,-4 4 0,4-6 0,0-1 0,-3-4 0,9 3 0,-10-9 0,10 10 0,-4-15 0,16-9 0,-3-2 0,10-16 0,-5 11 0,0-7 0,0 7 0,0-5 0,-2 11 0,-3-4 0,2 6 0,-9 0 0,10 6 0,-10-5 0,9 5 0,-3-6 0,4 0 0,1 0 0,0 6 0,-6-5 0,-1 15 0,0-3 0,2 11 0,-1 0 0,5-1 0,-10 1 0,9 0 0,-3-1 0,-1 1 0,5-1 0,-5 1 0,1 0 0,3-1 0,-4 1 0,6 0 0,-6-1 0,5 1 0,-10-1 0,9 1 0,-8 0 0,8-6 0,-3-1 0,4-5 0,-4 6 0,-2-5 0,-5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7925-FA93-274F-83DD-96C18250BE7D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7488-744C-884C-A83A-9DAE9AFF188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7258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07CD-AF5B-C94D-A5A4-BC55474C6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5311C-AEA7-3645-95D3-33D3E72F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680E-D45C-6B42-8319-7E93DF7B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7DB5-4550-F74C-914F-365A345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B2EC-C886-6742-A55D-F0C30C4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320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87A7-81D0-934C-8A1C-9A59970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09750-01A6-CF4F-801B-F827A074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0C1-7EF4-B040-AB00-D0646CD1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FB30-B70C-2D44-93B0-4099606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F14F-B253-D047-81BB-9A4515E0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168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27D36-810A-8042-B2E3-9BAF87E49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09F4-EA68-D648-BE87-C50CE5950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2723-6665-7146-8F95-81FB1B8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248E-9254-E749-A7B7-FB33CE40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5F6D-16B7-5C44-A5CF-A2E206BA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343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909F-3B08-0047-82ED-A074671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52EF-151B-494A-B2C8-67BBF879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50CF-E54F-6242-B8D5-EC235364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68C1-43E6-604D-A2C7-7B5C2960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161F-4B43-B740-9644-EC6F2629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0136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4BFB-9829-A549-B057-E080C7CE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8806-FFE5-4F4E-8DAF-760C9D53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240A-43D4-304B-AAF1-299606BF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D302-81C6-184F-840E-E4C08678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78AB-F608-1846-88EF-6C560AE3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2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6372-6E04-0F47-9882-D125F61C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2D66-45D9-1149-A37A-F42FE8C4E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96BA4-2DB9-B344-B906-D9480371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C1414-4A9F-9E4E-915F-9C7BD529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B333-F059-C841-B630-6BEEB43F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9198-A385-F044-9893-037D6688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228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3FA9-EA2B-D24E-8A7C-768736D9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2BAF-B3D0-9442-BE8A-D1BBA6BEA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3807B-28D8-DA43-BCA1-1B1C2F5C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CF947-5646-0B4A-A5BB-C7E0CA9F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918BE-BBB9-5A47-B405-88DBD86DB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5ACD-5C53-C149-B8A3-E080BC4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9ECD2-803C-5045-B2EF-7C5864BA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7F9A5-2BDC-8E43-A2A1-456155D2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240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ACA-9162-AA48-A152-4EDF2F35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C68EA-4700-F442-A985-C327AC1A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0C12-29B2-0047-9F81-147A145C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0CA1D-DC22-0B45-9F87-CF5D436D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3935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A8441-FE20-B348-BF5B-8FBE21B6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EA340-E4A8-BA46-923B-847506B7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00B5C-F9B0-374B-AFAB-A74AB0BA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150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5463-FA86-6342-A12A-3A8A8F64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F94E-1D3A-DF43-AE75-54D1875B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B7D8-F053-EE44-A944-60EE32834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CD522-C03A-944D-98A3-1C13D510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9599-8466-0445-98DD-D0298A83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63AFD-9846-AC45-94AC-54414E33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7621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0F5-8D22-6B4C-AEA9-68C350EE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D8888-7A2D-F643-8C3B-6271B0205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58F3-CA3F-6B4A-A2F0-D0986C75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2C67-7308-6F41-B55F-656568F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D79DF-FD3C-004B-A302-AF4DE923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08C8-3D69-C143-9907-FB2EE57B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7240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1CE5E-0606-6041-9359-5B6CBFBE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0D152-2FFC-AF41-B8B3-399B94F27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8E30-12A3-FD48-A4B3-568D5514B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0348-1E35-084E-B924-D3F53B16E879}" type="datetimeFigureOut">
              <a:rPr lang="en-RO" smtClean="0"/>
              <a:t>07/04/2020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17EB-86A9-5A4A-AC43-822BD72A0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7E5A-F013-F94D-8952-02D3B4751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096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7740-3688-8543-89B8-C8A2EF86F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Substitution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2FC07-4230-7C46-A9CF-FC5E9840A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O" dirty="0"/>
              <a:t>in the lambda-calculus</a:t>
            </a:r>
          </a:p>
        </p:txBody>
      </p:sp>
    </p:spTree>
    <p:extLst>
      <p:ext uri="{BB962C8B-B14F-4D97-AF65-F5344CB8AC3E}">
        <p14:creationId xmlns:p14="http://schemas.microsoft.com/office/powerpoint/2010/main" val="137627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7F24-55F7-BE41-B6B5-CC3CDD48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43B5-B8F2-284B-AD73-571B511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sz="3600" dirty="0"/>
              <a:t>λ</a:t>
            </a:r>
            <a:r>
              <a:rPr lang="en-US" sz="3600" dirty="0"/>
              <a:t>x.(y (</a:t>
            </a:r>
            <a:r>
              <a:rPr lang="el-GR" sz="3600" dirty="0"/>
              <a:t>λ</a:t>
            </a:r>
            <a:r>
              <a:rPr lang="en-US" sz="3600" dirty="0"/>
              <a:t>y.(x y) y))[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en-US" sz="3600" dirty="0"/>
              <a:t>/</a:t>
            </a:r>
            <a:r>
              <a:rPr lang="en-US" sz="3600" dirty="0">
                <a:solidFill>
                  <a:srgbClr val="C00000"/>
                </a:solidFill>
              </a:rPr>
              <a:t>z</a:t>
            </a:r>
            <a:r>
              <a:rPr lang="en-US" sz="3600" dirty="0"/>
              <a:t>] = ?</a:t>
            </a:r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67630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7F24-55F7-BE41-B6B5-CC3CDD48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Unexpected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43B5-B8F2-284B-AD73-571B511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x.</a:t>
            </a:r>
            <a:r>
              <a:rPr lang="el-GR" dirty="0"/>
              <a:t>λ</a:t>
            </a:r>
            <a:r>
              <a:rPr lang="en-US" dirty="0"/>
              <a:t>y.(x y) y)</a:t>
            </a:r>
          </a:p>
          <a:p>
            <a:pPr marL="0" indent="0">
              <a:buNone/>
            </a:pPr>
            <a:r>
              <a:rPr lang="en-US" dirty="0"/>
              <a:t>    (according to current def)</a:t>
            </a:r>
          </a:p>
          <a:p>
            <a:pPr marL="0" indent="0">
              <a:buNone/>
            </a:pPr>
            <a:r>
              <a:rPr lang="en-US" dirty="0"/>
              <a:t>    =&gt; </a:t>
            </a:r>
            <a:r>
              <a:rPr lang="el-GR" dirty="0"/>
              <a:t>λ</a:t>
            </a:r>
            <a:r>
              <a:rPr lang="en-US" dirty="0"/>
              <a:t>y.(y 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x.</a:t>
            </a:r>
            <a:r>
              <a:rPr lang="el-GR" dirty="0"/>
              <a:t>λ</a:t>
            </a:r>
            <a:r>
              <a:rPr lang="en-US" dirty="0"/>
              <a:t>y.(x y</a:t>
            </a:r>
            <a:r>
              <a:rPr lang="en-US" baseline="-25000" dirty="0"/>
              <a:t>1</a:t>
            </a:r>
            <a:r>
              <a:rPr lang="en-US" dirty="0"/>
              <a:t>) y</a:t>
            </a:r>
            <a:r>
              <a:rPr lang="en-US" baseline="-25000" dirty="0"/>
              <a:t>2</a:t>
            </a:r>
            <a:r>
              <a:rPr lang="en-US" dirty="0"/>
              <a:t>)     y is free</a:t>
            </a:r>
          </a:p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y.(y</a:t>
            </a:r>
            <a:r>
              <a:rPr lang="en-US" baseline="-25000" dirty="0"/>
              <a:t>1</a:t>
            </a:r>
            <a:r>
              <a:rPr lang="en-US" dirty="0"/>
              <a:t> y</a:t>
            </a:r>
            <a:r>
              <a:rPr lang="en-US" baseline="-25000" dirty="0"/>
              <a:t>2</a:t>
            </a:r>
            <a:r>
              <a:rPr lang="en-US"/>
              <a:t>)              y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bound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x.</a:t>
            </a:r>
            <a:r>
              <a:rPr lang="el-GR" dirty="0"/>
              <a:t>λ</a:t>
            </a:r>
            <a:r>
              <a:rPr lang="en-US" dirty="0"/>
              <a:t>y.(x y) y) =&gt; (</a:t>
            </a:r>
            <a:r>
              <a:rPr lang="el-GR" dirty="0"/>
              <a:t>λ</a:t>
            </a:r>
            <a:r>
              <a:rPr lang="en-US" dirty="0"/>
              <a:t>x.</a:t>
            </a:r>
            <a:r>
              <a:rPr lang="el-GR" dirty="0"/>
              <a:t>λ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US" dirty="0"/>
              <a:t>.(x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US" dirty="0"/>
              <a:t>) y) =&gt; </a:t>
            </a:r>
            <a:r>
              <a:rPr lang="el-GR" dirty="0"/>
              <a:t>λ</a:t>
            </a:r>
            <a:r>
              <a:rPr lang="en-US" dirty="0"/>
              <a:t>z.(</a:t>
            </a:r>
            <a:r>
              <a:rPr lang="en-US" b="1" dirty="0"/>
              <a:t>y</a:t>
            </a:r>
            <a:r>
              <a:rPr lang="en-US" dirty="0"/>
              <a:t> z)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240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7F24-55F7-BE41-B6B5-CC3CDD48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Substitution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43B5-B8F2-284B-AD73-571B5111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377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x[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= 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y[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= y       (if y </a:t>
            </a:r>
            <a:r>
              <a:rPr lang="en-RO" dirty="0"/>
              <a:t>≠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RO" dirty="0"/>
              <a:t>(e e’)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= (e[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e’[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{</a:t>
            </a:r>
            <a:r>
              <a:rPr lang="el-GR" dirty="0"/>
              <a:t>λ</a:t>
            </a:r>
            <a:r>
              <a:rPr lang="en-US" dirty="0" err="1"/>
              <a:t>x.e</a:t>
            </a:r>
            <a:r>
              <a:rPr lang="en-US" dirty="0"/>
              <a:t>}[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= </a:t>
            </a:r>
            <a:r>
              <a:rPr lang="el-GR" dirty="0"/>
              <a:t>λ</a:t>
            </a:r>
            <a:r>
              <a:rPr lang="en-US" dirty="0" err="1"/>
              <a:t>x.e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r>
              <a:rPr lang="el-GR" dirty="0"/>
              <a:t>λ</a:t>
            </a:r>
            <a:r>
              <a:rPr lang="en-US" dirty="0" err="1"/>
              <a:t>y.e</a:t>
            </a:r>
            <a:r>
              <a:rPr lang="en-US" dirty="0"/>
              <a:t>}[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</a:t>
            </a:r>
            <a:r>
              <a:rPr lang="el-GR" dirty="0"/>
              <a:t> </a:t>
            </a:r>
            <a:r>
              <a:rPr lang="en-US" dirty="0"/>
              <a:t>= </a:t>
            </a:r>
            <a:r>
              <a:rPr lang="el-GR" dirty="0"/>
              <a:t>λ</a:t>
            </a:r>
            <a:r>
              <a:rPr lang="en-US" dirty="0"/>
              <a:t>y.{e[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]}     (if y </a:t>
            </a:r>
            <a:r>
              <a:rPr lang="en-RO" dirty="0"/>
              <a:t>≠</a:t>
            </a:r>
            <a:r>
              <a:rPr lang="en-US" dirty="0"/>
              <a:t> x, and </a:t>
            </a:r>
            <a:r>
              <a:rPr lang="en-US" b="1" dirty="0"/>
              <a:t>y does not appear free in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l-GR" dirty="0"/>
              <a:t>λ</a:t>
            </a:r>
            <a:r>
              <a:rPr lang="en-US" dirty="0" err="1"/>
              <a:t>y.e</a:t>
            </a:r>
            <a:r>
              <a:rPr lang="en-US" dirty="0"/>
              <a:t>}[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= {</a:t>
            </a:r>
            <a:r>
              <a:rPr lang="el-GR" dirty="0"/>
              <a:t>λ</a:t>
            </a:r>
            <a:r>
              <a:rPr lang="en-US" b="1" dirty="0"/>
              <a:t>z</a:t>
            </a:r>
            <a:r>
              <a:rPr lang="en-US" dirty="0"/>
              <a:t>.{e}[y/</a:t>
            </a:r>
            <a:r>
              <a:rPr lang="en-US" b="1" dirty="0"/>
              <a:t>z</a:t>
            </a:r>
            <a:r>
              <a:rPr lang="en-US" dirty="0"/>
              <a:t>]}[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</a:t>
            </a:r>
            <a:r>
              <a:rPr lang="el-GR" dirty="0"/>
              <a:t> </a:t>
            </a:r>
            <a:r>
              <a:rPr lang="en-US" dirty="0"/>
              <a:t>   otherwise, where z is a </a:t>
            </a:r>
            <a:r>
              <a:rPr lang="en-US" b="1" dirty="0"/>
              <a:t>new variable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</a:t>
            </a:r>
            <a:r>
              <a:rPr lang="en-US" dirty="0"/>
              <a:t>  (alpha-conversion)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326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EA18-0FB6-C14D-A33B-3B16827A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Reducibility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3B1F-12E9-4B42-83AA-CFE200B1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56"/>
            <a:ext cx="10515600" cy="48314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RO" dirty="0">
                <a:solidFill>
                  <a:srgbClr val="C00000"/>
                </a:solidFill>
              </a:rPr>
              <a:t>Def.</a:t>
            </a:r>
            <a:r>
              <a:rPr lang="en-RO" dirty="0"/>
              <a:t> (</a:t>
            </a:r>
            <a:r>
              <a:rPr lang="en-RO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RO" dirty="0"/>
              <a:t>). We write E </a:t>
            </a:r>
            <a:r>
              <a:rPr lang="en-RO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RO" dirty="0"/>
              <a:t> F, to express that </a:t>
            </a:r>
            <a:r>
              <a:rPr lang="el-GR" dirty="0"/>
              <a:t>λ</a:t>
            </a:r>
            <a:r>
              <a:rPr lang="en-US" dirty="0"/>
              <a:t>-expression E </a:t>
            </a:r>
            <a:r>
              <a:rPr lang="en-US" b="1" dirty="0"/>
              <a:t>reduces in one step</a:t>
            </a:r>
            <a:r>
              <a:rPr lang="en-US" dirty="0"/>
              <a:t> to a </a:t>
            </a:r>
            <a:r>
              <a:rPr lang="el-GR" dirty="0"/>
              <a:t>λ</a:t>
            </a:r>
            <a:r>
              <a:rPr lang="en-US" dirty="0"/>
              <a:t>-expression F.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dirty="0"/>
              <a:t> is defined as follows:</a:t>
            </a:r>
          </a:p>
          <a:p>
            <a:pPr marL="0" indent="0">
              <a:buNone/>
            </a:pPr>
            <a:r>
              <a:rPr lang="en-US" dirty="0"/>
              <a:t>    - (</a:t>
            </a:r>
            <a:r>
              <a:rPr lang="el-GR" dirty="0"/>
              <a:t>λ</a:t>
            </a:r>
            <a:r>
              <a:rPr lang="en-US" dirty="0" err="1"/>
              <a:t>x.e</a:t>
            </a:r>
            <a:r>
              <a:rPr lang="en-US" dirty="0"/>
              <a:t> e’)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dirty="0"/>
              <a:t> e[x/e’]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Def. 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). 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F (E reduces in </a:t>
            </a:r>
            <a:r>
              <a:rPr lang="en-US" b="1" dirty="0"/>
              <a:t>zero or more steps</a:t>
            </a:r>
            <a:r>
              <a:rPr lang="en-US" dirty="0"/>
              <a:t> to F)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E = F      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is reflexive)</a:t>
            </a:r>
          </a:p>
          <a:p>
            <a:pPr marL="0" indent="0">
              <a:buNone/>
            </a:pPr>
            <a:r>
              <a:rPr lang="en-US" dirty="0"/>
              <a:t>    - 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en-US" dirty="0"/>
              <a:t> F</a:t>
            </a:r>
          </a:p>
          <a:p>
            <a:pPr marL="0" indent="0">
              <a:buNone/>
            </a:pPr>
            <a:r>
              <a:rPr lang="en-US" dirty="0"/>
              <a:t>    - (e e’)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(e’’ e’)  </a:t>
            </a:r>
            <a:r>
              <a:rPr lang="en-US" dirty="0" err="1"/>
              <a:t>iff</a:t>
            </a:r>
            <a:r>
              <a:rPr lang="en-US" dirty="0"/>
              <a:t> 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e’’     (reducing the “function”)</a:t>
            </a:r>
          </a:p>
          <a:p>
            <a:pPr marL="0" indent="0">
              <a:buNone/>
            </a:pPr>
            <a:r>
              <a:rPr lang="en-US" dirty="0"/>
              <a:t>    - (e e’)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(e e’’)  </a:t>
            </a:r>
            <a:r>
              <a:rPr lang="en-US" dirty="0" err="1"/>
              <a:t>iff</a:t>
            </a:r>
            <a:r>
              <a:rPr lang="en-US" dirty="0"/>
              <a:t>  e’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=&gt;*</a:t>
            </a:r>
            <a:r>
              <a:rPr lang="en-US" dirty="0"/>
              <a:t> e’’    (reducing the ”argument”)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i="1" dirty="0">
                <a:solidFill>
                  <a:srgbClr val="C00000"/>
                </a:solidFill>
              </a:rPr>
              <a:t>N</a:t>
            </a:r>
            <a:r>
              <a:rPr lang="en-RO" i="1" dirty="0">
                <a:solidFill>
                  <a:srgbClr val="C00000"/>
                </a:solidFill>
              </a:rPr>
              <a:t>o order specified!</a:t>
            </a:r>
          </a:p>
        </p:txBody>
      </p:sp>
    </p:spTree>
    <p:extLst>
      <p:ext uri="{BB962C8B-B14F-4D97-AF65-F5344CB8AC3E}">
        <p14:creationId xmlns:p14="http://schemas.microsoft.com/office/powerpoint/2010/main" val="158720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CA14-5732-2340-9A0B-62258F04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Reducibility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AC6-60DE-6A4B-9810-FE18623F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RO" dirty="0">
                <a:solidFill>
                  <a:srgbClr val="C00000"/>
                </a:solidFill>
              </a:rPr>
              <a:t>Def. </a:t>
            </a:r>
            <a:r>
              <a:rPr lang="en-RO" dirty="0"/>
              <a:t>A </a:t>
            </a:r>
            <a:r>
              <a:rPr lang="el-GR" dirty="0"/>
              <a:t>λ</a:t>
            </a:r>
            <a:r>
              <a:rPr lang="en-US" dirty="0"/>
              <a:t>-expression </a:t>
            </a:r>
            <a:r>
              <a:rPr lang="en-RO" dirty="0"/>
              <a:t>E is called </a:t>
            </a:r>
            <a:r>
              <a:rPr lang="en-RO" b="1" dirty="0"/>
              <a:t>reducible</a:t>
            </a:r>
            <a:r>
              <a:rPr lang="en-RO" dirty="0"/>
              <a:t> iff there exists a </a:t>
            </a:r>
            <a:r>
              <a:rPr lang="en-RO" b="1" dirty="0"/>
              <a:t>terminating </a:t>
            </a:r>
            <a:r>
              <a:rPr lang="en-RO" dirty="0"/>
              <a:t>sequence:</a:t>
            </a:r>
          </a:p>
          <a:p>
            <a:pPr marL="0" indent="0">
              <a:buNone/>
            </a:pPr>
            <a:r>
              <a:rPr lang="en-RO" dirty="0"/>
              <a:t>                                         E =&gt; F</a:t>
            </a:r>
            <a:r>
              <a:rPr lang="en-RO" baseline="-25000" dirty="0"/>
              <a:t>1</a:t>
            </a:r>
            <a:r>
              <a:rPr lang="en-RO" dirty="0"/>
              <a:t> =&gt; F</a:t>
            </a:r>
            <a:r>
              <a:rPr lang="en-RO" baseline="-25000" dirty="0"/>
              <a:t>2</a:t>
            </a:r>
            <a:r>
              <a:rPr lang="en-RO" dirty="0"/>
              <a:t> =&gt; … =&gt; F</a:t>
            </a:r>
            <a:r>
              <a:rPr lang="en-RO" baseline="-25000" dirty="0"/>
              <a:t>n</a:t>
            </a:r>
          </a:p>
          <a:p>
            <a:pPr marL="0" indent="0">
              <a:buNone/>
            </a:pPr>
            <a:r>
              <a:rPr lang="en-RO" dirty="0"/>
              <a:t>such that Fn </a:t>
            </a:r>
            <a:r>
              <a:rPr lang="en-RO" b="1" dirty="0"/>
              <a:t>cannot be reduced</a:t>
            </a:r>
            <a:r>
              <a:rPr lang="en-RO" dirty="0"/>
              <a:t>. </a:t>
            </a:r>
          </a:p>
          <a:p>
            <a:pPr marL="0" indent="0">
              <a:buNone/>
            </a:pPr>
            <a:r>
              <a:rPr lang="en-RO" i="1" dirty="0"/>
              <a:t>(looping </a:t>
            </a:r>
            <a:r>
              <a:rPr lang="el-GR" i="1" dirty="0"/>
              <a:t>λ</a:t>
            </a:r>
            <a:r>
              <a:rPr lang="en-US" i="1" dirty="0"/>
              <a:t>-expressions are not reducible)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Th(Church-Rosser). </a:t>
            </a:r>
            <a:r>
              <a:rPr lang="en-US" dirty="0"/>
              <a:t>Let E be a </a:t>
            </a:r>
            <a:r>
              <a:rPr lang="en-US" b="1" dirty="0"/>
              <a:t>reducible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/>
              <a:t>-expression. Then: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n-RO" dirty="0"/>
              <a:t>              if                   E =&gt;* </a:t>
            </a:r>
            <a:r>
              <a:rPr lang="en-RO" dirty="0">
                <a:solidFill>
                  <a:schemeClr val="accent1"/>
                </a:solidFill>
              </a:rPr>
              <a:t>F</a:t>
            </a:r>
            <a:r>
              <a:rPr lang="en-RO" baseline="-25000" dirty="0">
                <a:solidFill>
                  <a:schemeClr val="accent1"/>
                </a:solidFill>
              </a:rPr>
              <a:t>1</a:t>
            </a:r>
            <a:r>
              <a:rPr lang="en-RO" dirty="0"/>
              <a:t> </a:t>
            </a:r>
          </a:p>
          <a:p>
            <a:pPr marL="0" indent="0">
              <a:buNone/>
            </a:pPr>
            <a:r>
              <a:rPr lang="en-RO" dirty="0"/>
              <a:t>              and               E =&gt;* </a:t>
            </a:r>
            <a:r>
              <a:rPr lang="en-RO" dirty="0">
                <a:solidFill>
                  <a:srgbClr val="C00000"/>
                </a:solidFill>
              </a:rPr>
              <a:t>F</a:t>
            </a:r>
            <a:r>
              <a:rPr lang="en-RO" baseline="-25000" dirty="0">
                <a:solidFill>
                  <a:srgbClr val="C00000"/>
                </a:solidFill>
              </a:rPr>
              <a:t>2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9E930-6627-2940-817F-579E07A7F4DB}"/>
              </a:ext>
            </a:extLst>
          </p:cNvPr>
          <p:cNvSpPr txBox="1"/>
          <p:nvPr/>
        </p:nvSpPr>
        <p:spPr>
          <a:xfrm>
            <a:off x="5700584" y="4893275"/>
            <a:ext cx="4790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then exists Fn        </a:t>
            </a:r>
            <a:r>
              <a:rPr lang="en-RO" sz="2800" dirty="0">
                <a:solidFill>
                  <a:schemeClr val="accent1"/>
                </a:solidFill>
              </a:rPr>
              <a:t>F</a:t>
            </a:r>
            <a:r>
              <a:rPr lang="en-RO" sz="2800" baseline="-25000" dirty="0">
                <a:solidFill>
                  <a:schemeClr val="accent1"/>
                </a:solidFill>
              </a:rPr>
              <a:t>1</a:t>
            </a:r>
            <a:r>
              <a:rPr lang="en-RO" sz="2800" dirty="0"/>
              <a:t> =&gt;* Fn</a:t>
            </a:r>
          </a:p>
          <a:p>
            <a:r>
              <a:rPr lang="en-RO" sz="2800" dirty="0"/>
              <a:t>and                          </a:t>
            </a:r>
            <a:r>
              <a:rPr lang="en-RO" sz="2800" dirty="0">
                <a:solidFill>
                  <a:srgbClr val="C00000"/>
                </a:solidFill>
              </a:rPr>
              <a:t>F</a:t>
            </a:r>
            <a:r>
              <a:rPr lang="en-RO" sz="2800" baseline="-25000" dirty="0">
                <a:solidFill>
                  <a:srgbClr val="C00000"/>
                </a:solidFill>
              </a:rPr>
              <a:t>2</a:t>
            </a:r>
            <a:r>
              <a:rPr lang="en-RO" sz="2800" dirty="0"/>
              <a:t> =&gt;* Fn</a:t>
            </a:r>
          </a:p>
        </p:txBody>
      </p:sp>
    </p:spTree>
    <p:extLst>
      <p:ext uri="{BB962C8B-B14F-4D97-AF65-F5344CB8AC3E}">
        <p14:creationId xmlns:p14="http://schemas.microsoft.com/office/powerpoint/2010/main" val="28791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CA14-5732-2340-9A0B-62258F04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2AC6-60DE-6A4B-9810-FE18623F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Free / bound </a:t>
            </a:r>
            <a:r>
              <a:rPr lang="en-US" b="1" dirty="0"/>
              <a:t>occurrences</a:t>
            </a:r>
            <a:r>
              <a:rPr lang="en-US" dirty="0"/>
              <a:t> of a variable</a:t>
            </a:r>
          </a:p>
          <a:p>
            <a:pPr marL="0" indent="0">
              <a:buNone/>
            </a:pPr>
            <a:r>
              <a:rPr lang="en-US" dirty="0"/>
              <a:t>Free / bound </a:t>
            </a:r>
            <a:r>
              <a:rPr lang="en-US" b="1" dirty="0"/>
              <a:t>variables</a:t>
            </a:r>
          </a:p>
          <a:p>
            <a:pPr marL="0" indent="0">
              <a:buNone/>
            </a:pPr>
            <a:r>
              <a:rPr lang="en-US" dirty="0"/>
              <a:t>e[x/e’] (textual substitution of all free occurrences of x with e’ in e)</a:t>
            </a:r>
          </a:p>
          <a:p>
            <a:pPr marL="0" indent="0">
              <a:buNone/>
            </a:pPr>
            <a:r>
              <a:rPr lang="en-US" dirty="0"/>
              <a:t>=&gt; one-step </a:t>
            </a:r>
            <a:r>
              <a:rPr lang="en-US" b="1" dirty="0"/>
              <a:t>reduction</a:t>
            </a:r>
          </a:p>
          <a:p>
            <a:pPr marL="0" indent="0">
              <a:buNone/>
            </a:pPr>
            <a:r>
              <a:rPr lang="en-US" dirty="0"/>
              <a:t>=&gt;* </a:t>
            </a:r>
            <a:r>
              <a:rPr lang="en-US" b="1" dirty="0"/>
              <a:t>zero-or-more</a:t>
            </a:r>
            <a:r>
              <a:rPr lang="en-US" dirty="0"/>
              <a:t> steps reduction (random-order evaluation)</a:t>
            </a:r>
          </a:p>
          <a:p>
            <a:pPr marL="0" indent="0">
              <a:buNone/>
            </a:pPr>
            <a:r>
              <a:rPr lang="en-US" dirty="0"/>
              <a:t>Reducibility &amp; Church-Rosser Theorem:</a:t>
            </a:r>
          </a:p>
          <a:p>
            <a:pPr marL="0" indent="0">
              <a:buNone/>
            </a:pPr>
            <a:r>
              <a:rPr lang="en-US" dirty="0"/>
              <a:t>     - </a:t>
            </a:r>
            <a:r>
              <a:rPr lang="en-US" i="1" dirty="0"/>
              <a:t>it makes the Lambda-Calculus sound!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6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B5EA-BE7B-DA48-9CF2-709382F3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2DD2-AC55-F448-8101-20F075A5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RO" dirty="0"/>
              <a:t>(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y.z</a:t>
            </a:r>
            <a:r>
              <a:rPr lang="en-US" dirty="0"/>
              <a:t>) =&gt; </a:t>
            </a:r>
            <a:r>
              <a:rPr lang="el-GR" dirty="0"/>
              <a:t>λ</a:t>
            </a:r>
            <a:r>
              <a:rPr lang="en-US" dirty="0" err="1"/>
              <a:t>y.z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 err="1"/>
              <a:t>.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argument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- replace all </a:t>
            </a:r>
            <a:r>
              <a:rPr lang="en-US" i="1" dirty="0"/>
              <a:t>occurrences </a:t>
            </a:r>
            <a:r>
              <a:rPr lang="en-US" dirty="0"/>
              <a:t>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argument</a:t>
            </a:r>
            <a:r>
              <a:rPr lang="en-US" dirty="0"/>
              <a:t>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body</a:t>
            </a:r>
          </a:p>
          <a:p>
            <a:pPr marL="0" indent="0">
              <a:buNone/>
            </a:pPr>
            <a:r>
              <a:rPr lang="en-US" dirty="0"/>
              <a:t>                 - substitution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>
                <a:solidFill>
                  <a:srgbClr val="C00000"/>
                </a:solidFill>
              </a:rPr>
              <a:t>argument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Def.</a:t>
            </a:r>
            <a:r>
              <a:rPr lang="en-US" dirty="0"/>
              <a:t> (Substitution) ??</a:t>
            </a:r>
          </a:p>
        </p:txBody>
      </p:sp>
    </p:spTree>
    <p:extLst>
      <p:ext uri="{BB962C8B-B14F-4D97-AF65-F5344CB8AC3E}">
        <p14:creationId xmlns:p14="http://schemas.microsoft.com/office/powerpoint/2010/main" val="11964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279F-1B81-9C40-8F0F-340B261D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Occurrences of a variable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CCCD-2030-DD41-9741-D1665128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6416" cy="3598991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x.((</a:t>
            </a:r>
            <a:r>
              <a:rPr lang="el-GR" dirty="0"/>
              <a:t>λ</a:t>
            </a:r>
            <a:r>
              <a:rPr lang="en-US" dirty="0"/>
              <a:t>y.(y x) z) 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l-GR" dirty="0"/>
              <a:t>λ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.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((</a:t>
            </a:r>
            <a:r>
              <a:rPr lang="el-GR" u="sng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y.(y x) z) </a:t>
            </a:r>
            <a:r>
              <a:rPr lang="el-GR" u="sng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x.x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x.((</a:t>
            </a:r>
            <a:r>
              <a:rPr lang="el-GR" dirty="0"/>
              <a:t>λ</a:t>
            </a:r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dirty="0"/>
              <a:t>.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(y x)</a:t>
            </a:r>
            <a:r>
              <a:rPr lang="en-US" dirty="0"/>
              <a:t> z) </a:t>
            </a:r>
            <a:r>
              <a:rPr lang="el-GR" dirty="0"/>
              <a:t>λ</a:t>
            </a:r>
            <a:r>
              <a:rPr lang="en-US" dirty="0" err="1"/>
              <a:t>x.x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x.((</a:t>
            </a:r>
            <a:r>
              <a:rPr lang="el-GR" dirty="0"/>
              <a:t>λ</a:t>
            </a:r>
            <a:r>
              <a:rPr lang="en-US" dirty="0"/>
              <a:t>y.(y x) z) </a:t>
            </a:r>
            <a:r>
              <a:rPr lang="el-GR" dirty="0"/>
              <a:t>λ</a:t>
            </a:r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dirty="0" err="1"/>
              <a:t>.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l-GR" sz="4000" dirty="0"/>
              <a:t>λ</a:t>
            </a:r>
            <a:r>
              <a:rPr lang="en-US" sz="4000" dirty="0"/>
              <a:t>x.((</a:t>
            </a:r>
            <a:r>
              <a:rPr lang="el-GR" sz="4000" dirty="0"/>
              <a:t>λ</a:t>
            </a:r>
            <a:r>
              <a:rPr lang="en-US" sz="4000" dirty="0"/>
              <a:t>y.(y x) z) </a:t>
            </a:r>
            <a:r>
              <a:rPr lang="el-GR" sz="4000" dirty="0"/>
              <a:t>λ</a:t>
            </a:r>
            <a:r>
              <a:rPr lang="en-US" sz="4000" dirty="0" err="1"/>
              <a:t>x.x</a:t>
            </a:r>
            <a:r>
              <a:rPr lang="en-US" sz="4000" dirty="0"/>
              <a:t>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54DB25-561B-334D-810A-698ACD896EB4}"/>
                  </a:ext>
                </a:extLst>
              </p14:cNvPr>
              <p14:cNvContentPartPr/>
              <p14:nvPr/>
            </p14:nvContentPartPr>
            <p14:xfrm>
              <a:off x="1257217" y="4901711"/>
              <a:ext cx="1823760" cy="317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54DB25-561B-334D-810A-698ACD896E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217" y="4883711"/>
                <a:ext cx="18594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AE92E6-3DA0-EB4C-B606-DC87FAF94884}"/>
                  </a:ext>
                </a:extLst>
              </p14:cNvPr>
              <p14:cNvContentPartPr/>
              <p14:nvPr/>
            </p14:nvContentPartPr>
            <p14:xfrm>
              <a:off x="2193577" y="4237151"/>
              <a:ext cx="565920" cy="345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AE92E6-3DA0-EB4C-B606-DC87FAF948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5577" y="4219151"/>
                <a:ext cx="6015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A23BFD-44D4-544C-B157-DCD20AF9EF89}"/>
                  </a:ext>
                </a:extLst>
              </p14:cNvPr>
              <p14:cNvContentPartPr/>
              <p14:nvPr/>
            </p14:nvContentPartPr>
            <p14:xfrm>
              <a:off x="4178977" y="4305191"/>
              <a:ext cx="445320" cy="237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A23BFD-44D4-544C-B157-DCD20AF9EF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0977" y="4287191"/>
                <a:ext cx="480960" cy="273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5F4A6D5-BF61-A34B-8877-26D80D42A934}"/>
              </a:ext>
            </a:extLst>
          </p:cNvPr>
          <p:cNvSpPr txBox="1"/>
          <p:nvPr/>
        </p:nvSpPr>
        <p:spPr>
          <a:xfrm>
            <a:off x="5609968" y="4278275"/>
            <a:ext cx="479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/>
              <a:t>λ</a:t>
            </a:r>
            <a:r>
              <a:rPr lang="en-US" sz="4000" dirty="0"/>
              <a:t>z.</a:t>
            </a:r>
            <a:r>
              <a:rPr lang="el-GR" sz="4000" dirty="0"/>
              <a:t>λ</a:t>
            </a:r>
            <a:r>
              <a:rPr lang="en-US" sz="4000" dirty="0"/>
              <a:t>x.((</a:t>
            </a:r>
            <a:r>
              <a:rPr lang="el-GR" sz="4000" dirty="0"/>
              <a:t>λ</a:t>
            </a:r>
            <a:r>
              <a:rPr lang="en-US" sz="4000" dirty="0"/>
              <a:t>y.(y x) z) </a:t>
            </a:r>
            <a:r>
              <a:rPr lang="el-GR" sz="4000" dirty="0"/>
              <a:t>λ</a:t>
            </a:r>
            <a:r>
              <a:rPr lang="en-US" sz="4000" dirty="0" err="1"/>
              <a:t>x.x</a:t>
            </a:r>
            <a:r>
              <a:rPr lang="en-US" sz="4000" dirty="0"/>
              <a:t>)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9A535-349A-8741-9642-0729AC02166B}"/>
              </a:ext>
            </a:extLst>
          </p:cNvPr>
          <p:cNvSpPr txBox="1"/>
          <p:nvPr/>
        </p:nvSpPr>
        <p:spPr>
          <a:xfrm>
            <a:off x="5630564" y="2428880"/>
            <a:ext cx="5144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/>
              <a:t>λ</a:t>
            </a:r>
            <a:r>
              <a:rPr lang="en-US" sz="4000" dirty="0"/>
              <a:t>x.((</a:t>
            </a:r>
            <a:r>
              <a:rPr lang="el-GR" sz="4000" dirty="0"/>
              <a:t>λ</a:t>
            </a:r>
            <a:r>
              <a:rPr lang="en-US" sz="4000" dirty="0"/>
              <a:t>y.</a:t>
            </a:r>
            <a:r>
              <a:rPr lang="el-GR" sz="4000" dirty="0"/>
              <a:t> λ</a:t>
            </a:r>
            <a:r>
              <a:rPr lang="en-US" sz="4000" dirty="0"/>
              <a:t>x.(y x) z) </a:t>
            </a:r>
            <a:r>
              <a:rPr lang="el-GR" sz="4000" dirty="0"/>
              <a:t>λ</a:t>
            </a:r>
            <a:r>
              <a:rPr lang="en-US" sz="4000" dirty="0" err="1"/>
              <a:t>x.x</a:t>
            </a:r>
            <a:r>
              <a:rPr lang="en-US" sz="4000" dirty="0"/>
              <a:t>)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E1A75C-E115-5E4F-B35F-FBE3CD8471BC}"/>
                  </a:ext>
                </a:extLst>
              </p14:cNvPr>
              <p14:cNvContentPartPr/>
              <p14:nvPr/>
            </p14:nvContentPartPr>
            <p14:xfrm>
              <a:off x="6032257" y="4855631"/>
              <a:ext cx="2935440" cy="36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E1A75C-E115-5E4F-B35F-FBE3CD8471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4617" y="4837991"/>
                <a:ext cx="29710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9C8408-01CD-C94C-AE22-4AD146C1FFD2}"/>
                  </a:ext>
                </a:extLst>
              </p14:cNvPr>
              <p14:cNvContentPartPr/>
              <p14:nvPr/>
            </p14:nvContentPartPr>
            <p14:xfrm>
              <a:off x="7593217" y="2226551"/>
              <a:ext cx="984240" cy="417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9C8408-01CD-C94C-AE22-4AD146C1FF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75217" y="2208551"/>
                <a:ext cx="10198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67C4B8-7093-F44A-8960-992457246EE8}"/>
                  </a:ext>
                </a:extLst>
              </p14:cNvPr>
              <p14:cNvContentPartPr/>
              <p14:nvPr/>
            </p14:nvContentPartPr>
            <p14:xfrm>
              <a:off x="6383617" y="3146351"/>
              <a:ext cx="3862080" cy="65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67C4B8-7093-F44A-8960-992457246E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5977" y="3128351"/>
                <a:ext cx="3897720" cy="101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FEEA6AD-17B2-A140-A0F2-51CB57B57B60}"/>
              </a:ext>
            </a:extLst>
          </p:cNvPr>
          <p:cNvSpPr txBox="1"/>
          <p:nvPr/>
        </p:nvSpPr>
        <p:spPr>
          <a:xfrm>
            <a:off x="1724253" y="5452754"/>
            <a:ext cx="313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z</a:t>
            </a:r>
            <a:r>
              <a:rPr lang="en-RO" sz="2400" dirty="0"/>
              <a:t> </a:t>
            </a:r>
            <a:r>
              <a:rPr lang="en-GB" sz="2400" dirty="0"/>
              <a:t>is free</a:t>
            </a:r>
          </a:p>
          <a:p>
            <a:r>
              <a:rPr lang="en-GB" sz="2400" dirty="0"/>
              <a:t>x, y are bound</a:t>
            </a:r>
            <a:endParaRPr lang="en-RO" sz="2400" dirty="0"/>
          </a:p>
        </p:txBody>
      </p:sp>
    </p:spTree>
    <p:extLst>
      <p:ext uri="{BB962C8B-B14F-4D97-AF65-F5344CB8AC3E}">
        <p14:creationId xmlns:p14="http://schemas.microsoft.com/office/powerpoint/2010/main" val="14392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28E3-4341-5F47-AAC5-73E736C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Bound </a:t>
            </a:r>
            <a:r>
              <a:rPr lang="en-RO" dirty="0">
                <a:solidFill>
                  <a:srgbClr val="C00000"/>
                </a:solidFill>
              </a:rPr>
              <a:t>occurrences</a:t>
            </a:r>
            <a:r>
              <a:rPr lang="en-RO" dirty="0"/>
              <a:t> of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C2CA-544B-E943-84EC-3310524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>
                <a:solidFill>
                  <a:srgbClr val="C00000"/>
                </a:solidFill>
              </a:rPr>
              <a:t>Def. </a:t>
            </a:r>
            <a:r>
              <a:rPr lang="en-RO" dirty="0"/>
              <a:t>Let E be a </a:t>
            </a:r>
            <a:r>
              <a:rPr lang="el-GR" dirty="0"/>
              <a:t>λ</a:t>
            </a:r>
            <a:r>
              <a:rPr lang="en-US" dirty="0"/>
              <a:t>-expression and x be a variable. An </a:t>
            </a:r>
            <a:r>
              <a:rPr lang="en-US" dirty="0">
                <a:solidFill>
                  <a:srgbClr val="C00000"/>
                </a:solidFill>
              </a:rPr>
              <a:t>occurrence</a:t>
            </a:r>
            <a:r>
              <a:rPr lang="en-US" dirty="0"/>
              <a:t> x</a:t>
            </a:r>
            <a:r>
              <a:rPr lang="en-US" baseline="-25000" dirty="0"/>
              <a:t>i</a:t>
            </a:r>
            <a:r>
              <a:rPr lang="en-US" dirty="0"/>
              <a:t> of variable x in E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bound</a:t>
            </a:r>
            <a:r>
              <a:rPr lang="en-US" dirty="0"/>
              <a:t> if E is of the form 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 or contains a sub-expression 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 such that:</a:t>
            </a:r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F</a:t>
            </a:r>
          </a:p>
          <a:p>
            <a:pPr lvl="1"/>
            <a:r>
              <a:rPr lang="en-US" dirty="0"/>
              <a:t>E = </a:t>
            </a:r>
            <a:r>
              <a:rPr lang="el-GR" dirty="0"/>
              <a:t>λ</a:t>
            </a:r>
            <a:r>
              <a:rPr lang="en-US" dirty="0"/>
              <a:t>y.(</a:t>
            </a:r>
            <a:r>
              <a:rPr lang="el-GR" dirty="0"/>
              <a:t>λ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.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contained in F</a:t>
            </a:r>
          </a:p>
          <a:p>
            <a:pPr lvl="1"/>
            <a:r>
              <a:rPr lang="en-US" dirty="0"/>
              <a:t>E = </a:t>
            </a:r>
            <a:r>
              <a:rPr lang="el-GR" dirty="0"/>
              <a:t>λ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.(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2 </a:t>
            </a:r>
            <a:r>
              <a:rPr lang="en-US" dirty="0"/>
              <a:t>y)</a:t>
            </a:r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occurs immediately after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dirty="0"/>
              <a:t>E = (</a:t>
            </a:r>
            <a:r>
              <a:rPr lang="el-GR" dirty="0"/>
              <a:t>λ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.y </a:t>
            </a:r>
            <a:r>
              <a:rPr lang="el-GR" dirty="0"/>
              <a:t>λ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.y)</a:t>
            </a:r>
          </a:p>
        </p:txBody>
      </p:sp>
    </p:spTree>
    <p:extLst>
      <p:ext uri="{BB962C8B-B14F-4D97-AF65-F5344CB8AC3E}">
        <p14:creationId xmlns:p14="http://schemas.microsoft.com/office/powerpoint/2010/main" val="226704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28E3-4341-5F47-AAC5-73E736C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Free </a:t>
            </a:r>
            <a:r>
              <a:rPr lang="en-RO" dirty="0">
                <a:solidFill>
                  <a:srgbClr val="C00000"/>
                </a:solidFill>
              </a:rPr>
              <a:t>occurrences</a:t>
            </a:r>
            <a:r>
              <a:rPr lang="en-RO" dirty="0"/>
              <a:t> of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C2CA-544B-E943-84EC-3310524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>
                <a:solidFill>
                  <a:srgbClr val="C00000"/>
                </a:solidFill>
              </a:rPr>
              <a:t>Def. </a:t>
            </a:r>
            <a:r>
              <a:rPr lang="en-RO" dirty="0"/>
              <a:t>Let E be a </a:t>
            </a:r>
            <a:r>
              <a:rPr lang="el-GR" dirty="0"/>
              <a:t>λ</a:t>
            </a:r>
            <a:r>
              <a:rPr lang="en-US" dirty="0"/>
              <a:t>-expression and x be a variable. An </a:t>
            </a:r>
            <a:r>
              <a:rPr lang="en-US" dirty="0">
                <a:solidFill>
                  <a:srgbClr val="C00000"/>
                </a:solidFill>
              </a:rPr>
              <a:t>occurrence</a:t>
            </a:r>
            <a:r>
              <a:rPr lang="en-US" dirty="0"/>
              <a:t> x</a:t>
            </a:r>
            <a:r>
              <a:rPr lang="en-US" baseline="-25000" dirty="0"/>
              <a:t>i</a:t>
            </a:r>
            <a:r>
              <a:rPr lang="en-US" dirty="0"/>
              <a:t> of variable x in E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free</a:t>
            </a:r>
            <a:r>
              <a:rPr lang="en-US" dirty="0"/>
              <a:t> if it is </a:t>
            </a:r>
            <a:r>
              <a:rPr lang="en-US" b="1" dirty="0"/>
              <a:t>not bound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E27EC-9670-9849-8D7C-CB41C163B0DC}"/>
              </a:ext>
            </a:extLst>
          </p:cNvPr>
          <p:cNvSpPr txBox="1"/>
          <p:nvPr/>
        </p:nvSpPr>
        <p:spPr>
          <a:xfrm>
            <a:off x="4567883" y="2849009"/>
            <a:ext cx="251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(z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l-GR" sz="4000" dirty="0"/>
              <a:t>λ</a:t>
            </a:r>
            <a:r>
              <a:rPr lang="en-US" sz="4000" dirty="0"/>
              <a:t>z</a:t>
            </a:r>
            <a:r>
              <a:rPr lang="en-US" sz="4000" baseline="-25000" dirty="0"/>
              <a:t>2</a:t>
            </a:r>
            <a:r>
              <a:rPr lang="en-US" sz="4000" dirty="0"/>
              <a:t>.z</a:t>
            </a:r>
            <a:r>
              <a:rPr lang="en-US" sz="4000" baseline="-25000" dirty="0"/>
              <a:t>3</a:t>
            </a:r>
            <a:r>
              <a:rPr lang="en-US" sz="4000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BFC9B-2E3A-2C4C-9EAC-6B1E93F41B81}"/>
              </a:ext>
            </a:extLst>
          </p:cNvPr>
          <p:cNvSpPr txBox="1"/>
          <p:nvPr/>
        </p:nvSpPr>
        <p:spPr>
          <a:xfrm>
            <a:off x="7376986" y="2966056"/>
            <a:ext cx="313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</a:t>
            </a:r>
            <a:r>
              <a:rPr lang="en-US" sz="2800" baseline="-25000" dirty="0"/>
              <a:t>1 </a:t>
            </a:r>
            <a:r>
              <a:rPr lang="en-US" sz="2800" dirty="0"/>
              <a:t>free  z</a:t>
            </a:r>
            <a:r>
              <a:rPr lang="en-US" sz="2800" baseline="-25000" dirty="0"/>
              <a:t>2</a:t>
            </a:r>
            <a:r>
              <a:rPr lang="en-US" sz="2800" dirty="0"/>
              <a:t>,</a:t>
            </a:r>
            <a:r>
              <a:rPr lang="en-US" sz="2800" baseline="-25000" dirty="0"/>
              <a:t> </a:t>
            </a:r>
            <a:r>
              <a:rPr lang="en-US" sz="2800" dirty="0"/>
              <a:t>z</a:t>
            </a:r>
            <a:r>
              <a:rPr lang="en-US" sz="2800" baseline="-25000" dirty="0"/>
              <a:t>3 </a:t>
            </a:r>
            <a:r>
              <a:rPr lang="en-US" sz="2800" dirty="0"/>
              <a:t>bound </a:t>
            </a:r>
          </a:p>
        </p:txBody>
      </p:sp>
    </p:spTree>
    <p:extLst>
      <p:ext uri="{BB962C8B-B14F-4D97-AF65-F5344CB8AC3E}">
        <p14:creationId xmlns:p14="http://schemas.microsoft.com/office/powerpoint/2010/main" val="10937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28E3-4341-5F47-AAC5-73E736C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Free/bound </a:t>
            </a:r>
            <a:r>
              <a:rPr lang="en-RO" dirty="0">
                <a:solidFill>
                  <a:srgbClr val="C00000"/>
                </a:solidFill>
              </a:rPr>
              <a:t>variables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C2CA-544B-E943-84EC-3310524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Let E be a </a:t>
            </a:r>
            <a:r>
              <a:rPr lang="el-GR" dirty="0"/>
              <a:t>λ</a:t>
            </a:r>
            <a:r>
              <a:rPr lang="en-US" dirty="0"/>
              <a:t>-expression.</a:t>
            </a:r>
            <a:endParaRPr lang="en-RO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RO" dirty="0">
                <a:solidFill>
                  <a:srgbClr val="C00000"/>
                </a:solidFill>
              </a:rPr>
              <a:t>Def. </a:t>
            </a:r>
            <a:r>
              <a:rPr lang="en-US" dirty="0"/>
              <a:t>A variable x is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bound</a:t>
            </a:r>
            <a:r>
              <a:rPr lang="en-US" dirty="0"/>
              <a:t> in E if </a:t>
            </a:r>
            <a:r>
              <a:rPr lang="en-US" b="1" dirty="0"/>
              <a:t>all</a:t>
            </a:r>
            <a:r>
              <a:rPr lang="en-US" dirty="0"/>
              <a:t> it`s occurrences are bound in E. </a:t>
            </a:r>
          </a:p>
          <a:p>
            <a:pPr marL="0" indent="0">
              <a:buNone/>
            </a:pPr>
            <a:r>
              <a:rPr lang="en-RO" dirty="0">
                <a:solidFill>
                  <a:srgbClr val="C00000"/>
                </a:solidFill>
              </a:rPr>
              <a:t>Def. </a:t>
            </a:r>
            <a:r>
              <a:rPr lang="en-US" dirty="0"/>
              <a:t>A variable x is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free</a:t>
            </a:r>
            <a:r>
              <a:rPr lang="en-US" dirty="0"/>
              <a:t> in E if </a:t>
            </a:r>
            <a:r>
              <a:rPr lang="en-US" b="1" dirty="0"/>
              <a:t>at least </a:t>
            </a:r>
            <a:r>
              <a:rPr lang="en-US" dirty="0"/>
              <a:t>one of it`s occurrences are free in E. </a:t>
            </a:r>
            <a:r>
              <a:rPr lang="en-US" i="1" dirty="0"/>
              <a:t>(A variable is free if it is not bound).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6C474-7BFE-2A46-AC81-2259A41B52A6}"/>
              </a:ext>
            </a:extLst>
          </p:cNvPr>
          <p:cNvSpPr txBox="1"/>
          <p:nvPr/>
        </p:nvSpPr>
        <p:spPr>
          <a:xfrm>
            <a:off x="838200" y="3795635"/>
            <a:ext cx="2512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(z </a:t>
            </a:r>
            <a:r>
              <a:rPr lang="el-GR" sz="4000" dirty="0"/>
              <a:t>λ</a:t>
            </a:r>
            <a:r>
              <a:rPr lang="en-US" sz="4000" dirty="0" err="1"/>
              <a:t>z.z</a:t>
            </a:r>
            <a:r>
              <a:rPr lang="en-US" sz="4000" dirty="0"/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A4AABD-F5AB-A541-A5B9-8323EE898436}"/>
              </a:ext>
            </a:extLst>
          </p:cNvPr>
          <p:cNvSpPr/>
          <p:nvPr/>
        </p:nvSpPr>
        <p:spPr>
          <a:xfrm>
            <a:off x="417277" y="4515878"/>
            <a:ext cx="26740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l-GR" sz="4000" dirty="0"/>
              <a:t>λ</a:t>
            </a:r>
            <a:r>
              <a:rPr lang="en-US" sz="4000" dirty="0"/>
              <a:t>y.(</a:t>
            </a:r>
            <a:r>
              <a:rPr lang="el-GR" sz="4000" dirty="0"/>
              <a:t>λ</a:t>
            </a:r>
            <a:r>
              <a:rPr lang="en-US" sz="4000" dirty="0" err="1"/>
              <a:t>x.x</a:t>
            </a:r>
            <a:r>
              <a:rPr lang="en-US" sz="4000" dirty="0"/>
              <a:t> 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BA201D-1339-E949-8FBC-9A7C055D180A}"/>
              </a:ext>
            </a:extLst>
          </p:cNvPr>
          <p:cNvSpPr/>
          <p:nvPr/>
        </p:nvSpPr>
        <p:spPr>
          <a:xfrm>
            <a:off x="887628" y="5284559"/>
            <a:ext cx="40894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000" dirty="0"/>
              <a:t>λ</a:t>
            </a:r>
            <a:r>
              <a:rPr lang="en-US" sz="4000" dirty="0"/>
              <a:t>x.((</a:t>
            </a:r>
            <a:r>
              <a:rPr lang="el-GR" sz="4000" dirty="0"/>
              <a:t>λ</a:t>
            </a:r>
            <a:r>
              <a:rPr lang="en-US" sz="4000" dirty="0"/>
              <a:t>y.(y x) z) </a:t>
            </a:r>
            <a:r>
              <a:rPr lang="el-GR" sz="4000" dirty="0"/>
              <a:t>λ</a:t>
            </a:r>
            <a:r>
              <a:rPr lang="en-US" sz="4000" dirty="0" err="1"/>
              <a:t>x.x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75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28E3-4341-5F47-AAC5-73E736C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Substitution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C2CA-544B-E943-84EC-3310524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Def.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Let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n-US" dirty="0"/>
              <a:t> and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be </a:t>
            </a:r>
            <a:r>
              <a:rPr lang="el-GR" dirty="0"/>
              <a:t>λ</a:t>
            </a:r>
            <a:r>
              <a:rPr lang="en-US" dirty="0"/>
              <a:t>-expressions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 be a variable. We write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to refer to the </a:t>
            </a:r>
            <a:r>
              <a:rPr lang="en-US" b="1" i="1" dirty="0"/>
              <a:t>textual substitution</a:t>
            </a:r>
            <a:r>
              <a:rPr lang="en-US" i="1" dirty="0"/>
              <a:t> of </a:t>
            </a:r>
            <a:r>
              <a:rPr lang="en-US" b="1" i="1" dirty="0"/>
              <a:t>all</a:t>
            </a:r>
            <a:r>
              <a:rPr lang="en-US" i="1" dirty="0"/>
              <a:t> </a:t>
            </a:r>
            <a:r>
              <a:rPr lang="en-US" b="1" i="1" dirty="0"/>
              <a:t>free</a:t>
            </a:r>
            <a:r>
              <a:rPr lang="en-US" i="1" dirty="0"/>
              <a:t> occurrences </a:t>
            </a:r>
            <a:r>
              <a:rPr lang="en-US" dirty="0"/>
              <a:t>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arg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x.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l-GR" dirty="0">
                <a:solidFill>
                  <a:schemeClr val="accent5">
                    <a:lumMod val="50000"/>
                  </a:schemeClr>
                </a:solidFill>
              </a:rPr>
              <a:t>λ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x.x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(x x)) </a:t>
            </a:r>
            <a:r>
              <a:rPr lang="en-US" dirty="0" err="1">
                <a:solidFill>
                  <a:srgbClr val="FF0000"/>
                </a:solidFill>
              </a:rPr>
              <a:t>arg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l-GR" dirty="0">
                <a:solidFill>
                  <a:schemeClr val="accent5">
                    <a:lumMod val="50000"/>
                  </a:schemeClr>
                </a:solidFill>
              </a:rPr>
              <a:t>λ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x.x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(x x))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i="1" dirty="0"/>
              <a:t> is </a:t>
            </a:r>
            <a:r>
              <a:rPr lang="en-US" b="1" i="1" dirty="0"/>
              <a:t>free</a:t>
            </a:r>
            <a:r>
              <a:rPr lang="en-US" i="1" dirty="0"/>
              <a:t> in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n-US" i="1" dirty="0"/>
              <a:t> means that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i="1" dirty="0"/>
              <a:t> refers to the formal parameter of</a:t>
            </a:r>
          </a:p>
          <a:p>
            <a:pPr marL="0" indent="0" algn="ctr">
              <a:buNone/>
            </a:pPr>
            <a:r>
              <a:rPr lang="el-GR" dirty="0"/>
              <a:t>λ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body</a:t>
            </a:r>
            <a:r>
              <a:rPr lang="en-US" dirty="0"/>
              <a:t>”</a:t>
            </a:r>
            <a:endParaRPr lang="en-US" i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651162-7EE5-D242-A3F2-271E7642AF52}"/>
              </a:ext>
            </a:extLst>
          </p:cNvPr>
          <p:cNvGrpSpPr/>
          <p:nvPr/>
        </p:nvGrpSpPr>
        <p:grpSpPr>
          <a:xfrm>
            <a:off x="5097563" y="2961348"/>
            <a:ext cx="1162800" cy="271440"/>
            <a:chOff x="5412873" y="2961348"/>
            <a:chExt cx="116280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7A5C71-CF81-AE4C-8BE9-5B8434B0A9F7}"/>
                    </a:ext>
                  </a:extLst>
                </p14:cNvPr>
                <p14:cNvContentPartPr/>
                <p14:nvPr/>
              </p14:nvContentPartPr>
              <p14:xfrm>
                <a:off x="5412873" y="2961348"/>
                <a:ext cx="1083240" cy="271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7A5C71-CF81-AE4C-8BE9-5B8434B0A9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95233" y="2943348"/>
                  <a:ext cx="1118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DB7367-2ABD-6047-92C8-CB1110FC9D12}"/>
                    </a:ext>
                  </a:extLst>
                </p14:cNvPr>
                <p14:cNvContentPartPr/>
                <p14:nvPr/>
              </p14:nvContentPartPr>
              <p14:xfrm>
                <a:off x="6444993" y="3079068"/>
                <a:ext cx="130680" cy="124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DB7367-2ABD-6047-92C8-CB1110FC9D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26993" y="3061428"/>
                  <a:ext cx="16632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37076F-52D5-D349-A354-9AFB570BE2CD}"/>
                  </a:ext>
                </a:extLst>
              </p14:cNvPr>
              <p14:cNvContentPartPr/>
              <p14:nvPr/>
            </p14:nvContentPartPr>
            <p14:xfrm>
              <a:off x="5055595" y="3511068"/>
              <a:ext cx="1493640" cy="207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37076F-52D5-D349-A354-9AFB570BE2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7595" y="3493068"/>
                <a:ext cx="152928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22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E432-BB50-6846-9E2D-C49DEE5F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Substitution (II)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074D-0E8A-8C4C-A3CA-792CCEFD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(</a:t>
            </a:r>
            <a:r>
              <a:rPr lang="el-GR" dirty="0"/>
              <a:t>λ</a:t>
            </a:r>
            <a:r>
              <a:rPr lang="en-US" dirty="0"/>
              <a:t>x.(x </a:t>
            </a:r>
            <a:r>
              <a:rPr lang="el-GR" dirty="0"/>
              <a:t>λ</a:t>
            </a:r>
            <a:r>
              <a:rPr lang="en-US" dirty="0"/>
              <a:t>x.(x x)) y) =&gt; (x </a:t>
            </a:r>
            <a:r>
              <a:rPr lang="el-GR" dirty="0"/>
              <a:t>λ</a:t>
            </a:r>
            <a:r>
              <a:rPr lang="en-US" dirty="0"/>
              <a:t>x.(x x))[x/y] =&gt; (y </a:t>
            </a:r>
            <a:r>
              <a:rPr lang="el-GR" dirty="0"/>
              <a:t>λ</a:t>
            </a:r>
            <a:r>
              <a:rPr lang="en-US" dirty="0"/>
              <a:t>x.(x x))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y.</a:t>
            </a:r>
            <a:r>
              <a:rPr lang="el-GR" dirty="0"/>
              <a:t>λ</a:t>
            </a:r>
            <a:r>
              <a:rPr lang="en-US" dirty="0"/>
              <a:t>x.(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) 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) =&gt; </a:t>
            </a:r>
            <a:r>
              <a:rPr lang="el-GR" dirty="0"/>
              <a:t>λ</a:t>
            </a:r>
            <a:r>
              <a:rPr lang="en-US" dirty="0"/>
              <a:t>x.(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)[y /</a:t>
            </a:r>
            <a:r>
              <a:rPr lang="el-GR" dirty="0"/>
              <a:t> λ</a:t>
            </a:r>
            <a:r>
              <a:rPr lang="en-US" dirty="0" err="1"/>
              <a:t>y.y</a:t>
            </a:r>
            <a:r>
              <a:rPr lang="en-US" dirty="0"/>
              <a:t>] =&gt; </a:t>
            </a:r>
            <a:r>
              <a:rPr lang="el-GR" dirty="0"/>
              <a:t>λ</a:t>
            </a:r>
            <a:r>
              <a:rPr lang="en-US" dirty="0"/>
              <a:t>x.(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dirty="0" err="1"/>
              <a:t>y.y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n-RO" dirty="0"/>
              <a:t>(</a:t>
            </a:r>
            <a:r>
              <a:rPr lang="el-GR" dirty="0"/>
              <a:t>λ</a:t>
            </a:r>
            <a:r>
              <a:rPr lang="en-US" dirty="0"/>
              <a:t>x.(x x) </a:t>
            </a:r>
            <a:r>
              <a:rPr lang="el-GR" dirty="0"/>
              <a:t>λ</a:t>
            </a:r>
            <a:r>
              <a:rPr lang="en-US" dirty="0"/>
              <a:t>x.(x y)) =&gt; (x x)[x/</a:t>
            </a:r>
            <a:r>
              <a:rPr lang="el-GR" dirty="0"/>
              <a:t>λ</a:t>
            </a:r>
            <a:r>
              <a:rPr lang="en-US" dirty="0"/>
              <a:t>x.(x y)] =&gt; (</a:t>
            </a:r>
            <a:r>
              <a:rPr lang="el-GR" dirty="0"/>
              <a:t>λ</a:t>
            </a:r>
            <a:r>
              <a:rPr lang="en-US" dirty="0"/>
              <a:t>x.(x y) </a:t>
            </a:r>
            <a:r>
              <a:rPr lang="el-GR" dirty="0"/>
              <a:t>λ</a:t>
            </a:r>
            <a:r>
              <a:rPr lang="en-US" dirty="0"/>
              <a:t>x.(x y)) =&gt;</a:t>
            </a:r>
          </a:p>
          <a:p>
            <a:pPr marL="0" indent="0">
              <a:buNone/>
            </a:pPr>
            <a:r>
              <a:rPr lang="en-US" dirty="0"/>
              <a:t>=&gt;(x y)[x/</a:t>
            </a:r>
            <a:r>
              <a:rPr lang="el-GR" dirty="0"/>
              <a:t>λ</a:t>
            </a:r>
            <a:r>
              <a:rPr lang="en-US" dirty="0"/>
              <a:t>x.(x y)] =&gt; (</a:t>
            </a:r>
            <a:r>
              <a:rPr lang="el-GR" dirty="0"/>
              <a:t>λ</a:t>
            </a:r>
            <a:r>
              <a:rPr lang="en-US" dirty="0"/>
              <a:t>x.(x y) y) =&gt; (x y)[x/y] =&gt; (y y)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28473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7F24-55F7-BE41-B6B5-CC3CDD48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Substitution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43B5-B8F2-284B-AD73-571B5111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= 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y[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= y       (if y </a:t>
            </a:r>
            <a:r>
              <a:rPr lang="en-RO" dirty="0"/>
              <a:t>≠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RO" dirty="0"/>
              <a:t>(e e’)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= (e[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e’[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{</a:t>
            </a:r>
            <a:r>
              <a:rPr lang="el-GR" dirty="0"/>
              <a:t>λ</a:t>
            </a:r>
            <a:r>
              <a:rPr lang="en-US" dirty="0" err="1"/>
              <a:t>x.e</a:t>
            </a:r>
            <a:r>
              <a:rPr lang="en-US" dirty="0"/>
              <a:t>}[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 = </a:t>
            </a:r>
            <a:r>
              <a:rPr lang="el-GR" dirty="0"/>
              <a:t>λ</a:t>
            </a:r>
            <a:r>
              <a:rPr lang="en-US" dirty="0" err="1"/>
              <a:t>x.e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r>
              <a:rPr lang="el-GR" dirty="0"/>
              <a:t>λ</a:t>
            </a:r>
            <a:r>
              <a:rPr lang="en-US" dirty="0" err="1"/>
              <a:t>y.e</a:t>
            </a:r>
            <a:r>
              <a:rPr lang="en-US" dirty="0"/>
              <a:t>}[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</a:t>
            </a:r>
            <a:r>
              <a:rPr lang="el-GR" dirty="0"/>
              <a:t> </a:t>
            </a:r>
            <a:r>
              <a:rPr lang="en-US" dirty="0"/>
              <a:t>= </a:t>
            </a:r>
            <a:r>
              <a:rPr lang="el-GR" dirty="0"/>
              <a:t>λ</a:t>
            </a:r>
            <a:r>
              <a:rPr lang="en-US" dirty="0"/>
              <a:t>y.{e[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/>
              <a:t>/</a:t>
            </a:r>
            <a:r>
              <a:rPr lang="en-US" dirty="0" err="1">
                <a:solidFill>
                  <a:srgbClr val="C00000"/>
                </a:solidFill>
              </a:rPr>
              <a:t>arg</a:t>
            </a:r>
            <a:r>
              <a:rPr lang="en-US" dirty="0"/>
              <a:t>]}     (if y </a:t>
            </a:r>
            <a:r>
              <a:rPr lang="en-RO" dirty="0"/>
              <a:t>≠</a:t>
            </a:r>
            <a:r>
              <a:rPr lang="en-US" dirty="0"/>
              <a:t> x)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6274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1284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Substitution</vt:lpstr>
      <vt:lpstr>Preliminaries</vt:lpstr>
      <vt:lpstr>Occurrences of a variable (I)</vt:lpstr>
      <vt:lpstr>Bound occurrences of a variable</vt:lpstr>
      <vt:lpstr>Free occurrences of a variable</vt:lpstr>
      <vt:lpstr>Free/bound variables</vt:lpstr>
      <vt:lpstr>Substitution (I)</vt:lpstr>
      <vt:lpstr>Substitution (II) - exercise</vt:lpstr>
      <vt:lpstr>Substitution (II)</vt:lpstr>
      <vt:lpstr>Test</vt:lpstr>
      <vt:lpstr>Unexpected behaviour</vt:lpstr>
      <vt:lpstr>Substitution (IV)</vt:lpstr>
      <vt:lpstr>Reducibility (I)</vt:lpstr>
      <vt:lpstr>Reducibility (II)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Matei POPOVICI (76979)</dc:creator>
  <cp:lastModifiedBy>Dan Matei POPOVICI (76979)</cp:lastModifiedBy>
  <cp:revision>37</cp:revision>
  <dcterms:created xsi:type="dcterms:W3CDTF">2020-04-02T11:34:32Z</dcterms:created>
  <dcterms:modified xsi:type="dcterms:W3CDTF">2020-04-07T14:31:22Z</dcterms:modified>
</cp:coreProperties>
</file>