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8" r:id="rId7"/>
    <p:sldId id="263" r:id="rId8"/>
    <p:sldId id="264" r:id="rId9"/>
    <p:sldId id="266" r:id="rId10"/>
    <p:sldId id="267" r:id="rId11"/>
    <p:sldId id="265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MU\Block%204%20-%20Project\Evaluation\SUS%20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SUS Scores for Evaluation of MyBuild Website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Sheet3!$D$11</c:f>
              <c:strCache>
                <c:ptCount val="1"/>
                <c:pt idx="0">
                  <c:v>SUS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Sheet3!$C$12:$C$16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Sheet3!$D$12:$D$16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85</c:v>
                </c:pt>
                <c:pt idx="3">
                  <c:v>87.5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4-4752-9303-1E1A794B1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2092784"/>
        <c:axId val="762093112"/>
      </c:barChart>
      <c:catAx>
        <c:axId val="76209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Participant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093112"/>
        <c:crosses val="autoZero"/>
        <c:auto val="1"/>
        <c:lblAlgn val="ctr"/>
        <c:lblOffset val="100"/>
        <c:noMultiLvlLbl val="0"/>
      </c:catAx>
      <c:valAx>
        <c:axId val="76209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SUS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092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EC4A-37CE-4FFD-9D01-68FE52A7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5BE0-EB1B-4C17-BF79-2EB3C657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2241-5F8B-4348-98C4-18541798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F25F-811F-4344-8367-A8FEB80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52EA-CA9E-46BB-8E70-E5AAFAEF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5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D9FE-E7AD-4CB2-BC0A-C24FEDE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C2FC6-4E1D-41D9-94D1-2EDD0B46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F469-949F-403C-B623-AD7F895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ED31-242A-472B-83E5-11662F85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0485-DA4E-49E8-B155-E9DA9E8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8FEF3-4E3E-49BB-942C-3B46EACFA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D9DB-27EF-4BB2-B097-B3F2B9416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0011-274D-449D-AF9B-650B7092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FAA2-3221-4C2B-BECB-6AF19658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0EB0-6E6F-43C5-8B7D-27415C5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2CAD-DFF5-4B08-A681-483820B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2CB3-FBAD-4BD1-9689-928DE88F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661E-3635-433D-A738-4F577277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8365-72C5-449A-8732-BCE36BFB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7414-16A1-4939-B58C-5F663480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4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113E-A601-4FBC-9997-8F89FC4D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49B87-AA6F-40F6-B070-E815414A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7530-C54A-4518-9AC1-BC87EEAB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9D8B-CE33-458E-89D1-9D4CF39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60CD-5603-4987-8EC3-092AEA39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24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F389-5F51-4AD4-A4FA-07609A62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38F1-9166-4E2F-97FE-D3B10152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E6B67-C333-46FD-8301-B81B5937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8EBC-4FAD-441A-B99C-AD73EC52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3A93-8026-4099-BFBA-D3688A2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8ED5A-21E5-402E-ABC8-32006F0B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EAF9-6B76-451E-BF7D-54C45047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5208-0847-4761-9E19-74DC42C7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E53DA-AC18-4649-9659-AE09F731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272E-902C-4551-8083-0CEB07EC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583B6-C1B3-424B-B50A-F43299582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77DAE-F9C8-4E98-8450-65264928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A7DF4-718E-4285-9EE4-1E8477EB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A1BBF-C214-400F-BDEF-59B6A98F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7EFA-50DA-4409-A0F8-AA99B35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C1EB-5D89-4AC0-BF4B-4D130BBB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0610B-CEC9-45AC-96D7-5A868F17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10190-C7FB-4B5A-A66C-7035EFE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8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319FA-6A63-40C4-9C30-EC855C42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E7BEB-5374-405F-B842-1E158053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E0D97-CA88-43A9-9CAE-4DF8985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4A78-F81C-464C-820B-487920C8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C078-0931-4B3C-85A0-6C452EA1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1D6D5-C9A9-409B-B683-289E5E2B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D7E8A-57E8-4EFB-8F5D-B93226C7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196C9-3B75-441B-ACEB-2B9DF94C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33C0B-9E13-4FB9-8188-D4A17473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4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B911-35C4-4D9C-B76B-5960978D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C7125-9272-4B52-B764-39A491D0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717B-79E6-4B5F-88A9-C869B3C8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EFA72-3C54-4860-80C3-2A51ED88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291E-53CC-4126-BE83-B3DEB65C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A08C-859A-47BF-B431-EB43C7B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87DDE-531D-40E7-BDBC-7808CD03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4DD6-AE37-4F30-9FCC-C52B71AC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BE97-733B-4834-86AB-5C2A12C80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7ADD-2230-42A0-AED5-B9AE20AF77A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60A6-E26A-4A8D-A2DF-BEFD36916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9694-06BF-4FA8-BD75-CCA665F8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10E8-2B9D-4821-A862-A702FAE3F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32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B11C-AFA4-42CE-9E35-80E0ED65A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MyBuild</a:t>
            </a:r>
            <a:r>
              <a:rPr lang="en-GB" dirty="0"/>
              <a:t> 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BC896-E20C-43A6-BFF0-338A844B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Developing a System to Encourage Custom PC Building</a:t>
            </a:r>
          </a:p>
          <a:p>
            <a:endParaRPr lang="en-GB" dirty="0"/>
          </a:p>
          <a:p>
            <a:r>
              <a:rPr lang="en-GB" dirty="0"/>
              <a:t>Presented by Peter Monks</a:t>
            </a:r>
          </a:p>
        </p:txBody>
      </p:sp>
      <p:pic>
        <p:nvPicPr>
          <p:cNvPr id="1026" name="Picture 2" descr="MyBuild Logo">
            <a:extLst>
              <a:ext uri="{FF2B5EF4-FFF2-40B4-BE49-F238E27FC236}">
                <a16:creationId xmlns:a16="http://schemas.microsoft.com/office/drawing/2014/main" id="{477CE9C9-BAC1-4C7B-9746-002CA1E4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98307-5183-48BF-89EC-2C3A8FB8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– 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Website map</a:t>
            </a:r>
          </a:p>
          <a:p>
            <a:pPr lvl="1"/>
            <a:r>
              <a:rPr lang="en-GB" dirty="0"/>
              <a:t>Customer functions</a:t>
            </a:r>
          </a:p>
          <a:p>
            <a:pPr lvl="1"/>
            <a:r>
              <a:rPr lang="en-GB" dirty="0"/>
              <a:t>Order of component selection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9027A-7358-46C0-8E9A-871B6131BC60}"/>
              </a:ext>
            </a:extLst>
          </p:cNvPr>
          <p:cNvPicPr/>
          <p:nvPr/>
        </p:nvPicPr>
        <p:blipFill rotWithShape="1">
          <a:blip r:embed="rId4"/>
          <a:srcRect t="4096"/>
          <a:stretch/>
        </p:blipFill>
        <p:spPr>
          <a:xfrm>
            <a:off x="6354418" y="1416255"/>
            <a:ext cx="4531552" cy="51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9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– 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Interface mock-ups</a:t>
            </a:r>
          </a:p>
          <a:p>
            <a:pPr lvl="1"/>
            <a:r>
              <a:rPr lang="en-GB" dirty="0"/>
              <a:t>Customer website</a:t>
            </a:r>
          </a:p>
          <a:p>
            <a:pPr lvl="1"/>
            <a:r>
              <a:rPr lang="en-GB" dirty="0"/>
              <a:t>Staff application</a:t>
            </a:r>
          </a:p>
          <a:p>
            <a:pPr lvl="1"/>
            <a:endParaRPr lang="en-GB" dirty="0"/>
          </a:p>
          <a:p>
            <a:r>
              <a:rPr lang="en-GB" dirty="0"/>
              <a:t>Layouts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Focused implementation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C5EBD-5FAD-45E6-A132-DDCB1C9D6D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27696" y="1603530"/>
            <a:ext cx="5232593" cy="4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0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prototype implemented</a:t>
            </a:r>
          </a:p>
          <a:p>
            <a:endParaRPr lang="en-GB" dirty="0"/>
          </a:p>
          <a:p>
            <a:r>
              <a:rPr lang="en-GB" dirty="0"/>
              <a:t>MySQL database</a:t>
            </a:r>
          </a:p>
          <a:p>
            <a:endParaRPr lang="en-GB" dirty="0"/>
          </a:p>
          <a:p>
            <a:r>
              <a:rPr lang="en-GB" dirty="0"/>
              <a:t>Java back-end</a:t>
            </a:r>
          </a:p>
          <a:p>
            <a:pPr lvl="1"/>
            <a:r>
              <a:rPr lang="en-GB" dirty="0"/>
              <a:t>Model classes with DAO</a:t>
            </a:r>
          </a:p>
          <a:p>
            <a:pPr lvl="1"/>
            <a:r>
              <a:rPr lang="en-GB" dirty="0"/>
              <a:t>Hibernate utilities</a:t>
            </a:r>
          </a:p>
          <a:p>
            <a:pPr lvl="1"/>
            <a:r>
              <a:rPr lang="en-GB" dirty="0"/>
              <a:t>REST controller and utilities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32367-A72F-4B69-82D8-C068B593B9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4277" y="2462717"/>
            <a:ext cx="4413885" cy="24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3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JavaScript front-end</a:t>
            </a:r>
          </a:p>
          <a:p>
            <a:pPr lvl="1"/>
            <a:r>
              <a:rPr lang="en-GB" dirty="0"/>
              <a:t>REST resource path</a:t>
            </a:r>
          </a:p>
          <a:p>
            <a:pPr lvl="1"/>
            <a:r>
              <a:rPr lang="en-GB" dirty="0"/>
              <a:t>jQuery/AJAX for HTTP requests 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2C850-3864-4D3B-95C7-097EC0B96C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50264" y="4229792"/>
            <a:ext cx="5553734" cy="1767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6E6FCE-F5AC-42A8-9A91-0734FD305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0" y="3271837"/>
            <a:ext cx="6692002" cy="6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4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JavaScript front-end</a:t>
            </a:r>
          </a:p>
          <a:p>
            <a:pPr lvl="1"/>
            <a:r>
              <a:rPr lang="en-GB" dirty="0"/>
              <a:t>Response in generated HTML</a:t>
            </a:r>
          </a:p>
          <a:p>
            <a:pPr lvl="1"/>
            <a:r>
              <a:rPr lang="en-GB" dirty="0"/>
              <a:t>Integrated with knowledge base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20537-6E94-400D-ADFC-8D0EF657C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421" y="2292656"/>
            <a:ext cx="6073157" cy="3888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A3D73F-CE41-4302-9FB6-549ECE459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54" y="3750033"/>
            <a:ext cx="4875889" cy="15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6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Developed on local host</a:t>
            </a:r>
          </a:p>
          <a:p>
            <a:r>
              <a:rPr lang="en-GB" dirty="0"/>
              <a:t>Testing Programme</a:t>
            </a:r>
          </a:p>
          <a:p>
            <a:pPr lvl="1"/>
            <a:r>
              <a:rPr lang="en-GB" dirty="0"/>
              <a:t>Usability</a:t>
            </a:r>
          </a:p>
          <a:p>
            <a:pPr lvl="1"/>
            <a:r>
              <a:rPr lang="en-GB" dirty="0"/>
              <a:t>Functionality</a:t>
            </a:r>
          </a:p>
          <a:p>
            <a:pPr lvl="1"/>
            <a:r>
              <a:rPr lang="en-GB" dirty="0"/>
              <a:t>Security</a:t>
            </a:r>
          </a:p>
          <a:p>
            <a:r>
              <a:rPr lang="en-GB" dirty="0"/>
              <a:t>Deployed to GCP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18FF0-3900-4901-A40E-DA31C76569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3906" y="1829601"/>
            <a:ext cx="6491524" cy="415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626FDF-41D2-4B64-A1D1-0E663715B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07" y="4754880"/>
            <a:ext cx="6619828" cy="14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6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Usability Testing</a:t>
            </a:r>
          </a:p>
          <a:p>
            <a:r>
              <a:rPr lang="en-GB" dirty="0"/>
              <a:t>Voluntary Participants</a:t>
            </a:r>
          </a:p>
          <a:p>
            <a:r>
              <a:rPr lang="en-GB" dirty="0"/>
              <a:t>System Usability Scale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F5EC8-E161-4011-A82B-F53DF06019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327374"/>
            <a:ext cx="5586730" cy="1853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86C82E3-EC3F-4381-A081-74452192D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740504"/>
              </p:ext>
            </p:extLst>
          </p:nvPr>
        </p:nvGraphicFramePr>
        <p:xfrm>
          <a:off x="6784975" y="3436469"/>
          <a:ext cx="4568825" cy="274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1129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Very positive feedback – concept and build process well received</a:t>
            </a:r>
          </a:p>
          <a:p>
            <a:r>
              <a:rPr lang="en-GB" dirty="0"/>
              <a:t>Second prototype iteration – based on constructive criticisms</a:t>
            </a:r>
          </a:p>
          <a:p>
            <a:pPr lvl="1"/>
            <a:r>
              <a:rPr lang="en-GB" dirty="0"/>
              <a:t>Improved usability</a:t>
            </a:r>
          </a:p>
          <a:p>
            <a:pPr lvl="1"/>
            <a:r>
              <a:rPr lang="en-GB" dirty="0"/>
              <a:t>Emphasised benefits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59AE1-B644-410E-BD31-BF30AFFF83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0949" y="3651636"/>
            <a:ext cx="4084320" cy="2934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A6897-78A0-4E6C-B1B0-54FBF165B8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45797" y="3325246"/>
            <a:ext cx="4142740" cy="3260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641832-1611-4E4F-A1C4-7502FD88A9AD}"/>
              </a:ext>
            </a:extLst>
          </p:cNvPr>
          <p:cNvSpPr/>
          <p:nvPr/>
        </p:nvSpPr>
        <p:spPr>
          <a:xfrm>
            <a:off x="4980470" y="4724462"/>
            <a:ext cx="1777117" cy="6281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2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Implement further applications</a:t>
            </a:r>
          </a:p>
          <a:p>
            <a:pPr lvl="1"/>
            <a:r>
              <a:rPr lang="en-GB" dirty="0"/>
              <a:t>Staff application</a:t>
            </a:r>
          </a:p>
          <a:p>
            <a:pPr lvl="1"/>
            <a:r>
              <a:rPr lang="en-GB" dirty="0"/>
              <a:t>Mobile application for customers</a:t>
            </a:r>
          </a:p>
          <a:p>
            <a:r>
              <a:rPr lang="en-GB" dirty="0"/>
              <a:t>Images and infographics</a:t>
            </a:r>
          </a:p>
          <a:p>
            <a:pPr lvl="1"/>
            <a:r>
              <a:rPr lang="en-GB" dirty="0"/>
              <a:t>Drag and drop building</a:t>
            </a:r>
          </a:p>
          <a:p>
            <a:r>
              <a:rPr lang="en-GB" dirty="0"/>
              <a:t>Build browsing</a:t>
            </a:r>
          </a:p>
          <a:p>
            <a:r>
              <a:rPr lang="en-GB" dirty="0"/>
              <a:t>Expanded options</a:t>
            </a:r>
          </a:p>
          <a:p>
            <a:pPr lvl="1"/>
            <a:r>
              <a:rPr lang="en-GB" dirty="0"/>
              <a:t>Usage/budget</a:t>
            </a:r>
          </a:p>
          <a:p>
            <a:pPr lvl="1"/>
            <a:r>
              <a:rPr lang="en-GB" dirty="0"/>
              <a:t>Product catalogue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8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Thank you for listening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Are there any questions?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centric website:</a:t>
            </a:r>
          </a:p>
          <a:p>
            <a:pPr lvl="1"/>
            <a:r>
              <a:rPr lang="en-GB" dirty="0"/>
              <a:t>Knowledge base of components</a:t>
            </a:r>
          </a:p>
          <a:p>
            <a:pPr lvl="1"/>
            <a:r>
              <a:rPr lang="en-GB" dirty="0"/>
              <a:t>Suggested compatible selections</a:t>
            </a:r>
          </a:p>
          <a:p>
            <a:pPr lvl="1"/>
            <a:r>
              <a:rPr lang="en-GB" dirty="0"/>
              <a:t>Informed customer choices</a:t>
            </a:r>
          </a:p>
          <a:p>
            <a:pPr lvl="1"/>
            <a:endParaRPr lang="en-GB" dirty="0"/>
          </a:p>
          <a:p>
            <a:r>
              <a:rPr lang="en-GB" dirty="0"/>
              <a:t>Staff administration GUI:</a:t>
            </a:r>
          </a:p>
          <a:p>
            <a:pPr lvl="1"/>
            <a:r>
              <a:rPr lang="en-GB" dirty="0"/>
              <a:t>Product catalogue management</a:t>
            </a:r>
          </a:p>
          <a:p>
            <a:pPr lvl="1"/>
            <a:r>
              <a:rPr lang="en-GB" dirty="0"/>
              <a:t>Dispatch build orders</a:t>
            </a:r>
          </a:p>
          <a:p>
            <a:pPr lvl="1"/>
            <a:r>
              <a:rPr lang="en-GB" dirty="0"/>
              <a:t>Generate performance reports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Hybrid Waterfall with Agile elements</a:t>
            </a:r>
          </a:p>
          <a:p>
            <a:endParaRPr lang="en-GB" dirty="0"/>
          </a:p>
          <a:p>
            <a:r>
              <a:rPr lang="en-GB" dirty="0"/>
              <a:t>Prototype customer website</a:t>
            </a:r>
          </a:p>
          <a:p>
            <a:endParaRPr lang="en-GB" dirty="0"/>
          </a:p>
          <a:p>
            <a:r>
              <a:rPr lang="en-GB" dirty="0"/>
              <a:t>Extensive user evaluation</a:t>
            </a:r>
          </a:p>
          <a:p>
            <a:endParaRPr lang="en-GB" dirty="0"/>
          </a:p>
          <a:p>
            <a:r>
              <a:rPr lang="en-GB" dirty="0"/>
              <a:t>Improved prototype iteration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Identify essential components</a:t>
            </a:r>
          </a:p>
          <a:p>
            <a:endParaRPr lang="en-GB" dirty="0"/>
          </a:p>
          <a:p>
            <a:r>
              <a:rPr lang="en-GB" dirty="0"/>
              <a:t>Key Design Principles</a:t>
            </a:r>
          </a:p>
          <a:p>
            <a:pPr lvl="1"/>
            <a:r>
              <a:rPr lang="en-GB" dirty="0"/>
              <a:t>Utility</a:t>
            </a:r>
          </a:p>
          <a:p>
            <a:pPr lvl="1"/>
            <a:r>
              <a:rPr lang="en-GB" dirty="0"/>
              <a:t>Usability</a:t>
            </a:r>
          </a:p>
          <a:p>
            <a:pPr lvl="1"/>
            <a:r>
              <a:rPr lang="en-GB" dirty="0"/>
              <a:t>Relevant content</a:t>
            </a:r>
          </a:p>
          <a:p>
            <a:endParaRPr lang="en-GB" dirty="0"/>
          </a:p>
          <a:p>
            <a:r>
              <a:rPr lang="en-GB" dirty="0"/>
              <a:t>Data integrity and security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-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Usage category</a:t>
            </a:r>
          </a:p>
          <a:p>
            <a:r>
              <a:rPr lang="en-GB" dirty="0"/>
              <a:t>Budget category, </a:t>
            </a:r>
            <a:r>
              <a:rPr lang="en-GB" dirty="0" err="1"/>
              <a:t>eg</a:t>
            </a:r>
            <a:r>
              <a:rPr lang="en-GB" dirty="0"/>
              <a:t> CPU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F0B4D-D9A9-414B-AF79-7D768268C1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6489" y="3225702"/>
            <a:ext cx="5518841" cy="1676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69829-5DC3-41AF-93A3-8EDC13C16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720" y="1955750"/>
            <a:ext cx="5533735" cy="4216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34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-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Essential components identified</a:t>
            </a:r>
          </a:p>
          <a:p>
            <a:r>
              <a:rPr lang="en-GB" dirty="0"/>
              <a:t>Common attributes allow cross-referencing</a:t>
            </a:r>
          </a:p>
          <a:p>
            <a:r>
              <a:rPr lang="en-GB" dirty="0"/>
              <a:t>Component selection sequence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4CECA-534F-4776-BA8C-09CF7C3D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88" y="3627560"/>
            <a:ext cx="9028543" cy="2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Database structure</a:t>
            </a:r>
          </a:p>
          <a:p>
            <a:pPr lvl="1"/>
            <a:r>
              <a:rPr lang="en-GB" dirty="0"/>
              <a:t>One-to-many for builds</a:t>
            </a:r>
          </a:p>
          <a:p>
            <a:pPr lvl="1"/>
            <a:r>
              <a:rPr lang="en-GB" dirty="0"/>
              <a:t>Inheritance for components</a:t>
            </a:r>
          </a:p>
          <a:p>
            <a:pPr lvl="1"/>
            <a:r>
              <a:rPr lang="en-GB" dirty="0"/>
              <a:t>Distinct user profiles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E10DC-576B-4637-A017-A667F12E9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525" y="2173106"/>
            <a:ext cx="6643762" cy="3575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83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MVC application structure</a:t>
            </a:r>
          </a:p>
          <a:p>
            <a:pPr lvl="1"/>
            <a:r>
              <a:rPr lang="en-GB" dirty="0"/>
              <a:t>Model mirrors database</a:t>
            </a:r>
          </a:p>
          <a:p>
            <a:pPr lvl="1"/>
            <a:r>
              <a:rPr lang="en-GB" dirty="0"/>
              <a:t>REST controller</a:t>
            </a:r>
          </a:p>
          <a:p>
            <a:pPr lvl="1"/>
            <a:r>
              <a:rPr lang="en-GB" dirty="0"/>
              <a:t>Multiple view options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D7459-5ED6-43CF-BD6A-CBF10D4B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16853" y="2471890"/>
            <a:ext cx="6188076" cy="3499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2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1C-AB6E-4B09-B900-A95A73E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– 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AF-DC99-44E4-B662-B156D7F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Journey flow charts</a:t>
            </a:r>
          </a:p>
          <a:p>
            <a:pPr lvl="1"/>
            <a:r>
              <a:rPr lang="en-GB" dirty="0"/>
              <a:t>Customer</a:t>
            </a:r>
          </a:p>
          <a:p>
            <a:pPr lvl="1"/>
            <a:r>
              <a:rPr lang="en-GB" dirty="0"/>
              <a:t>Staff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FC69-4F5F-4378-A501-AD139A03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390288"/>
            <a:ext cx="1827475" cy="732075"/>
          </a:xfrm>
          <a:prstGeom prst="rect">
            <a:avLst/>
          </a:prstGeom>
        </p:spPr>
      </p:pic>
      <p:pic>
        <p:nvPicPr>
          <p:cNvPr id="7" name="Picture 2" descr="MyBuild Logo">
            <a:extLst>
              <a:ext uri="{FF2B5EF4-FFF2-40B4-BE49-F238E27FC236}">
                <a16:creationId xmlns:a16="http://schemas.microsoft.com/office/drawing/2014/main" id="{71CF301C-1E8E-4A6B-8ADC-186F6F13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1" y="532855"/>
            <a:ext cx="2394668" cy="5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750D8-9DFA-4606-9BBF-F4C1CA1348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29390" y="1834991"/>
            <a:ext cx="5731510" cy="43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MyBuild Website Project</vt:lpstr>
      <vt:lpstr>Aims &amp; Objectives</vt:lpstr>
      <vt:lpstr>Methodology</vt:lpstr>
      <vt:lpstr>Requirements</vt:lpstr>
      <vt:lpstr>Design - Logic</vt:lpstr>
      <vt:lpstr>Design - Logic</vt:lpstr>
      <vt:lpstr>Design - Structure</vt:lpstr>
      <vt:lpstr>Design - Structure</vt:lpstr>
      <vt:lpstr>Design – Build Process</vt:lpstr>
      <vt:lpstr>Design – Build Process</vt:lpstr>
      <vt:lpstr>Design – Build Process</vt:lpstr>
      <vt:lpstr>Implementation</vt:lpstr>
      <vt:lpstr>Implementation</vt:lpstr>
      <vt:lpstr>Implementation</vt:lpstr>
      <vt:lpstr>Implementation</vt:lpstr>
      <vt:lpstr>Evaluation</vt:lpstr>
      <vt:lpstr>Evaluation</vt:lpstr>
      <vt:lpstr>Further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Monks</dc:creator>
  <cp:lastModifiedBy>Peter Monks</cp:lastModifiedBy>
  <cp:revision>69</cp:revision>
  <dcterms:created xsi:type="dcterms:W3CDTF">2021-04-26T09:10:27Z</dcterms:created>
  <dcterms:modified xsi:type="dcterms:W3CDTF">2021-05-04T18:59:07Z</dcterms:modified>
</cp:coreProperties>
</file>