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1"/>
  </p:notesMasterIdLst>
  <p:handoutMasterIdLst>
    <p:handoutMasterId r:id="rId22"/>
  </p:handoutMasterIdLst>
  <p:sldIdLst>
    <p:sldId id="265" r:id="rId2"/>
    <p:sldId id="327" r:id="rId3"/>
    <p:sldId id="347" r:id="rId4"/>
    <p:sldId id="273" r:id="rId5"/>
    <p:sldId id="274" r:id="rId6"/>
    <p:sldId id="309" r:id="rId7"/>
    <p:sldId id="339" r:id="rId8"/>
    <p:sldId id="276" r:id="rId9"/>
    <p:sldId id="277" r:id="rId10"/>
    <p:sldId id="310" r:id="rId11"/>
    <p:sldId id="312" r:id="rId12"/>
    <p:sldId id="341" r:id="rId13"/>
    <p:sldId id="342" r:id="rId14"/>
    <p:sldId id="340" r:id="rId15"/>
    <p:sldId id="345" r:id="rId16"/>
    <p:sldId id="317" r:id="rId17"/>
    <p:sldId id="326" r:id="rId18"/>
    <p:sldId id="333" r:id="rId19"/>
    <p:sldId id="329" r:id="rId20"/>
  </p:sldIdLst>
  <p:sldSz cx="9144000" cy="6858000" type="screen4x3"/>
  <p:notesSz cx="6794500" cy="9931400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966" cy="49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946" y="1"/>
            <a:ext cx="2943966" cy="49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3554"/>
            <a:ext cx="2943966" cy="49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946" y="9433554"/>
            <a:ext cx="2943966" cy="49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3463EC-0F8D-492D-A003-2101BF7AAE03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47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966" cy="49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946" y="1"/>
            <a:ext cx="2943966" cy="49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4" y="4716777"/>
            <a:ext cx="5436236" cy="446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3554"/>
            <a:ext cx="2943966" cy="49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946" y="9433554"/>
            <a:ext cx="2943966" cy="49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0925DA5-184F-4D98-A13C-C1BF46DA07A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1640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nb-NO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nb-NO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b-NO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nb-NO"/>
            </a:p>
          </p:txBody>
        </p:sp>
      </p:grpSp>
      <p:sp>
        <p:nvSpPr>
          <p:cNvPr id="152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152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nb-NO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927813-B6C4-4EC5-B38E-2164078BCDF5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63872-8B7E-49C0-BC12-5F17042F3E30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5F406-7860-4505-AA3C-3C2DFD0FFE43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F74C0-CE82-4DBA-9666-9ADCF3B8F40A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928EE-479B-4EDD-A5D0-4B54B274F6E5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06A86-4D13-4369-8B5A-208FF09BFA54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AF5C6-02A4-49F2-A968-CFA4CCA100CC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64817-701F-4E02-871F-37845CA3B3E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8DC1A-2EB4-4725-B145-A87B61210354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B76D4-D549-432D-B4DB-EA1BB6C6D2A6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b-N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2A409-920C-48F7-BED1-04EBF966B4FA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1555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nb-NO" sz="2400">
                <a:latin typeface="Times New Roman" pitchFamily="18" charset="0"/>
              </a:endParaRPr>
            </a:p>
          </p:txBody>
        </p:sp>
        <p:sp>
          <p:nvSpPr>
            <p:cNvPr id="151556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b-NO" sz="2400">
                <a:latin typeface="Times New Roman" pitchFamily="18" charset="0"/>
              </a:endParaRPr>
            </a:p>
          </p:txBody>
        </p:sp>
        <p:sp>
          <p:nvSpPr>
            <p:cNvPr id="151557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nb-NO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</a:p>
        </p:txBody>
      </p:sp>
      <p:sp>
        <p:nvSpPr>
          <p:cNvPr id="151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51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151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39528E57-D327-4161-A98F-E85B4938EF25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b-NO" sz="4200" smtClean="0"/>
              <a:t>PSYC3100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nb-NO" sz="2800" dirty="0" smtClean="0"/>
              <a:t>Forskningsprosessen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 smtClean="0"/>
              <a:t>Forskningstema &amp; -spørsmål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 err="1" smtClean="0"/>
              <a:t>Livsformsintervju</a:t>
            </a:r>
            <a:endParaRPr lang="nb-NO" sz="2800" dirty="0" smtClean="0"/>
          </a:p>
          <a:p>
            <a:pPr eaLnBrk="1" hangingPunct="1">
              <a:lnSpc>
                <a:spcPct val="80000"/>
              </a:lnSpc>
            </a:pPr>
            <a:r>
              <a:rPr lang="nb-NO" sz="2800" dirty="0" smtClean="0"/>
              <a:t>Forskningsspørsmål -&gt; plan for intervju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Transkribering &amp; analyse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b-NO" smtClean="0"/>
              <a:t>Forbered intervjumaterialet til analyse. Dette innebærer som regel transkribering fra muntlig tale til en skriftlig tekst.</a:t>
            </a:r>
          </a:p>
          <a:p>
            <a:pPr eaLnBrk="1" hangingPunct="1"/>
            <a:endParaRPr lang="nb-NO" smtClean="0"/>
          </a:p>
          <a:p>
            <a:pPr eaLnBrk="1" hangingPunct="1"/>
            <a:r>
              <a:rPr lang="nb-NO" smtClean="0"/>
              <a:t>Avgjør på grunnlag av undersøkelsens formål og tema, samt intervjumaterialets karakter, hvilke analysemetoder som er velegnet til intervjuene.</a:t>
            </a:r>
          </a:p>
          <a:p>
            <a:pPr eaLnBrk="1" hangingPunct="1"/>
            <a:endParaRPr lang="nb-N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Verifisering &amp; rapportering </a:t>
            </a:r>
            <a:r>
              <a:rPr lang="nb-NO" sz="2500" smtClean="0"/>
              <a:t>(Kvale)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b-NO" dirty="0" smtClean="0"/>
              <a:t>Fastslå </a:t>
            </a:r>
            <a:r>
              <a:rPr lang="nb-NO" sz="2000" dirty="0" smtClean="0"/>
              <a:t>(diskutere?)</a:t>
            </a:r>
            <a:r>
              <a:rPr lang="nb-NO" dirty="0" smtClean="0"/>
              <a:t>generaliserbarhet, reliabilitet og validitet av intervjuresultatene.</a:t>
            </a:r>
          </a:p>
          <a:p>
            <a:pPr eaLnBrk="1" hangingPunct="1"/>
            <a:r>
              <a:rPr lang="nb-NO" dirty="0" smtClean="0"/>
              <a:t>Kommunisere undersøkelsens resultater og de anvendte metoder i en form som lever opp til vitenskapelige kriterier, som tar undersøkelsens etiske aspekter i betraktning og som resulterer i et leselig produkt.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000" dirty="0" smtClean="0"/>
              <a:t>Utvikling av forskningsspørsmål </a:t>
            </a:r>
            <a:r>
              <a:rPr lang="nb-NO" sz="2000" dirty="0" smtClean="0"/>
              <a:t>eks</a:t>
            </a:r>
            <a:endParaRPr lang="nb-NO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000" dirty="0" smtClean="0"/>
              <a:t>Hvordan forstås og posisjoneres foreldre som aktører i forhold til mobbing blant barn i skolen?</a:t>
            </a:r>
          </a:p>
          <a:p>
            <a:endParaRPr lang="nb-NO" sz="2000" dirty="0" smtClean="0"/>
          </a:p>
          <a:p>
            <a:r>
              <a:rPr lang="nb-NO" sz="2000" dirty="0" smtClean="0"/>
              <a:t>Hvordan kan forståelser av foreldres posisjoner i barns mobbing betraktes som konstituerende for foreldres muligheter og betingelser for å (</a:t>
            </a:r>
            <a:r>
              <a:rPr lang="nb-NO" sz="2000" dirty="0" err="1" smtClean="0"/>
              <a:t>re-</a:t>
            </a:r>
            <a:r>
              <a:rPr lang="nb-NO" sz="2000" dirty="0" smtClean="0"/>
              <a:t>)agere, samarbeide og ”ta ansvar” i situasjoner der mobbing er blitt en del av en gruppe elevers måter å relatere seg til hverandre på (”sosiale relateringspraksiser)?</a:t>
            </a:r>
          </a:p>
          <a:p>
            <a:endParaRPr lang="nb-NO" sz="2000" dirty="0" smtClean="0"/>
          </a:p>
          <a:p>
            <a:r>
              <a:rPr lang="nb-NO" sz="2000" dirty="0" smtClean="0"/>
              <a:t>Hvordan kan foreldres agens i forhold til barns </a:t>
            </a:r>
            <a:r>
              <a:rPr lang="nb-NO" sz="2000" dirty="0" err="1" smtClean="0"/>
              <a:t>mobbedynamikker</a:t>
            </a:r>
            <a:r>
              <a:rPr lang="nb-NO" sz="2000" dirty="0" smtClean="0"/>
              <a:t> forstås som forbundet og samvirkende med andre elementer og krefter i de situasjoner der mobbing oppstår eller har oppstått blant barn i skolen?</a:t>
            </a:r>
            <a:endParaRPr lang="nb-NO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200" dirty="0" smtClean="0"/>
              <a:t>Fenomenforståelse - forskningsspørsmål</a:t>
            </a:r>
            <a:endParaRPr lang="nb-NO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sz="1800" dirty="0" smtClean="0"/>
              <a:t>Mobbing som en form for individuell aggresjon. </a:t>
            </a:r>
          </a:p>
          <a:p>
            <a:pPr>
              <a:buNone/>
            </a:pPr>
            <a:r>
              <a:rPr lang="nb-NO" sz="1800" dirty="0" smtClean="0"/>
              <a:t>	Det er foreldrenes oppdragelsesstrategier som skaper den type personligheter som blir mobbeutøvere og mobbeofre</a:t>
            </a:r>
          </a:p>
          <a:p>
            <a:endParaRPr lang="nb-NO" sz="1800" dirty="0" smtClean="0"/>
          </a:p>
          <a:p>
            <a:endParaRPr lang="nb-NO" sz="1800" dirty="0" smtClean="0"/>
          </a:p>
          <a:p>
            <a:r>
              <a:rPr lang="nb-NO" sz="1800" dirty="0" smtClean="0"/>
              <a:t>Hva er galt med foreldrene….?</a:t>
            </a:r>
            <a:endParaRPr lang="nb-NO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sz="1800" dirty="0" err="1" smtClean="0"/>
              <a:t>eXbus</a:t>
            </a:r>
            <a:r>
              <a:rPr lang="nb-NO" sz="1800" dirty="0" smtClean="0"/>
              <a:t>’ teoretiske grep: Mobbing som uttrykk for en </a:t>
            </a:r>
            <a:r>
              <a:rPr lang="nb-NO" sz="1800" dirty="0" err="1" smtClean="0"/>
              <a:t>dysfunksjonell</a:t>
            </a:r>
            <a:r>
              <a:rPr lang="nb-NO" sz="1800" dirty="0" smtClean="0"/>
              <a:t> gruppedynamikk. Sosiale prosesser, eksklusjonsangst -&gt;  foraktproduksjon</a:t>
            </a:r>
          </a:p>
          <a:p>
            <a:pPr>
              <a:buNone/>
            </a:pPr>
            <a:endParaRPr lang="nb-NO" dirty="0" smtClean="0"/>
          </a:p>
          <a:p>
            <a:r>
              <a:rPr lang="nb-NO" sz="1600" dirty="0" smtClean="0"/>
              <a:t>Hvordan forstås og posisjoneres foreldre som aktører i forhold til mobbing blant barn i skolen?</a:t>
            </a:r>
          </a:p>
          <a:p>
            <a:r>
              <a:rPr lang="nb-NO" sz="1600" dirty="0" smtClean="0"/>
              <a:t>Hvordan kan forståelser av foreldres posisjoner i barns mobbing betraktes som konstituerende for …..?</a:t>
            </a:r>
          </a:p>
          <a:p>
            <a:r>
              <a:rPr lang="nb-NO" sz="1600" dirty="0" smtClean="0"/>
              <a:t>Hvordan kan foreldres agens i forhold til barns </a:t>
            </a:r>
            <a:r>
              <a:rPr lang="nb-NO" sz="1600" dirty="0" err="1" smtClean="0"/>
              <a:t>mobbedynamikker</a:t>
            </a:r>
            <a:r>
              <a:rPr lang="nb-NO" sz="1600" dirty="0" smtClean="0"/>
              <a:t> ….?</a:t>
            </a:r>
          </a:p>
          <a:p>
            <a:endParaRPr lang="nb-NO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Forskningsspørsmålene må være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i="1" dirty="0" smtClean="0"/>
              <a:t>tydelige</a:t>
            </a:r>
            <a:r>
              <a:rPr lang="nb-NO" dirty="0" smtClean="0"/>
              <a:t> nok til å gi retningslinjer for metode og faglige valg som forskeren må foreta</a:t>
            </a:r>
          </a:p>
          <a:p>
            <a:r>
              <a:rPr lang="nb-NO" dirty="0" smtClean="0"/>
              <a:t>tilstrekkelig </a:t>
            </a:r>
            <a:r>
              <a:rPr lang="nb-NO" i="1" dirty="0" smtClean="0"/>
              <a:t>avgrenset</a:t>
            </a:r>
            <a:r>
              <a:rPr lang="nb-NO" dirty="0" smtClean="0"/>
              <a:t> så undersøkelsen kan realiseres</a:t>
            </a:r>
          </a:p>
          <a:p>
            <a:r>
              <a:rPr lang="nb-NO" i="1" dirty="0" smtClean="0"/>
              <a:t>åpne</a:t>
            </a:r>
            <a:r>
              <a:rPr lang="nb-NO" dirty="0" smtClean="0"/>
              <a:t>, så de gir mulighet for å bli kjent med noe nytt</a:t>
            </a:r>
          </a:p>
          <a:p>
            <a:endParaRPr lang="nb-NO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200" dirty="0" smtClean="0"/>
              <a:t>Aina </a:t>
            </a:r>
            <a:r>
              <a:rPr lang="nb-NO" sz="3200" dirty="0" err="1" smtClean="0"/>
              <a:t>Olsvold</a:t>
            </a:r>
            <a:r>
              <a:rPr lang="nb-NO" sz="3200" dirty="0" smtClean="0"/>
              <a:t> (2012). Når ADHD kommer inn døren. Avhandling for </a:t>
            </a:r>
            <a:r>
              <a:rPr lang="nb-NO" sz="3200" dirty="0" err="1" smtClean="0"/>
              <a:t>Phd-graden</a:t>
            </a:r>
            <a:r>
              <a:rPr lang="nb-NO" sz="3200" dirty="0" smtClean="0"/>
              <a:t>.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b-NO" sz="2800" dirty="0" smtClean="0"/>
              <a:t>Hvordan forstår og opplever barn og deres foreldre diagnosen og den medikamentelle behandling?</a:t>
            </a:r>
          </a:p>
          <a:p>
            <a:pPr>
              <a:buNone/>
            </a:pPr>
            <a:endParaRPr lang="nb-NO" sz="2800" dirty="0" smtClean="0"/>
          </a:p>
          <a:p>
            <a:pPr>
              <a:buNone/>
            </a:pPr>
            <a:r>
              <a:rPr lang="nb-NO" sz="2800" dirty="0" smtClean="0"/>
              <a:t>Hvordan påvirker diagnose og medisinering barns forståelse av hvem de er og kan være, og hvordan blir diagnose og medisinering kilde til mødrenes og fedrenes forståelse og opplevelse av barnet?</a:t>
            </a:r>
          </a:p>
          <a:p>
            <a:endParaRPr lang="nb-NO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z="2900" smtClean="0"/>
              <a:t>Research questions</a:t>
            </a:r>
            <a:r>
              <a:rPr lang="nb-NO" sz="2100" smtClean="0"/>
              <a:t> </a:t>
            </a:r>
            <a:r>
              <a:rPr lang="nb-NO" sz="1900" smtClean="0"/>
              <a:t>(Josselson et.al., 2003)</a:t>
            </a:r>
            <a:r>
              <a:rPr lang="nb-NO" sz="2100" smtClean="0"/>
              <a:t> </a:t>
            </a:r>
            <a:br>
              <a:rPr lang="nb-NO" sz="2100" smtClean="0"/>
            </a:br>
            <a:r>
              <a:rPr lang="nb-NO" sz="2100" smtClean="0"/>
              <a:t>”Here is what I want to know and why I think it is important”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b-NO" sz="2000" dirty="0" smtClean="0"/>
              <a:t>The </a:t>
            </a:r>
            <a:r>
              <a:rPr lang="nb-NO" sz="2000" dirty="0" err="1" smtClean="0"/>
              <a:t>research</a:t>
            </a:r>
            <a:r>
              <a:rPr lang="nb-NO" sz="2000" dirty="0" smtClean="0"/>
              <a:t> </a:t>
            </a:r>
            <a:r>
              <a:rPr lang="nb-NO" sz="2000" dirty="0" err="1" smtClean="0"/>
              <a:t>question</a:t>
            </a:r>
            <a:r>
              <a:rPr lang="nb-NO" sz="2000" dirty="0" smtClean="0"/>
              <a:t> must be </a:t>
            </a:r>
            <a:r>
              <a:rPr lang="nb-NO" sz="2000" dirty="0" err="1" smtClean="0"/>
              <a:t>clearly</a:t>
            </a:r>
            <a:r>
              <a:rPr lang="nb-NO" sz="2000" dirty="0" smtClean="0"/>
              <a:t> </a:t>
            </a:r>
            <a:r>
              <a:rPr lang="nb-NO" sz="2000" dirty="0" err="1" smtClean="0"/>
              <a:t>stated</a:t>
            </a:r>
            <a:r>
              <a:rPr lang="nb-NO" sz="2000" dirty="0" smtClean="0"/>
              <a:t>, not as </a:t>
            </a:r>
            <a:r>
              <a:rPr lang="nb-NO" sz="2000" dirty="0" err="1" smtClean="0"/>
              <a:t>one</a:t>
            </a:r>
            <a:r>
              <a:rPr lang="nb-NO" sz="2000" dirty="0" smtClean="0"/>
              <a:t> </a:t>
            </a:r>
            <a:r>
              <a:rPr lang="nb-NO" sz="2000" dirty="0" err="1" smtClean="0"/>
              <a:t>that</a:t>
            </a:r>
            <a:r>
              <a:rPr lang="nb-NO" sz="2000" dirty="0" smtClean="0"/>
              <a:t> </a:t>
            </a:r>
            <a:r>
              <a:rPr lang="nb-NO" sz="2000" dirty="0" err="1" smtClean="0"/>
              <a:t>can</a:t>
            </a:r>
            <a:r>
              <a:rPr lang="nb-NO" sz="2000" dirty="0" smtClean="0"/>
              <a:t> be </a:t>
            </a:r>
            <a:r>
              <a:rPr lang="nb-NO" sz="2000" dirty="0" err="1" smtClean="0"/>
              <a:t>answered</a:t>
            </a:r>
            <a:r>
              <a:rPr lang="nb-NO" sz="2000" dirty="0" smtClean="0"/>
              <a:t> </a:t>
            </a:r>
            <a:r>
              <a:rPr lang="nb-NO" sz="2000" dirty="0" err="1" smtClean="0"/>
              <a:t>with</a:t>
            </a:r>
            <a:r>
              <a:rPr lang="nb-NO" sz="2000" dirty="0" smtClean="0"/>
              <a:t> a simple ”</a:t>
            </a:r>
            <a:r>
              <a:rPr lang="nb-NO" sz="2000" dirty="0" err="1" smtClean="0"/>
              <a:t>yes</a:t>
            </a:r>
            <a:r>
              <a:rPr lang="nb-NO" sz="2000" dirty="0" smtClean="0"/>
              <a:t>” or ”</a:t>
            </a:r>
            <a:r>
              <a:rPr lang="nb-NO" sz="2000" dirty="0" err="1" smtClean="0"/>
              <a:t>no</a:t>
            </a:r>
            <a:r>
              <a:rPr lang="nb-NO" sz="2000" dirty="0" smtClean="0"/>
              <a:t>”, </a:t>
            </a:r>
            <a:r>
              <a:rPr lang="nb-NO" sz="2000" dirty="0" err="1" smtClean="0"/>
              <a:t>but</a:t>
            </a:r>
            <a:r>
              <a:rPr lang="nb-NO" sz="2000" dirty="0" smtClean="0"/>
              <a:t> as </a:t>
            </a:r>
            <a:r>
              <a:rPr lang="nb-NO" sz="2000" dirty="0" err="1" smtClean="0"/>
              <a:t>one</a:t>
            </a:r>
            <a:r>
              <a:rPr lang="nb-NO" sz="2000" dirty="0" smtClean="0"/>
              <a:t> </a:t>
            </a:r>
            <a:r>
              <a:rPr lang="nb-NO" sz="2000" dirty="0" err="1" smtClean="0"/>
              <a:t>that</a:t>
            </a:r>
            <a:r>
              <a:rPr lang="nb-NO" sz="2000" dirty="0" smtClean="0"/>
              <a:t> </a:t>
            </a:r>
            <a:r>
              <a:rPr lang="nb-NO" sz="2000" dirty="0" err="1" smtClean="0"/>
              <a:t>calls</a:t>
            </a:r>
            <a:r>
              <a:rPr lang="nb-NO" sz="2000" dirty="0" smtClean="0"/>
              <a:t> for </a:t>
            </a:r>
            <a:r>
              <a:rPr lang="nb-NO" sz="2000" dirty="0" err="1" smtClean="0"/>
              <a:t>exploration</a:t>
            </a:r>
            <a:r>
              <a:rPr lang="nb-NO" sz="2000" dirty="0" smtClean="0"/>
              <a:t>. </a:t>
            </a:r>
            <a:r>
              <a:rPr lang="nb-NO" sz="2000" dirty="0" err="1" smtClean="0"/>
              <a:t>How</a:t>
            </a:r>
            <a:r>
              <a:rPr lang="nb-NO" sz="2000" dirty="0" smtClean="0"/>
              <a:t>, </a:t>
            </a:r>
            <a:r>
              <a:rPr lang="nb-NO" sz="2000" dirty="0" err="1" smtClean="0"/>
              <a:t>what</a:t>
            </a:r>
            <a:r>
              <a:rPr lang="nb-NO" sz="2000" dirty="0" smtClean="0"/>
              <a:t> </a:t>
            </a:r>
            <a:r>
              <a:rPr lang="nb-NO" sz="2000" dirty="0" err="1" smtClean="0"/>
              <a:t>kinds</a:t>
            </a:r>
            <a:r>
              <a:rPr lang="nb-NO" sz="2000" dirty="0" smtClean="0"/>
              <a:t> </a:t>
            </a:r>
            <a:r>
              <a:rPr lang="nb-NO" sz="2000" dirty="0" err="1" smtClean="0"/>
              <a:t>of</a:t>
            </a:r>
            <a:r>
              <a:rPr lang="nb-NO" sz="2000" dirty="0" smtClean="0"/>
              <a:t> …?</a:t>
            </a:r>
          </a:p>
          <a:p>
            <a:pPr eaLnBrk="1" hangingPunct="1"/>
            <a:endParaRPr lang="nb-NO" sz="2000" dirty="0" smtClean="0"/>
          </a:p>
          <a:p>
            <a:pPr eaLnBrk="1" hangingPunct="1"/>
            <a:r>
              <a:rPr lang="nb-NO" sz="2000" dirty="0" smtClean="0"/>
              <a:t>The </a:t>
            </a:r>
            <a:r>
              <a:rPr lang="nb-NO" sz="2000" dirty="0" err="1" smtClean="0"/>
              <a:t>research</a:t>
            </a:r>
            <a:r>
              <a:rPr lang="nb-NO" sz="2000" dirty="0" smtClean="0"/>
              <a:t> </a:t>
            </a:r>
            <a:r>
              <a:rPr lang="nb-NO" sz="2000" dirty="0" err="1" smtClean="0"/>
              <a:t>questions</a:t>
            </a:r>
            <a:r>
              <a:rPr lang="nb-NO" sz="2000" dirty="0" smtClean="0"/>
              <a:t> </a:t>
            </a:r>
            <a:r>
              <a:rPr lang="nb-NO" sz="2000" dirty="0" err="1" smtClean="0"/>
              <a:t>call</a:t>
            </a:r>
            <a:r>
              <a:rPr lang="nb-NO" sz="2000" dirty="0" smtClean="0"/>
              <a:t> for an </a:t>
            </a:r>
            <a:r>
              <a:rPr lang="nb-NO" sz="2000" dirty="0" err="1" smtClean="0"/>
              <a:t>answer</a:t>
            </a:r>
            <a:r>
              <a:rPr lang="nb-NO" sz="2000" dirty="0" smtClean="0"/>
              <a:t> </a:t>
            </a:r>
            <a:r>
              <a:rPr lang="nb-NO" sz="2000" dirty="0" err="1" smtClean="0"/>
              <a:t>which</a:t>
            </a:r>
            <a:r>
              <a:rPr lang="nb-NO" sz="2000" dirty="0" smtClean="0"/>
              <a:t> </a:t>
            </a:r>
            <a:r>
              <a:rPr lang="nb-NO" sz="2000" dirty="0" err="1" smtClean="0"/>
              <a:t>provides</a:t>
            </a:r>
            <a:r>
              <a:rPr lang="nb-NO" sz="2000" dirty="0" smtClean="0"/>
              <a:t> </a:t>
            </a:r>
            <a:r>
              <a:rPr lang="nb-NO" sz="2000" dirty="0" err="1" smtClean="0"/>
              <a:t>detailed</a:t>
            </a:r>
            <a:r>
              <a:rPr lang="nb-NO" sz="2000" dirty="0" smtClean="0"/>
              <a:t> </a:t>
            </a:r>
            <a:r>
              <a:rPr lang="nb-NO" sz="2000" dirty="0" err="1" smtClean="0"/>
              <a:t>description</a:t>
            </a:r>
            <a:r>
              <a:rPr lang="nb-NO" sz="2000" dirty="0" smtClean="0"/>
              <a:t>. </a:t>
            </a:r>
          </a:p>
          <a:p>
            <a:pPr eaLnBrk="1" hangingPunct="1"/>
            <a:endParaRPr lang="nb-NO" sz="2000" dirty="0" smtClean="0"/>
          </a:p>
          <a:p>
            <a:pPr eaLnBrk="1" hangingPunct="1"/>
            <a:r>
              <a:rPr lang="nb-NO" sz="2000" dirty="0" smtClean="0"/>
              <a:t>The </a:t>
            </a:r>
            <a:r>
              <a:rPr lang="nb-NO" sz="2000" dirty="0" err="1" smtClean="0"/>
              <a:t>question</a:t>
            </a:r>
            <a:r>
              <a:rPr lang="nb-NO" sz="2000" dirty="0" smtClean="0"/>
              <a:t> is a </a:t>
            </a:r>
            <a:r>
              <a:rPr lang="nb-NO" sz="2000" dirty="0" err="1" smtClean="0"/>
              <a:t>focus</a:t>
            </a:r>
            <a:r>
              <a:rPr lang="nb-NO" sz="2000" dirty="0" smtClean="0"/>
              <a:t>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inquiry</a:t>
            </a:r>
            <a:r>
              <a:rPr lang="nb-NO" sz="2000" dirty="0" smtClean="0"/>
              <a:t>, </a:t>
            </a:r>
            <a:r>
              <a:rPr lang="nb-NO" sz="2000" dirty="0" err="1" smtClean="0"/>
              <a:t>broadly</a:t>
            </a:r>
            <a:r>
              <a:rPr lang="nb-NO" sz="2000" dirty="0" smtClean="0"/>
              <a:t> </a:t>
            </a:r>
            <a:r>
              <a:rPr lang="nb-NO" sz="2000" dirty="0" err="1" smtClean="0"/>
              <a:t>conceived</a:t>
            </a:r>
            <a:r>
              <a:rPr lang="nb-NO" sz="2000" dirty="0" smtClean="0"/>
              <a:t>, and is more </a:t>
            </a:r>
            <a:r>
              <a:rPr lang="nb-NO" sz="2000" dirty="0" err="1" smtClean="0"/>
              <a:t>likely</a:t>
            </a:r>
            <a:r>
              <a:rPr lang="nb-NO" sz="2000" dirty="0" smtClean="0"/>
              <a:t> to be a </a:t>
            </a:r>
            <a:r>
              <a:rPr lang="nb-NO" sz="2000" dirty="0" err="1" smtClean="0"/>
              <a:t>paragraph</a:t>
            </a:r>
            <a:r>
              <a:rPr lang="nb-NO" sz="2000" dirty="0" smtClean="0"/>
              <a:t> </a:t>
            </a:r>
            <a:r>
              <a:rPr lang="nb-NO" sz="2000" dirty="0" err="1" smtClean="0"/>
              <a:t>than</a:t>
            </a:r>
            <a:r>
              <a:rPr lang="nb-NO" sz="2000" dirty="0" smtClean="0"/>
              <a:t> a single </a:t>
            </a:r>
            <a:r>
              <a:rPr lang="nb-NO" sz="2000" dirty="0" err="1" smtClean="0"/>
              <a:t>phrase</a:t>
            </a:r>
            <a:r>
              <a:rPr lang="nb-NO" sz="2000" dirty="0" smtClean="0"/>
              <a:t> </a:t>
            </a:r>
            <a:r>
              <a:rPr lang="nb-NO" sz="2000" dirty="0" err="1" smtClean="0"/>
              <a:t>with</a:t>
            </a:r>
            <a:r>
              <a:rPr lang="nb-NO" sz="2000" dirty="0" smtClean="0"/>
              <a:t> a </a:t>
            </a:r>
            <a:r>
              <a:rPr lang="nb-NO" sz="2000" dirty="0" err="1" smtClean="0"/>
              <a:t>question</a:t>
            </a:r>
            <a:r>
              <a:rPr lang="nb-NO" sz="2000" dirty="0" smtClean="0"/>
              <a:t> mark </a:t>
            </a:r>
            <a:r>
              <a:rPr lang="nb-NO" sz="2000" dirty="0" err="1" smtClean="0"/>
              <a:t>following</a:t>
            </a:r>
            <a:r>
              <a:rPr lang="nb-NO" sz="2000" dirty="0" smtClean="0"/>
              <a:t>. It is more </a:t>
            </a:r>
            <a:r>
              <a:rPr lang="nb-NO" sz="2000" dirty="0" err="1" smtClean="0"/>
              <a:t>likely</a:t>
            </a:r>
            <a:r>
              <a:rPr lang="nb-NO" sz="2000" dirty="0" smtClean="0"/>
              <a:t> a </a:t>
            </a:r>
            <a:r>
              <a:rPr lang="nb-NO" sz="2000" dirty="0" err="1" smtClean="0"/>
              <a:t>statement</a:t>
            </a:r>
            <a:r>
              <a:rPr lang="nb-NO" sz="2000" dirty="0" smtClean="0"/>
              <a:t> </a:t>
            </a:r>
            <a:r>
              <a:rPr lang="nb-NO" sz="2000" dirty="0" err="1" smtClean="0"/>
              <a:t>of</a:t>
            </a:r>
            <a:r>
              <a:rPr lang="nb-NO" sz="2000" dirty="0" smtClean="0"/>
              <a:t> a problem </a:t>
            </a:r>
            <a:r>
              <a:rPr lang="nb-NO" sz="2000" dirty="0" err="1" smtClean="0"/>
              <a:t>that</a:t>
            </a:r>
            <a:r>
              <a:rPr lang="nb-NO" sz="2000" dirty="0" smtClean="0"/>
              <a:t> </a:t>
            </a:r>
            <a:r>
              <a:rPr lang="nb-NO" sz="2000" dirty="0" err="1" smtClean="0"/>
              <a:t>needs</a:t>
            </a:r>
            <a:r>
              <a:rPr lang="nb-NO" sz="2000" dirty="0" smtClean="0"/>
              <a:t> </a:t>
            </a:r>
            <a:r>
              <a:rPr lang="nb-NO" sz="2000" dirty="0" err="1" smtClean="0"/>
              <a:t>investigation</a:t>
            </a:r>
            <a:r>
              <a:rPr lang="nb-NO" sz="2000" dirty="0" smtClean="0"/>
              <a:t>, a </a:t>
            </a:r>
            <a:r>
              <a:rPr lang="nb-NO" sz="2000" dirty="0" err="1" smtClean="0"/>
              <a:t>set</a:t>
            </a:r>
            <a:r>
              <a:rPr lang="nb-NO" sz="2000" dirty="0" smtClean="0"/>
              <a:t>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meanings</a:t>
            </a:r>
            <a:r>
              <a:rPr lang="nb-NO" sz="2000" dirty="0" smtClean="0"/>
              <a:t> </a:t>
            </a:r>
            <a:r>
              <a:rPr lang="nb-NO" sz="2000" dirty="0" err="1" smtClean="0"/>
              <a:t>that</a:t>
            </a:r>
            <a:r>
              <a:rPr lang="nb-NO" sz="2000" dirty="0" smtClean="0"/>
              <a:t> </a:t>
            </a:r>
            <a:r>
              <a:rPr lang="nb-NO" sz="2000" dirty="0" err="1" smtClean="0"/>
              <a:t>call</a:t>
            </a:r>
            <a:r>
              <a:rPr lang="nb-NO" sz="2000" dirty="0" smtClean="0"/>
              <a:t> for </a:t>
            </a:r>
            <a:r>
              <a:rPr lang="nb-NO" sz="2000" dirty="0" err="1" smtClean="0"/>
              <a:t>articulation</a:t>
            </a:r>
            <a:r>
              <a:rPr lang="nb-NO" sz="2000" dirty="0" smtClean="0"/>
              <a:t> and </a:t>
            </a:r>
            <a:r>
              <a:rPr lang="nb-NO" sz="2000" dirty="0" err="1" smtClean="0"/>
              <a:t>elucidation</a:t>
            </a:r>
            <a:r>
              <a:rPr lang="nb-NO" sz="2000" dirty="0" smtClean="0"/>
              <a:t> or a </a:t>
            </a:r>
            <a:r>
              <a:rPr lang="nb-NO" sz="2000" dirty="0" err="1" smtClean="0"/>
              <a:t>space</a:t>
            </a:r>
            <a:r>
              <a:rPr lang="nb-NO" sz="2000" dirty="0" smtClean="0"/>
              <a:t> </a:t>
            </a:r>
            <a:r>
              <a:rPr lang="nb-NO" sz="2000" dirty="0" err="1" smtClean="0"/>
              <a:t>that</a:t>
            </a:r>
            <a:r>
              <a:rPr lang="nb-NO" sz="2000" dirty="0" smtClean="0"/>
              <a:t> has not </a:t>
            </a:r>
            <a:r>
              <a:rPr lang="nb-NO" sz="2000" dirty="0" err="1" smtClean="0"/>
              <a:t>been</a:t>
            </a:r>
            <a:r>
              <a:rPr lang="nb-NO" sz="2000" dirty="0" smtClean="0"/>
              <a:t> </a:t>
            </a:r>
            <a:r>
              <a:rPr lang="nb-NO" sz="2000" dirty="0" err="1" smtClean="0"/>
              <a:t>sufficiently</a:t>
            </a:r>
            <a:r>
              <a:rPr lang="nb-NO" sz="2000" dirty="0" smtClean="0"/>
              <a:t> </a:t>
            </a:r>
            <a:r>
              <a:rPr lang="nb-NO" sz="2000" dirty="0" err="1" smtClean="0"/>
              <a:t>filled</a:t>
            </a:r>
            <a:r>
              <a:rPr lang="nb-NO" sz="2000" dirty="0" smtClean="0"/>
              <a:t> in</a:t>
            </a:r>
          </a:p>
          <a:p>
            <a:pPr eaLnBrk="1" hangingPunct="1"/>
            <a:endParaRPr lang="nb-NO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z="2500" smtClean="0"/>
              <a:t>Hvor kommer forskningsspørsmålene fra?</a:t>
            </a:r>
            <a:r>
              <a:rPr lang="nb-NO" sz="3800" smtClean="0"/>
              <a:t> </a:t>
            </a:r>
            <a:br>
              <a:rPr lang="nb-NO" sz="3800" smtClean="0"/>
            </a:br>
            <a:endParaRPr lang="nb-NO" sz="38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b-NO" sz="2400" dirty="0" smtClean="0"/>
              <a:t>Vitenskapelig kontekst: Teoretiske temaer, faglige diskusjoner</a:t>
            </a:r>
          </a:p>
          <a:p>
            <a:pPr eaLnBrk="1" hangingPunct="1">
              <a:lnSpc>
                <a:spcPct val="90000"/>
              </a:lnSpc>
            </a:pPr>
            <a:r>
              <a:rPr lang="nb-NO" sz="2400" dirty="0" smtClean="0"/>
              <a:t>Praksisfelt: Observerte behov for relevant kunnskap innen et praksisfelt</a:t>
            </a:r>
          </a:p>
          <a:p>
            <a:pPr eaLnBrk="1" hangingPunct="1">
              <a:lnSpc>
                <a:spcPct val="90000"/>
              </a:lnSpc>
            </a:pPr>
            <a:r>
              <a:rPr lang="nb-NO" sz="2400" dirty="0" smtClean="0"/>
              <a:t>Politisk dagsorden &amp; offentlig samtale</a:t>
            </a:r>
          </a:p>
          <a:p>
            <a:pPr eaLnBrk="1" hangingPunct="1">
              <a:lnSpc>
                <a:spcPct val="90000"/>
              </a:lnSpc>
            </a:pPr>
            <a:endParaRPr lang="nb-NO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b-NO" sz="2800" dirty="0" smtClean="0"/>
              <a:t>Perspektiver fra</a:t>
            </a:r>
          </a:p>
          <a:p>
            <a:pPr eaLnBrk="1" hangingPunct="1">
              <a:lnSpc>
                <a:spcPct val="90000"/>
              </a:lnSpc>
            </a:pPr>
            <a:r>
              <a:rPr lang="nb-NO" sz="2400" dirty="0" err="1" smtClean="0"/>
              <a:t>Metateoretiske</a:t>
            </a:r>
            <a:r>
              <a:rPr lang="nb-NO" sz="2400" dirty="0" smtClean="0"/>
              <a:t> perspektiver på kunnskapsproduksjon (realist – konstruksjonist)</a:t>
            </a:r>
          </a:p>
          <a:p>
            <a:pPr eaLnBrk="1" hangingPunct="1">
              <a:lnSpc>
                <a:spcPct val="90000"/>
              </a:lnSpc>
            </a:pPr>
            <a:r>
              <a:rPr lang="nb-NO" sz="2400" dirty="0" err="1" smtClean="0"/>
              <a:t>Metateoretiske</a:t>
            </a:r>
            <a:r>
              <a:rPr lang="nb-NO" sz="2400" dirty="0" smtClean="0"/>
              <a:t> perspektiver på </a:t>
            </a:r>
            <a:r>
              <a:rPr lang="nb-NO" sz="2400" dirty="0" err="1" smtClean="0"/>
              <a:t>person-kontekst-utvikling/forandring</a:t>
            </a:r>
            <a:endParaRPr lang="nb-NO" sz="2400" dirty="0" smtClean="0"/>
          </a:p>
          <a:p>
            <a:pPr eaLnBrk="1" hangingPunct="1">
              <a:lnSpc>
                <a:spcPct val="90000"/>
              </a:lnSpc>
            </a:pPr>
            <a:r>
              <a:rPr lang="nb-NO" sz="2400" dirty="0" smtClean="0"/>
              <a:t>Teori tettere på fenomenet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z="3800" smtClean="0"/>
              <a:t>Livsformsintervju</a:t>
            </a:r>
            <a:br>
              <a:rPr lang="nb-NO" sz="3800" smtClean="0"/>
            </a:br>
            <a:endParaRPr lang="nb-NO" sz="38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nb-NO" sz="2800" smtClean="0"/>
              <a:t>Gårsdagen som utgangspunkt for samtalen om personens dagligliv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smtClean="0"/>
              <a:t>Hva skjedde? Hva gjorde du og hva gjorde de andre?</a:t>
            </a:r>
          </a:p>
          <a:p>
            <a:pPr eaLnBrk="1" hangingPunct="1">
              <a:lnSpc>
                <a:spcPct val="80000"/>
              </a:lnSpc>
            </a:pPr>
            <a:endParaRPr lang="nb-NO" sz="2800" smtClean="0"/>
          </a:p>
          <a:p>
            <a:pPr eaLnBrk="1" hangingPunct="1">
              <a:lnSpc>
                <a:spcPct val="80000"/>
              </a:lnSpc>
            </a:pPr>
            <a:r>
              <a:rPr lang="nb-NO" sz="2800" smtClean="0"/>
              <a:t>Hva gjorde du?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smtClean="0"/>
              <a:t>Hva skjedde så?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smtClean="0"/>
              <a:t>Er det sånn det vanligvis foregår?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smtClean="0"/>
              <a:t>Hvordan ble det akkurat slik i går?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smtClean="0"/>
              <a:t>Hva synes du om det?</a:t>
            </a:r>
            <a:br>
              <a:rPr lang="nb-NO" sz="2800" smtClean="0"/>
            </a:br>
            <a:endParaRPr lang="nb-NO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z="3200" dirty="0" smtClean="0"/>
              <a:t>Ungdommens bevegelse gjennom døgnet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nb-NO" sz="2800" dirty="0" smtClean="0"/>
              <a:t>Morgen hjemme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 smtClean="0"/>
              <a:t>Overgang til skole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 smtClean="0"/>
              <a:t>Skoledag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 smtClean="0"/>
              <a:t>Overgang til hjem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 smtClean="0"/>
              <a:t>Middag hjemme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 smtClean="0"/>
              <a:t>Ettermiddag</a:t>
            </a:r>
          </a:p>
          <a:p>
            <a:pPr eaLnBrk="1" hangingPunct="1">
              <a:lnSpc>
                <a:spcPct val="80000"/>
              </a:lnSpc>
            </a:pPr>
            <a:r>
              <a:rPr lang="nb-NO" sz="2800" dirty="0" smtClean="0"/>
              <a:t>Kveld og natt</a:t>
            </a:r>
          </a:p>
          <a:p>
            <a:pPr eaLnBrk="1" hangingPunct="1">
              <a:lnSpc>
                <a:spcPct val="80000"/>
              </a:lnSpc>
            </a:pPr>
            <a:endParaRPr lang="nb-NO" sz="2800" dirty="0" smtClean="0"/>
          </a:p>
          <a:p>
            <a:pPr eaLnBrk="1" hangingPunct="1">
              <a:lnSpc>
                <a:spcPct val="80000"/>
              </a:lnSpc>
            </a:pPr>
            <a:r>
              <a:rPr lang="nb-NO" sz="2800" dirty="0" smtClean="0"/>
              <a:t>Ukeplan, helg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z="3800" smtClean="0"/>
              <a:t>The heart of qualitative research is interrogating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b-NO" dirty="0" smtClean="0"/>
          </a:p>
          <a:p>
            <a:pPr eaLnBrk="1" hangingPunct="1"/>
            <a:r>
              <a:rPr lang="nb-NO" dirty="0" smtClean="0"/>
              <a:t>subjektivitet</a:t>
            </a:r>
          </a:p>
          <a:p>
            <a:pPr eaLnBrk="1" hangingPunct="1"/>
            <a:r>
              <a:rPr lang="nb-NO" dirty="0" smtClean="0"/>
              <a:t>erfaringer</a:t>
            </a:r>
          </a:p>
          <a:p>
            <a:pPr eaLnBrk="1" hangingPunct="1"/>
            <a:r>
              <a:rPr lang="nb-NO" dirty="0" smtClean="0"/>
              <a:t>slik de er forankret i aktuelle livsomstendigheter</a:t>
            </a:r>
          </a:p>
          <a:p>
            <a:pPr eaLnBrk="1" hangingPunct="1"/>
            <a:r>
              <a:rPr lang="nb-NO" dirty="0" smtClean="0"/>
              <a:t>og i kontinuerlig endring </a:t>
            </a:r>
          </a:p>
          <a:p>
            <a:pPr eaLnBrk="1" hangingPunct="1"/>
            <a:endParaRPr lang="nb-NO" dirty="0" smtClean="0"/>
          </a:p>
          <a:p>
            <a:pPr eaLnBrk="1" hangingPunct="1"/>
            <a:endParaRPr lang="nb-N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015287" cy="914400"/>
          </a:xfrm>
        </p:spPr>
        <p:txBody>
          <a:bodyPr/>
          <a:lstStyle/>
          <a:p>
            <a:r>
              <a:rPr lang="nb-NO" sz="3600" dirty="0" smtClean="0"/>
              <a:t>Jeanne </a:t>
            </a:r>
            <a:r>
              <a:rPr lang="nb-NO" sz="3600" dirty="0" err="1" smtClean="0"/>
              <a:t>Maracek</a:t>
            </a:r>
            <a:r>
              <a:rPr lang="nb-NO" sz="3600" dirty="0" smtClean="0"/>
              <a:t> formulerer det slik: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dirty="0" smtClean="0"/>
              <a:t>The </a:t>
            </a:r>
            <a:r>
              <a:rPr lang="nb-NO" sz="2800" dirty="0" err="1" smtClean="0"/>
              <a:t>study</a:t>
            </a:r>
            <a:r>
              <a:rPr lang="nb-NO" sz="2800" dirty="0" smtClean="0"/>
              <a:t> </a:t>
            </a:r>
            <a:r>
              <a:rPr lang="nb-NO" sz="2800" dirty="0" err="1" smtClean="0"/>
              <a:t>of</a:t>
            </a:r>
            <a:r>
              <a:rPr lang="nb-NO" sz="2800" dirty="0" smtClean="0"/>
              <a:t> </a:t>
            </a:r>
            <a:r>
              <a:rPr lang="nb-NO" sz="2800" dirty="0" err="1" smtClean="0"/>
              <a:t>psychology</a:t>
            </a:r>
            <a:r>
              <a:rPr lang="nb-NO" sz="2800" dirty="0" smtClean="0"/>
              <a:t> in </a:t>
            </a:r>
            <a:r>
              <a:rPr lang="nb-NO" sz="2800" dirty="0" err="1" smtClean="0"/>
              <a:t>rich</a:t>
            </a:r>
            <a:r>
              <a:rPr lang="nb-NO" sz="2800" dirty="0" smtClean="0"/>
              <a:t> </a:t>
            </a:r>
            <a:r>
              <a:rPr lang="nb-NO" sz="2800" dirty="0" err="1" smtClean="0"/>
              <a:t>contexts</a:t>
            </a:r>
            <a:r>
              <a:rPr lang="nb-NO" sz="2800" dirty="0" smtClean="0"/>
              <a:t> </a:t>
            </a:r>
            <a:r>
              <a:rPr lang="nb-NO" sz="2800" dirty="0" err="1" smtClean="0"/>
              <a:t>of</a:t>
            </a:r>
            <a:r>
              <a:rPr lang="nb-NO" sz="2800" dirty="0" smtClean="0"/>
              <a:t> </a:t>
            </a:r>
            <a:r>
              <a:rPr lang="nb-NO" sz="2800" dirty="0" err="1" smtClean="0"/>
              <a:t>history</a:t>
            </a:r>
            <a:r>
              <a:rPr lang="nb-NO" sz="2800" dirty="0" smtClean="0"/>
              <a:t>, </a:t>
            </a:r>
            <a:r>
              <a:rPr lang="nb-NO" sz="2800" dirty="0" err="1" smtClean="0"/>
              <a:t>society</a:t>
            </a:r>
            <a:r>
              <a:rPr lang="nb-NO" sz="2800" dirty="0" smtClean="0"/>
              <a:t> and </a:t>
            </a:r>
            <a:r>
              <a:rPr lang="nb-NO" sz="2800" dirty="0" err="1" smtClean="0"/>
              <a:t>culture</a:t>
            </a:r>
            <a:endParaRPr lang="nb-NO" sz="2800" dirty="0" smtClean="0"/>
          </a:p>
          <a:p>
            <a:r>
              <a:rPr lang="nb-NO" sz="2800" dirty="0" err="1" smtClean="0"/>
              <a:t>Resituates</a:t>
            </a:r>
            <a:r>
              <a:rPr lang="nb-NO" sz="2800" dirty="0" smtClean="0"/>
              <a:t> </a:t>
            </a:r>
            <a:r>
              <a:rPr lang="nb-NO" sz="2800" dirty="0" err="1" smtClean="0"/>
              <a:t>the</a:t>
            </a:r>
            <a:r>
              <a:rPr lang="nb-NO" sz="2800" dirty="0" smtClean="0"/>
              <a:t> </a:t>
            </a:r>
            <a:r>
              <a:rPr lang="nb-NO" sz="2800" dirty="0" err="1" smtClean="0"/>
              <a:t>people</a:t>
            </a:r>
            <a:r>
              <a:rPr lang="nb-NO" sz="2800" dirty="0" smtClean="0"/>
              <a:t> </a:t>
            </a:r>
            <a:r>
              <a:rPr lang="nb-NO" sz="2800" dirty="0" err="1" smtClean="0"/>
              <a:t>whom</a:t>
            </a:r>
            <a:r>
              <a:rPr lang="nb-NO" sz="2800" dirty="0" smtClean="0"/>
              <a:t> </a:t>
            </a:r>
            <a:r>
              <a:rPr lang="nb-NO" sz="2800" dirty="0" err="1" smtClean="0"/>
              <a:t>we</a:t>
            </a:r>
            <a:r>
              <a:rPr lang="nb-NO" sz="2800" dirty="0" smtClean="0"/>
              <a:t> </a:t>
            </a:r>
            <a:r>
              <a:rPr lang="nb-NO" sz="2800" dirty="0" err="1" smtClean="0"/>
              <a:t>study</a:t>
            </a:r>
            <a:r>
              <a:rPr lang="nb-NO" sz="2800" dirty="0" smtClean="0"/>
              <a:t> in </a:t>
            </a:r>
            <a:r>
              <a:rPr lang="nb-NO" sz="2800" dirty="0" err="1" smtClean="0"/>
              <a:t>their</a:t>
            </a:r>
            <a:r>
              <a:rPr lang="nb-NO" sz="2800" dirty="0" smtClean="0"/>
              <a:t> </a:t>
            </a:r>
            <a:r>
              <a:rPr lang="nb-NO" sz="2800" dirty="0" err="1" smtClean="0"/>
              <a:t>life</a:t>
            </a:r>
            <a:r>
              <a:rPr lang="nb-NO" sz="2800" dirty="0" smtClean="0"/>
              <a:t> </a:t>
            </a:r>
            <a:r>
              <a:rPr lang="nb-NO" sz="2800" dirty="0" err="1" smtClean="0"/>
              <a:t>worlds</a:t>
            </a:r>
            <a:r>
              <a:rPr lang="nb-NO" sz="2800" dirty="0" smtClean="0"/>
              <a:t>, </a:t>
            </a:r>
            <a:r>
              <a:rPr lang="nb-NO" sz="2800" dirty="0" err="1" smtClean="0"/>
              <a:t>paying</a:t>
            </a:r>
            <a:r>
              <a:rPr lang="nb-NO" sz="2800" dirty="0" smtClean="0"/>
              <a:t> </a:t>
            </a:r>
            <a:r>
              <a:rPr lang="nb-NO" sz="2800" dirty="0" err="1" smtClean="0"/>
              <a:t>special</a:t>
            </a:r>
            <a:r>
              <a:rPr lang="nb-NO" sz="2800" dirty="0" smtClean="0"/>
              <a:t> </a:t>
            </a:r>
            <a:r>
              <a:rPr lang="nb-NO" sz="2800" dirty="0" err="1" smtClean="0"/>
              <a:t>attention</a:t>
            </a:r>
            <a:r>
              <a:rPr lang="nb-NO" sz="2800" dirty="0" smtClean="0"/>
              <a:t> to </a:t>
            </a:r>
            <a:r>
              <a:rPr lang="nb-NO" sz="2800" dirty="0" err="1" smtClean="0"/>
              <a:t>the</a:t>
            </a:r>
            <a:r>
              <a:rPr lang="nb-NO" sz="2800" dirty="0" smtClean="0"/>
              <a:t> </a:t>
            </a:r>
            <a:r>
              <a:rPr lang="nb-NO" sz="2800" dirty="0" err="1" smtClean="0"/>
              <a:t>social</a:t>
            </a:r>
            <a:r>
              <a:rPr lang="nb-NO" sz="2800" dirty="0" smtClean="0"/>
              <a:t> locations </a:t>
            </a:r>
            <a:r>
              <a:rPr lang="nb-NO" sz="2800" dirty="0" err="1" smtClean="0"/>
              <a:t>they</a:t>
            </a:r>
            <a:r>
              <a:rPr lang="nb-NO" sz="2800" dirty="0" smtClean="0"/>
              <a:t> </a:t>
            </a:r>
            <a:r>
              <a:rPr lang="nb-NO" sz="2800" dirty="0" err="1" smtClean="0"/>
              <a:t>occupy</a:t>
            </a:r>
            <a:endParaRPr lang="nb-NO" sz="2800" dirty="0" smtClean="0"/>
          </a:p>
          <a:p>
            <a:r>
              <a:rPr lang="nb-NO" sz="2800" dirty="0" err="1" smtClean="0"/>
              <a:t>Regards</a:t>
            </a:r>
            <a:r>
              <a:rPr lang="nb-NO" sz="2800" dirty="0" smtClean="0"/>
              <a:t> </a:t>
            </a:r>
            <a:r>
              <a:rPr lang="nb-NO" sz="2800" dirty="0" err="1" smtClean="0"/>
              <a:t>those</a:t>
            </a:r>
            <a:r>
              <a:rPr lang="nb-NO" sz="2800" dirty="0" smtClean="0"/>
              <a:t> </a:t>
            </a:r>
            <a:r>
              <a:rPr lang="nb-NO" sz="2800" dirty="0" err="1" smtClean="0"/>
              <a:t>whom</a:t>
            </a:r>
            <a:r>
              <a:rPr lang="nb-NO" sz="2800" dirty="0" smtClean="0"/>
              <a:t> </a:t>
            </a:r>
            <a:r>
              <a:rPr lang="nb-NO" sz="2800" dirty="0" err="1" smtClean="0"/>
              <a:t>we</a:t>
            </a:r>
            <a:r>
              <a:rPr lang="nb-NO" sz="2800" dirty="0" smtClean="0"/>
              <a:t> </a:t>
            </a:r>
            <a:r>
              <a:rPr lang="nb-NO" sz="2800" dirty="0" err="1" smtClean="0"/>
              <a:t>study</a:t>
            </a:r>
            <a:r>
              <a:rPr lang="nb-NO" sz="2800" dirty="0" smtClean="0"/>
              <a:t> as </a:t>
            </a:r>
            <a:r>
              <a:rPr lang="nb-NO" sz="2800" dirty="0" err="1" smtClean="0"/>
              <a:t>reflexive</a:t>
            </a:r>
            <a:r>
              <a:rPr lang="nb-NO" sz="2800" dirty="0" smtClean="0"/>
              <a:t>, </a:t>
            </a:r>
            <a:r>
              <a:rPr lang="nb-NO" sz="2800" dirty="0" err="1" smtClean="0"/>
              <a:t>meaning-making</a:t>
            </a:r>
            <a:r>
              <a:rPr lang="nb-NO" sz="2800" dirty="0" smtClean="0"/>
              <a:t> and </a:t>
            </a:r>
            <a:r>
              <a:rPr lang="nb-NO" sz="2800" dirty="0" err="1" smtClean="0"/>
              <a:t>intentional</a:t>
            </a:r>
            <a:r>
              <a:rPr lang="nb-NO" sz="2800" dirty="0" smtClean="0"/>
              <a:t> </a:t>
            </a:r>
            <a:r>
              <a:rPr lang="nb-NO" sz="2800" dirty="0" err="1" smtClean="0"/>
              <a:t>actors</a:t>
            </a:r>
            <a:endParaRPr lang="nb-NO" sz="2800" dirty="0" smtClean="0"/>
          </a:p>
          <a:p>
            <a:pPr lvl="2"/>
            <a:r>
              <a:rPr lang="nb-NO" sz="2000" dirty="0" err="1" smtClean="0"/>
              <a:t>Maracek</a:t>
            </a:r>
            <a:r>
              <a:rPr lang="nb-NO" sz="2000" dirty="0" smtClean="0"/>
              <a:t>, J, (2003). </a:t>
            </a:r>
            <a:r>
              <a:rPr lang="nb-NO" sz="2000" dirty="0" err="1" smtClean="0"/>
              <a:t>Dancing</a:t>
            </a:r>
            <a:r>
              <a:rPr lang="nb-NO" sz="2000" dirty="0" smtClean="0"/>
              <a:t> </a:t>
            </a:r>
            <a:r>
              <a:rPr lang="nb-NO" sz="2000" dirty="0" err="1" smtClean="0"/>
              <a:t>through</a:t>
            </a:r>
            <a:r>
              <a:rPr lang="nb-NO" sz="2000" dirty="0" smtClean="0"/>
              <a:t> </a:t>
            </a:r>
            <a:r>
              <a:rPr lang="nb-NO" sz="2000" dirty="0" err="1" smtClean="0"/>
              <a:t>minefields</a:t>
            </a:r>
            <a:r>
              <a:rPr lang="nb-NO" sz="2000" dirty="0" smtClean="0"/>
              <a:t>: </a:t>
            </a:r>
            <a:r>
              <a:rPr lang="nb-NO" sz="2000" dirty="0" err="1" smtClean="0"/>
              <a:t>Toward</a:t>
            </a:r>
            <a:r>
              <a:rPr lang="nb-NO" sz="2000" dirty="0" smtClean="0"/>
              <a:t> a </a:t>
            </a:r>
            <a:r>
              <a:rPr lang="nb-NO" sz="2000" dirty="0" err="1" smtClean="0"/>
              <a:t>qualitative</a:t>
            </a:r>
            <a:r>
              <a:rPr lang="nb-NO" sz="2000" dirty="0" smtClean="0"/>
              <a:t> </a:t>
            </a:r>
            <a:r>
              <a:rPr lang="nb-NO" sz="2000" dirty="0" err="1" smtClean="0"/>
              <a:t>stance</a:t>
            </a:r>
            <a:r>
              <a:rPr lang="nb-NO" sz="2000" dirty="0" smtClean="0"/>
              <a:t> in </a:t>
            </a:r>
            <a:r>
              <a:rPr lang="nb-NO" sz="2000" dirty="0" err="1" smtClean="0"/>
              <a:t>psychology</a:t>
            </a:r>
            <a:r>
              <a:rPr lang="nb-NO" sz="2000" dirty="0" smtClean="0"/>
              <a:t>. In </a:t>
            </a:r>
            <a:r>
              <a:rPr lang="nb-NO" sz="2000" dirty="0" err="1" smtClean="0"/>
              <a:t>Camic</a:t>
            </a:r>
            <a:r>
              <a:rPr lang="nb-NO" sz="2000" dirty="0" smtClean="0"/>
              <a:t>, P.M. et.al. (eds.).</a:t>
            </a:r>
            <a:r>
              <a:rPr lang="nb-NO" sz="2000" i="1" dirty="0" err="1" smtClean="0"/>
              <a:t>Qualitative</a:t>
            </a:r>
            <a:r>
              <a:rPr lang="nb-NO" sz="2000" i="1" dirty="0" smtClean="0"/>
              <a:t> research in </a:t>
            </a:r>
            <a:r>
              <a:rPr lang="nb-NO" sz="2000" i="1" dirty="0" err="1" smtClean="0"/>
              <a:t>psychology</a:t>
            </a:r>
            <a:r>
              <a:rPr lang="nb-NO" sz="2000" i="1" dirty="0" smtClean="0"/>
              <a:t>. </a:t>
            </a:r>
            <a:r>
              <a:rPr lang="nb-NO" sz="2000" i="1" dirty="0" err="1" smtClean="0"/>
              <a:t>Expanding</a:t>
            </a:r>
            <a:r>
              <a:rPr lang="nb-NO" sz="2000" i="1" dirty="0" smtClean="0"/>
              <a:t> </a:t>
            </a:r>
            <a:r>
              <a:rPr lang="nb-NO" sz="2000" i="1" dirty="0" err="1" smtClean="0"/>
              <a:t>epespectives</a:t>
            </a:r>
            <a:r>
              <a:rPr lang="nb-NO" sz="2000" i="1" dirty="0" smtClean="0"/>
              <a:t> in </a:t>
            </a:r>
            <a:r>
              <a:rPr lang="nb-NO" sz="2000" i="1" dirty="0" err="1" smtClean="0"/>
              <a:t>methodology</a:t>
            </a:r>
            <a:r>
              <a:rPr lang="nb-NO" sz="2000" i="1" dirty="0" smtClean="0"/>
              <a:t> and design</a:t>
            </a:r>
            <a:r>
              <a:rPr lang="nb-NO" sz="2000" dirty="0" smtClean="0"/>
              <a:t>. </a:t>
            </a:r>
            <a:r>
              <a:rPr lang="nb-NO" sz="2000" dirty="0" err="1" smtClean="0"/>
              <a:t>Washingston</a:t>
            </a:r>
            <a:r>
              <a:rPr lang="nb-NO" sz="2000" dirty="0" smtClean="0"/>
              <a:t> DC: American </a:t>
            </a:r>
            <a:r>
              <a:rPr lang="nb-NO" sz="2000" dirty="0" err="1"/>
              <a:t>P</a:t>
            </a:r>
            <a:r>
              <a:rPr lang="nb-NO" sz="2000" dirty="0" err="1" smtClean="0"/>
              <a:t>sychological</a:t>
            </a:r>
            <a:r>
              <a:rPr lang="nb-NO" sz="2000" dirty="0" smtClean="0"/>
              <a:t> Association.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4281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z="3400" smtClean="0"/>
              <a:t>Det kvalitative forskningsintervju (Kvale)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b-NO" dirty="0" smtClean="0"/>
              <a:t>Har som formål å innhente beskrivelser av den intervjuedes </a:t>
            </a:r>
            <a:r>
              <a:rPr lang="nb-NO" dirty="0" err="1" smtClean="0"/>
              <a:t>livsverden</a:t>
            </a:r>
            <a:r>
              <a:rPr lang="nb-NO" dirty="0" smtClean="0"/>
              <a:t> med henblikk på å fortolke betydningen av fenomenene som </a:t>
            </a:r>
            <a:r>
              <a:rPr lang="nb-NO" smtClean="0"/>
              <a:t>er beskrevet</a:t>
            </a:r>
            <a:endParaRPr lang="nb-NO" dirty="0" smtClean="0"/>
          </a:p>
          <a:p>
            <a:pPr eaLnBrk="1" hangingPunct="1"/>
            <a:r>
              <a:rPr lang="nb-NO" dirty="0" smtClean="0"/>
              <a:t>Arbeider med ord framfor tall</a:t>
            </a:r>
          </a:p>
          <a:p>
            <a:pPr eaLnBrk="1" hangingPunct="1"/>
            <a:r>
              <a:rPr lang="nb-NO" dirty="0" smtClean="0"/>
              <a:t>Presisjon i beskrivelser og stringens i meningsfortolkning korresponderer med eksakthet i kvantitative målinger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z="3800" smtClean="0"/>
              <a:t>Sju stadier i intervjuundersøkelsen </a:t>
            </a:r>
            <a:r>
              <a:rPr lang="nb-NO" sz="2100" smtClean="0"/>
              <a:t>(Kvale)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lain"/>
            </a:pPr>
            <a:r>
              <a:rPr lang="nb-NO" sz="2400" dirty="0" smtClean="0"/>
              <a:t>Tematisering</a:t>
            </a:r>
          </a:p>
          <a:p>
            <a:pPr marL="609600" indent="-609600" eaLnBrk="1" hangingPunct="1">
              <a:buFontTx/>
              <a:buAutoNum type="arabicPlain"/>
            </a:pPr>
            <a:r>
              <a:rPr lang="nb-NO" sz="2400" dirty="0" smtClean="0"/>
              <a:t>Design</a:t>
            </a:r>
          </a:p>
          <a:p>
            <a:pPr marL="609600" indent="-609600" eaLnBrk="1" hangingPunct="1">
              <a:buFontTx/>
              <a:buAutoNum type="arabicPlain"/>
            </a:pPr>
            <a:r>
              <a:rPr lang="nb-NO" sz="2400" dirty="0" smtClean="0"/>
              <a:t>Intervjuing</a:t>
            </a:r>
          </a:p>
          <a:p>
            <a:pPr marL="609600" indent="-609600" eaLnBrk="1" hangingPunct="1">
              <a:buFontTx/>
              <a:buAutoNum type="arabicPlain"/>
            </a:pPr>
            <a:r>
              <a:rPr lang="nb-NO" sz="2400" dirty="0" smtClean="0"/>
              <a:t>Transkribering</a:t>
            </a:r>
          </a:p>
          <a:p>
            <a:pPr marL="609600" indent="-609600" eaLnBrk="1" hangingPunct="1">
              <a:buFontTx/>
              <a:buAutoNum type="arabicPlain"/>
            </a:pPr>
            <a:r>
              <a:rPr lang="nb-NO" sz="2400" dirty="0" smtClean="0"/>
              <a:t>Analysearbeid</a:t>
            </a:r>
          </a:p>
          <a:p>
            <a:pPr marL="609600" indent="-609600" eaLnBrk="1" hangingPunct="1">
              <a:buFontTx/>
              <a:buAutoNum type="arabicPlain"/>
            </a:pPr>
            <a:r>
              <a:rPr lang="nb-NO" sz="2400" dirty="0" smtClean="0"/>
              <a:t>Verifisering</a:t>
            </a:r>
          </a:p>
          <a:p>
            <a:pPr marL="609600" indent="-609600" eaLnBrk="1" hangingPunct="1">
              <a:buFontTx/>
              <a:buAutoNum type="arabicPlain"/>
            </a:pPr>
            <a:r>
              <a:rPr lang="nb-NO" sz="2400" dirty="0" smtClean="0"/>
              <a:t>Rapportering</a:t>
            </a:r>
          </a:p>
          <a:p>
            <a:pPr marL="609600" indent="-609600" eaLnBrk="1" hangingPunct="1">
              <a:buFontTx/>
              <a:buAutoNum type="arabicPlain"/>
            </a:pPr>
            <a:endParaRPr lang="nb-NO" sz="2000" dirty="0" smtClean="0"/>
          </a:p>
          <a:p>
            <a:pPr marL="609600" indent="-609600" eaLnBrk="1" hangingPunct="1">
              <a:buNone/>
            </a:pPr>
            <a:r>
              <a:rPr lang="nb-NO" sz="2000" dirty="0" smtClean="0"/>
              <a:t>	Serien av avgjørelser på hvert stadium er innleiret i epistemologiske antakelser, og de har etiske konsekvenser.</a:t>
            </a:r>
          </a:p>
          <a:p>
            <a:pPr marL="609600" indent="-609600" eaLnBrk="1" hangingPunct="1">
              <a:buNone/>
            </a:pPr>
            <a:endParaRPr lang="nb-NO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Tematisering </a:t>
            </a:r>
            <a:r>
              <a:rPr lang="nb-NO" sz="2100" smtClean="0"/>
              <a:t>(Kvale)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b-NO" sz="2800" dirty="0" smtClean="0"/>
              <a:t>Formulere formålet med undersøkelsen og beskrive emnet som skal undersøkes før du starter med intervjuene. Undersøkelsens </a:t>
            </a:r>
            <a:r>
              <a:rPr lang="nb-NO" sz="2800" i="1" dirty="0" smtClean="0"/>
              <a:t>hvorfor</a:t>
            </a:r>
            <a:r>
              <a:rPr lang="nb-NO" sz="2800" dirty="0" smtClean="0"/>
              <a:t> og </a:t>
            </a:r>
            <a:r>
              <a:rPr lang="nb-NO" sz="2800" i="1" dirty="0" smtClean="0"/>
              <a:t>hva</a:t>
            </a:r>
            <a:r>
              <a:rPr lang="nb-NO" sz="2800" dirty="0" smtClean="0"/>
              <a:t> bør være avklart for spørsmålet om </a:t>
            </a:r>
            <a:r>
              <a:rPr lang="nb-NO" sz="2800" i="1" dirty="0" smtClean="0"/>
              <a:t>hvordan</a:t>
            </a:r>
            <a:r>
              <a:rPr lang="nb-NO" sz="2800" dirty="0" smtClean="0"/>
              <a:t> – altså metoden – stilles</a:t>
            </a:r>
          </a:p>
          <a:p>
            <a:pPr eaLnBrk="1" hangingPunct="1">
              <a:lnSpc>
                <a:spcPct val="90000"/>
              </a:lnSpc>
            </a:pPr>
            <a:r>
              <a:rPr lang="nb-NO" sz="2800" dirty="0" smtClean="0"/>
              <a:t>Et vesentlig arbeid må gjøres før intervjuingen tar til; utvikle en begrepsmessig og teoretisk forståelse av fenomenene som skal undersøkes og en oversikt over den kunnskapsbasen som den nye kunnskapen fra undersøkelsen din skal ”snakke med”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Forskningsspørsmålene må være</a:t>
            </a: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sz="2800" i="1" dirty="0" smtClean="0"/>
              <a:t>tydelige</a:t>
            </a:r>
            <a:r>
              <a:rPr lang="nb-NO" sz="2800" dirty="0" smtClean="0"/>
              <a:t> nok til å gi retningslinjer for metode og faglige valg som forskeren må foreta</a:t>
            </a:r>
          </a:p>
          <a:p>
            <a:r>
              <a:rPr lang="nb-NO" sz="2800" dirty="0" smtClean="0"/>
              <a:t>tilstrekkelig </a:t>
            </a:r>
            <a:r>
              <a:rPr lang="nb-NO" sz="2800" i="1" dirty="0" smtClean="0"/>
              <a:t>avgrenset</a:t>
            </a:r>
            <a:r>
              <a:rPr lang="nb-NO" sz="2800" dirty="0" smtClean="0"/>
              <a:t> så undersøkelsen kan realiseres</a:t>
            </a:r>
          </a:p>
          <a:p>
            <a:r>
              <a:rPr lang="nb-NO" sz="2800" i="1" dirty="0" smtClean="0"/>
              <a:t>åpne</a:t>
            </a:r>
            <a:r>
              <a:rPr lang="nb-NO" sz="2800" dirty="0" smtClean="0"/>
              <a:t>, så de gir mulighet for å bli kjent med noe nytt</a:t>
            </a:r>
          </a:p>
          <a:p>
            <a:endParaRPr lang="nb-N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z="3400" smtClean="0"/>
              <a:t>Design </a:t>
            </a:r>
            <a:r>
              <a:rPr lang="nb-NO" sz="2100" smtClean="0"/>
              <a:t>(Kvale)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b-NO" smtClean="0"/>
              <a:t>Planlegg undersøkelsens design, og ta alle sju undersøkelsesstadiene i betraktning før intervjuene starter. Design av undersøkelsen foretas med henblikk på å oppnå den tilsiktete kunnskap og under hensyn til undersøkelsens moralske implikasjoner.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z="3400" smtClean="0"/>
              <a:t>Intervjuing </a:t>
            </a:r>
            <a:r>
              <a:rPr lang="nb-NO" sz="2100" smtClean="0"/>
              <a:t>(Kvale)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b-NO" dirty="0" smtClean="0"/>
              <a:t>Gjennomfør intervjuene på grunnlag av en </a:t>
            </a:r>
            <a:r>
              <a:rPr lang="nb-NO" i="1" dirty="0" smtClean="0"/>
              <a:t>intervjuguide</a:t>
            </a:r>
            <a:r>
              <a:rPr lang="nb-NO" dirty="0" smtClean="0"/>
              <a:t>, </a:t>
            </a:r>
          </a:p>
          <a:p>
            <a:pPr eaLnBrk="1" hangingPunct="1">
              <a:buNone/>
            </a:pPr>
            <a:r>
              <a:rPr lang="nb-NO" dirty="0" smtClean="0"/>
              <a:t>	og med en gjennomtenkt vinkel på den </a:t>
            </a:r>
            <a:r>
              <a:rPr lang="nb-NO" i="1" dirty="0" smtClean="0"/>
              <a:t>kunnskapen</a:t>
            </a:r>
            <a:r>
              <a:rPr lang="nb-NO" dirty="0" smtClean="0"/>
              <a:t> du gjerne vil bidra med</a:t>
            </a:r>
          </a:p>
          <a:p>
            <a:pPr eaLnBrk="1" hangingPunct="1">
              <a:buNone/>
            </a:pPr>
            <a:r>
              <a:rPr lang="nb-NO" dirty="0" smtClean="0"/>
              <a:t>	og intervjusituasjonens </a:t>
            </a:r>
            <a:r>
              <a:rPr lang="nb-NO" i="1" dirty="0" smtClean="0"/>
              <a:t>mellommenneskelige</a:t>
            </a:r>
            <a:r>
              <a:rPr lang="nb-NO" dirty="0" smtClean="0"/>
              <a:t> forhold.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3433</TotalTime>
  <Words>958</Words>
  <Application>Microsoft Office PowerPoint</Application>
  <PresentationFormat>On-screen Show (4:3)</PresentationFormat>
  <Paragraphs>110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Radial</vt:lpstr>
      <vt:lpstr>PSYC3100</vt:lpstr>
      <vt:lpstr>The heart of qualitative research is interrogating</vt:lpstr>
      <vt:lpstr>Jeanne Maracek formulerer det slik:</vt:lpstr>
      <vt:lpstr>Det kvalitative forskningsintervju (Kvale)</vt:lpstr>
      <vt:lpstr>Sju stadier i intervjuundersøkelsen (Kvale)</vt:lpstr>
      <vt:lpstr>Tematisering (Kvale)</vt:lpstr>
      <vt:lpstr>Forskningsspørsmålene må være </vt:lpstr>
      <vt:lpstr>Design (Kvale)</vt:lpstr>
      <vt:lpstr>Intervjuing (Kvale)</vt:lpstr>
      <vt:lpstr>Transkribering &amp; analyse</vt:lpstr>
      <vt:lpstr>Verifisering &amp; rapportering (Kvale)</vt:lpstr>
      <vt:lpstr>Utvikling av forskningsspørsmål eks</vt:lpstr>
      <vt:lpstr>Fenomenforståelse - forskningsspørsmål</vt:lpstr>
      <vt:lpstr>Forskningsspørsmålene må være</vt:lpstr>
      <vt:lpstr>Aina Olsvold (2012). Når ADHD kommer inn døren. Avhandling for Phd-graden.</vt:lpstr>
      <vt:lpstr>Research questions (Josselson et.al., 2003)  ”Here is what I want to know and why I think it is important”</vt:lpstr>
      <vt:lpstr>Hvor kommer forskningsspørsmålene fra?  </vt:lpstr>
      <vt:lpstr>Livsformsintervju </vt:lpstr>
      <vt:lpstr>Ungdommens bevegelse gjennom døgnet</vt:lpstr>
    </vt:vector>
  </TitlesOfParts>
  <Company>Norsk faglitterær forfatter- og oversetterforening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Aspects of the qualitative interview</dc:title>
  <dc:creator>Trond Andreassen</dc:creator>
  <cp:lastModifiedBy>Agnes Andenæs</cp:lastModifiedBy>
  <cp:revision>100</cp:revision>
  <cp:lastPrinted>2017-02-02T11:04:48Z</cp:lastPrinted>
  <dcterms:created xsi:type="dcterms:W3CDTF">2006-01-22T16:08:32Z</dcterms:created>
  <dcterms:modified xsi:type="dcterms:W3CDTF">2017-02-02T13:12:04Z</dcterms:modified>
</cp:coreProperties>
</file>