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18"/>
  </p:notesMasterIdLst>
  <p:handoutMasterIdLst>
    <p:handoutMasterId r:id="rId19"/>
  </p:handoutMasterIdLst>
  <p:sldIdLst>
    <p:sldId id="256" r:id="rId5"/>
    <p:sldId id="258" r:id="rId6"/>
    <p:sldId id="260" r:id="rId7"/>
    <p:sldId id="264" r:id="rId8"/>
    <p:sldId id="274" r:id="rId9"/>
    <p:sldId id="275" r:id="rId10"/>
    <p:sldId id="276" r:id="rId11"/>
    <p:sldId id="277" r:id="rId12"/>
    <p:sldId id="278" r:id="rId13"/>
    <p:sldId id="279" r:id="rId14"/>
    <p:sldId id="280" r:id="rId15"/>
    <p:sldId id="281"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5033" autoAdjust="0"/>
  </p:normalViewPr>
  <p:slideViewPr>
    <p:cSldViewPr snapToGrid="0" snapToObjects="1">
      <p:cViewPr varScale="1">
        <p:scale>
          <a:sx n="73" d="100"/>
          <a:sy n="73" d="100"/>
        </p:scale>
        <p:origin x="618" y="7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2/27/2025</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2/27/2025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2/27/2025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2/27/2025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2/27/2025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2/27/2025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2/27/2025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3"/>
          <a:stretch>
            <a:fillRect/>
          </a:stretch>
        </p:blipFill>
        <p:spPr>
          <a:xfrm>
            <a:off x="4727575" y="137590"/>
            <a:ext cx="2736850" cy="1271905"/>
          </a:xfrm>
          <a:prstGeom prst="rect">
            <a:avLst/>
          </a:prstGeom>
        </p:spPr>
      </p:pic>
      <p:sp>
        <p:nvSpPr>
          <p:cNvPr id="10" name="Rectangle 9"/>
          <p:cNvSpPr/>
          <p:nvPr/>
        </p:nvSpPr>
        <p:spPr>
          <a:xfrm>
            <a:off x="2721429" y="1718397"/>
            <a:ext cx="6096000" cy="1585562"/>
          </a:xfrm>
          <a:prstGeom prst="rect">
            <a:avLst/>
          </a:prstGeom>
        </p:spPr>
        <p:txBody>
          <a:bodyPr>
            <a:spAutoFit/>
          </a:bodyPr>
          <a:lstStyle/>
          <a:p>
            <a:pPr marL="808990" indent="-6350" algn="ctr">
              <a:lnSpc>
                <a:spcPct val="107000"/>
              </a:lnSpc>
              <a:spcAft>
                <a:spcPts val="810"/>
              </a:spcAft>
            </a:pPr>
            <a:r>
              <a:rPr lang="fr-FR" b="1" dirty="0">
                <a:solidFill>
                  <a:schemeClr val="tx2"/>
                </a:solidFill>
                <a:ea typeface="Sitka Small" panose="02000505000000020004" pitchFamily="2" charset="0"/>
                <a:cs typeface="Sitka Small" panose="02000505000000020004" pitchFamily="2" charset="0"/>
              </a:rPr>
              <a:t>FACULTÉ DES SCIENCES ET DES TECHNOLOGIES</a:t>
            </a:r>
            <a:endParaRPr lang="en-US" dirty="0">
              <a:solidFill>
                <a:schemeClr val="tx2"/>
              </a:solidFill>
              <a:ea typeface="Calibri" panose="020F0502020204030204" pitchFamily="34" charset="0"/>
            </a:endParaRPr>
          </a:p>
          <a:p>
            <a:pPr marL="271780" indent="-6350" algn="ctr">
              <a:lnSpc>
                <a:spcPct val="107000"/>
              </a:lnSpc>
              <a:spcAft>
                <a:spcPts val="805"/>
              </a:spcAft>
            </a:pPr>
            <a:r>
              <a:rPr lang="fr-FR" b="1" dirty="0">
                <a:solidFill>
                  <a:schemeClr val="tx2"/>
                </a:solidFill>
                <a:ea typeface="Sitka Small" panose="02000505000000020004" pitchFamily="2" charset="0"/>
                <a:cs typeface="Sitka Small" panose="02000505000000020004" pitchFamily="2" charset="0"/>
              </a:rPr>
              <a:t>(FST)</a:t>
            </a:r>
            <a:endParaRPr lang="en-US" dirty="0">
              <a:solidFill>
                <a:schemeClr val="tx2"/>
              </a:solidFill>
              <a:ea typeface="Calibri" panose="020F0502020204030204" pitchFamily="34" charset="0"/>
            </a:endParaRPr>
          </a:p>
          <a:p>
            <a:pPr marL="271780" indent="-6350" algn="ctr">
              <a:lnSpc>
                <a:spcPct val="107000"/>
              </a:lnSpc>
              <a:spcAft>
                <a:spcPts val="805"/>
              </a:spcAft>
            </a:pPr>
            <a:r>
              <a:rPr lang="fr-FR" b="1" dirty="0">
                <a:solidFill>
                  <a:schemeClr val="tx2"/>
                </a:solidFill>
                <a:ea typeface="Sitka Small" panose="02000505000000020004" pitchFamily="2" charset="0"/>
                <a:cs typeface="Sitka Small" panose="02000505000000020004" pitchFamily="2" charset="0"/>
              </a:rPr>
              <a:t>COURS DE RÉSEAU</a:t>
            </a:r>
            <a:r>
              <a:rPr lang="fr-FR" b="1" dirty="0">
                <a:solidFill>
                  <a:schemeClr val="tx2"/>
                </a:solidFill>
                <a:latin typeface="Sitka Small" panose="02000505000000020004" pitchFamily="2" charset="0"/>
                <a:ea typeface="Sitka Small" panose="02000505000000020004" pitchFamily="2" charset="0"/>
                <a:cs typeface="Sitka Small" panose="02000505000000020004" pitchFamily="2" charset="0"/>
              </a:rPr>
              <a:t> </a:t>
            </a:r>
            <a:endParaRPr lang="en-US" dirty="0">
              <a:solidFill>
                <a:schemeClr val="tx2"/>
              </a:solidFill>
              <a:latin typeface="Calibri" panose="020F0502020204030204" pitchFamily="34" charset="0"/>
              <a:ea typeface="Calibri" panose="020F0502020204030204" pitchFamily="34" charset="0"/>
            </a:endParaRPr>
          </a:p>
          <a:p>
            <a:pPr marL="271780" indent="-6350" algn="ctr">
              <a:lnSpc>
                <a:spcPct val="107000"/>
              </a:lnSpc>
              <a:spcAft>
                <a:spcPts val="805"/>
              </a:spcAft>
            </a:pPr>
            <a:r>
              <a:rPr lang="fr-FR" dirty="0">
                <a:solidFill>
                  <a:srgbClr val="000000"/>
                </a:solidFill>
                <a:latin typeface="Calibri" panose="020F0502020204030204" pitchFamily="34" charset="0"/>
                <a:ea typeface="Calibri" panose="020F0502020204030204" pitchFamily="34" charset="0"/>
              </a:rPr>
              <a:t> </a:t>
            </a:r>
            <a:endParaRPr lang="en-US" dirty="0">
              <a:solidFill>
                <a:srgbClr val="000000"/>
              </a:solidFill>
              <a:latin typeface="Calibri" panose="020F0502020204030204" pitchFamily="34" charset="0"/>
              <a:ea typeface="Calibri" panose="020F0502020204030204" pitchFamily="34" charset="0"/>
            </a:endParaRPr>
          </a:p>
        </p:txBody>
      </p:sp>
      <p:sp>
        <p:nvSpPr>
          <p:cNvPr id="11" name="Rectangle 10"/>
          <p:cNvSpPr/>
          <p:nvPr/>
        </p:nvSpPr>
        <p:spPr>
          <a:xfrm>
            <a:off x="3048010" y="3303959"/>
            <a:ext cx="6096000" cy="1084015"/>
          </a:xfrm>
          <a:prstGeom prst="rect">
            <a:avLst/>
          </a:prstGeom>
        </p:spPr>
        <p:txBody>
          <a:bodyPr>
            <a:spAutoFit/>
          </a:bodyPr>
          <a:lstStyle/>
          <a:p>
            <a:pPr marL="6350" indent="-6350" algn="ctr">
              <a:lnSpc>
                <a:spcPct val="107000"/>
              </a:lnSpc>
              <a:spcAft>
                <a:spcPts val="805"/>
              </a:spcAft>
            </a:pPr>
            <a:r>
              <a:rPr lang="fr-FR" b="1" dirty="0">
                <a:solidFill>
                  <a:schemeClr val="tx2"/>
                </a:solidFill>
                <a:ea typeface="Sitka Small" panose="02000505000000020004" pitchFamily="2" charset="0"/>
                <a:cs typeface="Sitka Small" panose="02000505000000020004" pitchFamily="2" charset="0"/>
              </a:rPr>
              <a:t>Projet 4 : Étude et Mise en Œuvre des Protocoles TCP, UDP et FTP</a:t>
            </a:r>
            <a:endParaRPr lang="en-US" dirty="0">
              <a:solidFill>
                <a:schemeClr val="tx2"/>
              </a:solidFill>
              <a:ea typeface="Calibri" panose="020F0502020204030204" pitchFamily="34" charset="0"/>
            </a:endParaRPr>
          </a:p>
          <a:p>
            <a:pPr marL="6350" indent="-6350" algn="ctr">
              <a:lnSpc>
                <a:spcPct val="107000"/>
              </a:lnSpc>
              <a:spcAft>
                <a:spcPts val="805"/>
              </a:spcAft>
            </a:pPr>
            <a:r>
              <a:rPr lang="fr-FR" b="1" dirty="0">
                <a:solidFill>
                  <a:schemeClr val="tx2"/>
                </a:solidFill>
                <a:ea typeface="Sitka Small" panose="02000505000000020004" pitchFamily="2" charset="0"/>
                <a:cs typeface="Sitka Small" panose="02000505000000020004" pitchFamily="2" charset="0"/>
              </a:rPr>
              <a:t>Présenté par Pierre Durell Naguiby BYRON</a:t>
            </a:r>
            <a:endParaRPr lang="en-US" dirty="0">
              <a:solidFill>
                <a:schemeClr val="tx2"/>
              </a:solidFill>
              <a:ea typeface="Calibri" panose="020F0502020204030204" pitchFamily="34" charset="0"/>
            </a:endParaRPr>
          </a:p>
        </p:txBody>
      </p:sp>
      <p:sp>
        <p:nvSpPr>
          <p:cNvPr id="13" name="Rectangle 12"/>
          <p:cNvSpPr/>
          <p:nvPr/>
        </p:nvSpPr>
        <p:spPr>
          <a:xfrm>
            <a:off x="6096000" y="6019620"/>
            <a:ext cx="6096000" cy="787652"/>
          </a:xfrm>
          <a:prstGeom prst="rect">
            <a:avLst/>
          </a:prstGeom>
        </p:spPr>
        <p:txBody>
          <a:bodyPr>
            <a:spAutoFit/>
          </a:bodyPr>
          <a:lstStyle/>
          <a:p>
            <a:pPr marL="6350" indent="-6350" algn="r">
              <a:lnSpc>
                <a:spcPct val="107000"/>
              </a:lnSpc>
              <a:spcAft>
                <a:spcPts val="805"/>
              </a:spcAft>
            </a:pPr>
            <a:r>
              <a:rPr lang="fr-FR" b="1" dirty="0">
                <a:solidFill>
                  <a:schemeClr val="tx2"/>
                </a:solidFill>
                <a:ea typeface="Sitka Small" panose="02000505000000020004" pitchFamily="2" charset="0"/>
                <a:cs typeface="Sitka Small" panose="02000505000000020004" pitchFamily="2" charset="0"/>
              </a:rPr>
              <a:t>Prof. Mr. Ismaël Saint-Amour</a:t>
            </a:r>
            <a:endParaRPr lang="en-US" sz="3200" dirty="0">
              <a:solidFill>
                <a:schemeClr val="tx2"/>
              </a:solidFill>
              <a:ea typeface="Calibri" panose="020F0502020204030204" pitchFamily="34" charset="0"/>
            </a:endParaRPr>
          </a:p>
          <a:p>
            <a:pPr marL="6350" indent="-6350" algn="r">
              <a:lnSpc>
                <a:spcPct val="107000"/>
              </a:lnSpc>
              <a:spcAft>
                <a:spcPts val="805"/>
              </a:spcAft>
            </a:pPr>
            <a:r>
              <a:rPr lang="fr-FR" b="1" dirty="0">
                <a:solidFill>
                  <a:schemeClr val="tx2"/>
                </a:solidFill>
                <a:ea typeface="Sitka Small" panose="02000505000000020004" pitchFamily="2" charset="0"/>
                <a:cs typeface="Sitka Small" panose="02000505000000020004" pitchFamily="2" charset="0"/>
              </a:rPr>
              <a:t>Le </a:t>
            </a:r>
            <a:r>
              <a:rPr lang="fr-FR" b="1" dirty="0" smtClean="0">
                <a:solidFill>
                  <a:schemeClr val="tx2"/>
                </a:solidFill>
                <a:ea typeface="Sitka Small" panose="02000505000000020004" pitchFamily="2" charset="0"/>
                <a:cs typeface="Sitka Small" panose="02000505000000020004" pitchFamily="2" charset="0"/>
              </a:rPr>
              <a:t>26/02/2025</a:t>
            </a:r>
            <a:endParaRPr lang="en-US" sz="3200" dirty="0">
              <a:solidFill>
                <a:schemeClr val="tx2"/>
              </a:solidFill>
              <a:effectLst/>
              <a:ea typeface="Calibri" panose="020F0502020204030204" pitchFamily="34" charset="0"/>
            </a:endParaRPr>
          </a:p>
        </p:txBody>
      </p:sp>
    </p:spTree>
    <p:extLst>
      <p:ext uri="{BB962C8B-B14F-4D97-AF65-F5344CB8AC3E}">
        <p14:creationId xmlns:p14="http://schemas.microsoft.com/office/powerpoint/2010/main" val="3417721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952038" y="445540"/>
            <a:ext cx="4302760" cy="2419350"/>
          </a:xfrm>
          <a:prstGeom prst="rect">
            <a:avLst/>
          </a:prstGeom>
        </p:spPr>
      </p:pic>
      <p:pic>
        <p:nvPicPr>
          <p:cNvPr id="3" name="Picture 2"/>
          <p:cNvPicPr/>
          <p:nvPr/>
        </p:nvPicPr>
        <p:blipFill>
          <a:blip r:embed="rId3" cstate="print">
            <a:extLst>
              <a:ext uri="{28A0092B-C50C-407E-A947-70E740481C1C}">
                <a14:useLocalDpi xmlns:a14="http://schemas.microsoft.com/office/drawing/2010/main" val="0"/>
              </a:ext>
            </a:extLst>
          </a:blip>
          <a:stretch>
            <a:fillRect/>
          </a:stretch>
        </p:blipFill>
        <p:spPr>
          <a:xfrm>
            <a:off x="894888" y="3429000"/>
            <a:ext cx="4359910" cy="2451100"/>
          </a:xfrm>
          <a:prstGeom prst="rect">
            <a:avLst/>
          </a:prstGeom>
        </p:spPr>
      </p:pic>
      <p:pic>
        <p:nvPicPr>
          <p:cNvPr id="4" name="Picture 3"/>
          <p:cNvPicPr/>
          <p:nvPr/>
        </p:nvPicPr>
        <p:blipFill>
          <a:blip r:embed="rId4" cstate="print">
            <a:extLst>
              <a:ext uri="{28A0092B-C50C-407E-A947-70E740481C1C}">
                <a14:useLocalDpi xmlns:a14="http://schemas.microsoft.com/office/drawing/2010/main" val="0"/>
              </a:ext>
            </a:extLst>
          </a:blip>
          <a:stretch>
            <a:fillRect/>
          </a:stretch>
        </p:blipFill>
        <p:spPr>
          <a:xfrm>
            <a:off x="6454918" y="445540"/>
            <a:ext cx="4352925" cy="2446655"/>
          </a:xfrm>
          <a:prstGeom prst="rect">
            <a:avLst/>
          </a:prstGeom>
        </p:spPr>
      </p:pic>
      <p:pic>
        <p:nvPicPr>
          <p:cNvPr id="5" name="Picture 4"/>
          <p:cNvPicPr/>
          <p:nvPr/>
        </p:nvPicPr>
        <p:blipFill>
          <a:blip r:embed="rId5" cstate="print">
            <a:extLst>
              <a:ext uri="{28A0092B-C50C-407E-A947-70E740481C1C}">
                <a14:useLocalDpi xmlns:a14="http://schemas.microsoft.com/office/drawing/2010/main" val="0"/>
              </a:ext>
            </a:extLst>
          </a:blip>
          <a:stretch>
            <a:fillRect/>
          </a:stretch>
        </p:blipFill>
        <p:spPr>
          <a:xfrm>
            <a:off x="6452378" y="3431540"/>
            <a:ext cx="4355465" cy="2448560"/>
          </a:xfrm>
          <a:prstGeom prst="rect">
            <a:avLst/>
          </a:prstGeom>
        </p:spPr>
      </p:pic>
    </p:spTree>
    <p:extLst>
      <p:ext uri="{BB962C8B-B14F-4D97-AF65-F5344CB8AC3E}">
        <p14:creationId xmlns:p14="http://schemas.microsoft.com/office/powerpoint/2010/main" val="320478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a:xfrm>
            <a:off x="1108854" y="425305"/>
            <a:ext cx="4377055" cy="2460625"/>
          </a:xfrm>
          <a:prstGeom prst="rect">
            <a:avLst/>
          </a:prstGeom>
        </p:spPr>
      </p:pic>
      <p:pic>
        <p:nvPicPr>
          <p:cNvPr id="3" name="Picture 2"/>
          <p:cNvPicPr/>
          <p:nvPr/>
        </p:nvPicPr>
        <p:blipFill>
          <a:blip r:embed="rId3" cstate="print">
            <a:extLst>
              <a:ext uri="{28A0092B-C50C-407E-A947-70E740481C1C}">
                <a14:useLocalDpi xmlns:a14="http://schemas.microsoft.com/office/drawing/2010/main" val="0"/>
              </a:ext>
            </a:extLst>
          </a:blip>
          <a:stretch>
            <a:fillRect/>
          </a:stretch>
        </p:blipFill>
        <p:spPr>
          <a:xfrm>
            <a:off x="1108854" y="3428999"/>
            <a:ext cx="4377055" cy="2375535"/>
          </a:xfrm>
          <a:prstGeom prst="rect">
            <a:avLst/>
          </a:prstGeom>
        </p:spPr>
      </p:pic>
      <p:pic>
        <p:nvPicPr>
          <p:cNvPr id="4" name="Picture 3"/>
          <p:cNvPicPr/>
          <p:nvPr/>
        </p:nvPicPr>
        <p:blipFill>
          <a:blip r:embed="rId4" cstate="print">
            <a:extLst>
              <a:ext uri="{28A0092B-C50C-407E-A947-70E740481C1C}">
                <a14:useLocalDpi xmlns:a14="http://schemas.microsoft.com/office/drawing/2010/main" val="0"/>
              </a:ext>
            </a:extLst>
          </a:blip>
          <a:stretch>
            <a:fillRect/>
          </a:stretch>
        </p:blipFill>
        <p:spPr>
          <a:xfrm>
            <a:off x="6279832" y="425304"/>
            <a:ext cx="4360459" cy="2460625"/>
          </a:xfrm>
          <a:prstGeom prst="rect">
            <a:avLst/>
          </a:prstGeom>
        </p:spPr>
      </p:pic>
      <p:pic>
        <p:nvPicPr>
          <p:cNvPr id="5" name="Picture 4"/>
          <p:cNvPicPr/>
          <p:nvPr/>
        </p:nvPicPr>
        <p:blipFill>
          <a:blip r:embed="rId5" cstate="print">
            <a:extLst>
              <a:ext uri="{28A0092B-C50C-407E-A947-70E740481C1C}">
                <a14:useLocalDpi xmlns:a14="http://schemas.microsoft.com/office/drawing/2010/main" val="0"/>
              </a:ext>
            </a:extLst>
          </a:blip>
          <a:stretch>
            <a:fillRect/>
          </a:stretch>
        </p:blipFill>
        <p:spPr>
          <a:xfrm>
            <a:off x="6279831" y="3469004"/>
            <a:ext cx="4360459" cy="2335530"/>
          </a:xfrm>
          <a:prstGeom prst="rect">
            <a:avLst/>
          </a:prstGeom>
        </p:spPr>
      </p:pic>
    </p:spTree>
    <p:extLst>
      <p:ext uri="{BB962C8B-B14F-4D97-AF65-F5344CB8AC3E}">
        <p14:creationId xmlns:p14="http://schemas.microsoft.com/office/powerpoint/2010/main" val="1526138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2283" y="1706982"/>
            <a:ext cx="2653144" cy="1011381"/>
          </a:xfrm>
        </p:spPr>
        <p:txBody>
          <a:bodyPr>
            <a:normAutofit/>
          </a:bodyPr>
          <a:lstStyle/>
          <a:p>
            <a:pPr algn="ctr"/>
            <a:r>
              <a:rPr lang="fr-FR" sz="2000" b="1" dirty="0" smtClean="0">
                <a:solidFill>
                  <a:schemeClr val="tx2"/>
                </a:solidFill>
                <a:latin typeface="+mn-lt"/>
              </a:rPr>
              <a:t>7. </a:t>
            </a:r>
            <a:r>
              <a:rPr lang="fr-FR" sz="2000" b="1" u="sng" dirty="0" smtClean="0">
                <a:solidFill>
                  <a:schemeClr val="tx2"/>
                </a:solidFill>
                <a:latin typeface="+mn-lt"/>
              </a:rPr>
              <a:t>Conclusion</a:t>
            </a:r>
            <a:r>
              <a:rPr lang="en-US" dirty="0">
                <a:solidFill>
                  <a:schemeClr val="tx2"/>
                </a:solidFill>
              </a:rPr>
              <a:t/>
            </a:r>
            <a:br>
              <a:rPr lang="en-US" dirty="0">
                <a:solidFill>
                  <a:schemeClr val="tx2"/>
                </a:solidFill>
              </a:rPr>
            </a:br>
            <a:endParaRPr lang="en-US" sz="1800" dirty="0">
              <a:solidFill>
                <a:schemeClr val="tx2"/>
              </a:solidFill>
              <a:latin typeface="+mn-lt"/>
            </a:endParaRPr>
          </a:p>
        </p:txBody>
      </p:sp>
      <p:sp>
        <p:nvSpPr>
          <p:cNvPr id="3" name="Rectangle 2"/>
          <p:cNvSpPr/>
          <p:nvPr/>
        </p:nvSpPr>
        <p:spPr>
          <a:xfrm>
            <a:off x="1593273" y="2690653"/>
            <a:ext cx="8631382" cy="1409681"/>
          </a:xfrm>
          <a:prstGeom prst="rect">
            <a:avLst/>
          </a:prstGeom>
        </p:spPr>
        <p:txBody>
          <a:bodyPr wrap="square">
            <a:spAutoFit/>
          </a:bodyPr>
          <a:lstStyle/>
          <a:p>
            <a:pPr marL="6350" indent="-6350" algn="just">
              <a:lnSpc>
                <a:spcPct val="107000"/>
              </a:lnSpc>
              <a:spcAft>
                <a:spcPts val="805"/>
              </a:spcAft>
            </a:pPr>
            <a:r>
              <a:rPr lang="fr-FR" sz="1600" dirty="0">
                <a:solidFill>
                  <a:schemeClr val="tx2"/>
                </a:solidFill>
                <a:latin typeface="Calibri" panose="020F0502020204030204" pitchFamily="34" charset="0"/>
                <a:ea typeface="Sitka Small" panose="02000505000000020004" pitchFamily="2" charset="0"/>
                <a:cs typeface="Calibri" panose="020F0502020204030204" pitchFamily="34" charset="0"/>
              </a:rPr>
              <a:t>En gros, ce projet me permet de comprendre comment configurer les protocoles TCP et UDP et leur fonctionnement dans les communications réseaux, de configurer un serveur FTP pour tester le transfert de fichiers via TCP, de comprendre l’utilisation pratique du protocole TCP dans des protocoles comme HTTP et FTP et le fonctionnement du protocole UDP qui est un protocole de communication sans connexion, par rapport au protocole TCP.</a:t>
            </a:r>
            <a:endParaRPr lang="en-US" dirty="0">
              <a:solidFill>
                <a:schemeClr val="tx2"/>
              </a:solidFill>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221994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st Remercier en français et autres formules de politesse ..."/>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482109" y="1231900"/>
            <a:ext cx="4650509" cy="3910655"/>
          </a:xfrm>
          <a:prstGeom prst="rect">
            <a:avLst/>
          </a:prstGeom>
        </p:spPr>
      </p:pic>
    </p:spTree>
    <p:extLst>
      <p:ext uri="{BB962C8B-B14F-4D97-AF65-F5344CB8AC3E}">
        <p14:creationId xmlns:p14="http://schemas.microsoft.com/office/powerpoint/2010/main" val="287395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pic>
        <p:nvPicPr>
          <p:cNvPr id="4" name="Picture 3" descr="satellite against the night sky">
            <a:extLst>
              <a:ext uri="{FF2B5EF4-FFF2-40B4-BE49-F238E27FC236}">
                <a16:creationId xmlns:a16="http://schemas.microsoft.com/office/drawing/2014/main" id="{D4F2268B-BB87-42FB-B84F-C145C01B497A}"/>
              </a:ext>
            </a:extLst>
          </p:cNvPr>
          <p:cNvPicPr>
            <a:picLocks noChangeAspect="1"/>
          </p:cNvPicPr>
          <p:nvPr/>
        </p:nvPicPr>
        <p:blipFill rotWithShape="1">
          <a:blip r:embed="rId4"/>
          <a:srcRect l="8611" r="16027" b="1"/>
          <a:stretch/>
        </p:blipFill>
        <p:spPr>
          <a:xfrm>
            <a:off x="8888133" y="4144246"/>
            <a:ext cx="3302966" cy="2717299"/>
          </a:xfrm>
          <a:custGeom>
            <a:avLst/>
            <a:gdLst>
              <a:gd name="connsiteX0" fmla="*/ 1663658 w 3039855"/>
              <a:gd name="connsiteY0" fmla="*/ 0 h 2500842"/>
              <a:gd name="connsiteX1" fmla="*/ 2947417 w 3039855"/>
              <a:gd name="connsiteY1" fmla="*/ 605417 h 2500842"/>
              <a:gd name="connsiteX2" fmla="*/ 3039855 w 3039855"/>
              <a:gd name="connsiteY2" fmla="*/ 729032 h 2500842"/>
              <a:gd name="connsiteX3" fmla="*/ 3039855 w 3039855"/>
              <a:gd name="connsiteY3" fmla="*/ 2500842 h 2500842"/>
              <a:gd name="connsiteX4" fmla="*/ 226952 w 3039855"/>
              <a:gd name="connsiteY4" fmla="*/ 2500842 h 2500842"/>
              <a:gd name="connsiteX5" fmla="*/ 155401 w 3039855"/>
              <a:gd name="connsiteY5" fmla="*/ 2366679 h 2500842"/>
              <a:gd name="connsiteX6" fmla="*/ 0 w 3039855"/>
              <a:gd name="connsiteY6" fmla="*/ 1663658 h 2500842"/>
              <a:gd name="connsiteX7" fmla="*/ 1663658 w 3039855"/>
              <a:gd name="connsiteY7" fmla="*/ 0 h 250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79" name="Group 178">
            <a:extLst>
              <a:ext uri="{FF2B5EF4-FFF2-40B4-BE49-F238E27FC236}">
                <a16:creationId xmlns:a16="http://schemas.microsoft.com/office/drawing/2014/main" id="{CFEF753B-CA1B-4178-80F5-095B7FEA21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id="{86C68ECC-F0A0-411E-A303-6DC0707A36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1" name="Group 180">
              <a:extLst>
                <a:ext uri="{FF2B5EF4-FFF2-40B4-BE49-F238E27FC236}">
                  <a16:creationId xmlns:a16="http://schemas.microsoft.com/office/drawing/2014/main" id="{6A21E140-4ECB-4C42-BDC7-F4351513DA97}"/>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id="{2940CFC5-AC4C-4746-A3B9-3DD434FF6D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EC95677-9C92-4D0D-91D4-E07380F2502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97602B2-71E1-4395-9C47-DE48B712AE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FC50570-F1A9-4DB3-A64D-3A21A5888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88E4F209-3FDA-4C17-A86D-59990132FF4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9950C402-F8DC-4C99-90A8-CD67BDEC6CB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76483FEF-FBDD-456C-AD52-B6D166FB1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A316CA5-D470-4E6D-A6E8-D35DB7725D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8BFA4937-71AA-4400-8DCD-20E5DF0501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768FA0D4-7119-47B3-8329-097877077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2C433AC-8114-47CC-9467-FCB5FE9807B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F9CB489-BA36-4004-A019-75FBA23CCB9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4C060E4-E790-4A31-B683-EA834FCF4E2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3F00D2A-400F-4678-BB33-16B61650F47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6AABFD4-3727-4DF4-933A-C0A090248A8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6CC40A87-D067-41BF-B368-A197EC0D9D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E116F92B-7098-4139-AC77-75B4CE3323F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FDF485C-38E7-4C0D-A2A7-3F1DE3B918A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F6DBD12-21A0-4F07-953F-D3B3486C15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54F4E42-5B16-41F4-8FF4-2EB134C1FE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6F4CC20F-EBF6-4AFE-9A4F-68ACC7513B4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A745DE2-9816-4D5B-BB41-BE1874612F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D5B5D721-5554-457C-BE2F-BCA2505CADF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BAFF390C-48FB-4FA5-998E-6DDDF9D2B4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F4B2E647-1CF4-4AF8-9AF5-8EAB6D6E88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6DA8C50-AA32-47D8-8DCB-DE9624E60E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ED6412-8EBC-4680-B7D2-65A4F73BBBD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2983F033-A214-4959-956E-4B50B7AC66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A77F30C3-5A8C-4BEB-95C1-A7B9C0961F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99A432F5-9A86-437C-8108-7945FA72EC4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4F8B1465-BA18-4D1C-ADED-D4BAA7638AA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45DD7842-E27E-4461-B9C8-63AD2F0C44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3C45934F-49A5-4EDB-A9A3-5540D74AB1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EF9B0E3-0DC0-4D03-A02B-8F62D905F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B1998C4-BF81-4332-A399-AD43467F67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4CFAF52-7684-46F2-8DFD-70A7F36DB0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3EFB5D1-BDF7-40B6-BBEA-D489CE79F15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B5A98777-A259-461F-A9B2-21DFC45C17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0F795195-D966-482A-8D47-6265C00F6D0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6E881E12-FFE1-441E-B36B-804289472BA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1DBEB97-C3B3-4646-9760-227E20B1555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0BA17FBA-A611-4CA2-9CDC-E073B889C4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1B66F6D2-50DA-4E7A-8583-E9159CD962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DD181CC7-8652-404A-B5C7-58004FD15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5706D69-47CD-47E3-83C9-EDB4EAF58C8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2ADC21AA-CD21-436C-A9D7-DC4167E5008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702CCCC-772F-4AF1-8201-73C2537110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62AAD2B7-288B-42CF-804B-E33B84D747A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51CCD7B-95EB-4EE4-BAED-4308C80BF3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92C4B5C-D0FB-4C0A-B5FA-2C7DDF7625C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4D2931E-A280-496D-99C1-5C2A820CB4D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D33CBE3-55B1-43CF-96B9-2E994EBCEA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16C6D563-A48C-4E6B-AE46-2CCE38A660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AD0ABECB-C92E-4F76-89A6-1334939CDF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C258514-FFA8-4DE3-9B25-D55705AC3BD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C2B9E312-EEBF-4783-B25E-D7DD0D6E712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7CB21139-A4D5-4D0F-9AD0-868FFC4240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72FF9AC-BC86-42FD-8DF7-72429C958C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23D09EAB-27F8-4FAC-91C2-4942ABA7408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0D82CB2-C309-4CCD-9FB1-EF8F4407ECC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3625D6FE-BC58-4E33-B4E9-282D5CB75E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158CF66-DCD3-4627-9675-61B42A3037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44ED85B9-D0C1-4222-B4BC-E81876EC38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1299F075-06C0-46B8-A3F7-1D7E8D6001D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AEA87578-2C04-4651-A5BF-81D06050C9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A8551E-D8EB-40F2-AD25-87484A17D2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C1E0E32-3B75-404A-9165-57337825085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4A410333-16BA-443A-B24F-418ED77536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271589D1-7914-4EA7-B6B4-C1E7EA5FE67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E62A5ACA-F5D5-41F3-9549-06DB799C4D1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EA254CA6-3565-4CD0-8BEB-C94A533C011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E62203F9-E5BE-44F8-8D43-31EEF85E922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C43FC58-4722-4D22-88C1-652EB165851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D4C87F1C-06F8-43CD-8920-F525A5504B5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F75BF2BA-0DFF-4812-986E-9F2286A9F46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B79CBCB-DE00-4F16-A2FC-E54EF816BA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DEA1374B-AC49-4266-965E-1F9CD9E53BC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5DE178-9F40-48D5-B0A9-4B032474225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id="{29858C9E-401F-4216-8087-A25D1B58814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id="{D963FBC5-E6AD-44F8-AF49-6F5B5BF9DB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3" name="Group 262">
              <a:extLst>
                <a:ext uri="{FF2B5EF4-FFF2-40B4-BE49-F238E27FC236}">
                  <a16:creationId xmlns:a16="http://schemas.microsoft.com/office/drawing/2014/main" id="{EF1F68DE-2C0A-4FBF-8033-8DFBB75AE20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id="{1C147FEA-3E5D-4830-B91C-78418FE209F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91F075D-8726-4FD6-BE73-EDCD760730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BDE3685-352D-4E32-9662-2C6C92E20F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10A2922F-AA86-4B02-80C4-409D71A0AD7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23C72B0-E133-40CF-A094-E239AD994B2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63F2DFC9-23E2-4429-911D-AA55B034054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E71590EC-7AA6-47B3-AFF5-6E9A1B8B1C7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23C6AC81-5D5E-4224-B222-B731E90F1C7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164FB43F-3082-49BF-A7C5-72A42773D43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9F3EE03-5655-4428-86AC-F579E8F339B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EF7335E6-5FFD-4206-9AF0-1791A88C9A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E837EB7-EE63-4B6B-9334-1B8055AD9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EE8D5FB-B44C-43C8-A4F4-D786090733F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847AA0E-6A2D-41F5-A9B5-3A2F3B8752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E4D651B-C768-4CBE-B971-A3CA38D803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13496D3-4182-4D80-9A16-89DBB74086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088D4C91-F0F7-4549-B54A-CC855FD3A78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84885948-783E-4197-B942-2DDCD542EA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2837E330-008B-45A6-98A5-CE7D6FBBE1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DD807602-B947-4984-8017-D89F3B0ADB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7AA37C4-9C24-41F1-98CA-BBD9BE15956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92CF8CD-056F-4556-939F-1EFF0FECEC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A29F3FAC-18B2-4886-9A93-44B7AD01DF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35B536E5-4149-49B5-8119-04FF4A5ACF3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4A2B8B6A-D5D3-4DAA-AB4B-A1C1086B40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F8E4C672-BE9E-4026-992B-B2FE6C13618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C36DA4E-F1E7-4B68-ADA1-4F132BDCF2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EB5D2532-6A77-4DE1-8BB0-37AA33FD9F2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F234A36-BE57-450D-BDA2-AD70152CF5C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D461473E-1290-4BD0-B4DF-3C95DCE0F6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50325318-A62D-4427-B613-AF5E076E3D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3F928DB9-6B46-43EF-A7CF-C4B9830CA5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A011901-65F6-4D44-BD40-744878B6B2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838496B-B788-4873-9E1C-9B4442984E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A15262F7-23A5-4A6B-BD2C-44CF82ECDEE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5857A42-75EB-4FF2-AF41-2D612A687D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FC449E1-9573-406B-A201-3E897E668A4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1001847-954F-46EC-97E7-E38732517B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F3B040FD-D427-4F90-8CFC-D4295224879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75C627A-78ED-4D2B-9F9E-26BE2C0A75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2523831A-B9F1-40EF-B113-873BEFA6609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7483313-610C-403C-811D-EE70A78046D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1CE5A29-BB15-441C-B3CD-3D3EE2163D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E476D005-3155-4DEF-88DE-068B497DED9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628975E-6165-407B-8A45-7F23746BCC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6A69F000-3171-47D5-8EFE-4F201716C0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0092325-1C07-4FBC-9C9C-42244C9B9DC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A33CB00-75FF-4DFF-9D6A-CEF5EA2E26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39B85FF-580E-435C-8523-23A0352695B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C53E7419-AF0F-4B69-88BF-853EDC328C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052C8AEF-9C9D-4737-BA0F-DBB3BF0C04C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ADDDBC2-F0DB-4038-98D0-B38749D8C0E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E5F14C72-98E5-4A6C-BA03-5E105AA4D4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9ACEF013-464E-44D2-9B83-863E69077E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3141F09F-05CE-4CE9-9F5A-861FBC31A8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7ED70A3C-4B21-4941-9F11-00A51A748A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11927814-33EF-4FBA-95F7-4138C1C7CEC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F4D2B900-3BAC-4EE3-AB6E-9F3212F4DC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B00017B-AD65-4759-8A6A-B03C70E07BA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22C4A8E2-640F-4D30-99EC-A2D2B0FD6E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492085E-DF05-4380-B8C2-93832478CFE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49750F82-33DB-42EE-B31F-CC5DE7EBA14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60B9848F-8B4C-4440-9BF6-98A4F3F72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E7AA0900-78F5-4163-807F-3DEE6DCBB10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0F627689-9632-474B-B3A8-EC1A82A36E6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71C6CB03-F81D-48A2-BF05-98D4EF2CC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2FB4D2F-4789-48A1-A4AA-F318ED2BA5B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4B8907A-2A80-490C-AACF-678CA6DE19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A175CCF3-4796-4C76-A92E-B495335FB45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8CFC6D15-64F3-449C-8C0B-3FCB2976D2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008AA4A6-DD28-4235-AAE3-CC28DF8343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3D393E8B-AAB8-4606-A4FA-815EDABDD1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A7B770-7EB6-4AC1-B028-9C45DEE440E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D87B822C-3951-4E65-A45D-7160FAC3FD0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54B9CDF0-DC54-4868-B60A-6840FDE6A29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3706BEC8-029B-4E0F-A55F-A552E1DE26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25EBA5EB-4807-4E96-BA08-B6B74AE040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548885E-CABE-42B5-B06A-1E6B9B19811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Picture 6" descr="abstract image of light dots">
            <a:extLst>
              <a:ext uri="{FF2B5EF4-FFF2-40B4-BE49-F238E27FC236}">
                <a16:creationId xmlns:a16="http://schemas.microsoft.com/office/drawing/2014/main" id="{FE6C54C5-D2F4-48F8-B65E-7506F07BCCF3}"/>
              </a:ext>
            </a:extLst>
          </p:cNvPr>
          <p:cNvPicPr>
            <a:picLocks noChangeAspect="1"/>
          </p:cNvPicPr>
          <p:nvPr/>
        </p:nvPicPr>
        <p:blipFill rotWithShape="1">
          <a:blip r:embed="rId5"/>
          <a:srcRect l="23268" r="4773" b="-1"/>
          <a:stretch/>
        </p:blipFill>
        <p:spPr>
          <a:xfrm>
            <a:off x="8055588" y="-3863"/>
            <a:ext cx="4132754" cy="3445946"/>
          </a:xfrm>
          <a:custGeom>
            <a:avLst/>
            <a:gdLst>
              <a:gd name="connsiteX0" fmla="*/ 303228 w 4638368"/>
              <a:gd name="connsiteY0" fmla="*/ 0 h 3867534"/>
              <a:gd name="connsiteX1" fmla="*/ 4638368 w 4638368"/>
              <a:gd name="connsiteY1" fmla="*/ 0 h 3867534"/>
              <a:gd name="connsiteX2" fmla="*/ 4638368 w 4638368"/>
              <a:gd name="connsiteY2" fmla="*/ 2952747 h 3867534"/>
              <a:gd name="connsiteX3" fmla="*/ 4585825 w 4638368"/>
              <a:gd name="connsiteY3" fmla="*/ 3013864 h 3867534"/>
              <a:gd name="connsiteX4" fmla="*/ 2641346 w 4638368"/>
              <a:gd name="connsiteY4" fmla="*/ 3867534 h 3867534"/>
              <a:gd name="connsiteX5" fmla="*/ 0 w 4638368"/>
              <a:gd name="connsiteY5" fmla="*/ 1226188 h 3867534"/>
              <a:gd name="connsiteX6" fmla="*/ 260466 w 4638368"/>
              <a:gd name="connsiteY6" fmla="*/ 81056 h 386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
        <p:nvSpPr>
          <p:cNvPr id="8" name="TextBox 7"/>
          <p:cNvSpPr txBox="1"/>
          <p:nvPr/>
        </p:nvSpPr>
        <p:spPr>
          <a:xfrm>
            <a:off x="482786" y="929021"/>
            <a:ext cx="7223760" cy="5016758"/>
          </a:xfrm>
          <a:prstGeom prst="rect">
            <a:avLst/>
          </a:prstGeom>
          <a:noFill/>
        </p:spPr>
        <p:txBody>
          <a:bodyPr wrap="square" rtlCol="0">
            <a:spAutoFit/>
          </a:bodyPr>
          <a:lstStyle/>
          <a:p>
            <a:pPr marL="342900" lvl="0" indent="-342900">
              <a:buFont typeface="+mj-lt"/>
              <a:buAutoNum type="arabicPeriod"/>
            </a:pPr>
            <a:r>
              <a:rPr lang="fr-FR" sz="1600" b="1" u="sng" dirty="0" smtClean="0">
                <a:solidFill>
                  <a:schemeClr val="tx2"/>
                </a:solidFill>
              </a:rPr>
              <a:t>Qu’est-ce </a:t>
            </a:r>
            <a:r>
              <a:rPr lang="fr-FR" sz="1600" b="1" u="sng" dirty="0">
                <a:solidFill>
                  <a:schemeClr val="tx2"/>
                </a:solidFill>
              </a:rPr>
              <a:t>qu’un protocole TCP ?</a:t>
            </a:r>
            <a:endParaRPr lang="en-US" sz="1600" dirty="0">
              <a:solidFill>
                <a:schemeClr val="tx2"/>
              </a:solidFill>
            </a:endParaRPr>
          </a:p>
          <a:p>
            <a:r>
              <a:rPr lang="fr-FR" sz="1600" dirty="0">
                <a:solidFill>
                  <a:schemeClr val="tx2"/>
                </a:solidFill>
              </a:rPr>
              <a:t>TCP, ou Transmission Control Protocol, est l'un des protocoles les plus importants qui sous-tendent la communication sur Internet. Il est responsable de la transmission fiable et ordonnée de données entre deux ordinateurs. TCP est conçu pour garantir que les données sont transmises sans erreurs et dans le bon ordre, même si le réseau est encombré ou instable</a:t>
            </a:r>
            <a:r>
              <a:rPr lang="fr-FR" sz="1600" dirty="0" smtClean="0">
                <a:solidFill>
                  <a:schemeClr val="tx2"/>
                </a:solidFill>
              </a:rPr>
              <a:t>.</a:t>
            </a:r>
          </a:p>
          <a:p>
            <a:endParaRPr lang="en-US" sz="1600" dirty="0">
              <a:solidFill>
                <a:schemeClr val="tx2"/>
              </a:solidFill>
            </a:endParaRPr>
          </a:p>
          <a:p>
            <a:r>
              <a:rPr lang="fr-FR" sz="1600" b="1" u="sng" dirty="0">
                <a:solidFill>
                  <a:schemeClr val="tx2"/>
                </a:solidFill>
              </a:rPr>
              <a:t>Fonctionnement du protocole TCP</a:t>
            </a:r>
            <a:endParaRPr lang="en-US" sz="1600" b="1" u="sng" dirty="0">
              <a:solidFill>
                <a:schemeClr val="tx2"/>
              </a:solidFill>
            </a:endParaRPr>
          </a:p>
          <a:p>
            <a:pPr marL="342900" lvl="0" indent="-342900">
              <a:buFont typeface="+mj-lt"/>
              <a:buAutoNum type="arabicPeriod"/>
            </a:pPr>
            <a:r>
              <a:rPr lang="fr-FR" sz="1600" dirty="0">
                <a:solidFill>
                  <a:schemeClr val="tx2"/>
                </a:solidFill>
              </a:rPr>
              <a:t>TCP divise les données en petits paquets et les envoie au destinataire.</a:t>
            </a:r>
            <a:endParaRPr lang="en-US" sz="1600" dirty="0">
              <a:solidFill>
                <a:schemeClr val="tx2"/>
              </a:solidFill>
            </a:endParaRPr>
          </a:p>
          <a:p>
            <a:pPr marL="342900" lvl="0" indent="-342900">
              <a:buFont typeface="+mj-lt"/>
              <a:buAutoNum type="arabicPeriod"/>
            </a:pPr>
            <a:r>
              <a:rPr lang="fr-FR" sz="1600" dirty="0">
                <a:solidFill>
                  <a:schemeClr val="tx2"/>
                </a:solidFill>
              </a:rPr>
              <a:t>Chaque paquet est numéroté pour garantir l'ordre de livraison.</a:t>
            </a:r>
            <a:endParaRPr lang="en-US" sz="1600" dirty="0">
              <a:solidFill>
                <a:schemeClr val="tx2"/>
              </a:solidFill>
            </a:endParaRPr>
          </a:p>
          <a:p>
            <a:pPr marL="342900" lvl="0" indent="-342900">
              <a:buFont typeface="+mj-lt"/>
              <a:buAutoNum type="arabicPeriod"/>
            </a:pPr>
            <a:r>
              <a:rPr lang="fr-FR" sz="1600" dirty="0">
                <a:solidFill>
                  <a:schemeClr val="tx2"/>
                </a:solidFill>
              </a:rPr>
              <a:t>Le destinataire confirme la réception de chaque paquet.</a:t>
            </a:r>
            <a:endParaRPr lang="en-US" sz="1600" dirty="0">
              <a:solidFill>
                <a:schemeClr val="tx2"/>
              </a:solidFill>
            </a:endParaRPr>
          </a:p>
          <a:p>
            <a:pPr marL="342900" lvl="0" indent="-342900">
              <a:buFont typeface="+mj-lt"/>
              <a:buAutoNum type="arabicPeriod"/>
            </a:pPr>
            <a:r>
              <a:rPr lang="fr-FR" sz="1600" dirty="0">
                <a:solidFill>
                  <a:schemeClr val="tx2"/>
                </a:solidFill>
              </a:rPr>
              <a:t>Si un paquet est perdu, TCP le renvoie automatiquement.</a:t>
            </a:r>
            <a:endParaRPr lang="en-US" sz="1600" dirty="0">
              <a:solidFill>
                <a:schemeClr val="tx2"/>
              </a:solidFill>
            </a:endParaRPr>
          </a:p>
          <a:p>
            <a:r>
              <a:rPr lang="fr-FR" sz="1600" dirty="0">
                <a:solidFill>
                  <a:schemeClr val="tx2"/>
                </a:solidFill>
              </a:rPr>
              <a:t> </a:t>
            </a:r>
            <a:endParaRPr lang="en-US" sz="1600" dirty="0">
              <a:solidFill>
                <a:schemeClr val="tx2"/>
              </a:solidFill>
            </a:endParaRPr>
          </a:p>
          <a:p>
            <a:r>
              <a:rPr lang="fr-FR" sz="1600" b="1" u="sng" dirty="0">
                <a:solidFill>
                  <a:schemeClr val="tx2"/>
                </a:solidFill>
              </a:rPr>
              <a:t>Établissement de la connexion TCP</a:t>
            </a:r>
            <a:endParaRPr lang="en-US" sz="1600" b="1" u="sng" dirty="0">
              <a:solidFill>
                <a:schemeClr val="tx2"/>
              </a:solidFill>
            </a:endParaRPr>
          </a:p>
          <a:p>
            <a:pPr marL="342900" lvl="0" indent="-342900">
              <a:buFont typeface="+mj-lt"/>
              <a:buAutoNum type="arabicPeriod"/>
            </a:pPr>
            <a:r>
              <a:rPr lang="fr-FR" sz="1600" dirty="0">
                <a:solidFill>
                  <a:schemeClr val="tx2"/>
                </a:solidFill>
              </a:rPr>
              <a:t>Un processus de connexion appelé "handshake" est utilisé pour établir une connexion sécurisée.</a:t>
            </a:r>
            <a:endParaRPr lang="en-US" sz="1600" dirty="0">
              <a:solidFill>
                <a:schemeClr val="tx2"/>
              </a:solidFill>
            </a:endParaRPr>
          </a:p>
          <a:p>
            <a:pPr marL="342900" lvl="0" indent="-342900">
              <a:buFont typeface="+mj-lt"/>
              <a:buAutoNum type="arabicPeriod"/>
            </a:pPr>
            <a:r>
              <a:rPr lang="fr-FR" sz="1600" dirty="0">
                <a:solidFill>
                  <a:schemeClr val="tx2"/>
                </a:solidFill>
              </a:rPr>
              <a:t>Le client envoie une demande de connexion au serveur.</a:t>
            </a:r>
            <a:endParaRPr lang="en-US" sz="1600" dirty="0">
              <a:solidFill>
                <a:schemeClr val="tx2"/>
              </a:solidFill>
            </a:endParaRPr>
          </a:p>
          <a:p>
            <a:pPr marL="342900" lvl="0" indent="-342900">
              <a:buFont typeface="+mj-lt"/>
              <a:buAutoNum type="arabicPeriod"/>
            </a:pPr>
            <a:r>
              <a:rPr lang="fr-FR" sz="1600" dirty="0">
                <a:solidFill>
                  <a:schemeClr val="tx2"/>
                </a:solidFill>
              </a:rPr>
              <a:t>Le serveur répond en acceptant la demande.</a:t>
            </a:r>
            <a:endParaRPr lang="en-US" sz="1600" dirty="0">
              <a:solidFill>
                <a:schemeClr val="tx2"/>
              </a:solidFill>
            </a:endParaRPr>
          </a:p>
          <a:p>
            <a:pPr marL="342900" lvl="0" indent="-342900">
              <a:buFont typeface="+mj-lt"/>
              <a:buAutoNum type="arabicPeriod"/>
            </a:pPr>
            <a:r>
              <a:rPr lang="fr-FR" sz="1600" dirty="0">
                <a:solidFill>
                  <a:schemeClr val="tx2"/>
                </a:solidFill>
              </a:rPr>
              <a:t>Le client confirme l'acceptation et la connexion est établie.</a:t>
            </a:r>
            <a:endParaRPr lang="en-US" sz="1600" dirty="0">
              <a:solidFill>
                <a:schemeClr val="tx2"/>
              </a:solidFill>
            </a:endParaRPr>
          </a:p>
          <a:p>
            <a:r>
              <a:rPr lang="fr-FR" sz="1600" dirty="0">
                <a:solidFill>
                  <a:schemeClr val="tx2"/>
                </a:solidFill>
              </a:rPr>
              <a:t> </a:t>
            </a:r>
            <a:endParaRPr lang="en-US" sz="1600" dirty="0">
              <a:solidFill>
                <a:schemeClr val="tx2"/>
              </a:solidFill>
            </a:endParaRPr>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4073" y="318655"/>
            <a:ext cx="6335486" cy="6340197"/>
          </a:xfrm>
          <a:prstGeom prst="rect">
            <a:avLst/>
          </a:prstGeom>
          <a:noFill/>
        </p:spPr>
        <p:txBody>
          <a:bodyPr wrap="square" rtlCol="0">
            <a:spAutoFit/>
          </a:bodyPr>
          <a:lstStyle/>
          <a:p>
            <a:r>
              <a:rPr lang="fr-FR" sz="1400" b="1" u="sng" dirty="0">
                <a:solidFill>
                  <a:schemeClr val="tx2"/>
                </a:solidFill>
              </a:rPr>
              <a:t>Transfert de données via TCP</a:t>
            </a:r>
            <a:endParaRPr lang="en-US" sz="1400" b="1" u="sng" dirty="0">
              <a:solidFill>
                <a:schemeClr val="tx2"/>
              </a:solidFill>
            </a:endParaRPr>
          </a:p>
          <a:p>
            <a:pPr lvl="0"/>
            <a:r>
              <a:rPr lang="fr-FR" sz="1400" b="1" u="sng" dirty="0" smtClean="0">
                <a:solidFill>
                  <a:schemeClr val="tx2"/>
                </a:solidFill>
              </a:rPr>
              <a:t>1.Segmentation</a:t>
            </a:r>
            <a:endParaRPr lang="en-US" sz="1400" b="1" i="1" dirty="0">
              <a:solidFill>
                <a:schemeClr val="tx2"/>
              </a:solidFill>
            </a:endParaRPr>
          </a:p>
          <a:p>
            <a:r>
              <a:rPr lang="fr-FR" sz="1400" b="1" dirty="0">
                <a:solidFill>
                  <a:schemeClr val="tx2"/>
                </a:solidFill>
              </a:rPr>
              <a:t>TCP divise les données en petits paquets pour une transmission plus efficace.</a:t>
            </a:r>
            <a:endParaRPr lang="en-US" sz="1400" b="1" i="1" dirty="0">
              <a:solidFill>
                <a:schemeClr val="tx2"/>
              </a:solidFill>
            </a:endParaRPr>
          </a:p>
          <a:p>
            <a:r>
              <a:rPr lang="fr-FR" sz="1400" b="1" dirty="0" smtClean="0">
                <a:solidFill>
                  <a:schemeClr val="tx2"/>
                </a:solidFill>
              </a:rPr>
              <a:t>Encapsulation</a:t>
            </a:r>
            <a:r>
              <a:rPr lang="en-US" sz="1400" b="1" i="1" dirty="0" smtClean="0">
                <a:solidFill>
                  <a:schemeClr val="tx2"/>
                </a:solidFill>
              </a:rPr>
              <a:t>. </a:t>
            </a:r>
            <a:r>
              <a:rPr lang="fr-FR" sz="1400" b="1" dirty="0" smtClean="0">
                <a:solidFill>
                  <a:schemeClr val="tx2"/>
                </a:solidFill>
              </a:rPr>
              <a:t>Les </a:t>
            </a:r>
            <a:r>
              <a:rPr lang="fr-FR" sz="1400" b="1" dirty="0">
                <a:solidFill>
                  <a:schemeClr val="tx2"/>
                </a:solidFill>
              </a:rPr>
              <a:t>paquets TCP sont encapsulés dans des paquets IP pour l'acheminement.</a:t>
            </a:r>
            <a:endParaRPr lang="en-US" sz="1400" b="1" i="1" dirty="0">
              <a:solidFill>
                <a:schemeClr val="tx2"/>
              </a:solidFill>
            </a:endParaRPr>
          </a:p>
          <a:p>
            <a:pPr lvl="0"/>
            <a:r>
              <a:rPr lang="fr-FR" sz="1400" b="1" u="sng" dirty="0" smtClean="0">
                <a:solidFill>
                  <a:schemeClr val="tx2"/>
                </a:solidFill>
              </a:rPr>
              <a:t>2.Transmission</a:t>
            </a:r>
            <a:endParaRPr lang="en-US" sz="1400" b="1" i="1" dirty="0">
              <a:solidFill>
                <a:schemeClr val="tx2"/>
              </a:solidFill>
            </a:endParaRPr>
          </a:p>
          <a:p>
            <a:r>
              <a:rPr lang="fr-FR" sz="1400" b="1" dirty="0">
                <a:solidFill>
                  <a:schemeClr val="tx2"/>
                </a:solidFill>
              </a:rPr>
              <a:t>Les paquets IP sont envoyés à travers le réseau.</a:t>
            </a:r>
            <a:endParaRPr lang="en-US" sz="1400" b="1" i="1" dirty="0">
              <a:solidFill>
                <a:schemeClr val="tx2"/>
              </a:solidFill>
            </a:endParaRPr>
          </a:p>
          <a:p>
            <a:pPr lvl="0"/>
            <a:r>
              <a:rPr lang="fr-FR" sz="1400" b="1" u="sng" dirty="0" smtClean="0">
                <a:solidFill>
                  <a:schemeClr val="tx2"/>
                </a:solidFill>
              </a:rPr>
              <a:t>3.Réception</a:t>
            </a:r>
            <a:endParaRPr lang="en-US" sz="1400" b="1" i="1" dirty="0">
              <a:solidFill>
                <a:schemeClr val="tx2"/>
              </a:solidFill>
            </a:endParaRPr>
          </a:p>
          <a:p>
            <a:r>
              <a:rPr lang="fr-FR" sz="1400" b="1" dirty="0">
                <a:solidFill>
                  <a:schemeClr val="tx2"/>
                </a:solidFill>
              </a:rPr>
              <a:t>Le destinataire assemble les paquets TCP reçus.</a:t>
            </a:r>
            <a:endParaRPr lang="en-US" sz="1400" b="1" i="1" dirty="0">
              <a:solidFill>
                <a:schemeClr val="tx2"/>
              </a:solidFill>
            </a:endParaRPr>
          </a:p>
          <a:p>
            <a:pPr lvl="0"/>
            <a:r>
              <a:rPr lang="fr-FR" sz="1400" b="1" u="sng" dirty="0" smtClean="0">
                <a:solidFill>
                  <a:schemeClr val="tx2"/>
                </a:solidFill>
              </a:rPr>
              <a:t>4.Reconstruction</a:t>
            </a:r>
            <a:endParaRPr lang="en-US" sz="1400" b="1" i="1" dirty="0">
              <a:solidFill>
                <a:schemeClr val="tx2"/>
              </a:solidFill>
            </a:endParaRPr>
          </a:p>
          <a:p>
            <a:r>
              <a:rPr lang="fr-FR" sz="1400" b="1" dirty="0">
                <a:solidFill>
                  <a:schemeClr val="tx2"/>
                </a:solidFill>
              </a:rPr>
              <a:t>Les données sont reconstruites dans leur ordre d'origine.</a:t>
            </a:r>
            <a:endParaRPr lang="en-US" sz="1400" b="1" i="1" dirty="0">
              <a:solidFill>
                <a:schemeClr val="tx2"/>
              </a:solidFill>
            </a:endParaRPr>
          </a:p>
          <a:p>
            <a:r>
              <a:rPr lang="fr-FR" sz="1400" dirty="0">
                <a:solidFill>
                  <a:schemeClr val="tx2"/>
                </a:solidFill>
              </a:rPr>
              <a:t> </a:t>
            </a:r>
            <a:endParaRPr lang="en-US" sz="1400" dirty="0">
              <a:solidFill>
                <a:schemeClr val="tx2"/>
              </a:solidFill>
            </a:endParaRPr>
          </a:p>
          <a:p>
            <a:r>
              <a:rPr lang="fr-FR" sz="1400" b="1" u="sng" dirty="0">
                <a:solidFill>
                  <a:schemeClr val="tx2"/>
                </a:solidFill>
              </a:rPr>
              <a:t>Fiabilité et contrôle de flux TCP</a:t>
            </a:r>
            <a:endParaRPr lang="en-US" sz="1400" b="1" u="sng" dirty="0">
              <a:solidFill>
                <a:schemeClr val="tx2"/>
              </a:solidFill>
            </a:endParaRPr>
          </a:p>
          <a:p>
            <a:pPr lvl="0"/>
            <a:r>
              <a:rPr lang="fr-FR" sz="1400" b="1" u="sng" dirty="0" smtClean="0">
                <a:solidFill>
                  <a:schemeClr val="tx2"/>
                </a:solidFill>
              </a:rPr>
              <a:t>1.Confirmation</a:t>
            </a:r>
            <a:endParaRPr lang="en-US" sz="1400" b="1" i="1" dirty="0">
              <a:solidFill>
                <a:schemeClr val="tx2"/>
              </a:solidFill>
            </a:endParaRPr>
          </a:p>
          <a:p>
            <a:r>
              <a:rPr lang="fr-FR" sz="1400" b="1" dirty="0">
                <a:solidFill>
                  <a:schemeClr val="tx2"/>
                </a:solidFill>
              </a:rPr>
              <a:t>Le destinataire envoie des accusés de réception pour chaque paquet reçu.</a:t>
            </a:r>
            <a:endParaRPr lang="en-US" sz="1400" b="1" i="1" dirty="0">
              <a:solidFill>
                <a:schemeClr val="tx2"/>
              </a:solidFill>
            </a:endParaRPr>
          </a:p>
          <a:p>
            <a:pPr lvl="0"/>
            <a:r>
              <a:rPr lang="fr-FR" sz="1400" b="1" u="sng" dirty="0" smtClean="0">
                <a:solidFill>
                  <a:schemeClr val="tx2"/>
                </a:solidFill>
              </a:rPr>
              <a:t>2.Retransmission</a:t>
            </a:r>
            <a:endParaRPr lang="en-US" sz="1400" b="1" i="1" dirty="0">
              <a:solidFill>
                <a:schemeClr val="tx2"/>
              </a:solidFill>
            </a:endParaRPr>
          </a:p>
          <a:p>
            <a:r>
              <a:rPr lang="fr-FR" sz="1400" b="1" dirty="0">
                <a:solidFill>
                  <a:schemeClr val="tx2"/>
                </a:solidFill>
              </a:rPr>
              <a:t>Si un paquet est perdu, TCP le renvoie automatiquement.</a:t>
            </a:r>
            <a:endParaRPr lang="en-US" sz="1400" b="1" i="1" dirty="0">
              <a:solidFill>
                <a:schemeClr val="tx2"/>
              </a:solidFill>
            </a:endParaRPr>
          </a:p>
          <a:p>
            <a:r>
              <a:rPr lang="fr-FR" sz="1400" b="1" dirty="0">
                <a:solidFill>
                  <a:schemeClr val="tx2"/>
                </a:solidFill>
              </a:rPr>
              <a:t>Contrôle de flux. TCP ajuste la vitesse de transmission pour éviter de surcharger le réseau.</a:t>
            </a:r>
            <a:endParaRPr lang="en-US" sz="1400" b="1" i="1" dirty="0">
              <a:solidFill>
                <a:schemeClr val="tx2"/>
              </a:solidFill>
            </a:endParaRPr>
          </a:p>
          <a:p>
            <a:pPr lvl="0"/>
            <a:r>
              <a:rPr lang="fr-FR" sz="1400" b="1" u="sng" dirty="0" smtClean="0">
                <a:solidFill>
                  <a:schemeClr val="tx2"/>
                </a:solidFill>
              </a:rPr>
              <a:t>3.Gestion </a:t>
            </a:r>
            <a:r>
              <a:rPr lang="fr-FR" sz="1400" b="1" u="sng" dirty="0">
                <a:solidFill>
                  <a:schemeClr val="tx2"/>
                </a:solidFill>
              </a:rPr>
              <a:t>de congestion</a:t>
            </a:r>
            <a:endParaRPr lang="en-US" sz="1400" b="1" i="1" dirty="0">
              <a:solidFill>
                <a:schemeClr val="tx2"/>
              </a:solidFill>
            </a:endParaRPr>
          </a:p>
          <a:p>
            <a:r>
              <a:rPr lang="fr-FR" sz="1400" b="1" dirty="0">
                <a:solidFill>
                  <a:schemeClr val="tx2"/>
                </a:solidFill>
              </a:rPr>
              <a:t>TCP identifie et gère les goulets d'étranglement du réseau.</a:t>
            </a:r>
            <a:endParaRPr lang="en-US" sz="1400" b="1" i="1" dirty="0">
              <a:solidFill>
                <a:schemeClr val="tx2"/>
              </a:solidFill>
            </a:endParaRPr>
          </a:p>
          <a:p>
            <a:r>
              <a:rPr lang="fr-FR" sz="1400" dirty="0">
                <a:solidFill>
                  <a:schemeClr val="tx2"/>
                </a:solidFill>
              </a:rPr>
              <a:t> </a:t>
            </a:r>
            <a:endParaRPr lang="en-US" sz="1400" dirty="0">
              <a:solidFill>
                <a:schemeClr val="tx2"/>
              </a:solidFill>
            </a:endParaRPr>
          </a:p>
          <a:p>
            <a:r>
              <a:rPr lang="fr-FR" sz="1400" b="1" u="sng" dirty="0">
                <a:solidFill>
                  <a:schemeClr val="tx2"/>
                </a:solidFill>
              </a:rPr>
              <a:t>Avantages et applications du protocole TCP</a:t>
            </a:r>
            <a:endParaRPr lang="en-US" sz="1400" b="1" u="sng" dirty="0">
              <a:solidFill>
                <a:schemeClr val="tx2"/>
              </a:solidFill>
            </a:endParaRPr>
          </a:p>
          <a:p>
            <a:r>
              <a:rPr lang="fr-FR" sz="1400" b="1" u="sng" dirty="0">
                <a:solidFill>
                  <a:schemeClr val="tx2"/>
                </a:solidFill>
              </a:rPr>
              <a:t>1.Fiabilité : </a:t>
            </a:r>
            <a:r>
              <a:rPr lang="fr-FR" sz="1400" b="1" dirty="0">
                <a:solidFill>
                  <a:schemeClr val="tx2"/>
                </a:solidFill>
              </a:rPr>
              <a:t>TCP garantit la livraison fiable des données.</a:t>
            </a:r>
            <a:endParaRPr lang="en-US" sz="1400" b="1" i="1" dirty="0">
              <a:solidFill>
                <a:schemeClr val="tx2"/>
              </a:solidFill>
            </a:endParaRPr>
          </a:p>
          <a:p>
            <a:r>
              <a:rPr lang="fr-FR" sz="1400" b="1" u="sng" dirty="0">
                <a:solidFill>
                  <a:schemeClr val="tx2"/>
                </a:solidFill>
              </a:rPr>
              <a:t>2.Ordre : </a:t>
            </a:r>
            <a:r>
              <a:rPr lang="fr-FR" sz="1400" b="1" dirty="0">
                <a:solidFill>
                  <a:schemeClr val="tx2"/>
                </a:solidFill>
              </a:rPr>
              <a:t>Les données sont livrées dans le bon ordre.</a:t>
            </a:r>
            <a:endParaRPr lang="en-US" sz="1400" b="1" i="1" dirty="0">
              <a:solidFill>
                <a:schemeClr val="tx2"/>
              </a:solidFill>
            </a:endParaRPr>
          </a:p>
          <a:p>
            <a:r>
              <a:rPr lang="fr-FR" sz="1400" b="1" u="sng" dirty="0">
                <a:solidFill>
                  <a:schemeClr val="tx2"/>
                </a:solidFill>
              </a:rPr>
              <a:t>3.Applications : </a:t>
            </a:r>
            <a:r>
              <a:rPr lang="fr-FR" sz="1400" b="1" dirty="0">
                <a:solidFill>
                  <a:schemeClr val="tx2"/>
                </a:solidFill>
              </a:rPr>
              <a:t>Utilisé pour le web, le courrier électronique, les transferts de fichiers, etc.</a:t>
            </a:r>
            <a:endParaRPr lang="en-US" sz="1400" b="1" i="1" dirty="0">
              <a:solidFill>
                <a:schemeClr val="tx2"/>
              </a:solidFill>
            </a:endParaRPr>
          </a:p>
          <a:p>
            <a:r>
              <a:rPr lang="fr-FR" sz="1400" b="1" u="sng" dirty="0">
                <a:solidFill>
                  <a:schemeClr val="tx2"/>
                </a:solidFill>
              </a:rPr>
              <a:t>4.Performance : </a:t>
            </a:r>
            <a:r>
              <a:rPr lang="fr-FR" sz="1400" b="1" dirty="0">
                <a:solidFill>
                  <a:schemeClr val="tx2"/>
                </a:solidFill>
              </a:rPr>
              <a:t>TCP optimise la vitesse de transmission en gérant la congestion.</a:t>
            </a:r>
            <a:endParaRPr lang="en-US" sz="1400" b="1" i="1" dirty="0">
              <a:solidFill>
                <a:schemeClr val="tx2"/>
              </a:solidFill>
            </a:endParaRPr>
          </a:p>
          <a:p>
            <a:r>
              <a:rPr lang="fr-FR" sz="1400" dirty="0">
                <a:solidFill>
                  <a:schemeClr val="tx2"/>
                </a:solidFill>
              </a:rPr>
              <a:t> </a:t>
            </a:r>
            <a:endParaRPr lang="en-US" sz="1400" dirty="0">
              <a:solidFill>
                <a:schemeClr val="tx2"/>
              </a:solidFill>
            </a:endParaRPr>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77090" y="955964"/>
            <a:ext cx="7190509" cy="5016758"/>
          </a:xfrm>
          <a:prstGeom prst="rect">
            <a:avLst/>
          </a:prstGeom>
          <a:noFill/>
        </p:spPr>
        <p:txBody>
          <a:bodyPr wrap="square" rtlCol="0">
            <a:spAutoFit/>
          </a:bodyPr>
          <a:lstStyle/>
          <a:p>
            <a:pPr lvl="0"/>
            <a:r>
              <a:rPr lang="fr-FR" sz="1600" b="1" dirty="0" smtClean="0">
                <a:solidFill>
                  <a:schemeClr val="tx2"/>
                </a:solidFill>
              </a:rPr>
              <a:t>2. </a:t>
            </a:r>
            <a:r>
              <a:rPr lang="fr-FR" sz="1600" b="1" u="sng" dirty="0" smtClean="0">
                <a:solidFill>
                  <a:schemeClr val="tx2"/>
                </a:solidFill>
              </a:rPr>
              <a:t>Qu’est-ce </a:t>
            </a:r>
            <a:r>
              <a:rPr lang="fr-FR" sz="1600" b="1" u="sng" dirty="0">
                <a:solidFill>
                  <a:schemeClr val="tx2"/>
                </a:solidFill>
              </a:rPr>
              <a:t>qu’un protocole UDP ?</a:t>
            </a:r>
            <a:endParaRPr lang="en-US" sz="1600" dirty="0">
              <a:solidFill>
                <a:schemeClr val="tx2"/>
              </a:solidFill>
            </a:endParaRPr>
          </a:p>
          <a:p>
            <a:r>
              <a:rPr lang="fr-FR" sz="1600" b="1" u="sng" dirty="0">
                <a:solidFill>
                  <a:schemeClr val="tx2"/>
                </a:solidFill>
              </a:rPr>
              <a:t>Définition et Caractéristiques</a:t>
            </a:r>
            <a:endParaRPr lang="en-US" sz="1600" b="1" u="sng" dirty="0">
              <a:solidFill>
                <a:schemeClr val="tx2"/>
              </a:solidFill>
            </a:endParaRPr>
          </a:p>
          <a:p>
            <a:r>
              <a:rPr lang="fr-FR" sz="1600" dirty="0">
                <a:solidFill>
                  <a:schemeClr val="tx2"/>
                </a:solidFill>
              </a:rPr>
              <a:t>UDP, ou User Datagram Protocol, est un protocole de communication réseau sans connexion. Il permet à des applications d'envoyer des données, mais sans garantie de livraison. UDP est léger, rapide et adapté aux applications en temps réel. Il ne garantit pas l'ordre d'arrivée des paquets ni la fiabilité de la transmission</a:t>
            </a:r>
            <a:r>
              <a:rPr lang="fr-FR" sz="1600" dirty="0" smtClean="0">
                <a:solidFill>
                  <a:schemeClr val="tx2"/>
                </a:solidFill>
              </a:rPr>
              <a:t>.</a:t>
            </a:r>
          </a:p>
          <a:p>
            <a:endParaRPr lang="en-US" sz="1600" dirty="0">
              <a:solidFill>
                <a:schemeClr val="tx2"/>
              </a:solidFill>
            </a:endParaRPr>
          </a:p>
          <a:p>
            <a:r>
              <a:rPr lang="fr-FR" sz="1600" b="1" u="sng" dirty="0">
                <a:solidFill>
                  <a:schemeClr val="tx2"/>
                </a:solidFill>
              </a:rPr>
              <a:t>Avantages et Inconvénients</a:t>
            </a:r>
            <a:endParaRPr lang="en-US" sz="1600" b="1" u="sng" dirty="0">
              <a:solidFill>
                <a:schemeClr val="tx2"/>
              </a:solidFill>
            </a:endParaRPr>
          </a:p>
          <a:p>
            <a:r>
              <a:rPr lang="fr-FR" sz="1600" b="1" u="sng" dirty="0">
                <a:solidFill>
                  <a:schemeClr val="tx2"/>
                </a:solidFill>
              </a:rPr>
              <a:t>Avantages :</a:t>
            </a:r>
            <a:r>
              <a:rPr lang="fr-FR" sz="1600" b="1" dirty="0">
                <a:solidFill>
                  <a:schemeClr val="tx2"/>
                </a:solidFill>
              </a:rPr>
              <a:t> UDP est léger, rapide et offre une faible latence. Il est adapté aux applications en temps réel et convient aux scénarios où la fiabilité n'est pas essentielle.</a:t>
            </a:r>
            <a:endParaRPr lang="en-US" sz="1600" b="1" i="1" dirty="0">
              <a:solidFill>
                <a:schemeClr val="tx2"/>
              </a:solidFill>
            </a:endParaRPr>
          </a:p>
          <a:p>
            <a:r>
              <a:rPr lang="fr-FR" sz="1600" b="1" u="sng" dirty="0">
                <a:solidFill>
                  <a:schemeClr val="tx2"/>
                </a:solidFill>
              </a:rPr>
              <a:t>Inconvénients :</a:t>
            </a:r>
            <a:r>
              <a:rPr lang="fr-FR" sz="1600" b="1" dirty="0">
                <a:solidFill>
                  <a:schemeClr val="tx2"/>
                </a:solidFill>
              </a:rPr>
              <a:t> UDP ne garantit pas la livraison des données. Il ne gère pas les erreurs ni le contrôle de flux, ce qui peut entraîner des pertes de paquets.</a:t>
            </a:r>
            <a:endParaRPr lang="en-US" sz="1600" b="1" i="1" dirty="0">
              <a:solidFill>
                <a:schemeClr val="tx2"/>
              </a:solidFill>
            </a:endParaRPr>
          </a:p>
          <a:p>
            <a:r>
              <a:rPr lang="fr-FR" sz="1600" dirty="0">
                <a:solidFill>
                  <a:schemeClr val="tx2"/>
                </a:solidFill>
              </a:rPr>
              <a:t> </a:t>
            </a:r>
            <a:endParaRPr lang="en-US" sz="1600" dirty="0">
              <a:solidFill>
                <a:schemeClr val="tx2"/>
              </a:solidFill>
            </a:endParaRPr>
          </a:p>
          <a:p>
            <a:r>
              <a:rPr lang="fr-FR" sz="1600" b="1" u="sng" dirty="0">
                <a:solidFill>
                  <a:schemeClr val="tx2"/>
                </a:solidFill>
              </a:rPr>
              <a:t>Configuration et Paramétrage</a:t>
            </a:r>
            <a:endParaRPr lang="en-US" sz="1600" b="1" u="sng" dirty="0">
              <a:solidFill>
                <a:schemeClr val="tx2"/>
              </a:solidFill>
            </a:endParaRPr>
          </a:p>
          <a:p>
            <a:r>
              <a:rPr lang="fr-FR" sz="1600" b="1" u="sng" dirty="0">
                <a:solidFill>
                  <a:schemeClr val="tx2"/>
                </a:solidFill>
              </a:rPr>
              <a:t>Définition de Port :</a:t>
            </a:r>
            <a:r>
              <a:rPr lang="fr-FR" sz="1600" b="1" dirty="0">
                <a:solidFill>
                  <a:schemeClr val="tx2"/>
                </a:solidFill>
              </a:rPr>
              <a:t> Chaque application utilisant UDP doit avoir un port unique.</a:t>
            </a:r>
            <a:endParaRPr lang="en-US" sz="1600" b="1" i="1" dirty="0">
              <a:solidFill>
                <a:schemeClr val="tx2"/>
              </a:solidFill>
            </a:endParaRPr>
          </a:p>
          <a:p>
            <a:r>
              <a:rPr lang="fr-FR" sz="1600" b="1" u="sng" dirty="0">
                <a:solidFill>
                  <a:schemeClr val="tx2"/>
                </a:solidFill>
              </a:rPr>
              <a:t>Configuration Réseau :</a:t>
            </a:r>
            <a:r>
              <a:rPr lang="fr-FR" sz="1600" b="1" dirty="0">
                <a:solidFill>
                  <a:schemeClr val="tx2"/>
                </a:solidFill>
              </a:rPr>
              <a:t> Assurez-vous que les pare-feu et les routeurs permettent la communication UDP.</a:t>
            </a:r>
            <a:endParaRPr lang="en-US" sz="1600" b="1" i="1" dirty="0">
              <a:solidFill>
                <a:schemeClr val="tx2"/>
              </a:solidFill>
            </a:endParaRPr>
          </a:p>
          <a:p>
            <a:r>
              <a:rPr lang="fr-FR" sz="1600" b="1" u="sng" dirty="0">
                <a:solidFill>
                  <a:schemeClr val="tx2"/>
                </a:solidFill>
              </a:rPr>
              <a:t>Paramètres de Protocole :</a:t>
            </a:r>
            <a:r>
              <a:rPr lang="fr-FR" sz="1600" b="1" dirty="0">
                <a:solidFill>
                  <a:schemeClr val="tx2"/>
                </a:solidFill>
              </a:rPr>
              <a:t> Ajustez les paramètres de délai d'attente et de taille des paquets pour optimiser les performances.</a:t>
            </a:r>
            <a:endParaRPr lang="en-US" sz="1600" b="1" i="1" dirty="0">
              <a:solidFill>
                <a:schemeClr val="tx2"/>
              </a:solidFill>
            </a:endParaRPr>
          </a:p>
        </p:txBody>
      </p:sp>
    </p:spTree>
    <p:extLst>
      <p:ext uri="{BB962C8B-B14F-4D97-AF65-F5344CB8AC3E}">
        <p14:creationId xmlns:p14="http://schemas.microsoft.com/office/powerpoint/2010/main" val="197482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7" name="TextBox 6"/>
          <p:cNvSpPr txBox="1"/>
          <p:nvPr/>
        </p:nvSpPr>
        <p:spPr>
          <a:xfrm>
            <a:off x="193964" y="705182"/>
            <a:ext cx="7426036" cy="5447645"/>
          </a:xfrm>
          <a:prstGeom prst="rect">
            <a:avLst/>
          </a:prstGeom>
          <a:noFill/>
        </p:spPr>
        <p:txBody>
          <a:bodyPr wrap="square" rtlCol="0">
            <a:spAutoFit/>
          </a:bodyPr>
          <a:lstStyle/>
          <a:p>
            <a:r>
              <a:rPr lang="fr-FR" sz="1600" b="1" dirty="0" smtClean="0">
                <a:solidFill>
                  <a:schemeClr val="tx2"/>
                </a:solidFill>
              </a:rPr>
              <a:t>3. </a:t>
            </a:r>
            <a:r>
              <a:rPr lang="fr-FR" sz="1600" b="1" u="sng" dirty="0" smtClean="0">
                <a:solidFill>
                  <a:schemeClr val="tx2"/>
                </a:solidFill>
              </a:rPr>
              <a:t>Comparaison </a:t>
            </a:r>
            <a:r>
              <a:rPr lang="fr-FR" sz="1600" b="1" u="sng" dirty="0">
                <a:solidFill>
                  <a:schemeClr val="tx2"/>
                </a:solidFill>
              </a:rPr>
              <a:t>entre protocole TCP et UDP</a:t>
            </a:r>
            <a:endParaRPr lang="en-US" sz="1600" b="1" u="sng" dirty="0">
              <a:solidFill>
                <a:schemeClr val="tx2"/>
              </a:solidFill>
            </a:endParaRPr>
          </a:p>
          <a:p>
            <a:r>
              <a:rPr lang="fr-FR" sz="1600" b="1" u="sng" dirty="0">
                <a:solidFill>
                  <a:schemeClr val="tx2"/>
                </a:solidFill>
              </a:rPr>
              <a:t>TCP</a:t>
            </a:r>
            <a:endParaRPr lang="en-US" sz="1600" b="1" i="1" dirty="0">
              <a:solidFill>
                <a:schemeClr val="tx2"/>
              </a:solidFill>
            </a:endParaRPr>
          </a:p>
          <a:p>
            <a:r>
              <a:rPr lang="en-US" sz="1600" b="1" u="sng" dirty="0">
                <a:solidFill>
                  <a:schemeClr val="tx2"/>
                </a:solidFill>
              </a:rPr>
              <a:t>Avantages</a:t>
            </a:r>
            <a:endParaRPr lang="en-US" sz="1600" b="1" dirty="0">
              <a:solidFill>
                <a:schemeClr val="tx2"/>
              </a:solidFill>
            </a:endParaRPr>
          </a:p>
          <a:p>
            <a:pPr lvl="0"/>
            <a:r>
              <a:rPr lang="fr-FR" sz="1600" b="1" dirty="0">
                <a:solidFill>
                  <a:schemeClr val="tx2"/>
                </a:solidFill>
              </a:rPr>
              <a:t>Fiabilité</a:t>
            </a:r>
            <a:r>
              <a:rPr lang="fr-FR" sz="1600" dirty="0">
                <a:solidFill>
                  <a:schemeClr val="tx2"/>
                </a:solidFill>
              </a:rPr>
              <a:t> : TCP garantit la livraison des données sans perte ni duplication, avec vérification des erreurs et retransmission des paquets manquants ou endommagés.</a:t>
            </a:r>
            <a:endParaRPr lang="en-US" sz="1600" dirty="0">
              <a:solidFill>
                <a:schemeClr val="tx2"/>
              </a:solidFill>
            </a:endParaRPr>
          </a:p>
          <a:p>
            <a:pPr lvl="0"/>
            <a:r>
              <a:rPr lang="fr-FR" sz="1600" b="1" dirty="0">
                <a:solidFill>
                  <a:schemeClr val="tx2"/>
                </a:solidFill>
              </a:rPr>
              <a:t>Ordre des données</a:t>
            </a:r>
            <a:r>
              <a:rPr lang="fr-FR" sz="1600" dirty="0">
                <a:solidFill>
                  <a:schemeClr val="tx2"/>
                </a:solidFill>
              </a:rPr>
              <a:t> : Les paquets sont livrés dans l'ordre dans lequel ils ont été envoyés, ce qui est essentiel pour les données structurées comme les fichiers ou les pages web.</a:t>
            </a:r>
            <a:endParaRPr lang="en-US" sz="1600" dirty="0">
              <a:solidFill>
                <a:schemeClr val="tx2"/>
              </a:solidFill>
            </a:endParaRPr>
          </a:p>
          <a:p>
            <a:pPr lvl="0"/>
            <a:r>
              <a:rPr lang="fr-FR" sz="1600" b="1" dirty="0">
                <a:solidFill>
                  <a:schemeClr val="tx2"/>
                </a:solidFill>
              </a:rPr>
              <a:t>Gestion des flux et de la congestion</a:t>
            </a:r>
            <a:r>
              <a:rPr lang="fr-FR" sz="1600" dirty="0">
                <a:solidFill>
                  <a:schemeClr val="tx2"/>
                </a:solidFill>
              </a:rPr>
              <a:t> : Le protocole ajuste automatiquement la vitesse de transmission pour éviter la surcharge du réseau et garantit une communication stable.</a:t>
            </a:r>
            <a:endParaRPr lang="en-US" sz="1600" dirty="0">
              <a:solidFill>
                <a:schemeClr val="tx2"/>
              </a:solidFill>
            </a:endParaRPr>
          </a:p>
          <a:p>
            <a:pPr lvl="0"/>
            <a:r>
              <a:rPr lang="fr-FR" sz="1600" b="1" dirty="0">
                <a:solidFill>
                  <a:schemeClr val="tx2"/>
                </a:solidFill>
              </a:rPr>
              <a:t>Connexion</a:t>
            </a:r>
            <a:r>
              <a:rPr lang="fr-FR" sz="1600" dirty="0">
                <a:solidFill>
                  <a:schemeClr val="tx2"/>
                </a:solidFill>
              </a:rPr>
              <a:t> : L'établissement d'une connexion stable avant le transfert de données assure que les deux parties sont prêtes à envoyer et à recevoir des données.</a:t>
            </a:r>
            <a:endParaRPr lang="en-US" sz="1600" dirty="0">
              <a:solidFill>
                <a:schemeClr val="tx2"/>
              </a:solidFill>
            </a:endParaRPr>
          </a:p>
          <a:p>
            <a:r>
              <a:rPr lang="en-US" sz="1600" b="1" u="sng" dirty="0">
                <a:solidFill>
                  <a:schemeClr val="tx2"/>
                </a:solidFill>
              </a:rPr>
              <a:t>Inconvénients</a:t>
            </a:r>
            <a:endParaRPr lang="en-US" sz="1600" b="1" i="1" dirty="0">
              <a:solidFill>
                <a:schemeClr val="tx2"/>
              </a:solidFill>
            </a:endParaRPr>
          </a:p>
          <a:p>
            <a:pPr lvl="0"/>
            <a:r>
              <a:rPr lang="fr-FR" sz="1600" b="1" dirty="0">
                <a:solidFill>
                  <a:schemeClr val="tx2"/>
                </a:solidFill>
              </a:rPr>
              <a:t>Surdébit</a:t>
            </a:r>
            <a:r>
              <a:rPr lang="fr-FR" sz="1600" dirty="0">
                <a:solidFill>
                  <a:schemeClr val="tx2"/>
                </a:solidFill>
              </a:rPr>
              <a:t> : Les fonctionnalités de fiabilité ajoutent une surcharge importante, ralentissant ainsi la transmission des données.</a:t>
            </a:r>
            <a:endParaRPr lang="en-US" sz="1600" dirty="0">
              <a:solidFill>
                <a:schemeClr val="tx2"/>
              </a:solidFill>
            </a:endParaRPr>
          </a:p>
          <a:p>
            <a:pPr lvl="0"/>
            <a:r>
              <a:rPr lang="fr-FR" sz="1600" b="1" dirty="0">
                <a:solidFill>
                  <a:schemeClr val="tx2"/>
                </a:solidFill>
              </a:rPr>
              <a:t>Latence</a:t>
            </a:r>
            <a:r>
              <a:rPr lang="fr-FR" sz="1600" dirty="0">
                <a:solidFill>
                  <a:schemeClr val="tx2"/>
                </a:solidFill>
              </a:rPr>
              <a:t> : Le processus d'établissement de la connexion et les mécanismes de contrôle de flux peuvent introduire des délais.</a:t>
            </a:r>
            <a:endParaRPr lang="en-US" sz="1600" dirty="0">
              <a:solidFill>
                <a:schemeClr val="tx2"/>
              </a:solidFill>
            </a:endParaRPr>
          </a:p>
          <a:p>
            <a:pPr lvl="0"/>
            <a:r>
              <a:rPr lang="fr-FR" sz="1600" b="1" dirty="0">
                <a:solidFill>
                  <a:schemeClr val="tx2"/>
                </a:solidFill>
              </a:rPr>
              <a:t>Pas adapté pour temps réel</a:t>
            </a:r>
            <a:r>
              <a:rPr lang="fr-FR" sz="1600" dirty="0">
                <a:solidFill>
                  <a:schemeClr val="tx2"/>
                </a:solidFill>
              </a:rPr>
              <a:t> : Moins adapté aux applications nécessitant une transmission rapide et continue, telles que les jeux en ligne ou le streaming en direct.</a:t>
            </a:r>
            <a:endParaRPr lang="en-US" sz="1600" dirty="0">
              <a:solidFill>
                <a:schemeClr val="tx2"/>
              </a:solidFill>
            </a:endParaRPr>
          </a:p>
          <a:p>
            <a:r>
              <a:rPr lang="fr-FR" sz="1400" b="1" dirty="0">
                <a:solidFill>
                  <a:schemeClr val="tx2"/>
                </a:solidFill>
              </a:rPr>
              <a:t> </a:t>
            </a:r>
            <a:endParaRPr lang="en-US" sz="1400" b="1" i="1" dirty="0">
              <a:solidFill>
                <a:schemeClr val="tx2"/>
              </a:solidFill>
            </a:endParaRPr>
          </a:p>
          <a:p>
            <a:endParaRPr lang="en-US" sz="1400" dirty="0"/>
          </a:p>
        </p:txBody>
      </p:sp>
      <p:pic>
        <p:nvPicPr>
          <p:cNvPr id="8" name="Picture 7" descr="networking - When is it appropriate to use UDP instead of TCP? - Stack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3944" y="1904137"/>
            <a:ext cx="3659352" cy="2764844"/>
          </a:xfrm>
          <a:prstGeom prst="rect">
            <a:avLst/>
          </a:prstGeom>
        </p:spPr>
      </p:pic>
    </p:spTree>
    <p:extLst>
      <p:ext uri="{BB962C8B-B14F-4D97-AF65-F5344CB8AC3E}">
        <p14:creationId xmlns:p14="http://schemas.microsoft.com/office/powerpoint/2010/main" val="2939930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55964" y="789709"/>
            <a:ext cx="6040581" cy="5262979"/>
          </a:xfrm>
          <a:prstGeom prst="rect">
            <a:avLst/>
          </a:prstGeom>
          <a:noFill/>
        </p:spPr>
        <p:txBody>
          <a:bodyPr wrap="square" rtlCol="0">
            <a:spAutoFit/>
          </a:bodyPr>
          <a:lstStyle/>
          <a:p>
            <a:r>
              <a:rPr lang="fr-FR" sz="1600" b="1" u="sng" dirty="0">
                <a:solidFill>
                  <a:schemeClr val="tx2"/>
                </a:solidFill>
              </a:rPr>
              <a:t>UDP</a:t>
            </a:r>
            <a:endParaRPr lang="en-US" sz="1600" b="1" i="1" dirty="0">
              <a:solidFill>
                <a:schemeClr val="tx2"/>
              </a:solidFill>
            </a:endParaRPr>
          </a:p>
          <a:p>
            <a:r>
              <a:rPr lang="en-US" sz="1600" b="1" u="sng" dirty="0">
                <a:solidFill>
                  <a:schemeClr val="tx2"/>
                </a:solidFill>
              </a:rPr>
              <a:t>Avantages</a:t>
            </a:r>
            <a:endParaRPr lang="en-US" sz="1600" b="1" i="1" dirty="0">
              <a:solidFill>
                <a:schemeClr val="tx2"/>
              </a:solidFill>
            </a:endParaRPr>
          </a:p>
          <a:p>
            <a:pPr lvl="0"/>
            <a:r>
              <a:rPr lang="fr-FR" sz="1600" b="1" dirty="0">
                <a:solidFill>
                  <a:schemeClr val="tx2"/>
                </a:solidFill>
              </a:rPr>
              <a:t>Rapidité</a:t>
            </a:r>
            <a:r>
              <a:rPr lang="fr-FR" sz="1600" dirty="0">
                <a:solidFill>
                  <a:schemeClr val="tx2"/>
                </a:solidFill>
              </a:rPr>
              <a:t> : Moins de surcharge de gestion, ce qui permet une transmission de données beaucoup plus rapide.</a:t>
            </a:r>
            <a:endParaRPr lang="en-US" sz="1600" dirty="0">
              <a:solidFill>
                <a:schemeClr val="tx2"/>
              </a:solidFill>
            </a:endParaRPr>
          </a:p>
          <a:p>
            <a:pPr lvl="0"/>
            <a:r>
              <a:rPr lang="fr-FR" sz="1600" b="1" dirty="0">
                <a:solidFill>
                  <a:schemeClr val="tx2"/>
                </a:solidFill>
              </a:rPr>
              <a:t>Transmission sans connexion</a:t>
            </a:r>
            <a:r>
              <a:rPr lang="fr-FR" sz="1600" dirty="0">
                <a:solidFill>
                  <a:schemeClr val="tx2"/>
                </a:solidFill>
              </a:rPr>
              <a:t> : Idéal pour les applications nécessitant une communication rapide et continue sans les délais associés à l'établissement de la connexion, comme le streaming de vidéos, le broadcasting et les jeux en ligne.</a:t>
            </a:r>
            <a:endParaRPr lang="en-US" sz="1600" dirty="0">
              <a:solidFill>
                <a:schemeClr val="tx2"/>
              </a:solidFill>
            </a:endParaRPr>
          </a:p>
          <a:p>
            <a:pPr lvl="0"/>
            <a:r>
              <a:rPr lang="fr-FR" sz="1600" b="1" dirty="0">
                <a:solidFill>
                  <a:schemeClr val="tx2"/>
                </a:solidFill>
              </a:rPr>
              <a:t>Moins exigeant en ressources</a:t>
            </a:r>
            <a:r>
              <a:rPr lang="fr-FR" sz="1600" dirty="0">
                <a:solidFill>
                  <a:schemeClr val="tx2"/>
                </a:solidFill>
              </a:rPr>
              <a:t> : Moins de traitement et de mémoire requis, ce qui peut être bénéfique pour les dispositifs avec des capacités limitées.</a:t>
            </a:r>
            <a:endParaRPr lang="en-US" sz="1600" dirty="0">
              <a:solidFill>
                <a:schemeClr val="tx2"/>
              </a:solidFill>
            </a:endParaRPr>
          </a:p>
          <a:p>
            <a:r>
              <a:rPr lang="en-US" sz="1600" b="1" u="sng" dirty="0">
                <a:solidFill>
                  <a:schemeClr val="tx2"/>
                </a:solidFill>
              </a:rPr>
              <a:t>Inconvénients</a:t>
            </a:r>
            <a:endParaRPr lang="en-US" sz="1600" b="1" i="1" dirty="0">
              <a:solidFill>
                <a:schemeClr val="tx2"/>
              </a:solidFill>
            </a:endParaRPr>
          </a:p>
          <a:p>
            <a:pPr lvl="0"/>
            <a:r>
              <a:rPr lang="fr-FR" sz="1600" b="1" dirty="0">
                <a:solidFill>
                  <a:schemeClr val="tx2"/>
                </a:solidFill>
              </a:rPr>
              <a:t>Moins fiable</a:t>
            </a:r>
            <a:r>
              <a:rPr lang="fr-FR" sz="1600" dirty="0">
                <a:solidFill>
                  <a:schemeClr val="tx2"/>
                </a:solidFill>
              </a:rPr>
              <a:t> : Pas de mécanismes intégrés de vérification des erreurs ou de retransmission, ce qui peut entraîner des pertes de données sans avertissement.</a:t>
            </a:r>
            <a:endParaRPr lang="en-US" sz="1600" dirty="0">
              <a:solidFill>
                <a:schemeClr val="tx2"/>
              </a:solidFill>
            </a:endParaRPr>
          </a:p>
          <a:p>
            <a:pPr lvl="0"/>
            <a:r>
              <a:rPr lang="fr-FR" sz="1600" b="1" dirty="0">
                <a:solidFill>
                  <a:schemeClr val="tx2"/>
                </a:solidFill>
              </a:rPr>
              <a:t>Pas d'ordre garanti</a:t>
            </a:r>
            <a:r>
              <a:rPr lang="fr-FR" sz="1600" dirty="0">
                <a:solidFill>
                  <a:schemeClr val="tx2"/>
                </a:solidFill>
              </a:rPr>
              <a:t> : Les paquets peuvent arriver dans un ordre différent de celui dans lequel ils ont été envoyés, ce qui peut poser problème pour les applications nécessitant une séquence précise.</a:t>
            </a:r>
            <a:endParaRPr lang="en-US" sz="1600" dirty="0">
              <a:solidFill>
                <a:schemeClr val="tx2"/>
              </a:solidFill>
            </a:endParaRPr>
          </a:p>
          <a:p>
            <a:pPr lvl="0"/>
            <a:r>
              <a:rPr lang="fr-FR" sz="1600" b="1" dirty="0">
                <a:solidFill>
                  <a:schemeClr val="tx2"/>
                </a:solidFill>
              </a:rPr>
              <a:t>Pas de gestion de congestion</a:t>
            </a:r>
            <a:r>
              <a:rPr lang="fr-FR" sz="1600" dirty="0">
                <a:solidFill>
                  <a:schemeClr val="tx2"/>
                </a:solidFill>
              </a:rPr>
              <a:t> : Risque de surcharge du réseau en cas d'utilisation intensive, ce qui peut entraîner une dégradation des performances.</a:t>
            </a:r>
            <a:endParaRPr lang="en-US" sz="1600" dirty="0">
              <a:solidFill>
                <a:schemeClr val="tx2"/>
              </a:solidFill>
            </a:endParaRPr>
          </a:p>
        </p:txBody>
      </p:sp>
    </p:spTree>
    <p:extLst>
      <p:ext uri="{BB962C8B-B14F-4D97-AF65-F5344CB8AC3E}">
        <p14:creationId xmlns:p14="http://schemas.microsoft.com/office/powerpoint/2010/main" val="71535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218" y="1673550"/>
            <a:ext cx="5555673" cy="2334998"/>
          </a:xfrm>
          <a:prstGeom prst="rect">
            <a:avLst/>
          </a:prstGeom>
        </p:spPr>
        <p:txBody>
          <a:bodyPr wrap="square">
            <a:spAutoFit/>
          </a:bodyPr>
          <a:lstStyle/>
          <a:p>
            <a:pPr marL="6350" indent="-6350">
              <a:lnSpc>
                <a:spcPct val="107000"/>
              </a:lnSpc>
              <a:spcAft>
                <a:spcPts val="805"/>
              </a:spcAft>
            </a:pPr>
            <a:r>
              <a:rPr lang="fr-FR" sz="2000" b="1" dirty="0" smtClean="0">
                <a:solidFill>
                  <a:schemeClr val="tx2"/>
                </a:solidFill>
                <a:latin typeface="Calibri" panose="020F0502020204030204" pitchFamily="34" charset="0"/>
                <a:ea typeface="Calibri" panose="020F0502020204030204" pitchFamily="34" charset="0"/>
              </a:rPr>
              <a:t>4. </a:t>
            </a:r>
            <a:r>
              <a:rPr lang="fr-FR" sz="2000" b="1" u="sng" dirty="0" smtClean="0">
                <a:solidFill>
                  <a:schemeClr val="tx2"/>
                </a:solidFill>
                <a:latin typeface="Calibri" panose="020F0502020204030204" pitchFamily="34" charset="0"/>
                <a:ea typeface="Calibri" panose="020F0502020204030204" pitchFamily="34" charset="0"/>
              </a:rPr>
              <a:t>Qu’est-ce </a:t>
            </a:r>
            <a:r>
              <a:rPr lang="fr-FR" sz="2000" b="1" u="sng" dirty="0">
                <a:solidFill>
                  <a:schemeClr val="tx2"/>
                </a:solidFill>
                <a:latin typeface="Calibri" panose="020F0502020204030204" pitchFamily="34" charset="0"/>
                <a:ea typeface="Calibri" panose="020F0502020204030204" pitchFamily="34" charset="0"/>
              </a:rPr>
              <a:t>qu’un protocole FTP ?</a:t>
            </a:r>
            <a:endParaRPr lang="en-US" sz="2000" dirty="0">
              <a:solidFill>
                <a:schemeClr val="tx2"/>
              </a:solidFill>
              <a:latin typeface="Calibri" panose="020F0502020204030204" pitchFamily="34" charset="0"/>
              <a:ea typeface="Calibri" panose="020F0502020204030204" pitchFamily="34" charset="0"/>
            </a:endParaRPr>
          </a:p>
          <a:p>
            <a:pPr>
              <a:spcAft>
                <a:spcPts val="1875"/>
              </a:spcAft>
            </a:pPr>
            <a:r>
              <a:rPr lang="fr-FR" dirty="0">
                <a:solidFill>
                  <a:schemeClr val="tx2"/>
                </a:solidFill>
                <a:latin typeface="Calibri" panose="020F0502020204030204" pitchFamily="34" charset="0"/>
                <a:ea typeface="Times New Roman" panose="02020603050405020304" pitchFamily="18" charset="0"/>
                <a:cs typeface="Arial" panose="020B0604020202020204" pitchFamily="34" charset="0"/>
              </a:rPr>
              <a:t>FTP (protocole de transfert de fichiers)</a:t>
            </a:r>
            <a:r>
              <a:rPr lang="fr-FR" dirty="0">
                <a:solidFill>
                  <a:schemeClr val="tx2"/>
                </a:solidFill>
                <a:latin typeface="Arial" panose="020B0604020202020204" pitchFamily="34" charset="0"/>
                <a:ea typeface="Times New Roman" panose="02020603050405020304" pitchFamily="18" charset="0"/>
              </a:rPr>
              <a:t> </a:t>
            </a:r>
            <a:r>
              <a:rPr lang="fr-FR" dirty="0">
                <a:solidFill>
                  <a:schemeClr val="tx2"/>
                </a:solidFill>
                <a:latin typeface="Calibri" panose="020F0502020204030204" pitchFamily="34" charset="0"/>
                <a:ea typeface="Times New Roman" panose="02020603050405020304" pitchFamily="18" charset="0"/>
                <a:cs typeface="Arial" panose="020B0604020202020204" pitchFamily="34" charset="0"/>
              </a:rPr>
              <a:t>est un protocole réseau standard utilisé pour le transfert de fichiers d'un hôte à un autre sur un réseau TCP, tel qu'Internet.</a:t>
            </a:r>
            <a:endParaRPr lang="en-US" dirty="0">
              <a:solidFill>
                <a:schemeClr val="tx2"/>
              </a:solidFill>
              <a:latin typeface="Times New Roman" panose="02020603050405020304" pitchFamily="18" charset="0"/>
              <a:ea typeface="Times New Roman" panose="02020603050405020304" pitchFamily="18" charset="0"/>
            </a:endParaRPr>
          </a:p>
          <a:p>
            <a:pPr>
              <a:spcBef>
                <a:spcPts val="1875"/>
              </a:spcBef>
              <a:spcAft>
                <a:spcPts val="1875"/>
              </a:spcAft>
            </a:pPr>
            <a:r>
              <a:rPr lang="fr-FR" sz="1600" dirty="0">
                <a:solidFill>
                  <a:schemeClr val="tx2"/>
                </a:solidFill>
                <a:latin typeface="Arial" panose="020B0604020202020204" pitchFamily="34" charset="0"/>
                <a:ea typeface="Times New Roman" panose="02020603050405020304" pitchFamily="18" charset="0"/>
              </a:rPr>
              <a:t>FTP fonctionne en ouvrant deux connexions qui relient les ordinateurs essayant de communiquer entre eux.</a:t>
            </a:r>
            <a:endParaRPr lang="en-US" dirty="0">
              <a:solidFill>
                <a:schemeClr val="tx2"/>
              </a:solidFill>
              <a:latin typeface="Times New Roman" panose="02020603050405020304" pitchFamily="18" charset="0"/>
              <a:ea typeface="Times New Roman" panose="02020603050405020304" pitchFamily="18" charset="0"/>
            </a:endParaRPr>
          </a:p>
        </p:txBody>
      </p:sp>
      <p:pic>
        <p:nvPicPr>
          <p:cNvPr id="3" name="Picture 2" descr="Difference Between FTP and SFTP - GloboTech Communications Blo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5323" y="635325"/>
            <a:ext cx="3784022" cy="2076450"/>
          </a:xfrm>
          <a:prstGeom prst="rect">
            <a:avLst/>
          </a:prstGeom>
        </p:spPr>
      </p:pic>
      <p:pic>
        <p:nvPicPr>
          <p:cNvPr id="4" name="Picture 3" descr="ftp | ahierro.e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5056" y="3865420"/>
            <a:ext cx="4484556" cy="2521526"/>
          </a:xfrm>
          <a:prstGeom prst="rect">
            <a:avLst/>
          </a:prstGeom>
        </p:spPr>
      </p:pic>
    </p:spTree>
    <p:extLst>
      <p:ext uri="{BB962C8B-B14F-4D97-AF65-F5344CB8AC3E}">
        <p14:creationId xmlns:p14="http://schemas.microsoft.com/office/powerpoint/2010/main" val="775647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fr-FR" sz="2000" b="1" dirty="0" smtClean="0">
                <a:solidFill>
                  <a:schemeClr val="tx2"/>
                </a:solidFill>
                <a:latin typeface="+mn-lt"/>
              </a:rPr>
              <a:t>5. </a:t>
            </a:r>
            <a:r>
              <a:rPr lang="fr-FR" sz="2000" b="1" u="sng" dirty="0" smtClean="0">
                <a:solidFill>
                  <a:schemeClr val="tx2"/>
                </a:solidFill>
                <a:latin typeface="+mn-lt"/>
              </a:rPr>
              <a:t>Topologie </a:t>
            </a:r>
            <a:r>
              <a:rPr lang="fr-FR" sz="2000" b="1" u="sng" dirty="0">
                <a:solidFill>
                  <a:schemeClr val="tx2"/>
                </a:solidFill>
                <a:latin typeface="+mn-lt"/>
              </a:rPr>
              <a:t>en arbre</a:t>
            </a:r>
            <a:r>
              <a:rPr lang="en-US" dirty="0"/>
              <a:t/>
            </a:r>
            <a:br>
              <a:rPr lang="en-US" dirty="0"/>
            </a:br>
            <a:endParaRPr lang="en-US" sz="2000" dirty="0"/>
          </a:p>
        </p:txBody>
      </p:sp>
      <p:pic>
        <p:nvPicPr>
          <p:cNvPr id="5" name="Content Placeholder 4"/>
          <p:cNvPicPr>
            <a:picLocks noGrp="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685801" y="2261232"/>
            <a:ext cx="4127225" cy="3410802"/>
          </a:xfrm>
          <a:prstGeom prst="rect">
            <a:avLst/>
          </a:prstGeom>
        </p:spPr>
      </p:pic>
      <p:pic>
        <p:nvPicPr>
          <p:cNvPr id="6" name="Content Placeholder 5"/>
          <p:cNvPicPr>
            <a:picLocks noGrp="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5749636" y="2261233"/>
            <a:ext cx="4577279" cy="3410802"/>
          </a:xfrm>
          <a:prstGeom prst="rect">
            <a:avLst/>
          </a:prstGeom>
        </p:spPr>
      </p:pic>
    </p:spTree>
    <p:extLst>
      <p:ext uri="{BB962C8B-B14F-4D97-AF65-F5344CB8AC3E}">
        <p14:creationId xmlns:p14="http://schemas.microsoft.com/office/powerpoint/2010/main" val="361909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35605" y="172797"/>
            <a:ext cx="2517228" cy="407035"/>
          </a:xfrm>
          <a:prstGeom prst="rect">
            <a:avLst/>
          </a:prstGeom>
        </p:spPr>
        <p:txBody>
          <a:bodyPr wrap="none">
            <a:spAutoFit/>
          </a:bodyPr>
          <a:lstStyle/>
          <a:p>
            <a:pPr marL="6350" indent="-6350" algn="ctr">
              <a:lnSpc>
                <a:spcPct val="107000"/>
              </a:lnSpc>
              <a:spcAft>
                <a:spcPts val="805"/>
              </a:spcAft>
            </a:pPr>
            <a:r>
              <a:rPr lang="fr-FR" sz="2000" b="1" dirty="0" smtClean="0">
                <a:solidFill>
                  <a:schemeClr val="tx2"/>
                </a:solidFill>
                <a:latin typeface="Calibri" panose="020F0502020204030204" pitchFamily="34" charset="0"/>
                <a:ea typeface="Sitka Small" panose="02000505000000020004" pitchFamily="2" charset="0"/>
                <a:cs typeface="Sitka Small" panose="02000505000000020004" pitchFamily="2" charset="0"/>
              </a:rPr>
              <a:t>6. </a:t>
            </a:r>
            <a:r>
              <a:rPr lang="fr-FR" sz="2000" b="1" u="sng" dirty="0" smtClean="0">
                <a:solidFill>
                  <a:schemeClr val="tx2"/>
                </a:solidFill>
                <a:latin typeface="Calibri" panose="020F0502020204030204" pitchFamily="34" charset="0"/>
                <a:ea typeface="Sitka Small" panose="02000505000000020004" pitchFamily="2" charset="0"/>
                <a:cs typeface="Sitka Small" panose="02000505000000020004" pitchFamily="2" charset="0"/>
              </a:rPr>
              <a:t>Exécution </a:t>
            </a:r>
            <a:r>
              <a:rPr lang="fr-FR" sz="2000" b="1" u="sng" dirty="0">
                <a:solidFill>
                  <a:schemeClr val="tx2"/>
                </a:solidFill>
                <a:latin typeface="Calibri" panose="020F0502020204030204" pitchFamily="34" charset="0"/>
                <a:ea typeface="Sitka Small" panose="02000505000000020004" pitchFamily="2" charset="0"/>
                <a:cs typeface="Sitka Small" panose="02000505000000020004" pitchFamily="2" charset="0"/>
              </a:rPr>
              <a:t>du projet</a:t>
            </a:r>
            <a:endParaRPr lang="en-US" sz="1600" dirty="0">
              <a:solidFill>
                <a:schemeClr val="tx2"/>
              </a:solidFill>
              <a:effectLst/>
              <a:latin typeface="Calibri" panose="020F0502020204030204" pitchFamily="34" charset="0"/>
              <a:ea typeface="Calibri" panose="020F0502020204030204" pitchFamily="34" charset="0"/>
            </a:endParaRPr>
          </a:p>
        </p:txBody>
      </p:sp>
      <p:pic>
        <p:nvPicPr>
          <p:cNvPr id="10" name="Picture 9"/>
          <p:cNvPicPr/>
          <p:nvPr/>
        </p:nvPicPr>
        <p:blipFill>
          <a:blip r:embed="rId2" cstate="print">
            <a:extLst>
              <a:ext uri="{28A0092B-C50C-407E-A947-70E740481C1C}">
                <a14:useLocalDpi xmlns:a14="http://schemas.microsoft.com/office/drawing/2010/main" val="0"/>
              </a:ext>
            </a:extLst>
          </a:blip>
          <a:stretch>
            <a:fillRect/>
          </a:stretch>
        </p:blipFill>
        <p:spPr>
          <a:xfrm>
            <a:off x="971175" y="890497"/>
            <a:ext cx="4293552" cy="2191183"/>
          </a:xfrm>
          <a:prstGeom prst="rect">
            <a:avLst/>
          </a:prstGeom>
        </p:spPr>
      </p:pic>
      <p:pic>
        <p:nvPicPr>
          <p:cNvPr id="11" name="Picture 10"/>
          <p:cNvPicPr/>
          <p:nvPr/>
        </p:nvPicPr>
        <p:blipFill>
          <a:blip r:embed="rId3" cstate="print">
            <a:extLst>
              <a:ext uri="{28A0092B-C50C-407E-A947-70E740481C1C}">
                <a14:useLocalDpi xmlns:a14="http://schemas.microsoft.com/office/drawing/2010/main" val="0"/>
              </a:ext>
            </a:extLst>
          </a:blip>
          <a:stretch>
            <a:fillRect/>
          </a:stretch>
        </p:blipFill>
        <p:spPr>
          <a:xfrm>
            <a:off x="971175" y="3761180"/>
            <a:ext cx="4293552" cy="2422525"/>
          </a:xfrm>
          <a:prstGeom prst="rect">
            <a:avLst/>
          </a:prstGeom>
        </p:spPr>
      </p:pic>
      <p:pic>
        <p:nvPicPr>
          <p:cNvPr id="12" name="Picture 11"/>
          <p:cNvPicPr/>
          <p:nvPr/>
        </p:nvPicPr>
        <p:blipFill>
          <a:blip r:embed="rId4" cstate="print">
            <a:extLst>
              <a:ext uri="{28A0092B-C50C-407E-A947-70E740481C1C}">
                <a14:useLocalDpi xmlns:a14="http://schemas.microsoft.com/office/drawing/2010/main" val="0"/>
              </a:ext>
            </a:extLst>
          </a:blip>
          <a:stretch>
            <a:fillRect/>
          </a:stretch>
        </p:blipFill>
        <p:spPr>
          <a:xfrm>
            <a:off x="6761019" y="890497"/>
            <a:ext cx="4225636" cy="2191183"/>
          </a:xfrm>
          <a:prstGeom prst="rect">
            <a:avLst/>
          </a:prstGeom>
        </p:spPr>
      </p:pic>
      <p:pic>
        <p:nvPicPr>
          <p:cNvPr id="13" name="Picture 12"/>
          <p:cNvPicPr/>
          <p:nvPr/>
        </p:nvPicPr>
        <p:blipFill>
          <a:blip r:embed="rId5" cstate="print">
            <a:extLst>
              <a:ext uri="{28A0092B-C50C-407E-A947-70E740481C1C}">
                <a14:useLocalDpi xmlns:a14="http://schemas.microsoft.com/office/drawing/2010/main" val="0"/>
              </a:ext>
            </a:extLst>
          </a:blip>
          <a:stretch>
            <a:fillRect/>
          </a:stretch>
        </p:blipFill>
        <p:spPr>
          <a:xfrm>
            <a:off x="6794819" y="3761180"/>
            <a:ext cx="4191836" cy="2397125"/>
          </a:xfrm>
          <a:prstGeom prst="rect">
            <a:avLst/>
          </a:prstGeom>
        </p:spPr>
      </p:pic>
    </p:spTree>
    <p:extLst>
      <p:ext uri="{BB962C8B-B14F-4D97-AF65-F5344CB8AC3E}">
        <p14:creationId xmlns:p14="http://schemas.microsoft.com/office/powerpoint/2010/main" val="3928686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5B3C4-7FB6-414C-8C24-8862C0E6C9F3}">
  <ds:schemaRefs>
    <ds:schemaRef ds:uri="http://schemas.openxmlformats.org/package/2006/metadata/core-properties"/>
    <ds:schemaRef ds:uri="http://schemas.microsoft.com/office/2006/metadata/properties"/>
    <ds:schemaRef ds:uri="16c05727-aa75-4e4a-9b5f-8a80a1165891"/>
    <ds:schemaRef ds:uri="http://purl.org/dc/terms/"/>
    <ds:schemaRef ds:uri="http://purl.org/dc/elements/1.1/"/>
    <ds:schemaRef ds:uri="71af3243-3dd4-4a8d-8c0d-dd76da1f02a5"/>
    <ds:schemaRef ds:uri="http://schemas.microsoft.com/office/2006/documentManagement/types"/>
    <ds:schemaRef ds:uri="http://schemas.microsoft.com/office/infopath/2007/PartnerControls"/>
    <ds:schemaRef ds:uri="http://purl.org/dc/dcmitype/"/>
    <ds:schemaRef ds:uri="http://www.w3.org/XML/1998/namespace"/>
  </ds:schemaRefs>
</ds:datastoreItem>
</file>

<file path=customXml/itemProps2.xml><?xml version="1.0" encoding="utf-8"?>
<ds:datastoreItem xmlns:ds="http://schemas.openxmlformats.org/officeDocument/2006/customXml" ds:itemID="{CE12C2FA-3740-4055-BA8A-74A1458F4A51}">
  <ds:schemaRefs>
    <ds:schemaRef ds:uri="http://schemas.microsoft.com/sharepoint/v3/contenttype/forms"/>
  </ds:schemaRefs>
</ds:datastoreItem>
</file>

<file path=customXml/itemProps3.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0</TotalTime>
  <Words>1104</Words>
  <Application>Microsoft Office PowerPoint</Application>
  <PresentationFormat>Widescreen</PresentationFormat>
  <Paragraphs>94</Paragraphs>
  <Slides>13</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Sitka Small</vt:lpstr>
      <vt:lpstr>Times New Roman</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Topologie en arbre </vt:lpstr>
      <vt:lpstr>PowerPoint Presentation</vt:lpstr>
      <vt:lpstr>PowerPoint Presentation</vt:lpstr>
      <vt:lpstr>PowerPoint Presentation</vt:lpstr>
      <vt:lpstr>7.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2025-02-26T16:06:22Z</dcterms:created>
  <dcterms:modified xsi:type="dcterms:W3CDTF">2025-02-27T18:12:25Z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