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3.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4.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5.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6.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7.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8.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9.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10.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11.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12.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13.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17"/>
  </p:notesMasterIdLst>
  <p:sldIdLst>
    <p:sldId id="285" r:id="rId2"/>
    <p:sldId id="260" r:id="rId3"/>
    <p:sldId id="262" r:id="rId4"/>
    <p:sldId id="275" r:id="rId5"/>
    <p:sldId id="270" r:id="rId6"/>
    <p:sldId id="271" r:id="rId7"/>
    <p:sldId id="272" r:id="rId8"/>
    <p:sldId id="273" r:id="rId9"/>
    <p:sldId id="264" r:id="rId10"/>
    <p:sldId id="266" r:id="rId11"/>
    <p:sldId id="267" r:id="rId12"/>
    <p:sldId id="274" r:id="rId13"/>
    <p:sldId id="269" r:id="rId14"/>
    <p:sldId id="276" r:id="rId15"/>
    <p:sldId id="283"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785" autoAdjust="0"/>
  </p:normalViewPr>
  <p:slideViewPr>
    <p:cSldViewPr>
      <p:cViewPr varScale="1">
        <p:scale>
          <a:sx n="95" d="100"/>
          <a:sy n="95" d="100"/>
        </p:scale>
        <p:origin x="2064"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51DA03-8BC9-4A63-9B91-EA366045B0E8}" type="datetimeFigureOut">
              <a:rPr lang="en-US" smtClean="0"/>
              <a:t>11/4/2015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C3FF49-3932-43E0-8B20-094659508D18}" type="slidenum">
              <a:rPr lang="en-US" smtClean="0"/>
              <a:t>‹#›</a:t>
            </a:fld>
            <a:endParaRPr lang="en-US"/>
          </a:p>
        </p:txBody>
      </p:sp>
    </p:spTree>
    <p:extLst>
      <p:ext uri="{BB962C8B-B14F-4D97-AF65-F5344CB8AC3E}">
        <p14:creationId xmlns:p14="http://schemas.microsoft.com/office/powerpoint/2010/main" val="17613896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42B9C4-3265-4C64-80EB-D0107FD08979}" type="slidenum">
              <a:rPr lang="en-US" smtClean="0"/>
              <a:t>1</a:t>
            </a:fld>
            <a:endParaRPr lang="en-US"/>
          </a:p>
        </p:txBody>
      </p:sp>
    </p:spTree>
    <p:extLst>
      <p:ext uri="{BB962C8B-B14F-4D97-AF65-F5344CB8AC3E}">
        <p14:creationId xmlns:p14="http://schemas.microsoft.com/office/powerpoint/2010/main" val="41459796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C3FF49-3932-43E0-8B20-094659508D18}" type="slidenum">
              <a:rPr lang="en-US" smtClean="0"/>
              <a:t>10</a:t>
            </a:fld>
            <a:endParaRPr lang="en-US"/>
          </a:p>
        </p:txBody>
      </p:sp>
    </p:spTree>
    <p:extLst>
      <p:ext uri="{BB962C8B-B14F-4D97-AF65-F5344CB8AC3E}">
        <p14:creationId xmlns:p14="http://schemas.microsoft.com/office/powerpoint/2010/main" val="12099812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C3FF49-3932-43E0-8B20-094659508D18}" type="slidenum">
              <a:rPr lang="en-US" smtClean="0"/>
              <a:t>11</a:t>
            </a:fld>
            <a:endParaRPr lang="en-US"/>
          </a:p>
        </p:txBody>
      </p:sp>
    </p:spTree>
    <p:extLst>
      <p:ext uri="{BB962C8B-B14F-4D97-AF65-F5344CB8AC3E}">
        <p14:creationId xmlns:p14="http://schemas.microsoft.com/office/powerpoint/2010/main" val="12099812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basic symptom of an Anemic Domain Model is that at first blush it looks like the real thing. There are objects, many named after the nouns in the domain space, and these objects are connected with the rich relationships and structure that true domain models have. The catch comes when you look at the behavior, and you realize that there is hardly any behavior on these objects, making them little more than bags of getters and setters. Indeed often these models come with design rules that say that you are not to put any domain logic in the </a:t>
            </a:r>
            <a:r>
              <a:rPr lang="en-US" sz="1200" b="0" i="0" kern="1200" dirty="0" err="1" smtClean="0">
                <a:solidFill>
                  <a:schemeClr val="tx1"/>
                </a:solidFill>
                <a:effectLst/>
                <a:latin typeface="+mn-lt"/>
                <a:ea typeface="+mn-ea"/>
                <a:cs typeface="+mn-cs"/>
              </a:rPr>
              <a:t>the</a:t>
            </a:r>
            <a:r>
              <a:rPr lang="en-US" sz="1200" b="0" i="0" kern="1200" dirty="0" smtClean="0">
                <a:solidFill>
                  <a:schemeClr val="tx1"/>
                </a:solidFill>
                <a:effectLst/>
                <a:latin typeface="+mn-lt"/>
                <a:ea typeface="+mn-ea"/>
                <a:cs typeface="+mn-cs"/>
              </a:rPr>
              <a:t> domain objects. Instead there are a set of service objects which capture all the domain logic. These services live on top of the domain model and use the domain model for data.</a:t>
            </a:r>
            <a:endParaRPr lang="en-US" dirty="0"/>
          </a:p>
        </p:txBody>
      </p:sp>
      <p:sp>
        <p:nvSpPr>
          <p:cNvPr id="4" name="Slide Number Placeholder 3"/>
          <p:cNvSpPr>
            <a:spLocks noGrp="1"/>
          </p:cNvSpPr>
          <p:nvPr>
            <p:ph type="sldNum" sz="quarter" idx="10"/>
          </p:nvPr>
        </p:nvSpPr>
        <p:spPr/>
        <p:txBody>
          <a:bodyPr/>
          <a:lstStyle/>
          <a:p>
            <a:fld id="{CCC3FF49-3932-43E0-8B20-094659508D18}" type="slidenum">
              <a:rPr lang="en-US" smtClean="0"/>
              <a:t>12</a:t>
            </a:fld>
            <a:endParaRPr lang="en-US"/>
          </a:p>
        </p:txBody>
      </p:sp>
    </p:spTree>
    <p:extLst>
      <p:ext uri="{BB962C8B-B14F-4D97-AF65-F5344CB8AC3E}">
        <p14:creationId xmlns:p14="http://schemas.microsoft.com/office/powerpoint/2010/main" val="12099812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C3FF49-3932-43E0-8B20-094659508D18}" type="slidenum">
              <a:rPr lang="en-US" smtClean="0"/>
              <a:t>13</a:t>
            </a:fld>
            <a:endParaRPr lang="en-US"/>
          </a:p>
        </p:txBody>
      </p:sp>
    </p:spTree>
    <p:extLst>
      <p:ext uri="{BB962C8B-B14F-4D97-AF65-F5344CB8AC3E}">
        <p14:creationId xmlns:p14="http://schemas.microsoft.com/office/powerpoint/2010/main" val="12099812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Paying</a:t>
            </a:r>
            <a:r>
              <a:rPr lang="en-US" baseline="0" dirty="0" smtClean="0"/>
              <a:t> attention to code smells, model smells, OO and refactoring</a:t>
            </a:r>
            <a:endParaRPr lang="en-US" dirty="0"/>
          </a:p>
        </p:txBody>
      </p:sp>
      <p:sp>
        <p:nvSpPr>
          <p:cNvPr id="4" name="Slide Number Placeholder 3"/>
          <p:cNvSpPr>
            <a:spLocks noGrp="1"/>
          </p:cNvSpPr>
          <p:nvPr>
            <p:ph type="sldNum" sz="quarter" idx="10"/>
          </p:nvPr>
        </p:nvSpPr>
        <p:spPr/>
        <p:txBody>
          <a:bodyPr/>
          <a:lstStyle/>
          <a:p>
            <a:fld id="{CCC3FF49-3932-43E0-8B20-094659508D18}" type="slidenum">
              <a:rPr lang="en-US" smtClean="0"/>
              <a:t>15</a:t>
            </a:fld>
            <a:endParaRPr lang="en-US"/>
          </a:p>
        </p:txBody>
      </p:sp>
    </p:spTree>
    <p:extLst>
      <p:ext uri="{BB962C8B-B14F-4D97-AF65-F5344CB8AC3E}">
        <p14:creationId xmlns:p14="http://schemas.microsoft.com/office/powerpoint/2010/main" val="1209981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a:t>
            </a:r>
            <a:r>
              <a:rPr lang="en-US" dirty="0" err="1" smtClean="0"/>
              <a:t>PoEAA</a:t>
            </a:r>
            <a:r>
              <a:rPr lang="en-US" dirty="0" smtClean="0"/>
              <a:t>:</a:t>
            </a:r>
            <a:r>
              <a:rPr lang="en-US" baseline="0" dirty="0" smtClean="0"/>
              <a:t> </a:t>
            </a:r>
            <a:r>
              <a:rPr lang="en-US" dirty="0" smtClean="0"/>
              <a:t>An object model of the domain that incorporates both behavior and data.</a:t>
            </a:r>
          </a:p>
          <a:p>
            <a:endParaRPr lang="en-US" dirty="0" smtClean="0"/>
          </a:p>
          <a:p>
            <a:r>
              <a:rPr lang="en-US" dirty="0" smtClean="0"/>
              <a:t>Key – data AND behavior</a:t>
            </a:r>
          </a:p>
          <a:p>
            <a:endParaRPr lang="en-US" dirty="0" smtClean="0"/>
          </a:p>
          <a:p>
            <a:r>
              <a:rPr lang="en-US" dirty="0" smtClean="0"/>
              <a:t>Beyond nouns</a:t>
            </a:r>
            <a:r>
              <a:rPr lang="en-US" baseline="0" dirty="0" smtClean="0"/>
              <a:t> and verbs</a:t>
            </a:r>
            <a:endParaRPr lang="en-US" dirty="0"/>
          </a:p>
        </p:txBody>
      </p:sp>
      <p:sp>
        <p:nvSpPr>
          <p:cNvPr id="4" name="Slide Number Placeholder 3"/>
          <p:cNvSpPr>
            <a:spLocks noGrp="1"/>
          </p:cNvSpPr>
          <p:nvPr>
            <p:ph type="sldNum" sz="quarter" idx="10"/>
          </p:nvPr>
        </p:nvSpPr>
        <p:spPr/>
        <p:txBody>
          <a:bodyPr/>
          <a:lstStyle/>
          <a:p>
            <a:fld id="{CCC3FF49-3932-43E0-8B20-094659508D18}" type="slidenum">
              <a:rPr lang="en-US" smtClean="0"/>
              <a:t>2</a:t>
            </a:fld>
            <a:endParaRPr lang="en-US"/>
          </a:p>
        </p:txBody>
      </p:sp>
    </p:spTree>
    <p:extLst>
      <p:ext uri="{BB962C8B-B14F-4D97-AF65-F5344CB8AC3E}">
        <p14:creationId xmlns:p14="http://schemas.microsoft.com/office/powerpoint/2010/main" val="12099812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lot of times</a:t>
            </a:r>
            <a:r>
              <a:rPr lang="en-US" baseline="0" dirty="0" smtClean="0"/>
              <a:t> – you shouldn’t</a:t>
            </a:r>
          </a:p>
          <a:p>
            <a:endParaRPr lang="en-US" baseline="0" dirty="0" smtClean="0"/>
          </a:p>
          <a:p>
            <a:r>
              <a:rPr lang="en-US" baseline="0" dirty="0" smtClean="0"/>
              <a:t>When you should – complex domain, or a long-lived project where behavior gets added piece by piece</a:t>
            </a:r>
          </a:p>
          <a:p>
            <a:endParaRPr lang="en-US" baseline="0" dirty="0" smtClean="0"/>
          </a:p>
          <a:p>
            <a:r>
              <a:rPr lang="en-US" baseline="0" dirty="0" smtClean="0"/>
              <a:t>Good news – we can delay this decision until it’s needed</a:t>
            </a:r>
          </a:p>
        </p:txBody>
      </p:sp>
      <p:sp>
        <p:nvSpPr>
          <p:cNvPr id="4" name="Slide Number Placeholder 3"/>
          <p:cNvSpPr>
            <a:spLocks noGrp="1"/>
          </p:cNvSpPr>
          <p:nvPr>
            <p:ph type="sldNum" sz="quarter" idx="10"/>
          </p:nvPr>
        </p:nvSpPr>
        <p:spPr/>
        <p:txBody>
          <a:bodyPr/>
          <a:lstStyle/>
          <a:p>
            <a:fld id="{CCC3FF49-3932-43E0-8B20-094659508D18}" type="slidenum">
              <a:rPr lang="en-US" smtClean="0"/>
              <a:t>3</a:t>
            </a:fld>
            <a:endParaRPr lang="en-US"/>
          </a:p>
        </p:txBody>
      </p:sp>
    </p:spTree>
    <p:extLst>
      <p:ext uri="{BB962C8B-B14F-4D97-AF65-F5344CB8AC3E}">
        <p14:creationId xmlns:p14="http://schemas.microsoft.com/office/powerpoint/2010/main" val="12099812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CC3FF49-3932-43E0-8B20-094659508D18}" type="slidenum">
              <a:rPr lang="en-US" smtClean="0"/>
              <a:t>4</a:t>
            </a:fld>
            <a:endParaRPr lang="en-US"/>
          </a:p>
        </p:txBody>
      </p:sp>
    </p:spTree>
    <p:extLst>
      <p:ext uri="{BB962C8B-B14F-4D97-AF65-F5344CB8AC3E}">
        <p14:creationId xmlns:p14="http://schemas.microsoft.com/office/powerpoint/2010/main" val="12099812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Loyalty program</a:t>
            </a:r>
          </a:p>
          <a:p>
            <a:endParaRPr lang="en-US" dirty="0" smtClean="0"/>
          </a:p>
          <a:p>
            <a:r>
              <a:rPr lang="en-US" dirty="0" smtClean="0"/>
              <a:t>Looks rich,</a:t>
            </a:r>
            <a:r>
              <a:rPr lang="en-US" baseline="0" dirty="0" smtClean="0"/>
              <a:t> right?</a:t>
            </a:r>
            <a:endParaRPr lang="en-US" dirty="0"/>
          </a:p>
        </p:txBody>
      </p:sp>
      <p:sp>
        <p:nvSpPr>
          <p:cNvPr id="4" name="Slide Number Placeholder 3"/>
          <p:cNvSpPr>
            <a:spLocks noGrp="1"/>
          </p:cNvSpPr>
          <p:nvPr>
            <p:ph type="sldNum" sz="quarter" idx="10"/>
          </p:nvPr>
        </p:nvSpPr>
        <p:spPr/>
        <p:txBody>
          <a:bodyPr/>
          <a:lstStyle/>
          <a:p>
            <a:fld id="{CCC3FF49-3932-43E0-8B20-094659508D18}" type="slidenum">
              <a:rPr lang="en-US" smtClean="0"/>
              <a:t>5</a:t>
            </a:fld>
            <a:endParaRPr lang="en-US"/>
          </a:p>
        </p:txBody>
      </p:sp>
    </p:spTree>
    <p:extLst>
      <p:ext uri="{BB962C8B-B14F-4D97-AF65-F5344CB8AC3E}">
        <p14:creationId xmlns:p14="http://schemas.microsoft.com/office/powerpoint/2010/main" val="12099812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Loyalty program</a:t>
            </a:r>
          </a:p>
          <a:p>
            <a:endParaRPr lang="en-US" dirty="0" smtClean="0"/>
          </a:p>
          <a:p>
            <a:r>
              <a:rPr lang="en-US" dirty="0" smtClean="0"/>
              <a:t>Looks rich,</a:t>
            </a:r>
            <a:r>
              <a:rPr lang="en-US" baseline="0" dirty="0" smtClean="0"/>
              <a:t> right?</a:t>
            </a:r>
            <a:endParaRPr lang="en-US" dirty="0"/>
          </a:p>
        </p:txBody>
      </p:sp>
      <p:sp>
        <p:nvSpPr>
          <p:cNvPr id="4" name="Slide Number Placeholder 3"/>
          <p:cNvSpPr>
            <a:spLocks noGrp="1"/>
          </p:cNvSpPr>
          <p:nvPr>
            <p:ph type="sldNum" sz="quarter" idx="10"/>
          </p:nvPr>
        </p:nvSpPr>
        <p:spPr/>
        <p:txBody>
          <a:bodyPr/>
          <a:lstStyle/>
          <a:p>
            <a:fld id="{CCC3FF49-3932-43E0-8B20-094659508D18}" type="slidenum">
              <a:rPr lang="en-US" smtClean="0"/>
              <a:t>6</a:t>
            </a:fld>
            <a:endParaRPr lang="en-US"/>
          </a:p>
        </p:txBody>
      </p:sp>
    </p:spTree>
    <p:extLst>
      <p:ext uri="{BB962C8B-B14F-4D97-AF65-F5344CB8AC3E}">
        <p14:creationId xmlns:p14="http://schemas.microsoft.com/office/powerpoint/2010/main" val="1209981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Loyalty program</a:t>
            </a:r>
          </a:p>
          <a:p>
            <a:endParaRPr lang="en-US" dirty="0" smtClean="0"/>
          </a:p>
          <a:p>
            <a:r>
              <a:rPr lang="en-US" dirty="0" smtClean="0"/>
              <a:t>Looks rich,</a:t>
            </a:r>
            <a:r>
              <a:rPr lang="en-US" baseline="0" dirty="0" smtClean="0"/>
              <a:t> right?</a:t>
            </a:r>
            <a:endParaRPr lang="en-US" dirty="0"/>
          </a:p>
        </p:txBody>
      </p:sp>
      <p:sp>
        <p:nvSpPr>
          <p:cNvPr id="4" name="Slide Number Placeholder 3"/>
          <p:cNvSpPr>
            <a:spLocks noGrp="1"/>
          </p:cNvSpPr>
          <p:nvPr>
            <p:ph type="sldNum" sz="quarter" idx="10"/>
          </p:nvPr>
        </p:nvSpPr>
        <p:spPr/>
        <p:txBody>
          <a:bodyPr/>
          <a:lstStyle/>
          <a:p>
            <a:fld id="{CCC3FF49-3932-43E0-8B20-094659508D18}" type="slidenum">
              <a:rPr lang="en-US" smtClean="0"/>
              <a:t>7</a:t>
            </a:fld>
            <a:endParaRPr lang="en-US"/>
          </a:p>
        </p:txBody>
      </p:sp>
    </p:spTree>
    <p:extLst>
      <p:ext uri="{BB962C8B-B14F-4D97-AF65-F5344CB8AC3E}">
        <p14:creationId xmlns:p14="http://schemas.microsoft.com/office/powerpoint/2010/main" val="12099812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Loyalty program</a:t>
            </a:r>
          </a:p>
          <a:p>
            <a:endParaRPr lang="en-US" dirty="0" smtClean="0"/>
          </a:p>
          <a:p>
            <a:r>
              <a:rPr lang="en-US" dirty="0" smtClean="0"/>
              <a:t>Looks rich,</a:t>
            </a:r>
            <a:r>
              <a:rPr lang="en-US" baseline="0" dirty="0" smtClean="0"/>
              <a:t> right?</a:t>
            </a:r>
            <a:endParaRPr lang="en-US" dirty="0"/>
          </a:p>
        </p:txBody>
      </p:sp>
      <p:sp>
        <p:nvSpPr>
          <p:cNvPr id="4" name="Slide Number Placeholder 3"/>
          <p:cNvSpPr>
            <a:spLocks noGrp="1"/>
          </p:cNvSpPr>
          <p:nvPr>
            <p:ph type="sldNum" sz="quarter" idx="10"/>
          </p:nvPr>
        </p:nvSpPr>
        <p:spPr/>
        <p:txBody>
          <a:bodyPr/>
          <a:lstStyle/>
          <a:p>
            <a:fld id="{CCC3FF49-3932-43E0-8B20-094659508D18}" type="slidenum">
              <a:rPr lang="en-US" smtClean="0"/>
              <a:t>8</a:t>
            </a:fld>
            <a:endParaRPr lang="en-US"/>
          </a:p>
        </p:txBody>
      </p:sp>
    </p:spTree>
    <p:extLst>
      <p:ext uri="{BB962C8B-B14F-4D97-AF65-F5344CB8AC3E}">
        <p14:creationId xmlns:p14="http://schemas.microsoft.com/office/powerpoint/2010/main" val="12099812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Loyalty program</a:t>
            </a:r>
          </a:p>
          <a:p>
            <a:endParaRPr lang="en-US" dirty="0" smtClean="0"/>
          </a:p>
          <a:p>
            <a:r>
              <a:rPr lang="en-US" dirty="0" smtClean="0"/>
              <a:t>Looks rich,</a:t>
            </a:r>
            <a:r>
              <a:rPr lang="en-US" baseline="0" dirty="0" smtClean="0"/>
              <a:t> right?</a:t>
            </a:r>
            <a:endParaRPr lang="en-US" dirty="0"/>
          </a:p>
        </p:txBody>
      </p:sp>
      <p:sp>
        <p:nvSpPr>
          <p:cNvPr id="4" name="Slide Number Placeholder 3"/>
          <p:cNvSpPr>
            <a:spLocks noGrp="1"/>
          </p:cNvSpPr>
          <p:nvPr>
            <p:ph type="sldNum" sz="quarter" idx="10"/>
          </p:nvPr>
        </p:nvSpPr>
        <p:spPr/>
        <p:txBody>
          <a:bodyPr/>
          <a:lstStyle/>
          <a:p>
            <a:fld id="{CCC3FF49-3932-43E0-8B20-094659508D18}" type="slidenum">
              <a:rPr lang="en-US" smtClean="0"/>
              <a:t>9</a:t>
            </a:fld>
            <a:endParaRPr lang="en-US"/>
          </a:p>
        </p:txBody>
      </p:sp>
    </p:spTree>
    <p:extLst>
      <p:ext uri="{BB962C8B-B14F-4D97-AF65-F5344CB8AC3E}">
        <p14:creationId xmlns:p14="http://schemas.microsoft.com/office/powerpoint/2010/main" val="1209981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2045334-19B0-4D34-9FBB-D243F6BB4C04}" type="datetimeFigureOut">
              <a:rPr lang="en-US" smtClean="0"/>
              <a:t>11/5/2015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D4E440-31B1-4F01-9300-CA15301D427E}" type="slidenum">
              <a:rPr lang="en-US" smtClean="0"/>
              <a:t>‹#›</a:t>
            </a:fld>
            <a:endParaRPr lang="en-US"/>
          </a:p>
        </p:txBody>
      </p:sp>
    </p:spTree>
    <p:extLst>
      <p:ext uri="{BB962C8B-B14F-4D97-AF65-F5344CB8AC3E}">
        <p14:creationId xmlns:p14="http://schemas.microsoft.com/office/powerpoint/2010/main" val="262440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045334-19B0-4D34-9FBB-D243F6BB4C04}" type="datetimeFigureOut">
              <a:rPr lang="en-US" smtClean="0"/>
              <a:t>11/5/2015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D4E440-31B1-4F01-9300-CA15301D427E}" type="slidenum">
              <a:rPr lang="en-US" smtClean="0"/>
              <a:t>‹#›</a:t>
            </a:fld>
            <a:endParaRPr lang="en-US"/>
          </a:p>
        </p:txBody>
      </p:sp>
    </p:spTree>
    <p:extLst>
      <p:ext uri="{BB962C8B-B14F-4D97-AF65-F5344CB8AC3E}">
        <p14:creationId xmlns:p14="http://schemas.microsoft.com/office/powerpoint/2010/main" val="2670753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045334-19B0-4D34-9FBB-D243F6BB4C04}" type="datetimeFigureOut">
              <a:rPr lang="en-US" smtClean="0"/>
              <a:t>11/5/2015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D4E440-31B1-4F01-9300-CA15301D427E}" type="slidenum">
              <a:rPr lang="en-US" smtClean="0"/>
              <a:t>‹#›</a:t>
            </a:fld>
            <a:endParaRPr lang="en-US"/>
          </a:p>
        </p:txBody>
      </p:sp>
    </p:spTree>
    <p:extLst>
      <p:ext uri="{BB962C8B-B14F-4D97-AF65-F5344CB8AC3E}">
        <p14:creationId xmlns:p14="http://schemas.microsoft.com/office/powerpoint/2010/main" val="1087796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045334-19B0-4D34-9FBB-D243F6BB4C04}" type="datetimeFigureOut">
              <a:rPr lang="en-US" smtClean="0"/>
              <a:t>11/5/2015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D4E440-31B1-4F01-9300-CA15301D427E}" type="slidenum">
              <a:rPr lang="en-US" smtClean="0"/>
              <a:t>‹#›</a:t>
            </a:fld>
            <a:endParaRPr lang="en-US"/>
          </a:p>
        </p:txBody>
      </p:sp>
    </p:spTree>
    <p:extLst>
      <p:ext uri="{BB962C8B-B14F-4D97-AF65-F5344CB8AC3E}">
        <p14:creationId xmlns:p14="http://schemas.microsoft.com/office/powerpoint/2010/main" val="2885503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045334-19B0-4D34-9FBB-D243F6BB4C04}" type="datetimeFigureOut">
              <a:rPr lang="en-US" smtClean="0"/>
              <a:t>11/5/2015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D4E440-31B1-4F01-9300-CA15301D427E}" type="slidenum">
              <a:rPr lang="en-US" smtClean="0"/>
              <a:t>‹#›</a:t>
            </a:fld>
            <a:endParaRPr lang="en-US"/>
          </a:p>
        </p:txBody>
      </p:sp>
    </p:spTree>
    <p:extLst>
      <p:ext uri="{BB962C8B-B14F-4D97-AF65-F5344CB8AC3E}">
        <p14:creationId xmlns:p14="http://schemas.microsoft.com/office/powerpoint/2010/main" val="1534843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2045334-19B0-4D34-9FBB-D243F6BB4C04}" type="datetimeFigureOut">
              <a:rPr lang="en-US" smtClean="0"/>
              <a:t>11/5/2015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D4E440-31B1-4F01-9300-CA15301D427E}" type="slidenum">
              <a:rPr lang="en-US" smtClean="0"/>
              <a:t>‹#›</a:t>
            </a:fld>
            <a:endParaRPr lang="en-US"/>
          </a:p>
        </p:txBody>
      </p:sp>
    </p:spTree>
    <p:extLst>
      <p:ext uri="{BB962C8B-B14F-4D97-AF65-F5344CB8AC3E}">
        <p14:creationId xmlns:p14="http://schemas.microsoft.com/office/powerpoint/2010/main" val="1658130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2045334-19B0-4D34-9FBB-D243F6BB4C04}" type="datetimeFigureOut">
              <a:rPr lang="en-US" smtClean="0"/>
              <a:t>11/5/2015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D4E440-31B1-4F01-9300-CA15301D427E}" type="slidenum">
              <a:rPr lang="en-US" smtClean="0"/>
              <a:t>‹#›</a:t>
            </a:fld>
            <a:endParaRPr lang="en-US"/>
          </a:p>
        </p:txBody>
      </p:sp>
    </p:spTree>
    <p:extLst>
      <p:ext uri="{BB962C8B-B14F-4D97-AF65-F5344CB8AC3E}">
        <p14:creationId xmlns:p14="http://schemas.microsoft.com/office/powerpoint/2010/main" val="2795158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2045334-19B0-4D34-9FBB-D243F6BB4C04}" type="datetimeFigureOut">
              <a:rPr lang="en-US" smtClean="0"/>
              <a:t>11/5/2015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D4E440-31B1-4F01-9300-CA15301D427E}" type="slidenum">
              <a:rPr lang="en-US" smtClean="0"/>
              <a:t>‹#›</a:t>
            </a:fld>
            <a:endParaRPr lang="en-US"/>
          </a:p>
        </p:txBody>
      </p:sp>
    </p:spTree>
    <p:extLst>
      <p:ext uri="{BB962C8B-B14F-4D97-AF65-F5344CB8AC3E}">
        <p14:creationId xmlns:p14="http://schemas.microsoft.com/office/powerpoint/2010/main" val="552645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045334-19B0-4D34-9FBB-D243F6BB4C04}" type="datetimeFigureOut">
              <a:rPr lang="en-US" smtClean="0"/>
              <a:t>11/5/2015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D4E440-31B1-4F01-9300-CA15301D427E}" type="slidenum">
              <a:rPr lang="en-US" smtClean="0"/>
              <a:t>‹#›</a:t>
            </a:fld>
            <a:endParaRPr lang="en-US"/>
          </a:p>
        </p:txBody>
      </p:sp>
    </p:spTree>
    <p:extLst>
      <p:ext uri="{BB962C8B-B14F-4D97-AF65-F5344CB8AC3E}">
        <p14:creationId xmlns:p14="http://schemas.microsoft.com/office/powerpoint/2010/main" val="511813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045334-19B0-4D34-9FBB-D243F6BB4C04}" type="datetimeFigureOut">
              <a:rPr lang="en-US" smtClean="0"/>
              <a:t>11/5/2015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D4E440-31B1-4F01-9300-CA15301D427E}" type="slidenum">
              <a:rPr lang="en-US" smtClean="0"/>
              <a:t>‹#›</a:t>
            </a:fld>
            <a:endParaRPr lang="en-US"/>
          </a:p>
        </p:txBody>
      </p:sp>
    </p:spTree>
    <p:extLst>
      <p:ext uri="{BB962C8B-B14F-4D97-AF65-F5344CB8AC3E}">
        <p14:creationId xmlns:p14="http://schemas.microsoft.com/office/powerpoint/2010/main" val="3296352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045334-19B0-4D34-9FBB-D243F6BB4C04}" type="datetimeFigureOut">
              <a:rPr lang="en-US" smtClean="0"/>
              <a:t>11/5/2015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D4E440-31B1-4F01-9300-CA15301D427E}" type="slidenum">
              <a:rPr lang="en-US" smtClean="0"/>
              <a:t>‹#›</a:t>
            </a:fld>
            <a:endParaRPr lang="en-US"/>
          </a:p>
        </p:txBody>
      </p:sp>
    </p:spTree>
    <p:extLst>
      <p:ext uri="{BB962C8B-B14F-4D97-AF65-F5344CB8AC3E}">
        <p14:creationId xmlns:p14="http://schemas.microsoft.com/office/powerpoint/2010/main" val="1760129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32045334-19B0-4D34-9FBB-D243F6BB4C04}" type="datetimeFigureOut">
              <a:rPr lang="en-US" smtClean="0"/>
              <a:t>11/5/2015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2D4E440-31B1-4F01-9300-CA15301D427E}" type="slidenum">
              <a:rPr lang="en-US" smtClean="0"/>
              <a:t>‹#›</a:t>
            </a:fld>
            <a:endParaRPr lang="en-US"/>
          </a:p>
        </p:txBody>
      </p:sp>
    </p:spTree>
    <p:extLst>
      <p:ext uri="{BB962C8B-B14F-4D97-AF65-F5344CB8AC3E}">
        <p14:creationId xmlns:p14="http://schemas.microsoft.com/office/powerpoint/2010/main" val="333686012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3.xml"/><Relationship Id="rId7" Type="http://schemas.openxmlformats.org/officeDocument/2006/relationships/image" Target="../media/image2.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1.gif"/><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1.xml"/><Relationship Id="rId1" Type="http://schemas.openxmlformats.org/officeDocument/2006/relationships/tags" Target="../tags/tag20.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image" Target="../media/image9.pn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5.xml"/><Relationship Id="rId1" Type="http://schemas.openxmlformats.org/officeDocument/2006/relationships/tags" Target="../tags/tag24.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7.xml"/><Relationship Id="rId1" Type="http://schemas.openxmlformats.org/officeDocument/2006/relationships/tags" Target="../tags/tag26.xml"/><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 Id="rId5" Type="http://schemas.openxmlformats.org/officeDocument/2006/relationships/image" Target="../media/image10.png"/><Relationship Id="rId4"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32.xml"/><Relationship Id="rId1" Type="http://schemas.openxmlformats.org/officeDocument/2006/relationships/tags" Target="../tags/tag31.xml"/><Relationship Id="rId4"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4.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image" Target="../media/image5.pn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image" Target="../media/image6.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image" Target="../media/image7.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image" Target="../media/image8.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a:xfrm>
            <a:off x="1319545" y="1042823"/>
            <a:ext cx="6518495" cy="1790700"/>
          </a:xfrm>
        </p:spPr>
        <p:txBody>
          <a:bodyPr anchor="ctr">
            <a:normAutofit/>
          </a:bodyPr>
          <a:lstStyle/>
          <a:p>
            <a:r>
              <a:rPr lang="en-US" sz="5475" dirty="0" smtClean="0"/>
              <a:t>Crafting Wicked Domain Models</a:t>
            </a:r>
            <a:endParaRPr lang="en-US" dirty="0"/>
          </a:p>
        </p:txBody>
      </p:sp>
      <p:sp>
        <p:nvSpPr>
          <p:cNvPr id="3" name="Subtitle 2"/>
          <p:cNvSpPr>
            <a:spLocks noGrp="1"/>
          </p:cNvSpPr>
          <p:nvPr>
            <p:ph type="subTitle" idx="1"/>
            <p:custDataLst>
              <p:tags r:id="rId3"/>
            </p:custDataLst>
          </p:nvPr>
        </p:nvSpPr>
        <p:spPr>
          <a:xfrm>
            <a:off x="2007039" y="2877298"/>
            <a:ext cx="5143500" cy="1241822"/>
          </a:xfrm>
        </p:spPr>
        <p:txBody>
          <a:bodyPr>
            <a:normAutofit fontScale="92500" lnSpcReduction="10000"/>
          </a:bodyPr>
          <a:lstStyle/>
          <a:p>
            <a:r>
              <a:rPr lang="en-US" dirty="0" smtClean="0"/>
              <a:t>Jimmy Bogard</a:t>
            </a:r>
          </a:p>
          <a:p>
            <a:r>
              <a:rPr lang="en-US" dirty="0" smtClean="0"/>
              <a:t>@</a:t>
            </a:r>
            <a:r>
              <a:rPr lang="en-US" dirty="0" err="1" smtClean="0"/>
              <a:t>jbogard</a:t>
            </a:r>
            <a:endParaRPr lang="en-US" dirty="0" smtClean="0"/>
          </a:p>
          <a:p>
            <a:r>
              <a:rPr lang="en-US" dirty="0" smtClean="0"/>
              <a:t>github.com/</a:t>
            </a:r>
            <a:r>
              <a:rPr lang="en-US" dirty="0" err="1" smtClean="0"/>
              <a:t>jbogard</a:t>
            </a:r>
            <a:endParaRPr lang="en-US" dirty="0" smtClean="0"/>
          </a:p>
          <a:p>
            <a:r>
              <a:rPr lang="en-US" dirty="0" smtClean="0"/>
              <a:t>jimmybogard.lostechies.com</a:t>
            </a:r>
          </a:p>
        </p:txBody>
      </p:sp>
      <p:pic>
        <p:nvPicPr>
          <p:cNvPr id="9" name="Picture 4" descr="https://mvp.support.microsoft.com/library/images/support/en-US/MVPLogo.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27809" y="4326337"/>
            <a:ext cx="821531" cy="128587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8" descr="http://lostechies.com/wp-content/themes/lostechies/images/lostechies_logo.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83643" y="4449980"/>
            <a:ext cx="4535654" cy="55006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2" descr="AutoMappe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98781" y="5310174"/>
            <a:ext cx="2800350" cy="286783"/>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7136212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lstStyle/>
          <a:p>
            <a:pPr algn="ctr"/>
            <a:r>
              <a:rPr lang="en-US" sz="4800" dirty="0" smtClean="0"/>
              <a:t>Where’s the behavior?</a:t>
            </a:r>
            <a:endParaRPr lang="en-US" dirty="0"/>
          </a:p>
        </p:txBody>
      </p:sp>
      <p:sp>
        <p:nvSpPr>
          <p:cNvPr id="3" name="Text Placeholder 2"/>
          <p:cNvSpPr>
            <a:spLocks noGrp="1"/>
          </p:cNvSpPr>
          <p:nvPr>
            <p:ph type="body" idx="1"/>
            <p:custDataLst>
              <p:tags r:id="rId2"/>
            </p:custDataLst>
          </p:nvPr>
        </p:nvSpPr>
        <p:spPr/>
        <p:txBody>
          <a:bodyPr/>
          <a:lstStyle/>
          <a:p>
            <a:endParaRPr lang="en-US" dirty="0"/>
          </a:p>
        </p:txBody>
      </p:sp>
    </p:spTree>
    <p:custDataLst>
      <p:tags r:id="rId1"/>
    </p:custDataLst>
    <p:extLst>
      <p:ext uri="{BB962C8B-B14F-4D97-AF65-F5344CB8AC3E}">
        <p14:creationId xmlns:p14="http://schemas.microsoft.com/office/powerpoint/2010/main" val="219849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a:stretch>
            <a:fillRect/>
          </a:stretch>
        </p:blipFill>
        <p:spPr bwMode="auto">
          <a:xfrm>
            <a:off x="838200" y="1115290"/>
            <a:ext cx="7162800" cy="5027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0799462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lstStyle/>
          <a:p>
            <a:pPr algn="ctr"/>
            <a:r>
              <a:rPr lang="en-US" sz="4800" dirty="0" smtClean="0"/>
              <a:t>Anemic domain models</a:t>
            </a:r>
            <a:endParaRPr lang="en-US" dirty="0"/>
          </a:p>
        </p:txBody>
      </p:sp>
      <p:sp>
        <p:nvSpPr>
          <p:cNvPr id="3" name="Text Placeholder 2"/>
          <p:cNvSpPr>
            <a:spLocks noGrp="1"/>
          </p:cNvSpPr>
          <p:nvPr>
            <p:ph type="body" idx="1"/>
            <p:custDataLst>
              <p:tags r:id="rId2"/>
            </p:custDataLst>
          </p:nvPr>
        </p:nvSpPr>
        <p:spPr/>
        <p:txBody>
          <a:bodyPr/>
          <a:lstStyle/>
          <a:p>
            <a:endParaRPr lang="en-US" dirty="0"/>
          </a:p>
        </p:txBody>
      </p:sp>
    </p:spTree>
    <p:custDataLst>
      <p:tags r:id="rId1"/>
    </p:custDataLst>
    <p:extLst>
      <p:ext uri="{BB962C8B-B14F-4D97-AF65-F5344CB8AC3E}">
        <p14:creationId xmlns:p14="http://schemas.microsoft.com/office/powerpoint/2010/main" val="17118758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lstStyle/>
          <a:p>
            <a:pPr algn="ctr"/>
            <a:r>
              <a:rPr lang="en-US" dirty="0" smtClean="0"/>
              <a:t>Offer Assignment Service</a:t>
            </a:r>
            <a:endParaRPr lang="en-US" dirty="0"/>
          </a:p>
        </p:txBody>
      </p:sp>
      <p:sp>
        <p:nvSpPr>
          <p:cNvPr id="3" name="Text Placeholder 2"/>
          <p:cNvSpPr>
            <a:spLocks noGrp="1"/>
          </p:cNvSpPr>
          <p:nvPr>
            <p:ph type="body" idx="1"/>
            <p:custDataLst>
              <p:tags r:id="rId2"/>
            </p:custDataLst>
          </p:nvPr>
        </p:nvSpPr>
        <p:spPr/>
        <p:txBody>
          <a:bodyPr/>
          <a:lstStyle/>
          <a:p>
            <a:endParaRPr lang="en-US" dirty="0"/>
          </a:p>
        </p:txBody>
      </p:sp>
    </p:spTree>
    <p:custDataLst>
      <p:tags r:id="rId1"/>
    </p:custDataLst>
    <p:extLst>
      <p:ext uri="{BB962C8B-B14F-4D97-AF65-F5344CB8AC3E}">
        <p14:creationId xmlns:p14="http://schemas.microsoft.com/office/powerpoint/2010/main" val="18614517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endParaRPr lang="en-US"/>
          </a:p>
        </p:txBody>
      </p:sp>
      <p:pic>
        <p:nvPicPr>
          <p:cNvPr id="7170" name="Picture 2"/>
          <p:cNvPicPr>
            <a:picLocks noChangeAspect="1" noChangeArrowheads="1"/>
          </p:cNvPicPr>
          <p:nvPr>
            <p:custDataLst>
              <p:tags r:id="rId3"/>
            </p:custDataLst>
          </p:nvPr>
        </p:nvPicPr>
        <p:blipFill>
          <a:blip r:embed="rId5">
            <a:extLst>
              <a:ext uri="{28A0092B-C50C-407E-A947-70E740481C1C}">
                <a14:useLocalDpi xmlns:a14="http://schemas.microsoft.com/office/drawing/2010/main" val="0"/>
              </a:ext>
            </a:extLst>
          </a:blip>
          <a:srcRect/>
          <a:stretch>
            <a:fillRect/>
          </a:stretch>
        </p:blipFill>
        <p:spPr bwMode="auto">
          <a:xfrm>
            <a:off x="381000" y="1000125"/>
            <a:ext cx="8001000" cy="5434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3602815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lstStyle/>
          <a:p>
            <a:pPr algn="ctr"/>
            <a:r>
              <a:rPr lang="en-US" sz="4800" dirty="0" smtClean="0"/>
              <a:t>Solution</a:t>
            </a:r>
            <a:endParaRPr lang="en-US" dirty="0"/>
          </a:p>
        </p:txBody>
      </p:sp>
      <p:sp>
        <p:nvSpPr>
          <p:cNvPr id="3" name="Text Placeholder 2"/>
          <p:cNvSpPr>
            <a:spLocks noGrp="1"/>
          </p:cNvSpPr>
          <p:nvPr>
            <p:ph type="body" idx="1"/>
            <p:custDataLst>
              <p:tags r:id="rId2"/>
            </p:custDataLst>
          </p:nvPr>
        </p:nvSpPr>
        <p:spPr/>
        <p:txBody>
          <a:bodyPr/>
          <a:lstStyle/>
          <a:p>
            <a:endParaRPr lang="en-US" dirty="0"/>
          </a:p>
        </p:txBody>
      </p:sp>
    </p:spTree>
    <p:custDataLst>
      <p:tags r:id="rId1"/>
    </p:custDataLst>
    <p:extLst>
      <p:ext uri="{BB962C8B-B14F-4D97-AF65-F5344CB8AC3E}">
        <p14:creationId xmlns:p14="http://schemas.microsoft.com/office/powerpoint/2010/main" val="34404226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lstStyle/>
          <a:p>
            <a:pPr algn="ctr"/>
            <a:r>
              <a:rPr lang="en-US" dirty="0" smtClean="0"/>
              <a:t>What is a domain model?</a:t>
            </a:r>
            <a:endParaRPr lang="en-US" dirty="0"/>
          </a:p>
        </p:txBody>
      </p:sp>
      <p:sp>
        <p:nvSpPr>
          <p:cNvPr id="3" name="Text Placeholder 2"/>
          <p:cNvSpPr>
            <a:spLocks noGrp="1"/>
          </p:cNvSpPr>
          <p:nvPr>
            <p:ph type="body" idx="1"/>
            <p:custDataLst>
              <p:tags r:id="rId2"/>
            </p:custDataLst>
          </p:nvPr>
        </p:nvSpPr>
        <p:spPr/>
        <p:txBody>
          <a:bodyPr/>
          <a:lstStyle/>
          <a:p>
            <a:endParaRPr lang="en-US" dirty="0"/>
          </a:p>
        </p:txBody>
      </p:sp>
    </p:spTree>
    <p:custDataLst>
      <p:tags r:id="rId1"/>
    </p:custDataLst>
    <p:extLst>
      <p:ext uri="{BB962C8B-B14F-4D97-AF65-F5344CB8AC3E}">
        <p14:creationId xmlns:p14="http://schemas.microsoft.com/office/powerpoint/2010/main" val="22341955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lstStyle/>
          <a:p>
            <a:pPr algn="ctr"/>
            <a:r>
              <a:rPr lang="en-US" dirty="0" smtClean="0"/>
              <a:t>Why should I care?</a:t>
            </a:r>
            <a:endParaRPr lang="en-US" dirty="0"/>
          </a:p>
        </p:txBody>
      </p:sp>
      <p:sp>
        <p:nvSpPr>
          <p:cNvPr id="3" name="Text Placeholder 2"/>
          <p:cNvSpPr>
            <a:spLocks noGrp="1"/>
          </p:cNvSpPr>
          <p:nvPr>
            <p:ph type="body" idx="1"/>
            <p:custDataLst>
              <p:tags r:id="rId2"/>
            </p:custDataLst>
          </p:nvPr>
        </p:nvSpPr>
        <p:spPr/>
        <p:txBody>
          <a:bodyPr/>
          <a:lstStyle/>
          <a:p>
            <a:endParaRPr lang="en-US" dirty="0"/>
          </a:p>
        </p:txBody>
      </p:sp>
    </p:spTree>
    <p:custDataLst>
      <p:tags r:id="rId1"/>
    </p:custDataLst>
    <p:extLst>
      <p:ext uri="{BB962C8B-B14F-4D97-AF65-F5344CB8AC3E}">
        <p14:creationId xmlns:p14="http://schemas.microsoft.com/office/powerpoint/2010/main" val="35848072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lstStyle/>
          <a:p>
            <a:pPr algn="ctr"/>
            <a:r>
              <a:rPr lang="en-US" dirty="0" smtClean="0"/>
              <a:t>Current State</a:t>
            </a:r>
            <a:endParaRPr lang="en-US" dirty="0"/>
          </a:p>
        </p:txBody>
      </p:sp>
      <p:sp>
        <p:nvSpPr>
          <p:cNvPr id="3" name="Text Placeholder 2"/>
          <p:cNvSpPr>
            <a:spLocks noGrp="1"/>
          </p:cNvSpPr>
          <p:nvPr>
            <p:ph type="body" idx="1"/>
            <p:custDataLst>
              <p:tags r:id="rId2"/>
            </p:custDataLst>
          </p:nvPr>
        </p:nvSpPr>
        <p:spPr/>
        <p:txBody>
          <a:bodyPr/>
          <a:lstStyle/>
          <a:p>
            <a:endParaRPr lang="en-US" dirty="0"/>
          </a:p>
        </p:txBody>
      </p:sp>
    </p:spTree>
    <p:custDataLst>
      <p:tags r:id="rId1"/>
    </p:custDataLst>
    <p:extLst>
      <p:ext uri="{BB962C8B-B14F-4D97-AF65-F5344CB8AC3E}">
        <p14:creationId xmlns:p14="http://schemas.microsoft.com/office/powerpoint/2010/main" val="24543863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a:stretch>
            <a:fillRect/>
          </a:stretch>
        </p:blipFill>
        <p:spPr bwMode="auto">
          <a:xfrm>
            <a:off x="71207" y="1180605"/>
            <a:ext cx="8996593" cy="4565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920811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a:stretch>
            <a:fillRect/>
          </a:stretch>
        </p:blipFill>
        <p:spPr bwMode="auto">
          <a:xfrm>
            <a:off x="28074" y="1981200"/>
            <a:ext cx="9039726"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5211296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a:stretch>
            <a:fillRect/>
          </a:stretch>
        </p:blipFill>
        <p:spPr bwMode="auto">
          <a:xfrm>
            <a:off x="152400" y="2133600"/>
            <a:ext cx="8862897"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7273408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a:stretch>
            <a:fillRect/>
          </a:stretch>
        </p:blipFill>
        <p:spPr bwMode="auto">
          <a:xfrm>
            <a:off x="1295400" y="1905000"/>
            <a:ext cx="6759677"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2248979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a:stretch>
            <a:fillRect/>
          </a:stretch>
        </p:blipFill>
        <p:spPr bwMode="auto">
          <a:xfrm>
            <a:off x="838200" y="990600"/>
            <a:ext cx="7315200" cy="5453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697562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ULJKTtTuA1JYcmiIHNUWnZ"/>
</p:tagLst>
</file>

<file path=ppt/tags/tag10.xml><?xml version="1.0" encoding="utf-8"?>
<p:tagLst xmlns:a="http://schemas.openxmlformats.org/drawingml/2006/main" xmlns:r="http://schemas.openxmlformats.org/officeDocument/2006/relationships" xmlns:p="http://schemas.openxmlformats.org/presentationml/2006/main">
  <p:tag name="DVSECTIONID" val="e4vPerkWhDFnfJedsGiXU8"/>
</p:tagLst>
</file>

<file path=ppt/tags/tag11.xml><?xml version="1.0" encoding="utf-8"?>
<p:tagLst xmlns:a="http://schemas.openxmlformats.org/drawingml/2006/main" xmlns:r="http://schemas.openxmlformats.org/officeDocument/2006/relationships" xmlns:p="http://schemas.openxmlformats.org/presentationml/2006/main">
  <p:tag name="DVSHAPEID" val="yl4YjLQFnlZZnHTnMoJ9IO"/>
</p:tagLst>
</file>

<file path=ppt/tags/tag12.xml><?xml version="1.0" encoding="utf-8"?>
<p:tagLst xmlns:a="http://schemas.openxmlformats.org/drawingml/2006/main" xmlns:r="http://schemas.openxmlformats.org/officeDocument/2006/relationships" xmlns:p="http://schemas.openxmlformats.org/presentationml/2006/main">
  <p:tag name="DVSECTIONID" val="6GAmlzIPx70FcTpTC1Lhe6"/>
</p:tagLst>
</file>

<file path=ppt/tags/tag13.xml><?xml version="1.0" encoding="utf-8"?>
<p:tagLst xmlns:a="http://schemas.openxmlformats.org/drawingml/2006/main" xmlns:r="http://schemas.openxmlformats.org/officeDocument/2006/relationships" xmlns:p="http://schemas.openxmlformats.org/presentationml/2006/main">
  <p:tag name="DVSHAPEID" val="lapSjooDjR8M22GpUnGIB7"/>
</p:tagLst>
</file>

<file path=ppt/tags/tag14.xml><?xml version="1.0" encoding="utf-8"?>
<p:tagLst xmlns:a="http://schemas.openxmlformats.org/drawingml/2006/main" xmlns:r="http://schemas.openxmlformats.org/officeDocument/2006/relationships" xmlns:p="http://schemas.openxmlformats.org/presentationml/2006/main">
  <p:tag name="DVSECTIONID" val="6WSJl6bzgn75XPeR6Les6x"/>
</p:tagLst>
</file>

<file path=ppt/tags/tag15.xml><?xml version="1.0" encoding="utf-8"?>
<p:tagLst xmlns:a="http://schemas.openxmlformats.org/drawingml/2006/main" xmlns:r="http://schemas.openxmlformats.org/officeDocument/2006/relationships" xmlns:p="http://schemas.openxmlformats.org/presentationml/2006/main">
  <p:tag name="DVSHAPEID" val="EkCNIioijwFKZTzqrsgJ18"/>
</p:tagLst>
</file>

<file path=ppt/tags/tag16.xml><?xml version="1.0" encoding="utf-8"?>
<p:tagLst xmlns:a="http://schemas.openxmlformats.org/drawingml/2006/main" xmlns:r="http://schemas.openxmlformats.org/officeDocument/2006/relationships" xmlns:p="http://schemas.openxmlformats.org/presentationml/2006/main">
  <p:tag name="DVSECTIONID" val="mzxkNy4hcCU0zEtCdBDYQC"/>
</p:tagLst>
</file>

<file path=ppt/tags/tag17.xml><?xml version="1.0" encoding="utf-8"?>
<p:tagLst xmlns:a="http://schemas.openxmlformats.org/drawingml/2006/main" xmlns:r="http://schemas.openxmlformats.org/officeDocument/2006/relationships" xmlns:p="http://schemas.openxmlformats.org/presentationml/2006/main">
  <p:tag name="DVSHAPEID" val="RAERGmtltZcew4gwG6e0yB"/>
</p:tagLst>
</file>

<file path=ppt/tags/tag18.xml><?xml version="1.0" encoding="utf-8"?>
<p:tagLst xmlns:a="http://schemas.openxmlformats.org/drawingml/2006/main" xmlns:r="http://schemas.openxmlformats.org/officeDocument/2006/relationships" xmlns:p="http://schemas.openxmlformats.org/presentationml/2006/main">
  <p:tag name="DVSECTIONID" val="x6WAEKUZ3L0yzjb0jCvZbv"/>
</p:tagLst>
</file>

<file path=ppt/tags/tag19.xml><?xml version="1.0" encoding="utf-8"?>
<p:tagLst xmlns:a="http://schemas.openxmlformats.org/drawingml/2006/main" xmlns:r="http://schemas.openxmlformats.org/officeDocument/2006/relationships" xmlns:p="http://schemas.openxmlformats.org/presentationml/2006/main">
  <p:tag name="DVSHAPEID" val="7i2NQtVdrR5wt18RC2PX2F"/>
</p:tagLst>
</file>

<file path=ppt/tags/tag2.xml><?xml version="1.0" encoding="utf-8"?>
<p:tagLst xmlns:a="http://schemas.openxmlformats.org/drawingml/2006/main" xmlns:r="http://schemas.openxmlformats.org/officeDocument/2006/relationships" xmlns:p="http://schemas.openxmlformats.org/presentationml/2006/main">
  <p:tag name="DVSHAPEID" val="0el361ATYxVn7CIhxUw3rP"/>
</p:tagLst>
</file>

<file path=ppt/tags/tag20.xml><?xml version="1.0" encoding="utf-8"?>
<p:tagLst xmlns:a="http://schemas.openxmlformats.org/drawingml/2006/main" xmlns:r="http://schemas.openxmlformats.org/officeDocument/2006/relationships" xmlns:p="http://schemas.openxmlformats.org/presentationml/2006/main">
  <p:tag name="DVSECTIONID" val="bWfAouxCP8HK1qodUjmcy8"/>
</p:tagLst>
</file>

<file path=ppt/tags/tag21.xml><?xml version="1.0" encoding="utf-8"?>
<p:tagLst xmlns:a="http://schemas.openxmlformats.org/drawingml/2006/main" xmlns:r="http://schemas.openxmlformats.org/officeDocument/2006/relationships" xmlns:p="http://schemas.openxmlformats.org/presentationml/2006/main">
  <p:tag name="DVSHAPEID" val="xLnvaVMav0AftmOSwZpgyk"/>
</p:tagLst>
</file>

<file path=ppt/tags/tag22.xml><?xml version="1.0" encoding="utf-8"?>
<p:tagLst xmlns:a="http://schemas.openxmlformats.org/drawingml/2006/main" xmlns:r="http://schemas.openxmlformats.org/officeDocument/2006/relationships" xmlns:p="http://schemas.openxmlformats.org/presentationml/2006/main">
  <p:tag name="DVSECTIONID" val="004aqdi0sRr2VZk4mqsrWS"/>
</p:tagLst>
</file>

<file path=ppt/tags/tag23.xml><?xml version="1.0" encoding="utf-8"?>
<p:tagLst xmlns:a="http://schemas.openxmlformats.org/drawingml/2006/main" xmlns:r="http://schemas.openxmlformats.org/officeDocument/2006/relationships" xmlns:p="http://schemas.openxmlformats.org/presentationml/2006/main">
  <p:tag name="DVSHAPEID" val="9ZBenOucbAzsLhpli0rhm4"/>
</p:tagLst>
</file>

<file path=ppt/tags/tag24.xml><?xml version="1.0" encoding="utf-8"?>
<p:tagLst xmlns:a="http://schemas.openxmlformats.org/drawingml/2006/main" xmlns:r="http://schemas.openxmlformats.org/officeDocument/2006/relationships" xmlns:p="http://schemas.openxmlformats.org/presentationml/2006/main">
  <p:tag name="DVSECTIONID" val="RPhLB6IbDYX2Wfve3jkOFP"/>
</p:tagLst>
</file>

<file path=ppt/tags/tag25.xml><?xml version="1.0" encoding="utf-8"?>
<p:tagLst xmlns:a="http://schemas.openxmlformats.org/drawingml/2006/main" xmlns:r="http://schemas.openxmlformats.org/officeDocument/2006/relationships" xmlns:p="http://schemas.openxmlformats.org/presentationml/2006/main">
  <p:tag name="DVSHAPEID" val="WdyM2JwPxM7cBnTWyXGjOZ"/>
</p:tagLst>
</file>

<file path=ppt/tags/tag26.xml><?xml version="1.0" encoding="utf-8"?>
<p:tagLst xmlns:a="http://schemas.openxmlformats.org/drawingml/2006/main" xmlns:r="http://schemas.openxmlformats.org/officeDocument/2006/relationships" xmlns:p="http://schemas.openxmlformats.org/presentationml/2006/main">
  <p:tag name="DVSECTIONID" val="iYupSPXVK7c88eSFBbihds"/>
</p:tagLst>
</file>

<file path=ppt/tags/tag27.xml><?xml version="1.0" encoding="utf-8"?>
<p:tagLst xmlns:a="http://schemas.openxmlformats.org/drawingml/2006/main" xmlns:r="http://schemas.openxmlformats.org/officeDocument/2006/relationships" xmlns:p="http://schemas.openxmlformats.org/presentationml/2006/main">
  <p:tag name="DVSHAPEID" val="F1AxtbGpOhY43nGAMKFm2N"/>
</p:tagLst>
</file>

<file path=ppt/tags/tag28.xml><?xml version="1.0" encoding="utf-8"?>
<p:tagLst xmlns:a="http://schemas.openxmlformats.org/drawingml/2006/main" xmlns:r="http://schemas.openxmlformats.org/officeDocument/2006/relationships" xmlns:p="http://schemas.openxmlformats.org/presentationml/2006/main">
  <p:tag name="DVSECTIONID" val="5T25y8m868c1xigcdTdHeP"/>
</p:tagLst>
</file>

<file path=ppt/tags/tag29.xml><?xml version="1.0" encoding="utf-8"?>
<p:tagLst xmlns:a="http://schemas.openxmlformats.org/drawingml/2006/main" xmlns:r="http://schemas.openxmlformats.org/officeDocument/2006/relationships" xmlns:p="http://schemas.openxmlformats.org/presentationml/2006/main">
  <p:tag name="DVSHAPEID" val="lzF1rmstA3fWxwcugk88XP"/>
</p:tagLst>
</file>

<file path=ppt/tags/tag3.xml><?xml version="1.0" encoding="utf-8"?>
<p:tagLst xmlns:a="http://schemas.openxmlformats.org/drawingml/2006/main" xmlns:r="http://schemas.openxmlformats.org/officeDocument/2006/relationships" xmlns:p="http://schemas.openxmlformats.org/presentationml/2006/main">
  <p:tag name="DVSHAPEID" val="9GXR3BK6E2EUKvoPmRUH3b"/>
</p:tagLst>
</file>

<file path=ppt/tags/tag30.xml><?xml version="1.0" encoding="utf-8"?>
<p:tagLst xmlns:a="http://schemas.openxmlformats.org/drawingml/2006/main" xmlns:r="http://schemas.openxmlformats.org/officeDocument/2006/relationships" xmlns:p="http://schemas.openxmlformats.org/presentationml/2006/main">
  <p:tag name="DVSHAPEID" val="dxkvfXbVDsWSG1SrJjXkGV"/>
</p:tagLst>
</file>

<file path=ppt/tags/tag31.xml><?xml version="1.0" encoding="utf-8"?>
<p:tagLst xmlns:a="http://schemas.openxmlformats.org/drawingml/2006/main" xmlns:r="http://schemas.openxmlformats.org/officeDocument/2006/relationships" xmlns:p="http://schemas.openxmlformats.org/presentationml/2006/main">
  <p:tag name="DVSECTIONID" val="qhkYH0Y7Nuti7K6GDDlxrL"/>
</p:tagLst>
</file>

<file path=ppt/tags/tag32.xml><?xml version="1.0" encoding="utf-8"?>
<p:tagLst xmlns:a="http://schemas.openxmlformats.org/drawingml/2006/main" xmlns:r="http://schemas.openxmlformats.org/officeDocument/2006/relationships" xmlns:p="http://schemas.openxmlformats.org/presentationml/2006/main">
  <p:tag name="DVSHAPEID" val="ynsdnNjpRHnwJt1mVYYP0Q"/>
</p:tagLst>
</file>

<file path=ppt/tags/tag4.xml><?xml version="1.0" encoding="utf-8"?>
<p:tagLst xmlns:a="http://schemas.openxmlformats.org/drawingml/2006/main" xmlns:r="http://schemas.openxmlformats.org/officeDocument/2006/relationships" xmlns:p="http://schemas.openxmlformats.org/presentationml/2006/main">
  <p:tag name="DVSECTIONID" val="954DLsONlp9SVYKHguXKrn"/>
</p:tagLst>
</file>

<file path=ppt/tags/tag5.xml><?xml version="1.0" encoding="utf-8"?>
<p:tagLst xmlns:a="http://schemas.openxmlformats.org/drawingml/2006/main" xmlns:r="http://schemas.openxmlformats.org/officeDocument/2006/relationships" xmlns:p="http://schemas.openxmlformats.org/presentationml/2006/main">
  <p:tag name="DVSHAPEID" val="y8xPSOljVmvmaUIbAQKblU"/>
</p:tagLst>
</file>

<file path=ppt/tags/tag6.xml><?xml version="1.0" encoding="utf-8"?>
<p:tagLst xmlns:a="http://schemas.openxmlformats.org/drawingml/2006/main" xmlns:r="http://schemas.openxmlformats.org/officeDocument/2006/relationships" xmlns:p="http://schemas.openxmlformats.org/presentationml/2006/main">
  <p:tag name="DVSECTIONID" val="KWab8awL47ERtVtO91tNHm"/>
</p:tagLst>
</file>

<file path=ppt/tags/tag7.xml><?xml version="1.0" encoding="utf-8"?>
<p:tagLst xmlns:a="http://schemas.openxmlformats.org/drawingml/2006/main" xmlns:r="http://schemas.openxmlformats.org/officeDocument/2006/relationships" xmlns:p="http://schemas.openxmlformats.org/presentationml/2006/main">
  <p:tag name="DVSHAPEID" val="Nxjg8aCSG7NOPJSP04O0UO"/>
</p:tagLst>
</file>

<file path=ppt/tags/tag8.xml><?xml version="1.0" encoding="utf-8"?>
<p:tagLst xmlns:a="http://schemas.openxmlformats.org/drawingml/2006/main" xmlns:r="http://schemas.openxmlformats.org/officeDocument/2006/relationships" xmlns:p="http://schemas.openxmlformats.org/presentationml/2006/main">
  <p:tag name="DVSECTIONID" val="HqXVIQt6dwKMk7tzjDgzl1"/>
</p:tagLst>
</file>

<file path=ppt/tags/tag9.xml><?xml version="1.0" encoding="utf-8"?>
<p:tagLst xmlns:a="http://schemas.openxmlformats.org/drawingml/2006/main" xmlns:r="http://schemas.openxmlformats.org/officeDocument/2006/relationships" xmlns:p="http://schemas.openxmlformats.org/presentationml/2006/main">
  <p:tag name="DVSHAPEID" val="aBnLoe9woYsEkZvBFaG2Gn"/>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Lucida Console">
      <a:majorFont>
        <a:latin typeface="Lucida Console"/>
        <a:ea typeface=""/>
        <a:cs typeface=""/>
      </a:majorFont>
      <a:minorFont>
        <a:latin typeface="Lucida Consol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5174</TotalTime>
  <Words>298</Words>
  <Application>Microsoft Office PowerPoint</Application>
  <PresentationFormat>On-screen Show (4:3)</PresentationFormat>
  <Paragraphs>53</Paragraphs>
  <Slides>15</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Lucida Console</vt:lpstr>
      <vt:lpstr>Office Theme</vt:lpstr>
      <vt:lpstr>Crafting Wicked Domain Models</vt:lpstr>
      <vt:lpstr>What is a domain model?</vt:lpstr>
      <vt:lpstr>Why should I care?</vt:lpstr>
      <vt:lpstr>Current State</vt:lpstr>
      <vt:lpstr>PowerPoint Presentation</vt:lpstr>
      <vt:lpstr>PowerPoint Presentation</vt:lpstr>
      <vt:lpstr>PowerPoint Presentation</vt:lpstr>
      <vt:lpstr>PowerPoint Presentation</vt:lpstr>
      <vt:lpstr>PowerPoint Presentation</vt:lpstr>
      <vt:lpstr>Where’s the behavior?</vt:lpstr>
      <vt:lpstr>PowerPoint Presentation</vt:lpstr>
      <vt:lpstr>Anemic domain models</vt:lpstr>
      <vt:lpstr>Offer Assignment Service</vt:lpstr>
      <vt:lpstr>PowerPoint Presentation</vt:lpstr>
      <vt:lpstr>Solution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Jimmy Bogard</dc:creator>
  <cp:lastModifiedBy>James Bogard</cp:lastModifiedBy>
  <cp:revision>26</cp:revision>
  <dcterms:created xsi:type="dcterms:W3CDTF">2011-06-03T02:52:23Z</dcterms:created>
  <dcterms:modified xsi:type="dcterms:W3CDTF">2015-11-05T17:55:26Z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Google.Documents.Tracking">
    <vt:lpwstr>true</vt:lpwstr>
  </property>
  <property fmtid="{D5CDD505-2E9C-101B-9397-08002B2CF9AE}" pid="3" name="Google.Documents.DocumentId">
    <vt:lpwstr>14dekpSbZ2na7WkFvHD99DSj6bDf6z88EyeNUDJRHPoQ</vt:lpwstr>
  </property>
  <property fmtid="{D5CDD505-2E9C-101B-9397-08002B2CF9AE}" pid="4" name="Google.Documents.RevisionId">
    <vt:lpwstr>04205721088783016986</vt:lpwstr>
  </property>
  <property fmtid="{D5CDD505-2E9C-101B-9397-08002B2CF9AE}" pid="5" name="Google.Documents.PreviousRevisionId">
    <vt:lpwstr>14439896383887424716</vt:lpwstr>
  </property>
  <property fmtid="{D5CDD505-2E9C-101B-9397-08002B2CF9AE}" pid="6" name="Google.Documents.PluginVersion">
    <vt:lpwstr>2.0.2662.553</vt:lpwstr>
  </property>
  <property fmtid="{D5CDD505-2E9C-101B-9397-08002B2CF9AE}" pid="7" name="Google.Documents.MergeIncapabilityFlags">
    <vt:i4>0</vt:i4>
  </property>
</Properties>
</file>