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B90C3-EF69-4C06-852E-796C5AB0A80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9B36D51-A713-4112-B929-DA0C4C7FD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9117FCB-B8C0-448A-8CCF-914AB768BD2B}"/>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5" name="Espaço Reservado para Rodapé 4">
            <a:extLst>
              <a:ext uri="{FF2B5EF4-FFF2-40B4-BE49-F238E27FC236}">
                <a16:creationId xmlns:a16="http://schemas.microsoft.com/office/drawing/2014/main" id="{86182698-26C7-437D-8F82-A699FF2F3F8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9E98F59-AC0F-4409-A472-6383A59F0D50}"/>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4876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3D0D4-60A6-4F5B-9AE8-80B7CEFD8B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896A24C-341E-479A-BD23-A9BB05D9A06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609799F-D61A-46B2-B45C-B6CCD9F951EF}"/>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5" name="Espaço Reservado para Rodapé 4">
            <a:extLst>
              <a:ext uri="{FF2B5EF4-FFF2-40B4-BE49-F238E27FC236}">
                <a16:creationId xmlns:a16="http://schemas.microsoft.com/office/drawing/2014/main" id="{DFE89963-95AF-44ED-8D23-7BB40910FF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3E0DE3-C35D-41D8-855D-8230D7C73BB6}"/>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333345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8ED1AE-D468-4D6C-B48F-40AF9BFBD21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860A1A7-59BB-454E-B969-4757E0B11C4D}"/>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BC80B56-8BF1-49B8-AAE8-39B54B573A1C}"/>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5" name="Espaço Reservado para Rodapé 4">
            <a:extLst>
              <a:ext uri="{FF2B5EF4-FFF2-40B4-BE49-F238E27FC236}">
                <a16:creationId xmlns:a16="http://schemas.microsoft.com/office/drawing/2014/main" id="{6B11093E-5F5B-4AFB-B9D9-626A9EAC005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91E9DD-6BEC-4A49-AA17-C470E900E05A}"/>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34136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2A1A76-F7D5-4E27-BDF8-B7768249AF1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D48EDA7-8515-42B0-8BA9-16BC4427C50F}"/>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F2BA211-55CB-4EC8-A7C7-33CC707FE2F1}"/>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5" name="Espaço Reservado para Rodapé 4">
            <a:extLst>
              <a:ext uri="{FF2B5EF4-FFF2-40B4-BE49-F238E27FC236}">
                <a16:creationId xmlns:a16="http://schemas.microsoft.com/office/drawing/2014/main" id="{59FAF4A4-A0BC-414F-9D7F-5C02B79FE65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E0F69D6-77EB-4490-BF23-C0CC149262FA}"/>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367624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F3B77-C285-4477-B215-010C375FFE4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848BDE0-6A5F-4BF3-AF6F-BECA9B662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1FC60E9B-BAB6-4C24-AA81-2E2B06843153}"/>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5" name="Espaço Reservado para Rodapé 4">
            <a:extLst>
              <a:ext uri="{FF2B5EF4-FFF2-40B4-BE49-F238E27FC236}">
                <a16:creationId xmlns:a16="http://schemas.microsoft.com/office/drawing/2014/main" id="{B9AAB162-5CC3-4673-B4F3-CF697FE97B3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CFE55F-02CA-4599-AAA0-21133A64A038}"/>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307479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9C5E3C-EEE7-462F-99B3-6D878692953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292B26E-E751-4C9D-BD77-945EFABB5C4E}"/>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A451445-3E8E-4D69-A47E-A9B7B1F24043}"/>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F18C082-B5DD-42CE-9B14-05C9823A2981}"/>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6" name="Espaço Reservado para Rodapé 5">
            <a:extLst>
              <a:ext uri="{FF2B5EF4-FFF2-40B4-BE49-F238E27FC236}">
                <a16:creationId xmlns:a16="http://schemas.microsoft.com/office/drawing/2014/main" id="{A362E83E-87F0-4F75-8840-B398169247B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B9A6FE6-583D-41F4-A1EF-913D52A0468D}"/>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288136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330A0-A34D-4D7B-9AA6-DE1011EB748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AD15734-B7A8-4473-86AA-6DA2176B0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CBCDBF6B-33CE-43B8-A28F-3954EEEB825C}"/>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E5DCAF6-9E4F-4751-B4DF-17B4D9A5B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169A8578-B2F0-4020-95D9-0254D4B2CF00}"/>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423C1EA-394F-48C3-A0D5-96A522A89F43}"/>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8" name="Espaço Reservado para Rodapé 7">
            <a:extLst>
              <a:ext uri="{FF2B5EF4-FFF2-40B4-BE49-F238E27FC236}">
                <a16:creationId xmlns:a16="http://schemas.microsoft.com/office/drawing/2014/main" id="{8B90DD2E-E46F-4DCF-A10F-F47DEBB18B5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81A23F8-18B1-46E9-A5AC-2AEF5DAB6FEF}"/>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370666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3FE9D-F3DD-4C57-BFD4-F746CF873C1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9610941-A23F-4C86-87CD-EFA2CF84B43B}"/>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4" name="Espaço Reservado para Rodapé 3">
            <a:extLst>
              <a:ext uri="{FF2B5EF4-FFF2-40B4-BE49-F238E27FC236}">
                <a16:creationId xmlns:a16="http://schemas.microsoft.com/office/drawing/2014/main" id="{FEC8122A-FAEE-4455-A9A2-94F304891BA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1273014-5405-4461-8DA8-9FAB3FAFBF6E}"/>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272674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9A2949D-2F12-49F9-8AAC-F0820FE8DA10}"/>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3" name="Espaço Reservado para Rodapé 2">
            <a:extLst>
              <a:ext uri="{FF2B5EF4-FFF2-40B4-BE49-F238E27FC236}">
                <a16:creationId xmlns:a16="http://schemas.microsoft.com/office/drawing/2014/main" id="{E9E9EBEF-65D5-4BC2-96DF-FC4E8DA13C7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06C4A03-DF9E-4715-9031-1212B881C2DF}"/>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339127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67872-6865-4DE8-B78E-E7D0ECE16D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0CDC039-B572-48B0-8F14-82979FED9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20A62A1-EAAC-4858-9D35-CC884E6EB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83CFC48-AFE1-4136-8E28-987742063F87}"/>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6" name="Espaço Reservado para Rodapé 5">
            <a:extLst>
              <a:ext uri="{FF2B5EF4-FFF2-40B4-BE49-F238E27FC236}">
                <a16:creationId xmlns:a16="http://schemas.microsoft.com/office/drawing/2014/main" id="{F56A086E-33D2-460E-A457-8F9D7F59C0A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7C0CC06-194E-4754-9E73-2DA5DC33981D}"/>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399968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B0CCB-ACF8-4145-BB4D-4BE680CE3F6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116A707-26D2-434F-9AED-E10EDAF1E5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CB4B1E4-4FCD-47B3-91E3-C026946D3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A6FA925-6844-493C-AFED-FD3BFAC3D78E}"/>
              </a:ext>
            </a:extLst>
          </p:cNvPr>
          <p:cNvSpPr>
            <a:spLocks noGrp="1"/>
          </p:cNvSpPr>
          <p:nvPr>
            <p:ph type="dt" sz="half" idx="10"/>
          </p:nvPr>
        </p:nvSpPr>
        <p:spPr/>
        <p:txBody>
          <a:bodyPr/>
          <a:lstStyle/>
          <a:p>
            <a:fld id="{6D8DA3D2-24E0-4651-90D3-95FA5E8004EA}" type="datetimeFigureOut">
              <a:rPr lang="pt-BR" smtClean="0"/>
              <a:t>12/01/2019</a:t>
            </a:fld>
            <a:endParaRPr lang="pt-BR"/>
          </a:p>
        </p:txBody>
      </p:sp>
      <p:sp>
        <p:nvSpPr>
          <p:cNvPr id="6" name="Espaço Reservado para Rodapé 5">
            <a:extLst>
              <a:ext uri="{FF2B5EF4-FFF2-40B4-BE49-F238E27FC236}">
                <a16:creationId xmlns:a16="http://schemas.microsoft.com/office/drawing/2014/main" id="{C3606864-9DDE-4F38-A97B-60147BCFEE2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73DFC0-82F2-4B99-918E-5362606127CB}"/>
              </a:ext>
            </a:extLst>
          </p:cNvPr>
          <p:cNvSpPr>
            <a:spLocks noGrp="1"/>
          </p:cNvSpPr>
          <p:nvPr>
            <p:ph type="sldNum" sz="quarter" idx="12"/>
          </p:nvPr>
        </p:nvSpPr>
        <p:spPr/>
        <p:txBody>
          <a:bodyPr/>
          <a:lstStyle/>
          <a:p>
            <a:fld id="{06A3D2D2-F7B9-4A7E-B988-E715C3518F5F}" type="slidenum">
              <a:rPr lang="pt-BR" smtClean="0"/>
              <a:t>‹nº›</a:t>
            </a:fld>
            <a:endParaRPr lang="pt-BR"/>
          </a:p>
        </p:txBody>
      </p:sp>
    </p:spTree>
    <p:extLst>
      <p:ext uri="{BB962C8B-B14F-4D97-AF65-F5344CB8AC3E}">
        <p14:creationId xmlns:p14="http://schemas.microsoft.com/office/powerpoint/2010/main" val="95168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9E048D1-0825-440B-8E36-81FBB8779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536B524-BA5E-41CE-96B8-AF67EF9F3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0234DBF-37D9-44E9-B586-A98647312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DA3D2-24E0-4651-90D3-95FA5E8004EA}" type="datetimeFigureOut">
              <a:rPr lang="pt-BR" smtClean="0"/>
              <a:t>12/01/2019</a:t>
            </a:fld>
            <a:endParaRPr lang="pt-BR"/>
          </a:p>
        </p:txBody>
      </p:sp>
      <p:sp>
        <p:nvSpPr>
          <p:cNvPr id="5" name="Espaço Reservado para Rodapé 4">
            <a:extLst>
              <a:ext uri="{FF2B5EF4-FFF2-40B4-BE49-F238E27FC236}">
                <a16:creationId xmlns:a16="http://schemas.microsoft.com/office/drawing/2014/main" id="{DE984FE6-AF65-409D-A279-4DBE74F02D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4412CDE-3DA4-45F7-92EF-8DBCD69C7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3D2D2-F7B9-4A7E-B988-E715C3518F5F}" type="slidenum">
              <a:rPr lang="pt-BR" smtClean="0"/>
              <a:t>‹nº›</a:t>
            </a:fld>
            <a:endParaRPr lang="pt-BR"/>
          </a:p>
        </p:txBody>
      </p:sp>
    </p:spTree>
    <p:extLst>
      <p:ext uri="{BB962C8B-B14F-4D97-AF65-F5344CB8AC3E}">
        <p14:creationId xmlns:p14="http://schemas.microsoft.com/office/powerpoint/2010/main" val="94193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8FD54-9747-4E97-B7A0-B5648B023E53}"/>
              </a:ext>
            </a:extLst>
          </p:cNvPr>
          <p:cNvSpPr>
            <a:spLocks noGrp="1"/>
          </p:cNvSpPr>
          <p:nvPr>
            <p:ph type="ctrTitle"/>
          </p:nvPr>
        </p:nvSpPr>
        <p:spPr>
          <a:xfrm>
            <a:off x="1452979" y="2480646"/>
            <a:ext cx="9144000" cy="2387600"/>
          </a:xfrm>
        </p:spPr>
        <p:txBody>
          <a:bodyPr>
            <a:normAutofit fontScale="90000"/>
          </a:bodyPr>
          <a:lstStyle/>
          <a:p>
            <a:pPr algn="l"/>
            <a:r>
              <a:rPr lang="en-US" dirty="0"/>
              <a:t>HUMAN DEVELOPMENT INDEX IN BRAZIL: </a:t>
            </a:r>
            <a:br>
              <a:rPr lang="pt-BR" dirty="0"/>
            </a:br>
            <a:r>
              <a:rPr lang="en-US" sz="4000" dirty="0"/>
              <a:t>ANALYSIS OF FACTORS INFLUENCING RESULTS</a:t>
            </a:r>
            <a:br>
              <a:rPr lang="pt-BR" dirty="0"/>
            </a:br>
            <a:endParaRPr lang="pt-BR" dirty="0"/>
          </a:p>
        </p:txBody>
      </p:sp>
      <p:sp>
        <p:nvSpPr>
          <p:cNvPr id="3" name="Subtítulo 2">
            <a:extLst>
              <a:ext uri="{FF2B5EF4-FFF2-40B4-BE49-F238E27FC236}">
                <a16:creationId xmlns:a16="http://schemas.microsoft.com/office/drawing/2014/main" id="{165EFA74-3559-42AE-ACDD-1662B3C44A30}"/>
              </a:ext>
            </a:extLst>
          </p:cNvPr>
          <p:cNvSpPr>
            <a:spLocks noGrp="1"/>
          </p:cNvSpPr>
          <p:nvPr>
            <p:ph type="subTitle" idx="1"/>
          </p:nvPr>
        </p:nvSpPr>
        <p:spPr>
          <a:xfrm>
            <a:off x="1452979" y="4960321"/>
            <a:ext cx="9144000" cy="1655762"/>
          </a:xfrm>
        </p:spPr>
        <p:txBody>
          <a:bodyPr/>
          <a:lstStyle/>
          <a:p>
            <a:pPr algn="l"/>
            <a:r>
              <a:rPr lang="en-US" dirty="0"/>
              <a:t>Paulo Bernardocki</a:t>
            </a:r>
            <a:endParaRPr lang="pt-BR" dirty="0"/>
          </a:p>
          <a:p>
            <a:pPr algn="l"/>
            <a:r>
              <a:rPr lang="en-US" dirty="0"/>
              <a:t>2019-01-12</a:t>
            </a:r>
            <a:endParaRPr lang="pt-BR" dirty="0"/>
          </a:p>
          <a:p>
            <a:endParaRPr lang="pt-BR" dirty="0"/>
          </a:p>
        </p:txBody>
      </p:sp>
      <p:pic>
        <p:nvPicPr>
          <p:cNvPr id="5" name="Imagem 4">
            <a:extLst>
              <a:ext uri="{FF2B5EF4-FFF2-40B4-BE49-F238E27FC236}">
                <a16:creationId xmlns:a16="http://schemas.microsoft.com/office/drawing/2014/main" id="{57C4C56D-7A95-4B32-90B4-6E076D1FB98A}"/>
              </a:ext>
            </a:extLst>
          </p:cNvPr>
          <p:cNvPicPr/>
          <p:nvPr/>
        </p:nvPicPr>
        <p:blipFill>
          <a:blip r:embed="rId2"/>
          <a:stretch>
            <a:fillRect/>
          </a:stretch>
        </p:blipFill>
        <p:spPr>
          <a:xfrm>
            <a:off x="8637677" y="3946525"/>
            <a:ext cx="3474720" cy="2911475"/>
          </a:xfrm>
          <a:prstGeom prst="rect">
            <a:avLst/>
          </a:prstGeom>
        </p:spPr>
      </p:pic>
    </p:spTree>
    <p:extLst>
      <p:ext uri="{BB962C8B-B14F-4D97-AF65-F5344CB8AC3E}">
        <p14:creationId xmlns:p14="http://schemas.microsoft.com/office/powerpoint/2010/main" val="204504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F1822-3596-461F-928A-256741F14C17}"/>
              </a:ext>
            </a:extLst>
          </p:cNvPr>
          <p:cNvSpPr>
            <a:spLocks noGrp="1"/>
          </p:cNvSpPr>
          <p:nvPr>
            <p:ph type="title"/>
          </p:nvPr>
        </p:nvSpPr>
        <p:spPr/>
        <p:txBody>
          <a:bodyPr/>
          <a:lstStyle/>
          <a:p>
            <a:r>
              <a:rPr lang="pt-BR" dirty="0" err="1"/>
              <a:t>Conclusion</a:t>
            </a:r>
            <a:endParaRPr lang="pt-BR" dirty="0"/>
          </a:p>
        </p:txBody>
      </p:sp>
      <p:sp>
        <p:nvSpPr>
          <p:cNvPr id="3" name="Espaço Reservado para Conteúdo 2">
            <a:extLst>
              <a:ext uri="{FF2B5EF4-FFF2-40B4-BE49-F238E27FC236}">
                <a16:creationId xmlns:a16="http://schemas.microsoft.com/office/drawing/2014/main" id="{4325A7A1-E329-4079-9A71-CF0E8A987BB3}"/>
              </a:ext>
            </a:extLst>
          </p:cNvPr>
          <p:cNvSpPr>
            <a:spLocks noGrp="1"/>
          </p:cNvSpPr>
          <p:nvPr>
            <p:ph idx="1"/>
          </p:nvPr>
        </p:nvSpPr>
        <p:spPr/>
        <p:txBody>
          <a:bodyPr/>
          <a:lstStyle/>
          <a:p>
            <a:r>
              <a:rPr lang="en-US" dirty="0"/>
              <a:t>The usage of demographic, infrastructure and economic variables successfully predicted the behavior of the Human Capital Index across Brazil.</a:t>
            </a:r>
            <a:endParaRPr lang="pt-BR" dirty="0"/>
          </a:p>
          <a:p>
            <a:r>
              <a:rPr lang="en-US" dirty="0"/>
              <a:t>It was noted that the Per Capita Income has a relevant role in this calculation, balanced with the infrastructure proxy (number of Radio Base Stations for cellular service) as well as the economic proxy (the number of business venues in each city) has also a role in this calculation.</a:t>
            </a:r>
            <a:endParaRPr lang="pt-BR" dirty="0"/>
          </a:p>
          <a:p>
            <a:pPr marL="0" indent="0">
              <a:buNone/>
            </a:pPr>
            <a:endParaRPr lang="pt-BR" dirty="0"/>
          </a:p>
        </p:txBody>
      </p:sp>
    </p:spTree>
    <p:extLst>
      <p:ext uri="{BB962C8B-B14F-4D97-AF65-F5344CB8AC3E}">
        <p14:creationId xmlns:p14="http://schemas.microsoft.com/office/powerpoint/2010/main" val="107553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C6F90-5CF8-47BF-986D-321AA9714C27}"/>
              </a:ext>
            </a:extLst>
          </p:cNvPr>
          <p:cNvSpPr>
            <a:spLocks noGrp="1"/>
          </p:cNvSpPr>
          <p:nvPr>
            <p:ph type="title"/>
          </p:nvPr>
        </p:nvSpPr>
        <p:spPr/>
        <p:txBody>
          <a:bodyPr/>
          <a:lstStyle/>
          <a:p>
            <a:r>
              <a:rPr lang="en-US" b="1" dirty="0"/>
              <a:t>Introduction/Business Problem</a:t>
            </a:r>
            <a:endParaRPr lang="pt-BR" dirty="0"/>
          </a:p>
        </p:txBody>
      </p:sp>
      <p:sp>
        <p:nvSpPr>
          <p:cNvPr id="3" name="Espaço Reservado para Conteúdo 2">
            <a:extLst>
              <a:ext uri="{FF2B5EF4-FFF2-40B4-BE49-F238E27FC236}">
                <a16:creationId xmlns:a16="http://schemas.microsoft.com/office/drawing/2014/main" id="{1C40F03C-85E9-4863-B1B9-63E345334795}"/>
              </a:ext>
            </a:extLst>
          </p:cNvPr>
          <p:cNvSpPr>
            <a:spLocks noGrp="1"/>
          </p:cNvSpPr>
          <p:nvPr>
            <p:ph idx="1"/>
          </p:nvPr>
        </p:nvSpPr>
        <p:spPr/>
        <p:txBody>
          <a:bodyPr/>
          <a:lstStyle/>
          <a:p>
            <a:r>
              <a:rPr lang="en-US" dirty="0"/>
              <a:t>This report is intended to different levels of government audiences in Brazil, from municipality to country level. It intends to explore the effect of different demographic and economical data on the Human Development Index (HDI), for each municipality in the country. There are more than 5,000 municipalities in Brazil. </a:t>
            </a:r>
            <a:br>
              <a:rPr lang="en-US" dirty="0"/>
            </a:br>
            <a:endParaRPr lang="pt-BR" dirty="0"/>
          </a:p>
          <a:p>
            <a:r>
              <a:rPr lang="pt-BR" dirty="0" err="1"/>
              <a:t>Demographic</a:t>
            </a:r>
            <a:r>
              <a:rPr lang="pt-BR" dirty="0"/>
              <a:t>, </a:t>
            </a:r>
            <a:r>
              <a:rPr lang="pt-BR" dirty="0" err="1"/>
              <a:t>Infrastructure</a:t>
            </a:r>
            <a:r>
              <a:rPr lang="pt-BR" dirty="0"/>
              <a:t> </a:t>
            </a:r>
            <a:r>
              <a:rPr lang="pt-BR" dirty="0" err="1"/>
              <a:t>and</a:t>
            </a:r>
            <a:r>
              <a:rPr lang="pt-BR" dirty="0"/>
              <a:t> </a:t>
            </a:r>
            <a:r>
              <a:rPr lang="pt-BR" dirty="0" err="1"/>
              <a:t>Economic</a:t>
            </a:r>
            <a:r>
              <a:rPr lang="pt-BR" dirty="0"/>
              <a:t> data </a:t>
            </a:r>
            <a:r>
              <a:rPr lang="pt-BR" dirty="0" err="1"/>
              <a:t>will</a:t>
            </a:r>
            <a:r>
              <a:rPr lang="pt-BR" dirty="0"/>
              <a:t> </a:t>
            </a:r>
            <a:r>
              <a:rPr lang="pt-BR" dirty="0" err="1"/>
              <a:t>be</a:t>
            </a:r>
            <a:r>
              <a:rPr lang="pt-BR" dirty="0"/>
              <a:t> </a:t>
            </a:r>
            <a:r>
              <a:rPr lang="pt-BR" dirty="0" err="1"/>
              <a:t>correlated</a:t>
            </a:r>
            <a:endParaRPr lang="pt-BR" dirty="0"/>
          </a:p>
        </p:txBody>
      </p:sp>
    </p:spTree>
    <p:extLst>
      <p:ext uri="{BB962C8B-B14F-4D97-AF65-F5344CB8AC3E}">
        <p14:creationId xmlns:p14="http://schemas.microsoft.com/office/powerpoint/2010/main" val="336102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79980-A6C1-467F-A9A7-CCEB0311B432}"/>
              </a:ext>
            </a:extLst>
          </p:cNvPr>
          <p:cNvSpPr>
            <a:spLocks noGrp="1"/>
          </p:cNvSpPr>
          <p:nvPr>
            <p:ph type="title"/>
          </p:nvPr>
        </p:nvSpPr>
        <p:spPr/>
        <p:txBody>
          <a:bodyPr/>
          <a:lstStyle/>
          <a:p>
            <a:r>
              <a:rPr lang="pt-BR" dirty="0"/>
              <a:t>Data </a:t>
            </a:r>
            <a:r>
              <a:rPr lang="pt-BR" dirty="0" err="1"/>
              <a:t>Sources</a:t>
            </a:r>
            <a:endParaRPr lang="pt-BR" dirty="0"/>
          </a:p>
        </p:txBody>
      </p:sp>
      <p:pic>
        <p:nvPicPr>
          <p:cNvPr id="4" name="Imagem 3" descr="C:\Users\Paulo\AppData\Local\Microsoft\Windows\INetCache\Content.MSO\607521FD.tmp">
            <a:extLst>
              <a:ext uri="{FF2B5EF4-FFF2-40B4-BE49-F238E27FC236}">
                <a16:creationId xmlns:a16="http://schemas.microsoft.com/office/drawing/2014/main" id="{59275A49-F47D-4716-9C25-C45E8CC4D3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9064" y="1883252"/>
            <a:ext cx="2627935" cy="1393876"/>
          </a:xfrm>
          <a:prstGeom prst="rect">
            <a:avLst/>
          </a:prstGeom>
          <a:noFill/>
          <a:ln>
            <a:noFill/>
          </a:ln>
        </p:spPr>
      </p:pic>
      <p:pic>
        <p:nvPicPr>
          <p:cNvPr id="5" name="Imagem 4" descr="C:\Users\Paulo\AppData\Local\Microsoft\Windows\INetCache\Content.MSO\EFFBC213.tmp">
            <a:extLst>
              <a:ext uri="{FF2B5EF4-FFF2-40B4-BE49-F238E27FC236}">
                <a16:creationId xmlns:a16="http://schemas.microsoft.com/office/drawing/2014/main" id="{5C9B83F3-2FFB-4155-9CA1-703F39EC0C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4932680"/>
            <a:ext cx="4194588" cy="1191539"/>
          </a:xfrm>
          <a:prstGeom prst="rect">
            <a:avLst/>
          </a:prstGeom>
          <a:noFill/>
          <a:ln>
            <a:noFill/>
          </a:ln>
        </p:spPr>
      </p:pic>
      <p:pic>
        <p:nvPicPr>
          <p:cNvPr id="6" name="Imagem 5" descr="Image result for foursquare logo">
            <a:extLst>
              <a:ext uri="{FF2B5EF4-FFF2-40B4-BE49-F238E27FC236}">
                <a16:creationId xmlns:a16="http://schemas.microsoft.com/office/drawing/2014/main" id="{1F73B9D8-50E0-4D83-8B0C-C3BB8B3D09F7}"/>
              </a:ext>
            </a:extLst>
          </p:cNvPr>
          <p:cNvPicPr/>
          <p:nvPr/>
        </p:nvPicPr>
        <p:blipFill rotWithShape="1">
          <a:blip r:embed="rId4">
            <a:extLst>
              <a:ext uri="{28A0092B-C50C-407E-A947-70E740481C1C}">
                <a14:useLocalDpi xmlns:a14="http://schemas.microsoft.com/office/drawing/2010/main" val="0"/>
              </a:ext>
            </a:extLst>
          </a:blip>
          <a:srcRect t="13153" b="20636"/>
          <a:stretch/>
        </p:blipFill>
        <p:spPr bwMode="auto">
          <a:xfrm>
            <a:off x="6811010" y="1609408"/>
            <a:ext cx="4598886" cy="1640240"/>
          </a:xfrm>
          <a:prstGeom prst="rect">
            <a:avLst/>
          </a:prstGeom>
          <a:noFill/>
          <a:ln>
            <a:noFill/>
          </a:ln>
          <a:extLst>
            <a:ext uri="{53640926-AAD7-44D8-BBD7-CCE9431645EC}">
              <a14:shadowObscured xmlns:a14="http://schemas.microsoft.com/office/drawing/2010/main"/>
            </a:ext>
          </a:extLst>
        </p:spPr>
      </p:pic>
      <p:pic>
        <p:nvPicPr>
          <p:cNvPr id="7" name="Imagem 6" descr="C:\Users\Paulo\AppData\Local\Microsoft\Windows\INetCache\Content.MSO\10335899.tmp">
            <a:extLst>
              <a:ext uri="{FF2B5EF4-FFF2-40B4-BE49-F238E27FC236}">
                <a16:creationId xmlns:a16="http://schemas.microsoft.com/office/drawing/2014/main" id="{706C9811-5CCB-47C0-9738-2A6C1E968A2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499984" y="4046855"/>
            <a:ext cx="3701415" cy="2227579"/>
          </a:xfrm>
          <a:prstGeom prst="rect">
            <a:avLst/>
          </a:prstGeom>
          <a:noFill/>
          <a:ln>
            <a:noFill/>
          </a:ln>
        </p:spPr>
      </p:pic>
      <p:sp>
        <p:nvSpPr>
          <p:cNvPr id="8" name="CaixaDeTexto 7">
            <a:extLst>
              <a:ext uri="{FF2B5EF4-FFF2-40B4-BE49-F238E27FC236}">
                <a16:creationId xmlns:a16="http://schemas.microsoft.com/office/drawing/2014/main" id="{261545CB-6C51-4925-9EF7-1CA08A5B41D5}"/>
              </a:ext>
            </a:extLst>
          </p:cNvPr>
          <p:cNvSpPr txBox="1"/>
          <p:nvPr/>
        </p:nvSpPr>
        <p:spPr>
          <a:xfrm>
            <a:off x="1333500" y="3467100"/>
            <a:ext cx="2753318" cy="369332"/>
          </a:xfrm>
          <a:prstGeom prst="rect">
            <a:avLst/>
          </a:prstGeom>
          <a:noFill/>
        </p:spPr>
        <p:txBody>
          <a:bodyPr wrap="none" rtlCol="0">
            <a:spAutoFit/>
          </a:bodyPr>
          <a:lstStyle/>
          <a:p>
            <a:r>
              <a:rPr lang="pt-BR" dirty="0" err="1"/>
              <a:t>Human</a:t>
            </a:r>
            <a:r>
              <a:rPr lang="pt-BR" dirty="0"/>
              <a:t> </a:t>
            </a:r>
            <a:r>
              <a:rPr lang="pt-BR" dirty="0" err="1"/>
              <a:t>Development</a:t>
            </a:r>
            <a:r>
              <a:rPr lang="pt-BR" dirty="0"/>
              <a:t> Index</a:t>
            </a:r>
          </a:p>
        </p:txBody>
      </p:sp>
      <p:sp>
        <p:nvSpPr>
          <p:cNvPr id="9" name="CaixaDeTexto 8">
            <a:extLst>
              <a:ext uri="{FF2B5EF4-FFF2-40B4-BE49-F238E27FC236}">
                <a16:creationId xmlns:a16="http://schemas.microsoft.com/office/drawing/2014/main" id="{DBEC180D-2074-4419-9CC5-0436BE30DE08}"/>
              </a:ext>
            </a:extLst>
          </p:cNvPr>
          <p:cNvSpPr txBox="1"/>
          <p:nvPr/>
        </p:nvSpPr>
        <p:spPr>
          <a:xfrm>
            <a:off x="7974032" y="3239021"/>
            <a:ext cx="1728102" cy="369332"/>
          </a:xfrm>
          <a:prstGeom prst="rect">
            <a:avLst/>
          </a:prstGeom>
          <a:noFill/>
        </p:spPr>
        <p:txBody>
          <a:bodyPr wrap="none" rtlCol="0">
            <a:spAutoFit/>
          </a:bodyPr>
          <a:lstStyle/>
          <a:p>
            <a:r>
              <a:rPr lang="pt-BR" dirty="0"/>
              <a:t>Business </a:t>
            </a:r>
            <a:r>
              <a:rPr lang="pt-BR" dirty="0" err="1"/>
              <a:t>Venues</a:t>
            </a:r>
            <a:endParaRPr lang="pt-BR" dirty="0"/>
          </a:p>
        </p:txBody>
      </p:sp>
      <p:sp>
        <p:nvSpPr>
          <p:cNvPr id="10" name="CaixaDeTexto 9">
            <a:extLst>
              <a:ext uri="{FF2B5EF4-FFF2-40B4-BE49-F238E27FC236}">
                <a16:creationId xmlns:a16="http://schemas.microsoft.com/office/drawing/2014/main" id="{30438312-91DA-491A-96E2-B7D5BE03EB4C}"/>
              </a:ext>
            </a:extLst>
          </p:cNvPr>
          <p:cNvSpPr txBox="1"/>
          <p:nvPr/>
        </p:nvSpPr>
        <p:spPr>
          <a:xfrm>
            <a:off x="8326457" y="6274434"/>
            <a:ext cx="1604735" cy="369332"/>
          </a:xfrm>
          <a:prstGeom prst="rect">
            <a:avLst/>
          </a:prstGeom>
          <a:noFill/>
        </p:spPr>
        <p:txBody>
          <a:bodyPr wrap="none" rtlCol="0">
            <a:spAutoFit/>
          </a:bodyPr>
          <a:lstStyle/>
          <a:p>
            <a:r>
              <a:rPr lang="pt-BR" dirty="0" err="1"/>
              <a:t>Cellular</a:t>
            </a:r>
            <a:r>
              <a:rPr lang="pt-BR" dirty="0"/>
              <a:t> </a:t>
            </a:r>
            <a:r>
              <a:rPr lang="pt-BR" dirty="0" err="1"/>
              <a:t>Towers</a:t>
            </a:r>
            <a:endParaRPr lang="pt-BR" dirty="0"/>
          </a:p>
        </p:txBody>
      </p:sp>
      <p:sp>
        <p:nvSpPr>
          <p:cNvPr id="11" name="CaixaDeTexto 10">
            <a:extLst>
              <a:ext uri="{FF2B5EF4-FFF2-40B4-BE49-F238E27FC236}">
                <a16:creationId xmlns:a16="http://schemas.microsoft.com/office/drawing/2014/main" id="{F36F43E1-D4A1-4085-B8EE-D169F4493BBC}"/>
              </a:ext>
            </a:extLst>
          </p:cNvPr>
          <p:cNvSpPr txBox="1"/>
          <p:nvPr/>
        </p:nvSpPr>
        <p:spPr>
          <a:xfrm>
            <a:off x="884149" y="6187547"/>
            <a:ext cx="3180679" cy="369332"/>
          </a:xfrm>
          <a:prstGeom prst="rect">
            <a:avLst/>
          </a:prstGeom>
          <a:noFill/>
        </p:spPr>
        <p:txBody>
          <a:bodyPr wrap="none" rtlCol="0">
            <a:spAutoFit/>
          </a:bodyPr>
          <a:lstStyle/>
          <a:p>
            <a:r>
              <a:rPr lang="pt-BR" dirty="0"/>
              <a:t>Per Capita Index </a:t>
            </a:r>
            <a:r>
              <a:rPr lang="pt-BR" dirty="0" err="1"/>
              <a:t>and</a:t>
            </a:r>
            <a:r>
              <a:rPr lang="pt-BR" dirty="0"/>
              <a:t> </a:t>
            </a:r>
            <a:r>
              <a:rPr lang="pt-BR" dirty="0" err="1"/>
              <a:t>Population</a:t>
            </a:r>
            <a:endParaRPr lang="pt-BR" dirty="0"/>
          </a:p>
        </p:txBody>
      </p:sp>
    </p:spTree>
    <p:extLst>
      <p:ext uri="{BB962C8B-B14F-4D97-AF65-F5344CB8AC3E}">
        <p14:creationId xmlns:p14="http://schemas.microsoft.com/office/powerpoint/2010/main" val="256962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1860B-6D9B-4D0A-93D9-668AB4CDB94C}"/>
              </a:ext>
            </a:extLst>
          </p:cNvPr>
          <p:cNvSpPr>
            <a:spLocks noGrp="1"/>
          </p:cNvSpPr>
          <p:nvPr>
            <p:ph type="title"/>
          </p:nvPr>
        </p:nvSpPr>
        <p:spPr/>
        <p:txBody>
          <a:bodyPr/>
          <a:lstStyle/>
          <a:p>
            <a:r>
              <a:rPr lang="pt-BR" dirty="0" err="1"/>
              <a:t>Dataframe</a:t>
            </a:r>
            <a:endParaRPr lang="pt-BR" dirty="0"/>
          </a:p>
        </p:txBody>
      </p:sp>
      <p:pic>
        <p:nvPicPr>
          <p:cNvPr id="4" name="Espaço Reservado para Conteúdo 3">
            <a:extLst>
              <a:ext uri="{FF2B5EF4-FFF2-40B4-BE49-F238E27FC236}">
                <a16:creationId xmlns:a16="http://schemas.microsoft.com/office/drawing/2014/main" id="{FFD77A31-6950-407D-9D09-574824100CD0}"/>
              </a:ext>
            </a:extLst>
          </p:cNvPr>
          <p:cNvPicPr>
            <a:picLocks noGrp="1"/>
          </p:cNvPicPr>
          <p:nvPr>
            <p:ph idx="1"/>
          </p:nvPr>
        </p:nvPicPr>
        <p:blipFill>
          <a:blip r:embed="rId2"/>
          <a:stretch>
            <a:fillRect/>
          </a:stretch>
        </p:blipFill>
        <p:spPr>
          <a:xfrm>
            <a:off x="214311" y="1690688"/>
            <a:ext cx="11510963" cy="4233862"/>
          </a:xfrm>
          <a:prstGeom prst="rect">
            <a:avLst/>
          </a:prstGeom>
        </p:spPr>
      </p:pic>
    </p:spTree>
    <p:extLst>
      <p:ext uri="{BB962C8B-B14F-4D97-AF65-F5344CB8AC3E}">
        <p14:creationId xmlns:p14="http://schemas.microsoft.com/office/powerpoint/2010/main" val="352211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10284-28D1-4FDD-ABC5-EADB61CFF91D}"/>
              </a:ext>
            </a:extLst>
          </p:cNvPr>
          <p:cNvSpPr>
            <a:spLocks noGrp="1"/>
          </p:cNvSpPr>
          <p:nvPr>
            <p:ph type="title"/>
          </p:nvPr>
        </p:nvSpPr>
        <p:spPr/>
        <p:txBody>
          <a:bodyPr/>
          <a:lstStyle/>
          <a:p>
            <a:r>
              <a:rPr lang="pt-BR" dirty="0" err="1"/>
              <a:t>Exploratory</a:t>
            </a:r>
            <a:r>
              <a:rPr lang="pt-BR" dirty="0"/>
              <a:t> Data </a:t>
            </a:r>
            <a:r>
              <a:rPr lang="pt-BR" dirty="0" err="1"/>
              <a:t>Analysis</a:t>
            </a:r>
            <a:r>
              <a:rPr lang="pt-BR" dirty="0"/>
              <a:t> (1/3)</a:t>
            </a:r>
          </a:p>
        </p:txBody>
      </p:sp>
      <p:sp>
        <p:nvSpPr>
          <p:cNvPr id="3" name="Espaço Reservado para Conteúdo 2">
            <a:extLst>
              <a:ext uri="{FF2B5EF4-FFF2-40B4-BE49-F238E27FC236}">
                <a16:creationId xmlns:a16="http://schemas.microsoft.com/office/drawing/2014/main" id="{D2A37B8A-5C27-4795-AF66-5CC26173394B}"/>
              </a:ext>
            </a:extLst>
          </p:cNvPr>
          <p:cNvSpPr>
            <a:spLocks noGrp="1"/>
          </p:cNvSpPr>
          <p:nvPr>
            <p:ph idx="1"/>
          </p:nvPr>
        </p:nvSpPr>
        <p:spPr>
          <a:xfrm>
            <a:off x="7066625" y="1690688"/>
            <a:ext cx="3310631" cy="4351338"/>
          </a:xfrm>
        </p:spPr>
        <p:txBody>
          <a:bodyPr/>
          <a:lstStyle/>
          <a:p>
            <a:r>
              <a:rPr lang="en-US" dirty="0"/>
              <a:t>Concentration of economic activity towards the southeast of the territory</a:t>
            </a:r>
          </a:p>
          <a:p>
            <a:r>
              <a:rPr lang="en-US" dirty="0"/>
              <a:t>Also closer to the coast in comparison to the interior</a:t>
            </a:r>
            <a:endParaRPr lang="pt-BR" dirty="0"/>
          </a:p>
        </p:txBody>
      </p:sp>
      <p:grpSp>
        <p:nvGrpSpPr>
          <p:cNvPr id="4" name="Agrupar 3">
            <a:extLst>
              <a:ext uri="{FF2B5EF4-FFF2-40B4-BE49-F238E27FC236}">
                <a16:creationId xmlns:a16="http://schemas.microsoft.com/office/drawing/2014/main" id="{22BDEB84-9D2A-43A6-B089-0AE89F09FC04}"/>
              </a:ext>
            </a:extLst>
          </p:cNvPr>
          <p:cNvGrpSpPr/>
          <p:nvPr/>
        </p:nvGrpSpPr>
        <p:grpSpPr>
          <a:xfrm>
            <a:off x="838200" y="1451183"/>
            <a:ext cx="4957069" cy="5100221"/>
            <a:chOff x="0" y="0"/>
            <a:chExt cx="6057900" cy="6296025"/>
          </a:xfrm>
        </p:grpSpPr>
        <p:pic>
          <p:nvPicPr>
            <p:cNvPr id="5" name="Imagem 4">
              <a:extLst>
                <a:ext uri="{FF2B5EF4-FFF2-40B4-BE49-F238E27FC236}">
                  <a16:creationId xmlns:a16="http://schemas.microsoft.com/office/drawing/2014/main" id="{92D5AB33-9DEA-43AC-9C8A-BA0B1A505A62}"/>
                </a:ext>
              </a:extLst>
            </p:cNvPr>
            <p:cNvPicPr>
              <a:picLocks noChangeAspect="1"/>
            </p:cNvPicPr>
            <p:nvPr/>
          </p:nvPicPr>
          <p:blipFill>
            <a:blip r:embed="rId2"/>
            <a:stretch>
              <a:fillRect/>
            </a:stretch>
          </p:blipFill>
          <p:spPr>
            <a:xfrm>
              <a:off x="0" y="0"/>
              <a:ext cx="6057900" cy="6296025"/>
            </a:xfrm>
            <a:prstGeom prst="rect">
              <a:avLst/>
            </a:prstGeom>
          </p:spPr>
        </p:pic>
        <p:pic>
          <p:nvPicPr>
            <p:cNvPr id="6" name="Imagem 5" descr="Image result for foursquare logo">
              <a:extLst>
                <a:ext uri="{FF2B5EF4-FFF2-40B4-BE49-F238E27FC236}">
                  <a16:creationId xmlns:a16="http://schemas.microsoft.com/office/drawing/2014/main" id="{6FADF697-6549-436A-94E1-8116DD6A284C}"/>
                </a:ext>
              </a:extLst>
            </p:cNvPr>
            <p:cNvPicPr/>
            <p:nvPr/>
          </p:nvPicPr>
          <p:blipFill rotWithShape="1">
            <a:blip r:embed="rId3">
              <a:extLst>
                <a:ext uri="{28A0092B-C50C-407E-A947-70E740481C1C}">
                  <a14:useLocalDpi xmlns:a14="http://schemas.microsoft.com/office/drawing/2010/main" val="0"/>
                </a:ext>
              </a:extLst>
            </a:blip>
            <a:srcRect t="13153" b="20636"/>
            <a:stretch/>
          </p:blipFill>
          <p:spPr bwMode="auto">
            <a:xfrm>
              <a:off x="3457574" y="5443538"/>
              <a:ext cx="2600325" cy="852487"/>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67793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0D5FF-8F10-4B15-B2AD-93A2FDD6FB3C}"/>
              </a:ext>
            </a:extLst>
          </p:cNvPr>
          <p:cNvSpPr>
            <a:spLocks noGrp="1"/>
          </p:cNvSpPr>
          <p:nvPr>
            <p:ph type="title"/>
          </p:nvPr>
        </p:nvSpPr>
        <p:spPr/>
        <p:txBody>
          <a:bodyPr/>
          <a:lstStyle/>
          <a:p>
            <a:r>
              <a:rPr lang="pt-BR" dirty="0" err="1"/>
              <a:t>Exploratory</a:t>
            </a:r>
            <a:r>
              <a:rPr lang="pt-BR" dirty="0"/>
              <a:t> Data </a:t>
            </a:r>
            <a:r>
              <a:rPr lang="pt-BR" dirty="0" err="1"/>
              <a:t>Analysis</a:t>
            </a:r>
            <a:r>
              <a:rPr lang="pt-BR" dirty="0"/>
              <a:t> (2/3)</a:t>
            </a:r>
          </a:p>
        </p:txBody>
      </p:sp>
      <p:pic>
        <p:nvPicPr>
          <p:cNvPr id="4" name="Espaço Reservado para Conteúdo 3">
            <a:extLst>
              <a:ext uri="{FF2B5EF4-FFF2-40B4-BE49-F238E27FC236}">
                <a16:creationId xmlns:a16="http://schemas.microsoft.com/office/drawing/2014/main" id="{3018BD29-8A59-4EA0-A238-D172BA0BA3BD}"/>
              </a:ext>
            </a:extLst>
          </p:cNvPr>
          <p:cNvPicPr>
            <a:picLocks noGrp="1"/>
          </p:cNvPicPr>
          <p:nvPr>
            <p:ph idx="1"/>
          </p:nvPr>
        </p:nvPicPr>
        <p:blipFill>
          <a:blip r:embed="rId2"/>
          <a:stretch>
            <a:fillRect/>
          </a:stretch>
        </p:blipFill>
        <p:spPr>
          <a:xfrm>
            <a:off x="489027" y="1554295"/>
            <a:ext cx="6664248" cy="4938580"/>
          </a:xfrm>
          <a:prstGeom prst="rect">
            <a:avLst/>
          </a:prstGeom>
        </p:spPr>
      </p:pic>
      <p:sp>
        <p:nvSpPr>
          <p:cNvPr id="5" name="CaixaDeTexto 4">
            <a:extLst>
              <a:ext uri="{FF2B5EF4-FFF2-40B4-BE49-F238E27FC236}">
                <a16:creationId xmlns:a16="http://schemas.microsoft.com/office/drawing/2014/main" id="{B9FCAF02-EB95-4E05-AE42-0584E04C7FDD}"/>
              </a:ext>
            </a:extLst>
          </p:cNvPr>
          <p:cNvSpPr txBox="1"/>
          <p:nvPr/>
        </p:nvSpPr>
        <p:spPr>
          <a:xfrm>
            <a:off x="7340094" y="1554295"/>
            <a:ext cx="4851906" cy="2308324"/>
          </a:xfrm>
          <a:prstGeom prst="rect">
            <a:avLst/>
          </a:prstGeom>
          <a:noFill/>
        </p:spPr>
        <p:txBody>
          <a:bodyPr wrap="none" rtlCol="0">
            <a:spAutoFit/>
          </a:bodyPr>
          <a:lstStyle/>
          <a:p>
            <a:pPr marL="285750" indent="-285750">
              <a:buFont typeface="Arial" panose="020B0604020202020204" pitchFamily="34" charset="0"/>
              <a:buChar char="•"/>
            </a:pPr>
            <a:r>
              <a:rPr lang="pt-BR" sz="2400" dirty="0"/>
              <a:t>Outliers </a:t>
            </a:r>
            <a:r>
              <a:rPr lang="pt-BR" sz="2400" dirty="0" err="1"/>
              <a:t>Removal</a:t>
            </a:r>
            <a:endParaRPr lang="pt-BR" sz="2400" dirty="0"/>
          </a:p>
          <a:p>
            <a:pPr marL="285750" lvl="0" indent="-285750">
              <a:buFont typeface="Arial" panose="020B0604020202020204" pitchFamily="34" charset="0"/>
              <a:buChar char="•"/>
            </a:pPr>
            <a:r>
              <a:rPr lang="en-US" sz="2400" dirty="0"/>
              <a:t>Venues: removed values above 80</a:t>
            </a:r>
            <a:endParaRPr lang="pt-BR" sz="2400" dirty="0"/>
          </a:p>
          <a:p>
            <a:pPr marL="285750" lvl="0" indent="-285750">
              <a:buFont typeface="Arial" panose="020B0604020202020204" pitchFamily="34" charset="0"/>
              <a:buChar char="•"/>
            </a:pPr>
            <a:r>
              <a:rPr lang="en-US" sz="2400" dirty="0"/>
              <a:t>Population: removed values below </a:t>
            </a:r>
            <a:br>
              <a:rPr lang="en-US" sz="2400" dirty="0"/>
            </a:br>
            <a:r>
              <a:rPr lang="en-US" sz="2400" dirty="0"/>
              <a:t>1k and above 300k inhabitants</a:t>
            </a:r>
            <a:endParaRPr lang="pt-BR" sz="2400" dirty="0"/>
          </a:p>
          <a:p>
            <a:pPr marL="285750" lvl="0" indent="-285750">
              <a:buFont typeface="Arial" panose="020B0604020202020204" pitchFamily="34" charset="0"/>
              <a:buChar char="•"/>
            </a:pPr>
            <a:r>
              <a:rPr lang="en-US" sz="2400" dirty="0"/>
              <a:t>PCI: removed values above 150k</a:t>
            </a:r>
            <a:endParaRPr lang="pt-BR" sz="2400" dirty="0"/>
          </a:p>
          <a:p>
            <a:pPr marL="285750" indent="-285750">
              <a:buFont typeface="Arial" panose="020B0604020202020204" pitchFamily="34" charset="0"/>
              <a:buChar char="•"/>
            </a:pPr>
            <a:endParaRPr lang="pt-BR" sz="2400" dirty="0"/>
          </a:p>
        </p:txBody>
      </p:sp>
    </p:spTree>
    <p:extLst>
      <p:ext uri="{BB962C8B-B14F-4D97-AF65-F5344CB8AC3E}">
        <p14:creationId xmlns:p14="http://schemas.microsoft.com/office/powerpoint/2010/main" val="404341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68717-45E1-4C2D-87BA-A5436D8F1EE8}"/>
              </a:ext>
            </a:extLst>
          </p:cNvPr>
          <p:cNvSpPr>
            <a:spLocks noGrp="1"/>
          </p:cNvSpPr>
          <p:nvPr>
            <p:ph type="title"/>
          </p:nvPr>
        </p:nvSpPr>
        <p:spPr>
          <a:xfrm>
            <a:off x="390525" y="136525"/>
            <a:ext cx="10515600" cy="1325563"/>
          </a:xfrm>
        </p:spPr>
        <p:txBody>
          <a:bodyPr/>
          <a:lstStyle/>
          <a:p>
            <a:r>
              <a:rPr lang="pt-BR" dirty="0" err="1"/>
              <a:t>Exploratory</a:t>
            </a:r>
            <a:r>
              <a:rPr lang="pt-BR" dirty="0"/>
              <a:t> Data </a:t>
            </a:r>
            <a:r>
              <a:rPr lang="pt-BR" dirty="0" err="1"/>
              <a:t>Analysis</a:t>
            </a:r>
            <a:r>
              <a:rPr lang="pt-BR" dirty="0"/>
              <a:t> (3/3)</a:t>
            </a:r>
          </a:p>
        </p:txBody>
      </p:sp>
      <p:sp>
        <p:nvSpPr>
          <p:cNvPr id="3" name="Espaço Reservado para Conteúdo 2">
            <a:extLst>
              <a:ext uri="{FF2B5EF4-FFF2-40B4-BE49-F238E27FC236}">
                <a16:creationId xmlns:a16="http://schemas.microsoft.com/office/drawing/2014/main" id="{9AC5BCD4-68F2-46EA-BA8A-6FCF7F0B5442}"/>
              </a:ext>
            </a:extLst>
          </p:cNvPr>
          <p:cNvSpPr>
            <a:spLocks noGrp="1"/>
          </p:cNvSpPr>
          <p:nvPr>
            <p:ph idx="1"/>
          </p:nvPr>
        </p:nvSpPr>
        <p:spPr>
          <a:xfrm>
            <a:off x="8077200" y="1825625"/>
            <a:ext cx="3276600" cy="4351338"/>
          </a:xfrm>
        </p:spPr>
        <p:txBody>
          <a:bodyPr/>
          <a:lstStyle/>
          <a:p>
            <a:r>
              <a:rPr lang="en-US" dirty="0"/>
              <a:t>With the removal of outliers, the data become more evenly distributed </a:t>
            </a:r>
            <a:endParaRPr lang="pt-BR" dirty="0"/>
          </a:p>
          <a:p>
            <a:r>
              <a:rPr lang="pt-BR" dirty="0" err="1"/>
              <a:t>Healthy</a:t>
            </a:r>
            <a:r>
              <a:rPr lang="pt-BR" dirty="0"/>
              <a:t> </a:t>
            </a:r>
            <a:r>
              <a:rPr lang="pt-BR" dirty="0" err="1"/>
              <a:t>variability</a:t>
            </a:r>
            <a:r>
              <a:rPr lang="pt-BR" dirty="0"/>
              <a:t> </a:t>
            </a:r>
            <a:r>
              <a:rPr lang="pt-BR" dirty="0" err="1"/>
              <a:t>of</a:t>
            </a:r>
            <a:r>
              <a:rPr lang="pt-BR" dirty="0"/>
              <a:t> </a:t>
            </a:r>
            <a:r>
              <a:rPr lang="pt-BR" dirty="0" err="1"/>
              <a:t>the</a:t>
            </a:r>
            <a:r>
              <a:rPr lang="pt-BR" dirty="0"/>
              <a:t> atributes</a:t>
            </a:r>
          </a:p>
          <a:p>
            <a:r>
              <a:rPr lang="pt-BR" dirty="0"/>
              <a:t>PCI </a:t>
            </a:r>
            <a:r>
              <a:rPr lang="pt-BR" dirty="0" err="1"/>
              <a:t>demonstrates</a:t>
            </a:r>
            <a:r>
              <a:rPr lang="pt-BR" dirty="0"/>
              <a:t> </a:t>
            </a:r>
            <a:r>
              <a:rPr lang="pt-BR" dirty="0" err="1"/>
              <a:t>higher</a:t>
            </a:r>
            <a:r>
              <a:rPr lang="pt-BR" dirty="0"/>
              <a:t> </a:t>
            </a:r>
            <a:r>
              <a:rPr lang="pt-BR" dirty="0" err="1"/>
              <a:t>correlation</a:t>
            </a:r>
            <a:endParaRPr lang="pt-BR" dirty="0"/>
          </a:p>
        </p:txBody>
      </p:sp>
      <p:pic>
        <p:nvPicPr>
          <p:cNvPr id="4" name="Imagem 3">
            <a:extLst>
              <a:ext uri="{FF2B5EF4-FFF2-40B4-BE49-F238E27FC236}">
                <a16:creationId xmlns:a16="http://schemas.microsoft.com/office/drawing/2014/main" id="{FBC17C51-BD68-4C0B-936F-6FE7098CF3B2}"/>
              </a:ext>
            </a:extLst>
          </p:cNvPr>
          <p:cNvPicPr/>
          <p:nvPr/>
        </p:nvPicPr>
        <p:blipFill>
          <a:blip r:embed="rId2"/>
          <a:stretch>
            <a:fillRect/>
          </a:stretch>
        </p:blipFill>
        <p:spPr>
          <a:xfrm>
            <a:off x="200025" y="1360964"/>
            <a:ext cx="7048500" cy="5280660"/>
          </a:xfrm>
          <a:prstGeom prst="rect">
            <a:avLst/>
          </a:prstGeom>
        </p:spPr>
      </p:pic>
    </p:spTree>
    <p:extLst>
      <p:ext uri="{BB962C8B-B14F-4D97-AF65-F5344CB8AC3E}">
        <p14:creationId xmlns:p14="http://schemas.microsoft.com/office/powerpoint/2010/main" val="398558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0C267-F6D5-4933-8BB2-F2BDC4C515B8}"/>
              </a:ext>
            </a:extLst>
          </p:cNvPr>
          <p:cNvSpPr>
            <a:spLocks noGrp="1"/>
          </p:cNvSpPr>
          <p:nvPr>
            <p:ph type="title"/>
          </p:nvPr>
        </p:nvSpPr>
        <p:spPr/>
        <p:txBody>
          <a:bodyPr/>
          <a:lstStyle/>
          <a:p>
            <a:r>
              <a:rPr lang="pt-BR" dirty="0"/>
              <a:t>Data </a:t>
            </a:r>
            <a:r>
              <a:rPr lang="pt-BR" dirty="0" err="1"/>
              <a:t>Analysis</a:t>
            </a:r>
            <a:r>
              <a:rPr lang="pt-BR" dirty="0"/>
              <a:t>: </a:t>
            </a:r>
            <a:r>
              <a:rPr lang="pt-BR" dirty="0" err="1"/>
              <a:t>kNN</a:t>
            </a:r>
            <a:r>
              <a:rPr lang="pt-BR" dirty="0"/>
              <a:t> </a:t>
            </a:r>
            <a:r>
              <a:rPr lang="pt-BR" dirty="0" err="1"/>
              <a:t>Classification</a:t>
            </a:r>
            <a:endParaRPr lang="pt-BR" dirty="0"/>
          </a:p>
        </p:txBody>
      </p:sp>
      <p:sp>
        <p:nvSpPr>
          <p:cNvPr id="3" name="Espaço Reservado para Conteúdo 2">
            <a:extLst>
              <a:ext uri="{FF2B5EF4-FFF2-40B4-BE49-F238E27FC236}">
                <a16:creationId xmlns:a16="http://schemas.microsoft.com/office/drawing/2014/main" id="{FDC7C168-3CAC-4C87-B77A-E86A2F99F3C6}"/>
              </a:ext>
            </a:extLst>
          </p:cNvPr>
          <p:cNvSpPr>
            <a:spLocks noGrp="1"/>
          </p:cNvSpPr>
          <p:nvPr>
            <p:ph idx="1"/>
          </p:nvPr>
        </p:nvSpPr>
        <p:spPr>
          <a:xfrm>
            <a:off x="6353175" y="4298315"/>
            <a:ext cx="5000625" cy="1878648"/>
          </a:xfrm>
        </p:spPr>
        <p:txBody>
          <a:bodyPr>
            <a:normAutofit fontScale="92500" lnSpcReduction="10000"/>
          </a:bodyPr>
          <a:lstStyle/>
          <a:p>
            <a:r>
              <a:rPr lang="en-US" dirty="0"/>
              <a:t>The result in the range of 60-65% was considered good, </a:t>
            </a:r>
          </a:p>
          <a:p>
            <a:r>
              <a:rPr lang="en-US" dirty="0"/>
              <a:t>However in this case it is </a:t>
            </a:r>
            <a:r>
              <a:rPr lang="en-US" dirty="0" err="1"/>
              <a:t>excpected</a:t>
            </a:r>
            <a:r>
              <a:rPr lang="en-US" dirty="0"/>
              <a:t> that a linear regression provides better results</a:t>
            </a:r>
            <a:endParaRPr lang="pt-BR" dirty="0"/>
          </a:p>
        </p:txBody>
      </p:sp>
      <p:pic>
        <p:nvPicPr>
          <p:cNvPr id="5" name="Imagem 4">
            <a:extLst>
              <a:ext uri="{FF2B5EF4-FFF2-40B4-BE49-F238E27FC236}">
                <a16:creationId xmlns:a16="http://schemas.microsoft.com/office/drawing/2014/main" id="{12BBA100-0488-449B-A08D-E7DDEA00ADF5}"/>
              </a:ext>
            </a:extLst>
          </p:cNvPr>
          <p:cNvPicPr/>
          <p:nvPr/>
        </p:nvPicPr>
        <p:blipFill>
          <a:blip r:embed="rId2"/>
          <a:stretch>
            <a:fillRect/>
          </a:stretch>
        </p:blipFill>
        <p:spPr>
          <a:xfrm>
            <a:off x="1425257" y="1612344"/>
            <a:ext cx="3683635" cy="2194560"/>
          </a:xfrm>
          <a:prstGeom prst="rect">
            <a:avLst/>
          </a:prstGeom>
        </p:spPr>
      </p:pic>
      <p:pic>
        <p:nvPicPr>
          <p:cNvPr id="6" name="Imagem 5">
            <a:extLst>
              <a:ext uri="{FF2B5EF4-FFF2-40B4-BE49-F238E27FC236}">
                <a16:creationId xmlns:a16="http://schemas.microsoft.com/office/drawing/2014/main" id="{77771D12-A0B8-4780-BE9E-739B3C8012A1}"/>
              </a:ext>
            </a:extLst>
          </p:cNvPr>
          <p:cNvPicPr/>
          <p:nvPr/>
        </p:nvPicPr>
        <p:blipFill>
          <a:blip r:embed="rId3"/>
          <a:stretch>
            <a:fillRect/>
          </a:stretch>
        </p:blipFill>
        <p:spPr>
          <a:xfrm>
            <a:off x="329882" y="4298315"/>
            <a:ext cx="5102225" cy="2194560"/>
          </a:xfrm>
          <a:prstGeom prst="rect">
            <a:avLst/>
          </a:prstGeom>
        </p:spPr>
      </p:pic>
      <p:pic>
        <p:nvPicPr>
          <p:cNvPr id="7" name="Imagem 6">
            <a:extLst>
              <a:ext uri="{FF2B5EF4-FFF2-40B4-BE49-F238E27FC236}">
                <a16:creationId xmlns:a16="http://schemas.microsoft.com/office/drawing/2014/main" id="{C1A203A5-6B18-497C-B871-B09ECD039BD3}"/>
              </a:ext>
            </a:extLst>
          </p:cNvPr>
          <p:cNvPicPr/>
          <p:nvPr/>
        </p:nvPicPr>
        <p:blipFill>
          <a:blip r:embed="rId4"/>
          <a:stretch>
            <a:fillRect/>
          </a:stretch>
        </p:blipFill>
        <p:spPr>
          <a:xfrm>
            <a:off x="6436045" y="1323975"/>
            <a:ext cx="5000624" cy="2771299"/>
          </a:xfrm>
          <a:prstGeom prst="rect">
            <a:avLst/>
          </a:prstGeom>
        </p:spPr>
      </p:pic>
    </p:spTree>
    <p:extLst>
      <p:ext uri="{BB962C8B-B14F-4D97-AF65-F5344CB8AC3E}">
        <p14:creationId xmlns:p14="http://schemas.microsoft.com/office/powerpoint/2010/main" val="285845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69AA8-DFE6-48E6-901C-484976BAA7DB}"/>
              </a:ext>
            </a:extLst>
          </p:cNvPr>
          <p:cNvSpPr>
            <a:spLocks noGrp="1"/>
          </p:cNvSpPr>
          <p:nvPr>
            <p:ph type="title"/>
          </p:nvPr>
        </p:nvSpPr>
        <p:spPr/>
        <p:txBody>
          <a:bodyPr/>
          <a:lstStyle/>
          <a:p>
            <a:r>
              <a:rPr lang="pt-BR" dirty="0"/>
              <a:t>Data </a:t>
            </a:r>
            <a:r>
              <a:rPr lang="pt-BR" dirty="0" err="1"/>
              <a:t>Analysis</a:t>
            </a:r>
            <a:r>
              <a:rPr lang="pt-BR" dirty="0"/>
              <a:t>: Linear </a:t>
            </a:r>
            <a:r>
              <a:rPr lang="pt-BR" dirty="0" err="1"/>
              <a:t>Regression</a:t>
            </a:r>
            <a:endParaRPr lang="pt-BR" dirty="0"/>
          </a:p>
        </p:txBody>
      </p:sp>
      <p:sp>
        <p:nvSpPr>
          <p:cNvPr id="3" name="Espaço Reservado para Conteúdo 2">
            <a:extLst>
              <a:ext uri="{FF2B5EF4-FFF2-40B4-BE49-F238E27FC236}">
                <a16:creationId xmlns:a16="http://schemas.microsoft.com/office/drawing/2014/main" id="{D160CFC8-3316-4706-B02E-DA0D08171E65}"/>
              </a:ext>
            </a:extLst>
          </p:cNvPr>
          <p:cNvSpPr>
            <a:spLocks noGrp="1"/>
          </p:cNvSpPr>
          <p:nvPr>
            <p:ph idx="1"/>
          </p:nvPr>
        </p:nvSpPr>
        <p:spPr>
          <a:xfrm>
            <a:off x="7883372" y="1825625"/>
            <a:ext cx="3470428" cy="4351338"/>
          </a:xfrm>
        </p:spPr>
        <p:txBody>
          <a:bodyPr/>
          <a:lstStyle/>
          <a:p>
            <a:r>
              <a:rPr lang="pt-BR" dirty="0" err="1"/>
              <a:t>Good</a:t>
            </a:r>
            <a:r>
              <a:rPr lang="pt-BR" dirty="0"/>
              <a:t> </a:t>
            </a:r>
            <a:r>
              <a:rPr lang="pt-BR" dirty="0" err="1"/>
              <a:t>result</a:t>
            </a:r>
            <a:r>
              <a:rPr lang="pt-BR" dirty="0"/>
              <a:t>: </a:t>
            </a:r>
            <a:r>
              <a:rPr lang="pt-BR" dirty="0" err="1"/>
              <a:t>error</a:t>
            </a:r>
            <a:r>
              <a:rPr lang="pt-BR" dirty="0"/>
              <a:t> </a:t>
            </a:r>
            <a:r>
              <a:rPr lang="pt-BR" dirty="0" err="1"/>
              <a:t>is</a:t>
            </a:r>
            <a:r>
              <a:rPr lang="pt-BR" dirty="0"/>
              <a:t> </a:t>
            </a:r>
            <a:r>
              <a:rPr lang="pt-BR" dirty="0" err="1"/>
              <a:t>low</a:t>
            </a:r>
            <a:r>
              <a:rPr lang="pt-BR" dirty="0"/>
              <a:t> </a:t>
            </a:r>
            <a:r>
              <a:rPr lang="pt-BR" dirty="0" err="1"/>
              <a:t>and</a:t>
            </a:r>
            <a:r>
              <a:rPr lang="pt-BR" dirty="0"/>
              <a:t> </a:t>
            </a:r>
            <a:r>
              <a:rPr lang="pt-BR" dirty="0" err="1"/>
              <a:t>have</a:t>
            </a:r>
            <a:r>
              <a:rPr lang="pt-BR" dirty="0"/>
              <a:t> a normal </a:t>
            </a:r>
            <a:r>
              <a:rPr lang="pt-BR" dirty="0" err="1"/>
              <a:t>distribution</a:t>
            </a:r>
            <a:r>
              <a:rPr lang="pt-BR" dirty="0"/>
              <a:t>.</a:t>
            </a:r>
          </a:p>
          <a:p>
            <a:r>
              <a:rPr lang="pt-BR" dirty="0" err="1"/>
              <a:t>Parameters</a:t>
            </a:r>
            <a:r>
              <a:rPr lang="pt-BR" dirty="0"/>
              <a:t> in </a:t>
            </a:r>
            <a:r>
              <a:rPr lang="pt-BR" dirty="0" err="1"/>
              <a:t>the</a:t>
            </a:r>
            <a:r>
              <a:rPr lang="pt-BR" dirty="0"/>
              <a:t> </a:t>
            </a:r>
            <a:r>
              <a:rPr lang="pt-BR" dirty="0" err="1"/>
              <a:t>same</a:t>
            </a:r>
            <a:r>
              <a:rPr lang="pt-BR" dirty="0"/>
              <a:t> range </a:t>
            </a:r>
            <a:r>
              <a:rPr lang="pt-BR" dirty="0" err="1"/>
              <a:t>indicates</a:t>
            </a:r>
            <a:r>
              <a:rPr lang="pt-BR" dirty="0"/>
              <a:t> </a:t>
            </a:r>
            <a:r>
              <a:rPr lang="pt-BR" dirty="0" err="1"/>
              <a:t>relevance</a:t>
            </a:r>
            <a:r>
              <a:rPr lang="pt-BR" dirty="0"/>
              <a:t> </a:t>
            </a:r>
            <a:r>
              <a:rPr lang="pt-BR" dirty="0" err="1"/>
              <a:t>between</a:t>
            </a:r>
            <a:r>
              <a:rPr lang="pt-BR" dirty="0"/>
              <a:t> </a:t>
            </a:r>
            <a:r>
              <a:rPr lang="pt-BR" dirty="0" err="1"/>
              <a:t>attributes</a:t>
            </a:r>
            <a:endParaRPr lang="pt-BR" dirty="0"/>
          </a:p>
        </p:txBody>
      </p:sp>
      <p:pic>
        <p:nvPicPr>
          <p:cNvPr id="5" name="Imagem 4">
            <a:extLst>
              <a:ext uri="{FF2B5EF4-FFF2-40B4-BE49-F238E27FC236}">
                <a16:creationId xmlns:a16="http://schemas.microsoft.com/office/drawing/2014/main" id="{21FA6190-800F-4B3E-9242-2D117BCE6ABA}"/>
              </a:ext>
            </a:extLst>
          </p:cNvPr>
          <p:cNvPicPr/>
          <p:nvPr/>
        </p:nvPicPr>
        <p:blipFill>
          <a:blip r:embed="rId2"/>
          <a:stretch>
            <a:fillRect/>
          </a:stretch>
        </p:blipFill>
        <p:spPr>
          <a:xfrm>
            <a:off x="676275" y="1825625"/>
            <a:ext cx="3009900" cy="1866900"/>
          </a:xfrm>
          <a:prstGeom prst="rect">
            <a:avLst/>
          </a:prstGeom>
        </p:spPr>
      </p:pic>
      <p:pic>
        <p:nvPicPr>
          <p:cNvPr id="6" name="Imagem 5">
            <a:extLst>
              <a:ext uri="{FF2B5EF4-FFF2-40B4-BE49-F238E27FC236}">
                <a16:creationId xmlns:a16="http://schemas.microsoft.com/office/drawing/2014/main" id="{5B586302-9CD4-4A9E-84BD-CC62D02EB7F7}"/>
              </a:ext>
            </a:extLst>
          </p:cNvPr>
          <p:cNvPicPr/>
          <p:nvPr/>
        </p:nvPicPr>
        <p:blipFill>
          <a:blip r:embed="rId3"/>
          <a:stretch>
            <a:fillRect/>
          </a:stretch>
        </p:blipFill>
        <p:spPr>
          <a:xfrm>
            <a:off x="676275" y="4086225"/>
            <a:ext cx="4610100" cy="533400"/>
          </a:xfrm>
          <a:prstGeom prst="rect">
            <a:avLst/>
          </a:prstGeom>
        </p:spPr>
      </p:pic>
      <p:pic>
        <p:nvPicPr>
          <p:cNvPr id="7" name="Imagem 6">
            <a:extLst>
              <a:ext uri="{FF2B5EF4-FFF2-40B4-BE49-F238E27FC236}">
                <a16:creationId xmlns:a16="http://schemas.microsoft.com/office/drawing/2014/main" id="{2A5DE073-E18D-4EA1-B35D-5CB7C7A7EF6C}"/>
              </a:ext>
            </a:extLst>
          </p:cNvPr>
          <p:cNvPicPr/>
          <p:nvPr/>
        </p:nvPicPr>
        <p:blipFill>
          <a:blip r:embed="rId4"/>
          <a:stretch>
            <a:fillRect/>
          </a:stretch>
        </p:blipFill>
        <p:spPr>
          <a:xfrm>
            <a:off x="571500" y="5013325"/>
            <a:ext cx="6096000" cy="977900"/>
          </a:xfrm>
          <a:prstGeom prst="rect">
            <a:avLst/>
          </a:prstGeom>
          <a:ln w="57150">
            <a:solidFill>
              <a:schemeClr val="accent1">
                <a:lumMod val="60000"/>
                <a:lumOff val="40000"/>
              </a:schemeClr>
            </a:solidFill>
          </a:ln>
        </p:spPr>
      </p:pic>
      <p:pic>
        <p:nvPicPr>
          <p:cNvPr id="8" name="Imagem 7">
            <a:extLst>
              <a:ext uri="{FF2B5EF4-FFF2-40B4-BE49-F238E27FC236}">
                <a16:creationId xmlns:a16="http://schemas.microsoft.com/office/drawing/2014/main" id="{3638C9C9-765A-4540-A85E-C6F46ED1BBBF}"/>
              </a:ext>
            </a:extLst>
          </p:cNvPr>
          <p:cNvPicPr/>
          <p:nvPr/>
        </p:nvPicPr>
        <p:blipFill>
          <a:blip r:embed="rId5"/>
          <a:stretch>
            <a:fillRect/>
          </a:stretch>
        </p:blipFill>
        <p:spPr>
          <a:xfrm>
            <a:off x="4195763" y="1913731"/>
            <a:ext cx="3470428" cy="2195513"/>
          </a:xfrm>
          <a:prstGeom prst="rect">
            <a:avLst/>
          </a:prstGeom>
        </p:spPr>
      </p:pic>
    </p:spTree>
    <p:extLst>
      <p:ext uri="{BB962C8B-B14F-4D97-AF65-F5344CB8AC3E}">
        <p14:creationId xmlns:p14="http://schemas.microsoft.com/office/powerpoint/2010/main" val="255807501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289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Calibri</vt:lpstr>
      <vt:lpstr>Calibri Light</vt:lpstr>
      <vt:lpstr>Tema do Office</vt:lpstr>
      <vt:lpstr>HUMAN DEVELOPMENT INDEX IN BRAZIL:  ANALYSIS OF FACTORS INFLUENCING RESULTS </vt:lpstr>
      <vt:lpstr>Introduction/Business Problem</vt:lpstr>
      <vt:lpstr>Data Sources</vt:lpstr>
      <vt:lpstr>Dataframe</vt:lpstr>
      <vt:lpstr>Exploratory Data Analysis (1/3)</vt:lpstr>
      <vt:lpstr>Exploratory Data Analysis (2/3)</vt:lpstr>
      <vt:lpstr>Exploratory Data Analysis (3/3)</vt:lpstr>
      <vt:lpstr>Data Analysis: kNN Classification</vt:lpstr>
      <vt:lpstr>Data Analysis: Linear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DEVELOPMENT INDEX IN BRAZIL:  ANALYSIS OF FACTORS INFLUENCING RESULTS</dc:title>
  <dc:creator>Paulo</dc:creator>
  <cp:lastModifiedBy>Paulo</cp:lastModifiedBy>
  <cp:revision>2</cp:revision>
  <dcterms:created xsi:type="dcterms:W3CDTF">2019-01-12T17:06:12Z</dcterms:created>
  <dcterms:modified xsi:type="dcterms:W3CDTF">2019-01-12T17:21:47Z</dcterms:modified>
</cp:coreProperties>
</file>