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22"/>
  </p:notesMasterIdLst>
  <p:sldIdLst>
    <p:sldId id="256" r:id="rId5"/>
    <p:sldId id="257" r:id="rId6"/>
    <p:sldId id="258" r:id="rId7"/>
    <p:sldId id="259" r:id="rId8"/>
    <p:sldId id="260" r:id="rId9"/>
    <p:sldId id="261" r:id="rId10"/>
    <p:sldId id="262" r:id="rId11"/>
    <p:sldId id="267" r:id="rId12"/>
    <p:sldId id="268" r:id="rId13"/>
    <p:sldId id="269" r:id="rId14"/>
    <p:sldId id="270" r:id="rId15"/>
    <p:sldId id="276" r:id="rId16"/>
    <p:sldId id="271" r:id="rId17"/>
    <p:sldId id="272" r:id="rId18"/>
    <p:sldId id="273" r:id="rId19"/>
    <p:sldId id="274" r:id="rId20"/>
    <p:sldId id="275" r:id="rId21"/>
  </p:sldIdLst>
  <p:sldSz cx="12192000" cy="6858000"/>
  <p:notesSz cx="6858000" cy="9144000"/>
  <p:embeddedFontLst>
    <p:embeddedFont>
      <p:font typeface="Microsoft Yahei" panose="020B0503020204020204" pitchFamily="34" charset="-122"/>
      <p:regular r:id="rId23"/>
      <p:bold r:id="rId24"/>
    </p:embeddedFont>
    <p:embeddedFont>
      <p:font typeface="Century Gothic" panose="020B0502020202020204" pitchFamily="34" charset="0"/>
      <p:regular r:id="rId25"/>
      <p:bold r:id="rId26"/>
      <p:italic r:id="rId27"/>
      <p:boldItalic r:id="rId28"/>
    </p:embeddedFont>
    <p:embeddedFont>
      <p:font typeface="Oi"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B77"/>
    <a:srgbClr val="D0C26E"/>
    <a:srgbClr val="CC66FF"/>
    <a:srgbClr val="A2E4F8"/>
    <a:srgbClr val="004DA3"/>
    <a:srgbClr val="0076F9"/>
    <a:srgbClr val="110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3F2612-1F48-41E3-ADFF-452FE2520B83}">
  <a:tblStyle styleId="{D63F2612-1F48-41E3-ADFF-452FE2520B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8056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2.jp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2971800" y="2056371"/>
            <a:ext cx="731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dirty="0">
                <a:solidFill>
                  <a:srgbClr val="ED1C2A"/>
                </a:solidFill>
                <a:latin typeface="Arial"/>
                <a:ea typeface="Arial"/>
                <a:cs typeface="Arial"/>
                <a:sym typeface="Arial"/>
              </a:rPr>
              <a:t>ĐỒ ÁN TỐT NGHIỆP</a:t>
            </a:r>
            <a:endParaRPr sz="54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a:solidFill>
                  <a:schemeClr val="dk1"/>
                </a:solidFill>
                <a:latin typeface="Arial"/>
                <a:ea typeface="Arial"/>
                <a:cs typeface="Arial"/>
                <a:sym typeface="Arial"/>
              </a:rPr>
              <a:t>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3518253" y="4033598"/>
            <a:ext cx="84990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dk1"/>
                </a:solidFill>
                <a:latin typeface="Arial"/>
                <a:ea typeface="Arial"/>
                <a:cs typeface="Arial"/>
                <a:sym typeface="Arial"/>
              </a:rPr>
              <a:t>MSV: 2020607343 </a:t>
            </a:r>
            <a:endParaRPr sz="24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3518253" y="4579583"/>
            <a:ext cx="85113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dk1"/>
                </a:solidFill>
                <a:latin typeface="Arial"/>
                <a:ea typeface="Arial"/>
                <a:cs typeface="Arial"/>
                <a:sym typeface="Arial"/>
              </a:rPr>
              <a:t>GVHD: </a:t>
            </a:r>
            <a:r>
              <a:rPr lang="en-US" sz="2400" b="1" i="0" u="none" strike="noStrike" cap="none" dirty="0" err="1">
                <a:solidFill>
                  <a:schemeClr val="dk1"/>
                </a:solidFill>
                <a:latin typeface="Arial"/>
                <a:ea typeface="Arial"/>
                <a:cs typeface="Arial"/>
                <a:sym typeface="Arial"/>
              </a:rPr>
              <a:t>Th.S</a:t>
            </a:r>
            <a:r>
              <a:rPr lang="en-US" sz="2400" b="1" i="0" u="none" strike="noStrike" cap="none" dirty="0">
                <a:solidFill>
                  <a:schemeClr val="dk1"/>
                </a:solidFill>
                <a:latin typeface="Arial"/>
                <a:ea typeface="Arial"/>
                <a:cs typeface="Arial"/>
                <a:sym typeface="Arial"/>
              </a:rPr>
              <a:t> </a:t>
            </a:r>
            <a:r>
              <a:rPr lang="vi-VN" sz="2400" b="1" i="0" u="none" strike="noStrike" cap="none" dirty="0">
                <a:solidFill>
                  <a:schemeClr val="dk1"/>
                </a:solidFill>
                <a:latin typeface="Arial"/>
                <a:ea typeface="Arial"/>
                <a:cs typeface="Arial"/>
                <a:sym typeface="Arial"/>
              </a:rPr>
              <a:t>Đỗ Ngọc Sơn</a:t>
            </a:r>
            <a:r>
              <a:rPr lang="en-US" sz="2400" b="1" i="0" u="none" strike="noStrike" cap="none" dirty="0">
                <a:solidFill>
                  <a:schemeClr val="dk1"/>
                </a:solidFill>
                <a:latin typeface="Arial"/>
                <a:ea typeface="Arial"/>
                <a:cs typeface="Arial"/>
                <a:sym typeface="Arial"/>
              </a:rPr>
              <a:t>  </a:t>
            </a:r>
            <a:endParaRPr sz="24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3518253" y="3487613"/>
            <a:ext cx="84978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dirty="0">
                <a:solidFill>
                  <a:schemeClr val="dk1"/>
                </a:solidFill>
                <a:latin typeface="Arial"/>
                <a:ea typeface="Arial"/>
                <a:cs typeface="Arial"/>
                <a:sym typeface="Arial"/>
              </a:rPr>
              <a:t>Sinh </a:t>
            </a:r>
            <a:r>
              <a:rPr lang="en-US" sz="2400" b="1" i="0" u="none" strike="noStrike" cap="none" dirty="0" err="1">
                <a:solidFill>
                  <a:schemeClr val="dk1"/>
                </a:solidFill>
                <a:latin typeface="Arial"/>
                <a:ea typeface="Arial"/>
                <a:cs typeface="Arial"/>
                <a:sym typeface="Arial"/>
              </a:rPr>
              <a:t>viên</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thực</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hiện</a:t>
            </a:r>
            <a:r>
              <a:rPr lang="en-US" sz="2400" b="1" i="0" u="none" strike="noStrike" cap="none" dirty="0">
                <a:solidFill>
                  <a:schemeClr val="dk1"/>
                </a:solidFill>
                <a:latin typeface="Arial"/>
                <a:ea typeface="Arial"/>
                <a:cs typeface="Arial"/>
                <a:sym typeface="Arial"/>
              </a:rPr>
              <a:t>: </a:t>
            </a:r>
            <a:r>
              <a:rPr lang="vi-VN" sz="2400" b="1" i="0" u="none" strike="noStrike" cap="none" dirty="0">
                <a:solidFill>
                  <a:schemeClr val="dk1"/>
                </a:solidFill>
                <a:latin typeface="Arial"/>
                <a:ea typeface="Arial"/>
                <a:cs typeface="Arial"/>
                <a:sym typeface="Arial"/>
              </a:rPr>
              <a:t>Phạm Văn Đồng</a:t>
            </a:r>
            <a:endParaRPr sz="24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01</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6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624750" y="333930"/>
            <a:ext cx="11437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CÔNG NGHIỆP HÀ NỘI</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361050" y="975718"/>
            <a:ext cx="59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CÔNG NGHỆ THÔNG TIN</a:t>
            </a:r>
            <a:endParaRPr sz="2800" b="1" i="0" u="none" strike="noStrike" cap="none" dirty="0">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00" cy="708000"/>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142376" y="3537224"/>
            <a:ext cx="375877" cy="313552"/>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19" y="415800"/>
            <a:ext cx="5065045"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FF3737"/>
                </a:solidFill>
                <a:latin typeface="Calibri"/>
                <a:ea typeface="Calibri"/>
                <a:cs typeface="Calibri"/>
                <a:sym typeface="Calibri"/>
              </a:rPr>
              <a:t>Kẻ địch</a:t>
            </a:r>
            <a:endParaRPr sz="2400" b="0" i="0" u="none" strike="noStrike" cap="none" dirty="0">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C6246AE7-8100-47D3-02D3-8F07D21BB800}"/>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graphicFrame>
        <p:nvGraphicFramePr>
          <p:cNvPr id="3" name="Table 2">
            <a:extLst>
              <a:ext uri="{FF2B5EF4-FFF2-40B4-BE49-F238E27FC236}">
                <a16:creationId xmlns:a16="http://schemas.microsoft.com/office/drawing/2014/main" id="{1A87B41C-9969-B40D-2CA6-BB86CBBAEBB2}"/>
              </a:ext>
            </a:extLst>
          </p:cNvPr>
          <p:cNvGraphicFramePr>
            <a:graphicFrameLocks noGrp="1"/>
          </p:cNvGraphicFramePr>
          <p:nvPr>
            <p:extLst>
              <p:ext uri="{D42A27DB-BD31-4B8C-83A1-F6EECF244321}">
                <p14:modId xmlns:p14="http://schemas.microsoft.com/office/powerpoint/2010/main" val="652946718"/>
              </p:ext>
            </p:extLst>
          </p:nvPr>
        </p:nvGraphicFramePr>
        <p:xfrm>
          <a:off x="1452719" y="1055940"/>
          <a:ext cx="8721827" cy="5321058"/>
        </p:xfrm>
        <a:graphic>
          <a:graphicData uri="http://schemas.openxmlformats.org/drawingml/2006/table">
            <a:tbl>
              <a:tblPr firstRow="1" firstCol="1" bandRow="1">
                <a:tableStyleId>{D63F2612-1F48-41E3-ADFF-452FE2520B83}</a:tableStyleId>
              </a:tblPr>
              <a:tblGrid>
                <a:gridCol w="3963224">
                  <a:extLst>
                    <a:ext uri="{9D8B030D-6E8A-4147-A177-3AD203B41FA5}">
                      <a16:colId xmlns:a16="http://schemas.microsoft.com/office/drawing/2014/main" val="2693218261"/>
                    </a:ext>
                  </a:extLst>
                </a:gridCol>
                <a:gridCol w="1866310">
                  <a:extLst>
                    <a:ext uri="{9D8B030D-6E8A-4147-A177-3AD203B41FA5}">
                      <a16:colId xmlns:a16="http://schemas.microsoft.com/office/drawing/2014/main" val="273932391"/>
                    </a:ext>
                  </a:extLst>
                </a:gridCol>
                <a:gridCol w="1625937">
                  <a:extLst>
                    <a:ext uri="{9D8B030D-6E8A-4147-A177-3AD203B41FA5}">
                      <a16:colId xmlns:a16="http://schemas.microsoft.com/office/drawing/2014/main" val="996361926"/>
                    </a:ext>
                  </a:extLst>
                </a:gridCol>
                <a:gridCol w="1266356">
                  <a:extLst>
                    <a:ext uri="{9D8B030D-6E8A-4147-A177-3AD203B41FA5}">
                      <a16:colId xmlns:a16="http://schemas.microsoft.com/office/drawing/2014/main" val="445347199"/>
                    </a:ext>
                  </a:extLst>
                </a:gridCol>
              </a:tblGrid>
              <a:tr h="392249">
                <a:tc>
                  <a:txBody>
                    <a:bodyPr/>
                    <a:lstStyle/>
                    <a:p>
                      <a:pPr algn="ctr">
                        <a:lnSpc>
                          <a:spcPct val="150000"/>
                        </a:lnSpc>
                      </a:pPr>
                      <a:r>
                        <a:rPr lang="en-US" sz="1600" dirty="0" err="1">
                          <a:effectLst/>
                        </a:rPr>
                        <a:t>Kẻ</a:t>
                      </a:r>
                      <a:r>
                        <a:rPr lang="vi-VN" sz="1600" dirty="0">
                          <a:effectLst/>
                        </a:rPr>
                        <a:t> địch</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en-US" sz="1600">
                          <a:effectLst/>
                        </a:rPr>
                        <a:t>Sinh</a:t>
                      </a:r>
                      <a:r>
                        <a:rPr lang="vi-VN" sz="1600">
                          <a:effectLst/>
                        </a:rPr>
                        <a:t> lực</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en-US" sz="1600">
                          <a:effectLst/>
                        </a:rPr>
                        <a:t>Sát</a:t>
                      </a:r>
                      <a:r>
                        <a:rPr lang="vi-VN" sz="1600">
                          <a:effectLst/>
                        </a:rPr>
                        <a:t> thương </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en-US" sz="1600">
                          <a:effectLst/>
                        </a:rPr>
                        <a:t>Điểm</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1630122340"/>
                  </a:ext>
                </a:extLst>
              </a:tr>
              <a:tr h="1022573">
                <a:tc>
                  <a:txBody>
                    <a:bodyPr/>
                    <a:lstStyle/>
                    <a:p>
                      <a:pPr algn="ctr">
                        <a:lnSpc>
                          <a:spcPct val="150000"/>
                        </a:lnSpc>
                      </a:pPr>
                      <a:endParaRPr lang="en-US" sz="1200" dirty="0">
                        <a:effectLst/>
                      </a:endParaRPr>
                    </a:p>
                    <a:p>
                      <a:pPr algn="ctr">
                        <a:lnSpc>
                          <a:spcPct val="150000"/>
                        </a:lnSpc>
                      </a:pPr>
                      <a:r>
                        <a:rPr lang="vi-VN" sz="1600" dirty="0">
                          <a:effectLst/>
                        </a:rPr>
                        <a:t>O-Sk</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50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2285687544"/>
                  </a:ext>
                </a:extLst>
              </a:tr>
              <a:tr h="1022573">
                <a:tc>
                  <a:txBody>
                    <a:bodyPr/>
                    <a:lstStyle/>
                    <a:p>
                      <a:pPr algn="ctr">
                        <a:lnSpc>
                          <a:spcPct val="150000"/>
                        </a:lnSpc>
                      </a:pPr>
                      <a:endParaRPr lang="en-US" sz="1200" dirty="0">
                        <a:effectLst/>
                      </a:endParaRPr>
                    </a:p>
                    <a:p>
                      <a:pPr algn="ctr">
                        <a:lnSpc>
                          <a:spcPct val="150000"/>
                        </a:lnSpc>
                      </a:pPr>
                      <a:r>
                        <a:rPr lang="vi-VN" sz="1600" dirty="0">
                          <a:effectLst/>
                        </a:rPr>
                        <a:t>B-Sk</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75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775701603"/>
                  </a:ext>
                </a:extLst>
              </a:tr>
              <a:tr h="1022573">
                <a:tc>
                  <a:txBody>
                    <a:bodyPr/>
                    <a:lstStyle/>
                    <a:p>
                      <a:pPr algn="ctr">
                        <a:lnSpc>
                          <a:spcPct val="150000"/>
                        </a:lnSpc>
                      </a:pPr>
                      <a:endParaRPr lang="en-US" sz="1200" dirty="0">
                        <a:effectLst/>
                      </a:endParaRPr>
                    </a:p>
                    <a:p>
                      <a:pPr algn="ctr">
                        <a:lnSpc>
                          <a:spcPct val="150000"/>
                        </a:lnSpc>
                      </a:pPr>
                      <a:r>
                        <a:rPr lang="vi-VN" sz="1600" dirty="0">
                          <a:effectLst/>
                        </a:rPr>
                        <a:t>G-Sk</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100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30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3001701422"/>
                  </a:ext>
                </a:extLst>
              </a:tr>
              <a:tr h="838517">
                <a:tc>
                  <a:txBody>
                    <a:bodyPr/>
                    <a:lstStyle/>
                    <a:p>
                      <a:pPr algn="ctr">
                        <a:lnSpc>
                          <a:spcPct val="150000"/>
                        </a:lnSpc>
                      </a:pPr>
                      <a:endParaRPr lang="en-US" sz="1200" dirty="0">
                        <a:effectLst/>
                      </a:endParaRPr>
                    </a:p>
                    <a:p>
                      <a:pPr algn="ctr">
                        <a:lnSpc>
                          <a:spcPct val="150000"/>
                        </a:lnSpc>
                      </a:pPr>
                      <a:r>
                        <a:rPr lang="vi-VN" sz="1600" dirty="0">
                          <a:effectLst/>
                        </a:rPr>
                        <a:t>F-Sk</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75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35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25</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1504631847"/>
                  </a:ext>
                </a:extLst>
              </a:tr>
              <a:tr h="1022573">
                <a:tc>
                  <a:txBody>
                    <a:bodyPr/>
                    <a:lstStyle/>
                    <a:p>
                      <a:pPr algn="ctr">
                        <a:lnSpc>
                          <a:spcPct val="150000"/>
                        </a:lnSpc>
                      </a:pPr>
                      <a:endParaRPr lang="vi-VN" sz="1200">
                        <a:effectLst/>
                      </a:endParaRPr>
                    </a:p>
                    <a:p>
                      <a:pPr algn="ctr">
                        <a:lnSpc>
                          <a:spcPct val="150000"/>
                        </a:lnSpc>
                      </a:pPr>
                      <a:r>
                        <a:rPr lang="vi-VN" sz="1600">
                          <a:effectLst/>
                        </a:rPr>
                        <a:t>LordMT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1000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50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tc>
                  <a:txBody>
                    <a:bodyPr/>
                    <a:lstStyle/>
                    <a:p>
                      <a:pPr algn="ctr">
                        <a:lnSpc>
                          <a:spcPct val="150000"/>
                        </a:lnSpc>
                      </a:pPr>
                      <a:r>
                        <a:rPr lang="vi-VN" sz="1600" dirty="0">
                          <a:effectLst/>
                        </a:rPr>
                        <a:t> 10000</a:t>
                      </a:r>
                      <a:endParaRPr lang="vi-V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0" marR="44240" marT="0" marB="0"/>
                </a:tc>
                <a:extLst>
                  <a:ext uri="{0D108BD9-81ED-4DB2-BD59-A6C34878D82A}">
                    <a16:rowId xmlns:a16="http://schemas.microsoft.com/office/drawing/2014/main" val="3616781104"/>
                  </a:ext>
                </a:extLst>
              </a:tr>
            </a:tbl>
          </a:graphicData>
        </a:graphic>
      </p:graphicFrame>
      <p:pic>
        <p:nvPicPr>
          <p:cNvPr id="2053" name="Picture 5">
            <a:extLst>
              <a:ext uri="{FF2B5EF4-FFF2-40B4-BE49-F238E27FC236}">
                <a16:creationId xmlns:a16="http://schemas.microsoft.com/office/drawing/2014/main" id="{5A3834C4-A0C2-1517-9E19-4A8ECA224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911" y="1533864"/>
            <a:ext cx="980881" cy="779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C9C4020-363C-DFA8-A6E0-C333014C6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699" y="2506908"/>
            <a:ext cx="982040" cy="8027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8">
            <a:extLst>
              <a:ext uri="{FF2B5EF4-FFF2-40B4-BE49-F238E27FC236}">
                <a16:creationId xmlns:a16="http://schemas.microsoft.com/office/drawing/2014/main" id="{49584C3C-8FC4-C4A5-F1C1-1F29C00EA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2965" y="3548305"/>
            <a:ext cx="678816" cy="692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6">
            <a:extLst>
              <a:ext uri="{FF2B5EF4-FFF2-40B4-BE49-F238E27FC236}">
                <a16:creationId xmlns:a16="http://schemas.microsoft.com/office/drawing/2014/main" id="{00BE24E3-A157-96FF-076E-0BB006F864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2306" y="4535638"/>
            <a:ext cx="768090" cy="62539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271C2918-876B-4163-BAC7-7E8919ED45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3271" y="5411285"/>
            <a:ext cx="1286159" cy="965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E80000"/>
                </a:solidFill>
                <a:latin typeface="Calibri"/>
                <a:ea typeface="Calibri"/>
                <a:cs typeface="Calibri"/>
                <a:sym typeface="Calibri"/>
              </a:rPr>
              <a:t>Vật cản, items</a:t>
            </a:r>
            <a:endParaRPr sz="2400" b="0" i="0" u="none" strike="noStrike" cap="none" dirty="0">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FF13CC6C-62EC-CD33-FAA2-73AC2BAC25F0}"/>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pic>
        <p:nvPicPr>
          <p:cNvPr id="3080" name="Picture 9">
            <a:extLst>
              <a:ext uri="{FF2B5EF4-FFF2-40B4-BE49-F238E27FC236}">
                <a16:creationId xmlns:a16="http://schemas.microsoft.com/office/drawing/2014/main" id="{E74071FC-1BF7-C937-7774-582E91399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174" y="1611937"/>
            <a:ext cx="1143000" cy="95218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11">
            <a:extLst>
              <a:ext uri="{FF2B5EF4-FFF2-40B4-BE49-F238E27FC236}">
                <a16:creationId xmlns:a16="http://schemas.microsoft.com/office/drawing/2014/main" id="{BEDB6425-04B0-0167-9AD8-2B0C104C6F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896" y="4198316"/>
            <a:ext cx="1143000" cy="936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12">
            <a:extLst>
              <a:ext uri="{FF2B5EF4-FFF2-40B4-BE49-F238E27FC236}">
                <a16:creationId xmlns:a16="http://schemas.microsoft.com/office/drawing/2014/main" id="{A344AABE-7266-FC2F-E321-7CBE22050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933" y="1779898"/>
            <a:ext cx="846137" cy="7842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13">
            <a:extLst>
              <a:ext uri="{FF2B5EF4-FFF2-40B4-BE49-F238E27FC236}">
                <a16:creationId xmlns:a16="http://schemas.microsoft.com/office/drawing/2014/main" id="{58786473-E945-8087-AC6B-675D159F18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887" y="2807599"/>
            <a:ext cx="9366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4">
            <a:extLst>
              <a:ext uri="{FF2B5EF4-FFF2-40B4-BE49-F238E27FC236}">
                <a16:creationId xmlns:a16="http://schemas.microsoft.com/office/drawing/2014/main" id="{D3F182D6-8378-50F4-2A27-E252DB8F1B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563" y="3073213"/>
            <a:ext cx="960437"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17">
            <a:extLst>
              <a:ext uri="{FF2B5EF4-FFF2-40B4-BE49-F238E27FC236}">
                <a16:creationId xmlns:a16="http://schemas.microsoft.com/office/drawing/2014/main" id="{5F23D778-EB91-2350-BF74-F9B12E8376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0642" y="3478840"/>
            <a:ext cx="1143000" cy="9366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9">
            <a:extLst>
              <a:ext uri="{FF2B5EF4-FFF2-40B4-BE49-F238E27FC236}">
                <a16:creationId xmlns:a16="http://schemas.microsoft.com/office/drawing/2014/main" id="{A8F562D6-6EE0-C440-D880-84D624CD4D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2636" y="4349586"/>
            <a:ext cx="846137" cy="78422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0">
            <a:extLst>
              <a:ext uri="{FF2B5EF4-FFF2-40B4-BE49-F238E27FC236}">
                <a16:creationId xmlns:a16="http://schemas.microsoft.com/office/drawing/2014/main" id="{DB6F8090-7E48-2FBE-E904-D71DF9CDB1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2772" y="4929359"/>
            <a:ext cx="411162" cy="4111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0D2C95-FC25-51AD-B94F-BF7CC55D2E7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38475" y="3042857"/>
            <a:ext cx="711720" cy="687141"/>
          </a:xfrm>
          <a:prstGeom prst="rect">
            <a:avLst/>
          </a:prstGeom>
          <a:noFill/>
          <a:ln>
            <a:noFill/>
          </a:ln>
        </p:spPr>
      </p:pic>
      <p:pic>
        <p:nvPicPr>
          <p:cNvPr id="5" name="Picture 4">
            <a:extLst>
              <a:ext uri="{FF2B5EF4-FFF2-40B4-BE49-F238E27FC236}">
                <a16:creationId xmlns:a16="http://schemas.microsoft.com/office/drawing/2014/main" id="{C06470FF-366F-5C68-298C-ABFB83465588}"/>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095159" y="3124138"/>
            <a:ext cx="641189" cy="618747"/>
          </a:xfrm>
          <a:prstGeom prst="rect">
            <a:avLst/>
          </a:prstGeom>
          <a:noFill/>
          <a:ln>
            <a:noFill/>
          </a:ln>
        </p:spPr>
      </p:pic>
      <p:sp>
        <p:nvSpPr>
          <p:cNvPr id="6" name="Google Shape;626;p7">
            <a:extLst>
              <a:ext uri="{FF2B5EF4-FFF2-40B4-BE49-F238E27FC236}">
                <a16:creationId xmlns:a16="http://schemas.microsoft.com/office/drawing/2014/main" id="{C30FFEFC-DED9-BEC7-7693-625347E69919}"/>
              </a:ext>
            </a:extLst>
          </p:cNvPr>
          <p:cNvSpPr/>
          <p:nvPr/>
        </p:nvSpPr>
        <p:spPr>
          <a:xfrm>
            <a:off x="1124940" y="5459944"/>
            <a:ext cx="2329893"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Thiên thạch</a:t>
            </a:r>
            <a:endParaRPr lang="vi-VN" sz="2400" i="0" u="none" strike="noStrike" cap="none" dirty="0">
              <a:solidFill>
                <a:srgbClr val="202020"/>
              </a:solidFill>
              <a:latin typeface="Calibri"/>
              <a:ea typeface="Calibri"/>
              <a:cs typeface="Calibri"/>
              <a:sym typeface="Calibri"/>
            </a:endParaRPr>
          </a:p>
        </p:txBody>
      </p:sp>
      <p:sp>
        <p:nvSpPr>
          <p:cNvPr id="7" name="Google Shape;626;p7">
            <a:extLst>
              <a:ext uri="{FF2B5EF4-FFF2-40B4-BE49-F238E27FC236}">
                <a16:creationId xmlns:a16="http://schemas.microsoft.com/office/drawing/2014/main" id="{3B96C261-D18F-4200-8D00-209EC2A8C060}"/>
              </a:ext>
            </a:extLst>
          </p:cNvPr>
          <p:cNvSpPr/>
          <p:nvPr/>
        </p:nvSpPr>
        <p:spPr>
          <a:xfrm>
            <a:off x="7138475" y="1488237"/>
            <a:ext cx="2329893"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i="0" u="none" strike="noStrike" cap="none" dirty="0">
                <a:solidFill>
                  <a:srgbClr val="202020"/>
                </a:solidFill>
                <a:latin typeface="Calibri"/>
                <a:ea typeface="Calibri"/>
                <a:cs typeface="Calibri"/>
                <a:sym typeface="Calibri"/>
              </a:rPr>
              <a:t>Items:</a:t>
            </a:r>
            <a:endParaRPr lang="vi-VN" sz="2400" i="0" u="none" strike="noStrike" cap="none" dirty="0">
              <a:solidFill>
                <a:srgbClr val="202020"/>
              </a:solidFill>
              <a:latin typeface="Calibri"/>
              <a:ea typeface="Calibri"/>
              <a:cs typeface="Calibri"/>
              <a:sym typeface="Calibri"/>
            </a:endParaRPr>
          </a:p>
        </p:txBody>
      </p:sp>
      <p:sp>
        <p:nvSpPr>
          <p:cNvPr id="8" name="Google Shape;626;p7">
            <a:extLst>
              <a:ext uri="{FF2B5EF4-FFF2-40B4-BE49-F238E27FC236}">
                <a16:creationId xmlns:a16="http://schemas.microsoft.com/office/drawing/2014/main" id="{0BF7DBF0-5287-A7FD-CB05-B1C037BCECB0}"/>
              </a:ext>
            </a:extLst>
          </p:cNvPr>
          <p:cNvSpPr/>
          <p:nvPr/>
        </p:nvSpPr>
        <p:spPr>
          <a:xfrm>
            <a:off x="6817881" y="2088030"/>
            <a:ext cx="4554556"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 Hồi hp cho người chơi</a:t>
            </a:r>
            <a:endParaRPr lang="vi-VN" sz="2400" i="0" u="none" strike="noStrike" cap="none" dirty="0">
              <a:solidFill>
                <a:srgbClr val="202020"/>
              </a:solidFill>
              <a:latin typeface="Calibri"/>
              <a:ea typeface="Calibri"/>
              <a:cs typeface="Calibri"/>
              <a:sym typeface="Calibri"/>
            </a:endParaRPr>
          </a:p>
        </p:txBody>
      </p:sp>
      <p:sp>
        <p:nvSpPr>
          <p:cNvPr id="9" name="Google Shape;626;p7">
            <a:extLst>
              <a:ext uri="{FF2B5EF4-FFF2-40B4-BE49-F238E27FC236}">
                <a16:creationId xmlns:a16="http://schemas.microsoft.com/office/drawing/2014/main" id="{1B780BA7-10B9-9FF8-944B-DA33FD3F1C30}"/>
              </a:ext>
            </a:extLst>
          </p:cNvPr>
          <p:cNvSpPr/>
          <p:nvPr/>
        </p:nvSpPr>
        <p:spPr>
          <a:xfrm>
            <a:off x="6576093" y="4101543"/>
            <a:ext cx="1385911"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50 hp</a:t>
            </a:r>
            <a:endParaRPr lang="vi-VN" sz="2400" i="0" u="none" strike="noStrike" cap="none" dirty="0">
              <a:solidFill>
                <a:srgbClr val="202020"/>
              </a:solidFill>
              <a:latin typeface="Calibri"/>
              <a:ea typeface="Calibri"/>
              <a:cs typeface="Calibri"/>
              <a:sym typeface="Calibri"/>
            </a:endParaRPr>
          </a:p>
        </p:txBody>
      </p:sp>
      <p:sp>
        <p:nvSpPr>
          <p:cNvPr id="10" name="Google Shape;626;p7">
            <a:extLst>
              <a:ext uri="{FF2B5EF4-FFF2-40B4-BE49-F238E27FC236}">
                <a16:creationId xmlns:a16="http://schemas.microsoft.com/office/drawing/2014/main" id="{858C895D-BDC2-12A7-588E-4E6A38EC9F43}"/>
              </a:ext>
            </a:extLst>
          </p:cNvPr>
          <p:cNvSpPr/>
          <p:nvPr/>
        </p:nvSpPr>
        <p:spPr>
          <a:xfrm>
            <a:off x="8775412" y="4123804"/>
            <a:ext cx="1385911"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25 hp</a:t>
            </a:r>
            <a:endParaRPr lang="vi-VN" sz="2400" i="0" u="none" strike="noStrike" cap="none" dirty="0">
              <a:solidFill>
                <a:srgbClr val="20202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E80000"/>
                </a:solidFill>
                <a:latin typeface="Calibri"/>
                <a:ea typeface="Calibri"/>
                <a:cs typeface="Calibri"/>
                <a:sym typeface="Calibri"/>
              </a:rPr>
              <a:t>Sơ đồ các màn hình</a:t>
            </a:r>
            <a:endParaRPr sz="2400" b="0" i="0" u="none" strike="noStrike" cap="none" dirty="0">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FF13CC6C-62EC-CD33-FAA2-73AC2BAC25F0}"/>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pic>
        <p:nvPicPr>
          <p:cNvPr id="3" name="Picture 2">
            <a:extLst>
              <a:ext uri="{FF2B5EF4-FFF2-40B4-BE49-F238E27FC236}">
                <a16:creationId xmlns:a16="http://schemas.microsoft.com/office/drawing/2014/main" id="{7334AAAD-4374-F423-3915-FF1F5C0FBE62}"/>
              </a:ext>
            </a:extLst>
          </p:cNvPr>
          <p:cNvPicPr>
            <a:picLocks noChangeAspect="1"/>
          </p:cNvPicPr>
          <p:nvPr/>
        </p:nvPicPr>
        <p:blipFill>
          <a:blip r:embed="rId4"/>
          <a:stretch>
            <a:fillRect/>
          </a:stretch>
        </p:blipFill>
        <p:spPr>
          <a:xfrm>
            <a:off x="1447800" y="916781"/>
            <a:ext cx="8534399" cy="5378076"/>
          </a:xfrm>
          <a:prstGeom prst="rect">
            <a:avLst/>
          </a:prstGeom>
        </p:spPr>
      </p:pic>
    </p:spTree>
    <p:extLst>
      <p:ext uri="{BB962C8B-B14F-4D97-AF65-F5344CB8AC3E}">
        <p14:creationId xmlns:p14="http://schemas.microsoft.com/office/powerpoint/2010/main" val="19460991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03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B9EF432D-1690-1F5E-E6DD-BB7EC1C5D1C0}"/>
              </a:ext>
            </a:extLst>
          </p:cNvPr>
          <p:cNvPicPr preferRelativeResize="0"/>
          <p:nvPr/>
        </p:nvPicPr>
        <p:blipFill rotWithShape="1">
          <a:blip r:embed="rId3">
            <a:alphaModFix/>
          </a:blip>
          <a:srcRect/>
          <a:stretch/>
        </p:blipFill>
        <p:spPr>
          <a:xfrm>
            <a:off x="11204653" y="69275"/>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vi-VN" sz="4800" dirty="0">
                  <a:solidFill>
                    <a:schemeClr val="dk1"/>
                  </a:solidFill>
                </a:rPr>
                <a:t>KẾT QUẢ</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&amp;</a:t>
              </a:r>
              <a:endParaRPr sz="4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HƯỚNG PHÁT TRIỂN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ĐỀ TÀI</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3A1D3220-8122-B2D8-6453-1F86A96E1852}"/>
              </a:ext>
            </a:extLst>
          </p:cNvPr>
          <p:cNvPicPr preferRelativeResize="0"/>
          <p:nvPr/>
        </p:nvPicPr>
        <p:blipFill rotWithShape="1">
          <a:blip r:embed="rId3">
            <a:alphaModFix/>
          </a:blip>
          <a:srcRect/>
          <a:stretch/>
        </p:blipFill>
        <p:spPr>
          <a:xfrm>
            <a:off x="11204653" y="69275"/>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FF3737"/>
                </a:solidFill>
                <a:latin typeface="Calibri"/>
                <a:ea typeface="Calibri"/>
                <a:cs typeface="Calibri"/>
                <a:sym typeface="Calibri"/>
              </a:rPr>
              <a:t>Kết quả đạt được</a:t>
            </a:r>
            <a:endParaRPr sz="2400" b="0" i="0" u="none" strike="noStrike" cap="none" dirty="0">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E3C4FFEF-50FC-06CD-0822-1F6DF4F40F96}"/>
              </a:ext>
            </a:extLst>
          </p:cNvPr>
          <p:cNvPicPr preferRelativeResize="0"/>
          <p:nvPr/>
        </p:nvPicPr>
        <p:blipFill rotWithShape="1">
          <a:blip r:embed="rId3">
            <a:alphaModFix/>
          </a:blip>
          <a:srcRect/>
          <a:stretch/>
        </p:blipFill>
        <p:spPr>
          <a:xfrm>
            <a:off x="11204653" y="69275"/>
            <a:ext cx="868667" cy="817673"/>
          </a:xfrm>
          <a:prstGeom prst="rect">
            <a:avLst/>
          </a:prstGeom>
          <a:noFill/>
          <a:ln>
            <a:noFill/>
          </a:ln>
        </p:spPr>
      </p:pic>
      <p:grpSp>
        <p:nvGrpSpPr>
          <p:cNvPr id="3" name="Google Shape;612;p6">
            <a:extLst>
              <a:ext uri="{FF2B5EF4-FFF2-40B4-BE49-F238E27FC236}">
                <a16:creationId xmlns:a16="http://schemas.microsoft.com/office/drawing/2014/main" id="{170A404D-24B4-CFA4-73D5-73693017E880}"/>
              </a:ext>
            </a:extLst>
          </p:cNvPr>
          <p:cNvGrpSpPr/>
          <p:nvPr/>
        </p:nvGrpSpPr>
        <p:grpSpPr>
          <a:xfrm>
            <a:off x="4198503" y="2186303"/>
            <a:ext cx="3541314" cy="2275851"/>
            <a:chOff x="832787" y="1430874"/>
            <a:chExt cx="3079397" cy="1495123"/>
          </a:xfrm>
        </p:grpSpPr>
        <p:grpSp>
          <p:nvGrpSpPr>
            <p:cNvPr id="4" name="Google Shape;613;p6">
              <a:extLst>
                <a:ext uri="{FF2B5EF4-FFF2-40B4-BE49-F238E27FC236}">
                  <a16:creationId xmlns:a16="http://schemas.microsoft.com/office/drawing/2014/main" id="{29F12D63-D324-E8FF-0077-88A1E05F217B}"/>
                </a:ext>
              </a:extLst>
            </p:cNvPr>
            <p:cNvGrpSpPr/>
            <p:nvPr/>
          </p:nvGrpSpPr>
          <p:grpSpPr>
            <a:xfrm>
              <a:off x="832787" y="1430874"/>
              <a:ext cx="2991026" cy="1495123"/>
              <a:chOff x="939115" y="2828924"/>
              <a:chExt cx="2991026" cy="1495123"/>
            </a:xfrm>
          </p:grpSpPr>
          <p:sp>
            <p:nvSpPr>
              <p:cNvPr id="7" name="Google Shape;614;p6">
                <a:extLst>
                  <a:ext uri="{FF2B5EF4-FFF2-40B4-BE49-F238E27FC236}">
                    <a16:creationId xmlns:a16="http://schemas.microsoft.com/office/drawing/2014/main" id="{2AA9B722-2893-9425-2BEF-4CE37086D75E}"/>
                  </a:ext>
                </a:extLst>
              </p:cNvPr>
              <p:cNvSpPr/>
              <p:nvPr/>
            </p:nvSpPr>
            <p:spPr>
              <a:xfrm>
                <a:off x="939115" y="2828924"/>
                <a:ext cx="2991026" cy="1495123"/>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8" name="Google Shape;615;p6">
                <a:extLst>
                  <a:ext uri="{FF2B5EF4-FFF2-40B4-BE49-F238E27FC236}">
                    <a16:creationId xmlns:a16="http://schemas.microsoft.com/office/drawing/2014/main" id="{03B045D1-D006-53AC-E4A1-48DC2D811DDA}"/>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5" name="Google Shape;620;p6">
              <a:extLst>
                <a:ext uri="{FF2B5EF4-FFF2-40B4-BE49-F238E27FC236}">
                  <a16:creationId xmlns:a16="http://schemas.microsoft.com/office/drawing/2014/main" id="{9AE6465E-2EC5-4D67-34ED-523142933877}"/>
                </a:ext>
              </a:extLst>
            </p:cNvPr>
            <p:cNvSpPr txBox="1"/>
            <p:nvPr/>
          </p:nvSpPr>
          <p:spPr>
            <a:xfrm>
              <a:off x="1134952" y="1563851"/>
              <a:ext cx="2777232" cy="127379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vi-VN" sz="2400" dirty="0">
                  <a:solidFill>
                    <a:srgbClr val="000000"/>
                  </a:solidFill>
                  <a:effectLst/>
                  <a:latin typeface="Times New Roman" panose="02020603050405020304" pitchFamily="18" charset="0"/>
                  <a:ea typeface="Times New Roman" panose="02020603050405020304" pitchFamily="18" charset="0"/>
                </a:rPr>
                <a:t>Nắm được các kiến thức lập trình game, sử dụng thành thạo ngôn ngữ C# để xây dựng hệ thống của game.</a:t>
              </a:r>
              <a:endParaRPr lang="vi-VN" sz="2400" b="1" i="0" u="none" strike="noStrike" cap="none" dirty="0">
                <a:solidFill>
                  <a:schemeClr val="dk1"/>
                </a:solidFill>
                <a:latin typeface="Times New Roman"/>
                <a:ea typeface="Times New Roman"/>
                <a:cs typeface="Times New Roman"/>
                <a:sym typeface="Times New Roman"/>
              </a:endParaRPr>
            </a:p>
          </p:txBody>
        </p:sp>
      </p:grpSp>
      <p:grpSp>
        <p:nvGrpSpPr>
          <p:cNvPr id="11" name="Google Shape;612;p6">
            <a:extLst>
              <a:ext uri="{FF2B5EF4-FFF2-40B4-BE49-F238E27FC236}">
                <a16:creationId xmlns:a16="http://schemas.microsoft.com/office/drawing/2014/main" id="{31E8F6E6-365F-0008-A589-205E5F4C669B}"/>
              </a:ext>
            </a:extLst>
          </p:cNvPr>
          <p:cNvGrpSpPr/>
          <p:nvPr/>
        </p:nvGrpSpPr>
        <p:grpSpPr>
          <a:xfrm>
            <a:off x="611702" y="2186303"/>
            <a:ext cx="3303014" cy="1600555"/>
            <a:chOff x="1040007" y="1430874"/>
            <a:chExt cx="3085977" cy="1495123"/>
          </a:xfrm>
        </p:grpSpPr>
        <p:grpSp>
          <p:nvGrpSpPr>
            <p:cNvPr id="12" name="Google Shape;613;p6">
              <a:extLst>
                <a:ext uri="{FF2B5EF4-FFF2-40B4-BE49-F238E27FC236}">
                  <a16:creationId xmlns:a16="http://schemas.microsoft.com/office/drawing/2014/main" id="{F03CC468-8E69-6CFA-1A19-A3090656873D}"/>
                </a:ext>
              </a:extLst>
            </p:cNvPr>
            <p:cNvGrpSpPr/>
            <p:nvPr/>
          </p:nvGrpSpPr>
          <p:grpSpPr>
            <a:xfrm>
              <a:off x="1040007" y="1430874"/>
              <a:ext cx="2991026" cy="1495123"/>
              <a:chOff x="1146335" y="2828924"/>
              <a:chExt cx="2991026" cy="1495123"/>
            </a:xfrm>
          </p:grpSpPr>
          <p:sp>
            <p:nvSpPr>
              <p:cNvPr id="14" name="Google Shape;614;p6">
                <a:extLst>
                  <a:ext uri="{FF2B5EF4-FFF2-40B4-BE49-F238E27FC236}">
                    <a16:creationId xmlns:a16="http://schemas.microsoft.com/office/drawing/2014/main" id="{CA0AB5BB-D0CB-FEB5-AD4E-574BD1E08C76}"/>
                  </a:ext>
                </a:extLst>
              </p:cNvPr>
              <p:cNvSpPr/>
              <p:nvPr/>
            </p:nvSpPr>
            <p:spPr>
              <a:xfrm>
                <a:off x="1146335" y="2828924"/>
                <a:ext cx="2991026" cy="1495123"/>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5" name="Google Shape;615;p6">
                <a:extLst>
                  <a:ext uri="{FF2B5EF4-FFF2-40B4-BE49-F238E27FC236}">
                    <a16:creationId xmlns:a16="http://schemas.microsoft.com/office/drawing/2014/main" id="{C004B218-955D-B2B9-5328-C4EA1CF8B2EF}"/>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13" name="Google Shape;620;p6">
              <a:extLst>
                <a:ext uri="{FF2B5EF4-FFF2-40B4-BE49-F238E27FC236}">
                  <a16:creationId xmlns:a16="http://schemas.microsoft.com/office/drawing/2014/main" id="{72AF3E4B-6611-A9C5-59C4-6055FFEA2275}"/>
                </a:ext>
              </a:extLst>
            </p:cNvPr>
            <p:cNvSpPr txBox="1"/>
            <p:nvPr/>
          </p:nvSpPr>
          <p:spPr>
            <a:xfrm>
              <a:off x="1134952" y="1563851"/>
              <a:ext cx="2991032" cy="112122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400" dirty="0" err="1">
                  <a:solidFill>
                    <a:srgbClr val="000000"/>
                  </a:solidFill>
                  <a:effectLst/>
                  <a:latin typeface="Times New Roman" panose="02020603050405020304" pitchFamily="18" charset="0"/>
                  <a:ea typeface="Times New Roman" panose="02020603050405020304" pitchFamily="18" charset="0"/>
                </a:rPr>
                <a:t>Hiểu</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được</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quá</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trình</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thiết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kế</a:t>
              </a:r>
              <a:r>
                <a:rPr lang="en-US" sz="2400" dirty="0">
                  <a:solidFill>
                    <a:srgbClr val="000000"/>
                  </a:solidFill>
                  <a:effectLst/>
                  <a:latin typeface="Times New Roman" panose="02020603050405020304" pitchFamily="18" charset="0"/>
                  <a:ea typeface="Times New Roman" panose="02020603050405020304" pitchFamily="18" charset="0"/>
                </a:rPr>
                <a:t> </a:t>
              </a:r>
              <a:r>
                <a:rPr lang="vi-VN" sz="2400" dirty="0">
                  <a:solidFill>
                    <a:srgbClr val="000000"/>
                  </a:solidFill>
                  <a:effectLst/>
                  <a:latin typeface="Times New Roman" panose="02020603050405020304" pitchFamily="18" charset="0"/>
                  <a:ea typeface="Times New Roman" panose="02020603050405020304" pitchFamily="18" charset="0"/>
                </a:rPr>
                <a:t>và tạo nên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một</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ứng</a:t>
              </a:r>
              <a:r>
                <a:rPr lang="en-US" sz="2400" dirty="0">
                  <a:solidFill>
                    <a:srgbClr val="000000"/>
                  </a:solidFill>
                  <a:effectLst/>
                  <a:latin typeface="Times New Roman" panose="02020603050405020304" pitchFamily="18" charset="0"/>
                  <a:ea typeface="Times New Roman" panose="02020603050405020304" pitchFamily="18" charset="0"/>
                </a:rPr>
                <a:t> </a:t>
              </a:r>
              <a:r>
                <a:rPr lang="vi-VN" sz="2400" dirty="0">
                  <a:solidFill>
                    <a:srgbClr val="000000"/>
                  </a:solidFill>
                  <a:effectLst/>
                  <a:latin typeface="Times New Roman" panose="02020603050405020304" pitchFamily="18" charset="0"/>
                  <a:ea typeface="Times New Roman" panose="02020603050405020304" pitchFamily="18" charset="0"/>
                </a:rPr>
                <a:t>dụng game.</a:t>
              </a:r>
              <a:endParaRPr sz="2400" b="1" i="0" u="none" strike="noStrike" cap="none" dirty="0">
                <a:solidFill>
                  <a:schemeClr val="dk1"/>
                </a:solidFill>
                <a:latin typeface="Times New Roman"/>
                <a:ea typeface="Times New Roman"/>
                <a:cs typeface="Times New Roman"/>
                <a:sym typeface="Times New Roman"/>
              </a:endParaRPr>
            </a:p>
          </p:txBody>
        </p:sp>
      </p:grpSp>
      <p:grpSp>
        <p:nvGrpSpPr>
          <p:cNvPr id="16" name="Google Shape;612;p6">
            <a:extLst>
              <a:ext uri="{FF2B5EF4-FFF2-40B4-BE49-F238E27FC236}">
                <a16:creationId xmlns:a16="http://schemas.microsoft.com/office/drawing/2014/main" id="{855C15A7-DB70-ED5C-E2FA-1AC93FE175ED}"/>
              </a:ext>
            </a:extLst>
          </p:cNvPr>
          <p:cNvGrpSpPr/>
          <p:nvPr/>
        </p:nvGrpSpPr>
        <p:grpSpPr>
          <a:xfrm>
            <a:off x="8113114" y="2186302"/>
            <a:ext cx="3439687" cy="1600554"/>
            <a:chOff x="965064" y="1430874"/>
            <a:chExt cx="2991026" cy="1051486"/>
          </a:xfrm>
        </p:grpSpPr>
        <p:grpSp>
          <p:nvGrpSpPr>
            <p:cNvPr id="17" name="Google Shape;613;p6">
              <a:extLst>
                <a:ext uri="{FF2B5EF4-FFF2-40B4-BE49-F238E27FC236}">
                  <a16:creationId xmlns:a16="http://schemas.microsoft.com/office/drawing/2014/main" id="{058FF0AF-F86F-B663-4ABD-C070E942F42A}"/>
                </a:ext>
              </a:extLst>
            </p:cNvPr>
            <p:cNvGrpSpPr/>
            <p:nvPr/>
          </p:nvGrpSpPr>
          <p:grpSpPr>
            <a:xfrm>
              <a:off x="965064" y="1430874"/>
              <a:ext cx="2991026" cy="1051486"/>
              <a:chOff x="1071392" y="2828924"/>
              <a:chExt cx="2991026" cy="1051486"/>
            </a:xfrm>
          </p:grpSpPr>
          <p:sp>
            <p:nvSpPr>
              <p:cNvPr id="19" name="Google Shape;614;p6">
                <a:extLst>
                  <a:ext uri="{FF2B5EF4-FFF2-40B4-BE49-F238E27FC236}">
                    <a16:creationId xmlns:a16="http://schemas.microsoft.com/office/drawing/2014/main" id="{FF88D92C-0336-4AA3-6B8A-7D4C1333C22E}"/>
                  </a:ext>
                </a:extLst>
              </p:cNvPr>
              <p:cNvSpPr/>
              <p:nvPr/>
            </p:nvSpPr>
            <p:spPr>
              <a:xfrm>
                <a:off x="1071392" y="2828924"/>
                <a:ext cx="2991026" cy="1051486"/>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0" name="Google Shape;615;p6">
                <a:extLst>
                  <a:ext uri="{FF2B5EF4-FFF2-40B4-BE49-F238E27FC236}">
                    <a16:creationId xmlns:a16="http://schemas.microsoft.com/office/drawing/2014/main" id="{BBEA24CC-7B59-3443-3ACE-D36959493B08}"/>
                  </a:ext>
                </a:extLst>
              </p:cNvPr>
              <p:cNvCxnSpPr>
                <a:cxnSpLocks/>
              </p:cNvCxnSpPr>
              <p:nvPr/>
            </p:nvCxnSpPr>
            <p:spPr>
              <a:xfrm>
                <a:off x="1146335" y="2828924"/>
                <a:ext cx="0" cy="882051"/>
              </a:xfrm>
              <a:prstGeom prst="straightConnector1">
                <a:avLst/>
              </a:prstGeom>
              <a:noFill/>
              <a:ln w="38100" cap="flat" cmpd="sng">
                <a:solidFill>
                  <a:srgbClr val="D8717B"/>
                </a:solidFill>
                <a:prstDash val="solid"/>
                <a:miter lim="8000"/>
                <a:headEnd type="none" w="sm" len="sm"/>
                <a:tailEnd type="none" w="sm" len="sm"/>
              </a:ln>
            </p:spPr>
          </p:cxnSp>
        </p:grpSp>
        <p:sp>
          <p:nvSpPr>
            <p:cNvPr id="18" name="Google Shape;620;p6">
              <a:extLst>
                <a:ext uri="{FF2B5EF4-FFF2-40B4-BE49-F238E27FC236}">
                  <a16:creationId xmlns:a16="http://schemas.microsoft.com/office/drawing/2014/main" id="{11815350-CBD8-358A-CCEA-6B94D2D079D8}"/>
                </a:ext>
              </a:extLst>
            </p:cNvPr>
            <p:cNvSpPr txBox="1"/>
            <p:nvPr/>
          </p:nvSpPr>
          <p:spPr>
            <a:xfrm>
              <a:off x="1134952" y="1563851"/>
              <a:ext cx="2777232" cy="788531"/>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vi-VN" sz="2400" dirty="0">
                  <a:solidFill>
                    <a:schemeClr val="tx1"/>
                  </a:solidFill>
                  <a:latin typeface="+mj-lt"/>
                  <a:ea typeface="Roboto Mono"/>
                  <a:cs typeface="Roboto Mono"/>
                  <a:sym typeface="Roboto Mono"/>
                </a:rPr>
                <a:t>Tìm hiểu và sử dụng một số Design Pattern để code clean hơn.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12996" y="1856312"/>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019068" y="1059250"/>
            <a:ext cx="8619917" cy="3982403"/>
            <a:chOff x="4842911" y="1778000"/>
            <a:chExt cx="7160176" cy="3982403"/>
          </a:xfrm>
        </p:grpSpPr>
        <p:sp>
          <p:nvSpPr>
            <p:cNvPr id="922" name="Google Shape;922;p19"/>
            <p:cNvSpPr/>
            <p:nvPr/>
          </p:nvSpPr>
          <p:spPr>
            <a:xfrm>
              <a:off x="5934074" y="1778000"/>
              <a:ext cx="6069013" cy="9991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A2E4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98763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ABDB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25" name="Google Shape;925;p19"/>
            <p:cNvSpPr/>
            <p:nvPr/>
          </p:nvSpPr>
          <p:spPr>
            <a:xfrm>
              <a:off x="4922274" y="2223890"/>
              <a:ext cx="1016564" cy="587574"/>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A2E4F8"/>
            </a:solidFill>
            <a:ln w="28575">
              <a:solidFill>
                <a:srgbClr val="A2E4F8"/>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4875073" y="2730500"/>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342193" y="1891775"/>
              <a:ext cx="5356095"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2000" b="0" i="0" u="none" strike="noStrike" cap="none" dirty="0" err="1">
                  <a:solidFill>
                    <a:schemeClr val="tx1"/>
                  </a:solidFill>
                  <a:latin typeface="Arial"/>
                  <a:ea typeface="Arial"/>
                  <a:cs typeface="Arial"/>
                  <a:sym typeface="Arial"/>
                </a:rPr>
                <a:t>Phát</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triển</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thêm</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nhiều</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chức</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năng</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của</a:t>
              </a:r>
              <a:r>
                <a:rPr lang="en-US" sz="2000" b="0" i="0" u="none" strike="noStrike" cap="none" dirty="0">
                  <a:solidFill>
                    <a:schemeClr val="tx1"/>
                  </a:solidFill>
                  <a:latin typeface="Arial"/>
                  <a:ea typeface="Arial"/>
                  <a:cs typeface="Arial"/>
                  <a:sym typeface="Arial"/>
                </a:rPr>
                <a:t> </a:t>
              </a:r>
              <a:r>
                <a:rPr lang="vi-VN" sz="2000" b="0" i="0" u="none" strike="noStrike" cap="none" dirty="0">
                  <a:solidFill>
                    <a:schemeClr val="tx1"/>
                  </a:solidFill>
                  <a:latin typeface="Arial"/>
                  <a:ea typeface="Arial"/>
                  <a:cs typeface="Arial"/>
                  <a:sym typeface="Arial"/>
                </a:rPr>
                <a:t>trò chơi như: Tài khoản, hệ thống level, nâng cấp nhân vật,...</a:t>
              </a:r>
              <a:endParaRPr sz="2000" b="0" i="0" u="none" strike="noStrike" cap="none" dirty="0">
                <a:solidFill>
                  <a:schemeClr val="tx1"/>
                </a:solidFill>
                <a:latin typeface="Oi"/>
                <a:ea typeface="Oi"/>
                <a:cs typeface="Oi"/>
                <a:sym typeface="Oi"/>
              </a:endParaRPr>
            </a:p>
          </p:txBody>
        </p:sp>
        <p:sp>
          <p:nvSpPr>
            <p:cNvPr id="9" name="Google Shape;926;p19">
              <a:extLst>
                <a:ext uri="{FF2B5EF4-FFF2-40B4-BE49-F238E27FC236}">
                  <a16:creationId xmlns:a16="http://schemas.microsoft.com/office/drawing/2014/main" id="{82261F03-B69A-1593-4A22-B3BCF7CFD746}"/>
                </a:ext>
              </a:extLst>
            </p:cNvPr>
            <p:cNvSpPr/>
            <p:nvPr/>
          </p:nvSpPr>
          <p:spPr>
            <a:xfrm>
              <a:off x="4875073" y="3460553"/>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926;p19">
              <a:extLst>
                <a:ext uri="{FF2B5EF4-FFF2-40B4-BE49-F238E27FC236}">
                  <a16:creationId xmlns:a16="http://schemas.microsoft.com/office/drawing/2014/main" id="{98A52BF6-1FD4-1487-F418-0D2531A744C7}"/>
                </a:ext>
              </a:extLst>
            </p:cNvPr>
            <p:cNvSpPr/>
            <p:nvPr/>
          </p:nvSpPr>
          <p:spPr>
            <a:xfrm>
              <a:off x="4875073" y="4677743"/>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926;p19">
              <a:extLst>
                <a:ext uri="{FF2B5EF4-FFF2-40B4-BE49-F238E27FC236}">
                  <a16:creationId xmlns:a16="http://schemas.microsoft.com/office/drawing/2014/main" id="{B91EDC25-9B48-2B69-EB34-54BB7E46E070}"/>
                </a:ext>
              </a:extLst>
            </p:cNvPr>
            <p:cNvSpPr/>
            <p:nvPr/>
          </p:nvSpPr>
          <p:spPr>
            <a:xfrm>
              <a:off x="4842911" y="5568315"/>
              <a:ext cx="192088" cy="192088"/>
            </a:xfrm>
            <a:prstGeom prst="ellipse">
              <a:avLst/>
            </a:prstGeom>
            <a:solidFill>
              <a:srgbClr val="0070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8" name="Google Shape;928;p19"/>
          <p:cNvGrpSpPr/>
          <p:nvPr/>
        </p:nvGrpSpPr>
        <p:grpSpPr>
          <a:xfrm>
            <a:off x="3273425" y="2305915"/>
            <a:ext cx="8351901" cy="987630"/>
            <a:chOff x="5083204" y="3198813"/>
            <a:chExt cx="6919883" cy="952500"/>
          </a:xfrm>
          <a:solidFill>
            <a:srgbClr val="A2E4F8"/>
          </a:solidFill>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chemeClr val="accent2">
                <a:lumMod val="20000"/>
                <a:lumOff val="8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flipV="1">
              <a:off x="5083204" y="3694118"/>
              <a:ext cx="855634" cy="40468"/>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169943" y="4729191"/>
            <a:ext cx="8390307" cy="1454205"/>
            <a:chOff x="4443847" y="4621213"/>
            <a:chExt cx="7559240" cy="950913"/>
          </a:xfrm>
          <a:solidFill>
            <a:srgbClr val="A2E4F8"/>
          </a:solidFill>
        </p:grpSpPr>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491418" y="4621213"/>
              <a:ext cx="1663445"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475287" y="4639880"/>
              <a:ext cx="1679576" cy="932246"/>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chemeClr val="accent3">
                <a:lumMod val="40000"/>
                <a:lumOff val="6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39" name="Google Shape;939;p19"/>
            <p:cNvSpPr/>
            <p:nvPr/>
          </p:nvSpPr>
          <p:spPr>
            <a:xfrm>
              <a:off x="4443847" y="4795592"/>
              <a:ext cx="1494992" cy="303459"/>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A2E4F8"/>
            </a:solidFill>
            <a:ln w="28575">
              <a:solidFill>
                <a:srgbClr val="A2E4F8"/>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940" name="Google Shape;940;p19"/>
          <p:cNvSpPr txBox="1"/>
          <p:nvPr/>
        </p:nvSpPr>
        <p:spPr>
          <a:xfrm>
            <a:off x="4934145" y="4828995"/>
            <a:ext cx="6293774" cy="1323399"/>
          </a:xfrm>
          <a:prstGeom prst="rect">
            <a:avLst/>
          </a:prstGeom>
          <a:noFill/>
          <a:ln>
            <a:noFill/>
          </a:ln>
        </p:spPr>
        <p:txBody>
          <a:bodyPr spcFirstLastPara="1" wrap="square" lIns="91425" tIns="45700" rIns="91425" bIns="45700" anchor="t" anchorCtr="0">
            <a:spAutoFit/>
          </a:bodyPr>
          <a:lstStyle/>
          <a:p>
            <a:pPr lvl="0" algn="just">
              <a:buSzPts val="1800"/>
            </a:pPr>
            <a:r>
              <a:rPr lang="vi-VN" sz="2000" dirty="0">
                <a:solidFill>
                  <a:schemeClr val="tx1"/>
                </a:solidFill>
              </a:rPr>
              <a:t>Tích hợp các thư viện bên thứ ba của các nền tảng trực tuyến như Steam, GOG,… để sử dụng các tính năng hỗ trợ và thương mại ứng dụng trên các nền tảng đó.</a:t>
            </a:r>
            <a:endParaRPr sz="2000" b="0" i="0" u="none" strike="noStrike" cap="none" dirty="0">
              <a:solidFill>
                <a:schemeClr val="tx1"/>
              </a:solidFill>
              <a:latin typeface="Oi"/>
              <a:ea typeface="Oi"/>
              <a:cs typeface="Oi"/>
              <a:sym typeface="Oi"/>
            </a:endParaRPr>
          </a:p>
        </p:txBody>
      </p:sp>
      <p:sp>
        <p:nvSpPr>
          <p:cNvPr id="941" name="Google Shape;941;p19"/>
          <p:cNvSpPr txBox="1"/>
          <p:nvPr/>
        </p:nvSpPr>
        <p:spPr>
          <a:xfrm>
            <a:off x="4675885" y="2611281"/>
            <a:ext cx="6412803"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vi-VN" sz="2000" dirty="0">
                <a:solidFill>
                  <a:schemeClr val="tx1"/>
                </a:solidFill>
                <a:ea typeface="Oi"/>
              </a:rPr>
              <a:t>Cải thiện đồ họa và âm thanh hay hơn, sống động hơn.</a:t>
            </a:r>
            <a:endParaRPr sz="2000" b="0" i="0" u="none" strike="noStrike" cap="none" dirty="0">
              <a:solidFill>
                <a:schemeClr val="tx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FD7EEFEE-790F-EE58-5E7C-AB8CE1941E67}"/>
              </a:ext>
            </a:extLst>
          </p:cNvPr>
          <p:cNvPicPr preferRelativeResize="0"/>
          <p:nvPr/>
        </p:nvPicPr>
        <p:blipFill rotWithShape="1">
          <a:blip r:embed="rId7">
            <a:alphaModFix/>
          </a:blip>
          <a:srcRect/>
          <a:stretch/>
        </p:blipFill>
        <p:spPr>
          <a:xfrm>
            <a:off x="11204653" y="69275"/>
            <a:ext cx="868667" cy="817673"/>
          </a:xfrm>
          <a:prstGeom prst="rect">
            <a:avLst/>
          </a:prstGeom>
          <a:noFill/>
          <a:ln>
            <a:noFill/>
          </a:ln>
        </p:spPr>
      </p:pic>
      <p:grpSp>
        <p:nvGrpSpPr>
          <p:cNvPr id="3" name="Google Shape;928;p19">
            <a:extLst>
              <a:ext uri="{FF2B5EF4-FFF2-40B4-BE49-F238E27FC236}">
                <a16:creationId xmlns:a16="http://schemas.microsoft.com/office/drawing/2014/main" id="{7DE2CD10-8CDB-FD64-91D9-233E2626FF0B}"/>
              </a:ext>
            </a:extLst>
          </p:cNvPr>
          <p:cNvGrpSpPr/>
          <p:nvPr/>
        </p:nvGrpSpPr>
        <p:grpSpPr>
          <a:xfrm>
            <a:off x="3250318" y="3439952"/>
            <a:ext cx="8351901" cy="1182847"/>
            <a:chOff x="5083204" y="3198813"/>
            <a:chExt cx="6919883" cy="952500"/>
          </a:xfrm>
          <a:solidFill>
            <a:srgbClr val="A2E4F8"/>
          </a:solidFill>
        </p:grpSpPr>
        <p:sp>
          <p:nvSpPr>
            <p:cNvPr id="4" name="Google Shape;929;p19">
              <a:extLst>
                <a:ext uri="{FF2B5EF4-FFF2-40B4-BE49-F238E27FC236}">
                  <a16:creationId xmlns:a16="http://schemas.microsoft.com/office/drawing/2014/main" id="{1DCCC501-4A90-4F36-9135-1E84F1A78EC1}"/>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 name="Google Shape;930;p19">
              <a:extLst>
                <a:ext uri="{FF2B5EF4-FFF2-40B4-BE49-F238E27FC236}">
                  <a16:creationId xmlns:a16="http://schemas.microsoft.com/office/drawing/2014/main" id="{B1B48EB0-9E11-F5EB-0599-CED5F4F250B7}"/>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931;p19">
              <a:extLst>
                <a:ext uri="{FF2B5EF4-FFF2-40B4-BE49-F238E27FC236}">
                  <a16:creationId xmlns:a16="http://schemas.microsoft.com/office/drawing/2014/main" id="{0A37FEB4-7630-CE5B-6050-DE8071C6BDE3}"/>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D0C26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 name="Google Shape;932;p19">
              <a:extLst>
                <a:ext uri="{FF2B5EF4-FFF2-40B4-BE49-F238E27FC236}">
                  <a16:creationId xmlns:a16="http://schemas.microsoft.com/office/drawing/2014/main" id="{58531BE8-2AC1-60E5-7E64-0098FA642306}"/>
                </a:ext>
              </a:extLst>
            </p:cNvPr>
            <p:cNvSpPr/>
            <p:nvPr/>
          </p:nvSpPr>
          <p:spPr>
            <a:xfrm flipV="1">
              <a:off x="5083204" y="3694117"/>
              <a:ext cx="855634" cy="40468"/>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3" name="Google Shape;941;p19">
            <a:extLst>
              <a:ext uri="{FF2B5EF4-FFF2-40B4-BE49-F238E27FC236}">
                <a16:creationId xmlns:a16="http://schemas.microsoft.com/office/drawing/2014/main" id="{52BF06E0-91CC-A398-4F58-7E92C6BAE7BB}"/>
              </a:ext>
            </a:extLst>
          </p:cNvPr>
          <p:cNvSpPr txBox="1"/>
          <p:nvPr/>
        </p:nvSpPr>
        <p:spPr>
          <a:xfrm>
            <a:off x="4675884" y="3715543"/>
            <a:ext cx="6412803"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vi-VN" sz="2000" dirty="0">
                <a:solidFill>
                  <a:schemeClr val="tx1"/>
                </a:solidFill>
                <a:ea typeface="Oi"/>
              </a:rPr>
              <a:t>Nâng cấp ứng dụng để có thể kết nối với nhiều thiết bị chơi game và chạy trên nhiều nền tảng.</a:t>
            </a:r>
            <a:endParaRPr lang="vi-VN" sz="2000" b="0" i="0" u="none" strike="noStrike" cap="none" dirty="0">
              <a:solidFill>
                <a:schemeClr val="tx1"/>
              </a:solidFill>
              <a:latin typeface="Oi"/>
              <a:ea typeface="Oi"/>
              <a:cs typeface="Oi"/>
              <a:sym typeface="O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694D659F-77EF-ADA0-2F1C-698BD12A050A}"/>
              </a:ext>
            </a:extLst>
          </p:cNvPr>
          <p:cNvPicPr preferRelativeResize="0"/>
          <p:nvPr/>
        </p:nvPicPr>
        <p:blipFill rotWithShape="1">
          <a:blip r:embed="rId4">
            <a:alphaModFix/>
          </a:blip>
          <a:srcRect/>
          <a:stretch/>
        </p:blipFill>
        <p:spPr>
          <a:xfrm>
            <a:off x="11323333" y="5921045"/>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1" name="Google Shape;481;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20 tháng 5 năm 2022</a:t>
            </a:r>
            <a:endParaRPr sz="1400" b="0" i="0" u="none" strike="noStrike" cap="none">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0C0"/>
                </a:solidFill>
                <a:latin typeface="Arial"/>
                <a:ea typeface="Arial"/>
                <a:cs typeface="Arial"/>
                <a:sym typeface="Arial"/>
              </a:rPr>
              <a:t>ĐẠI HỌC CÔNG NGHIỆP HÀ NỘI</a:t>
            </a:r>
            <a:endParaRPr sz="3600" b="1" i="0" u="none" strike="noStrike" cap="none" dirty="0">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accent4"/>
                </a:solidFill>
                <a:latin typeface="Arial"/>
                <a:ea typeface="Arial"/>
                <a:cs typeface="Arial"/>
                <a:sym typeface="Arial"/>
              </a:rPr>
              <a:t>KHOA CÔNG NGHỆ THÔNG TIN</a:t>
            </a:r>
            <a:endParaRPr sz="2400" b="1" i="0" u="none" strike="noStrike" cap="none" dirty="0">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818105" y="2477593"/>
            <a:ext cx="11051088"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a:t>
            </a:r>
            <a:r>
              <a:rPr lang="vi-VN" sz="3600" b="1" dirty="0">
                <a:solidFill>
                  <a:srgbClr val="ED1C2A"/>
                </a:solidFill>
                <a:latin typeface="Calibri"/>
                <a:ea typeface="Calibri"/>
                <a:cs typeface="Calibri"/>
                <a:sym typeface="Calibri"/>
              </a:rPr>
              <a:t>TÌM HIỂU VỀ UNITY VÀ XÂY DỰNG TRÒ CHƠI LASER DEFENDER</a:t>
            </a:r>
            <a:endParaRPr sz="3600" b="1" i="0" u="none" strike="noStrike" cap="none" dirty="0">
              <a:solidFill>
                <a:srgbClr val="ED1C2A"/>
              </a:solidFill>
              <a:latin typeface="Calibri"/>
              <a:ea typeface="Calibri"/>
              <a:cs typeface="Calibri"/>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Arial"/>
                  <a:ea typeface="Arial"/>
                  <a:cs typeface="Arial"/>
                  <a:sym typeface="Arial"/>
                </a:rPr>
                <a:t>NỘI DUNG</a:t>
              </a:r>
              <a:endParaRPr sz="1400" b="0" i="0" u="none" strike="noStrike" cap="none" dirty="0">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Tổng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quan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đề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tài</a:t>
            </a:r>
            <a:endParaRPr sz="2400" b="0" i="0" u="none" strike="noStrike" cap="none" dirty="0">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07048" y="1155126"/>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247905" y="2317303"/>
            <a:ext cx="642527"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endParaRPr sz="1400" b="0" i="0" u="none" strike="noStrike" cap="none" dirty="0">
              <a:solidFill>
                <a:srgbClr val="000000"/>
              </a:solidFill>
              <a:latin typeface="Arial"/>
              <a:ea typeface="Arial"/>
              <a:cs typeface="Arial"/>
              <a:sym typeface="Arial"/>
            </a:endParaRPr>
          </a:p>
        </p:txBody>
      </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03978" y="2545329"/>
            <a:ext cx="880712" cy="847880"/>
            <a:chOff x="5930214" y="775578"/>
            <a:chExt cx="938013" cy="983324"/>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5" y="775578"/>
              <a:ext cx="615849"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2</a:t>
              </a:r>
              <a:endParaRPr sz="1400" b="0" i="0" u="none" strike="noStrike" cap="none" dirty="0">
                <a:solidFill>
                  <a:srgbClr val="000000"/>
                </a:solidFill>
                <a:latin typeface="Arial"/>
                <a:ea typeface="Arial"/>
                <a:cs typeface="Arial"/>
                <a:sym typeface="Arial"/>
              </a:endParaRPr>
            </a:p>
          </p:txBody>
        </p:sp>
      </p:grpSp>
      <p:grpSp>
        <p:nvGrpSpPr>
          <p:cNvPr id="523" name="Google Shape;523;p3"/>
          <p:cNvGrpSpPr/>
          <p:nvPr/>
        </p:nvGrpSpPr>
        <p:grpSpPr>
          <a:xfrm rot="-5400000">
            <a:off x="5036765" y="260111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35165" y="3967270"/>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31"/>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3</a:t>
              </a:r>
              <a:endParaRPr sz="1400" b="0" i="0" u="none" strike="noStrike" cap="none" dirty="0">
                <a:solidFill>
                  <a:srgbClr val="000000"/>
                </a:solidFill>
                <a:latin typeface="Arial"/>
                <a:ea typeface="Arial"/>
                <a:cs typeface="Arial"/>
                <a:sym typeface="Arial"/>
              </a:endParaRPr>
            </a:p>
          </p:txBody>
        </p:sp>
      </p:grpSp>
      <p:sp>
        <p:nvSpPr>
          <p:cNvPr id="530" name="Google Shape;530;p3"/>
          <p:cNvSpPr/>
          <p:nvPr/>
        </p:nvSpPr>
        <p:spPr>
          <a:xfrm>
            <a:off x="717162" y="413951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084017" y="3960872"/>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grpSp>
        <p:nvGrpSpPr>
          <p:cNvPr id="535" name="Google Shape;535;p3"/>
          <p:cNvGrpSpPr/>
          <p:nvPr/>
        </p:nvGrpSpPr>
        <p:grpSpPr>
          <a:xfrm>
            <a:off x="6154259" y="5369080"/>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4</a:t>
              </a:r>
              <a:endParaRPr sz="1400" b="0" i="0" u="none" strike="noStrike" cap="none" dirty="0">
                <a:solidFill>
                  <a:srgbClr val="000000"/>
                </a:solidFill>
                <a:latin typeface="Arial"/>
                <a:ea typeface="Arial"/>
                <a:cs typeface="Arial"/>
                <a:sym typeface="Arial"/>
              </a:endParaRPr>
            </a:p>
          </p:txBody>
        </p:sp>
      </p:grpSp>
      <p:sp>
        <p:nvSpPr>
          <p:cNvPr id="538" name="Google Shape;538;p3"/>
          <p:cNvSpPr/>
          <p:nvPr/>
        </p:nvSpPr>
        <p:spPr>
          <a:xfrm>
            <a:off x="735624" y="5492660"/>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0" i="0" u="none" strike="noStrike" cap="none" dirty="0">
                <a:solidFill>
                  <a:srgbClr val="3F3F3F"/>
                </a:solidFill>
                <a:latin typeface="Times New Roman"/>
                <a:ea typeface="Times New Roman"/>
                <a:cs typeface="Times New Roman"/>
                <a:sym typeface="Times New Roman"/>
              </a:rPr>
              <a:t>Kết quả</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và</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hướng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phát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38329" y="5330481"/>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676361" y="2759990"/>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Phân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tích</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thiết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kế</a:t>
            </a:r>
            <a:r>
              <a:rPr lang="en-US" sz="2400" b="0" i="0" u="none" strike="noStrike" cap="none"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trò chơi</a:t>
            </a:r>
            <a:endParaRPr sz="2400" b="0" i="0" u="none" strike="noStrike" cap="none" dirty="0">
              <a:solidFill>
                <a:srgbClr val="3F3F3F"/>
              </a:solidFill>
              <a:latin typeface="Times New Roman"/>
              <a:ea typeface="Times New Roman"/>
              <a:cs typeface="Times New Roman"/>
              <a:sym typeface="Times New Roman"/>
            </a:endParaRPr>
          </a:p>
        </p:txBody>
      </p:sp>
      <p:pic>
        <p:nvPicPr>
          <p:cNvPr id="2" name="Google Shape;485;p2">
            <a:extLst>
              <a:ext uri="{FF2B5EF4-FFF2-40B4-BE49-F238E27FC236}">
                <a16:creationId xmlns:a16="http://schemas.microsoft.com/office/drawing/2014/main" id="{AA6CB532-DD2C-963A-B242-5501AF56DDCC}"/>
              </a:ext>
            </a:extLst>
          </p:cNvPr>
          <p:cNvPicPr preferRelativeResize="0"/>
          <p:nvPr/>
        </p:nvPicPr>
        <p:blipFill rotWithShape="1">
          <a:blip r:embed="rId3">
            <a:alphaModFix/>
          </a:blip>
          <a:srcRect/>
          <a:stretch/>
        </p:blipFill>
        <p:spPr>
          <a:xfrm>
            <a:off x="11211339" y="99108"/>
            <a:ext cx="805492" cy="817673"/>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0"/>
                                        </p:tgtEl>
                                        <p:attrNameLst>
                                          <p:attrName>style.visibility</p:attrName>
                                        </p:attrNameLst>
                                      </p:cBhvr>
                                      <p:to>
                                        <p:strVal val="visible"/>
                                      </p:to>
                                    </p:set>
                                    <p:animEffect transition="in" filter="fade">
                                      <p:cBhvr>
                                        <p:cTn id="16" dur="500"/>
                                        <p:tgtEl>
                                          <p:spTgt spid="5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7"/>
                                        </p:tgtEl>
                                        <p:attrNameLst>
                                          <p:attrName>style.visibility</p:attrName>
                                        </p:attrNameLst>
                                      </p:cBhvr>
                                      <p:to>
                                        <p:strVal val="visible"/>
                                      </p:to>
                                    </p:set>
                                    <p:animEffect transition="in" filter="fade">
                                      <p:cBhvr>
                                        <p:cTn id="25" dur="500"/>
                                        <p:tgtEl>
                                          <p:spTgt spid="527"/>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0"/>
                                        </p:tgtEl>
                                        <p:attrNameLst>
                                          <p:attrName>style.visibility</p:attrName>
                                        </p:attrNameLst>
                                      </p:cBhvr>
                                      <p:to>
                                        <p:strVal val="visible"/>
                                      </p:to>
                                    </p:set>
                                    <p:animEffect transition="in" filter="fade">
                                      <p:cBhvr>
                                        <p:cTn id="29" dur="500"/>
                                        <p:tgtEl>
                                          <p:spTgt spid="5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pic>
        <p:nvPicPr>
          <p:cNvPr id="3" name="Google Shape;485;p2">
            <a:extLst>
              <a:ext uri="{FF2B5EF4-FFF2-40B4-BE49-F238E27FC236}">
                <a16:creationId xmlns:a16="http://schemas.microsoft.com/office/drawing/2014/main" id="{11E18668-7757-CE7F-5B8E-A4215212317F}"/>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1" name="Google Shape;581;p5"/>
          <p:cNvSpPr/>
          <p:nvPr/>
        </p:nvSpPr>
        <p:spPr>
          <a:xfrm>
            <a:off x="2360004" y="2006612"/>
            <a:ext cx="7471992" cy="2750068"/>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vi-VN" sz="2400" b="0" i="0" u="none" strike="noStrike" cap="none" dirty="0">
                <a:solidFill>
                  <a:schemeClr val="tx1"/>
                </a:solidFill>
                <a:latin typeface="Times New Roman"/>
                <a:ea typeface="Times New Roman"/>
                <a:cs typeface="Times New Roman"/>
                <a:sym typeface="Times New Roman"/>
              </a:rPr>
              <a:t>Laser Defender là một trò chơi thuộc thể loại bắn súng không gian 2D, nơi người chơi sẽ điều khiển một tàu vũ trụ và chiến đấu chống lại đợt tấn công không ngừng từ đối thủ. Mục tiêu của trò chơi này là tạo ra một trải nghiệm giải trí hấp dẫn, kết hợp giữa tốc độ, kỹ năng và phản xạ của người chơi trong việc né tránh và tấn công kẻ địch.</a:t>
            </a:r>
            <a:endParaRPr lang="vi-VN" sz="2400" b="0" i="0" u="none" strike="noStrike" cap="none" dirty="0">
              <a:solidFill>
                <a:schemeClr val="tx1"/>
              </a:solidFill>
              <a:latin typeface="Arial"/>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1981213" y="45657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 TỔNG QUAN VỀ ĐỀ TÀI</a:t>
            </a:r>
            <a:endParaRPr sz="2400" b="0" i="0" u="none" strike="noStrike" cap="none" dirty="0">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20312146-3D83-4A59-0008-5E58FC700F32}"/>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1991204" y="460661"/>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chemeClr val="accent1"/>
                </a:solidFill>
                <a:latin typeface="Calibri"/>
                <a:ea typeface="Calibri"/>
                <a:cs typeface="Calibri"/>
                <a:sym typeface="Calibri"/>
              </a:rPr>
              <a:t>THỂ LOẠI VÀ ĐỐI TƯỢNG CHƠI</a:t>
            </a:r>
            <a:endParaRPr sz="2400" b="0" i="0" u="none" strike="noStrike" cap="none" dirty="0">
              <a:solidFill>
                <a:schemeClr val="accent1"/>
              </a:solidFill>
              <a:latin typeface="Arial"/>
              <a:ea typeface="Arial"/>
              <a:cs typeface="Arial"/>
              <a:sym typeface="Arial"/>
            </a:endParaRPr>
          </a:p>
        </p:txBody>
      </p:sp>
      <p:grpSp>
        <p:nvGrpSpPr>
          <p:cNvPr id="593" name="Google Shape;593;p6"/>
          <p:cNvGrpSpPr/>
          <p:nvPr/>
        </p:nvGrpSpPr>
        <p:grpSpPr>
          <a:xfrm>
            <a:off x="4189620" y="1818681"/>
            <a:ext cx="3353533" cy="3122416"/>
            <a:chOff x="4526754" y="2277493"/>
            <a:chExt cx="3105151" cy="2849272"/>
          </a:xfrm>
        </p:grpSpPr>
        <p:sp>
          <p:nvSpPr>
            <p:cNvPr id="594" name="Google Shape;594;p6"/>
            <p:cNvSpPr/>
            <p:nvPr/>
          </p:nvSpPr>
          <p:spPr>
            <a:xfrm>
              <a:off x="4526754" y="2850290"/>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34479" y="3741924"/>
              <a:ext cx="2689700" cy="92677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Tx/>
                <a:buChar char="-"/>
              </a:pPr>
              <a:r>
                <a:rPr lang="vi-VN" sz="2000" b="1" i="0" u="none" strike="noStrike" cap="none" dirty="0">
                  <a:solidFill>
                    <a:schemeClr val="dk1"/>
                  </a:solidFill>
                  <a:latin typeface="Times New Roman"/>
                  <a:ea typeface="Times New Roman"/>
                  <a:cs typeface="Times New Roman"/>
                  <a:sym typeface="Times New Roman"/>
                </a:rPr>
                <a:t>Tăng khả năng quan sát, sự nhanh nhẹn.</a:t>
              </a:r>
            </a:p>
            <a:p>
              <a:pPr marL="342900" marR="0" lvl="0" indent="-342900" algn="just" rtl="0">
                <a:lnSpc>
                  <a:spcPct val="100000"/>
                </a:lnSpc>
                <a:spcBef>
                  <a:spcPts val="0"/>
                </a:spcBef>
                <a:spcAft>
                  <a:spcPts val="0"/>
                </a:spcAft>
                <a:buClr>
                  <a:srgbClr val="000000"/>
                </a:buClr>
                <a:buSzPts val="2000"/>
                <a:buFontTx/>
                <a:buChar char="-"/>
              </a:pPr>
              <a:r>
                <a:rPr lang="vi-VN" sz="2000" b="1" i="0" u="none" strike="noStrike" cap="none" dirty="0">
                  <a:solidFill>
                    <a:schemeClr val="dk1"/>
                  </a:solidFill>
                  <a:latin typeface="Times New Roman"/>
                  <a:ea typeface="Times New Roman"/>
                  <a:cs typeface="Times New Roman"/>
                  <a:sym typeface="Times New Roman"/>
                </a:rPr>
                <a:t>Tính giải trí cao</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grpSp>
      <p:grpSp>
        <p:nvGrpSpPr>
          <p:cNvPr id="601" name="Google Shape;601;p6"/>
          <p:cNvGrpSpPr/>
          <p:nvPr/>
        </p:nvGrpSpPr>
        <p:grpSpPr>
          <a:xfrm>
            <a:off x="273232" y="968913"/>
            <a:ext cx="6946072" cy="3099003"/>
            <a:chOff x="7971474" y="2277493"/>
            <a:chExt cx="6361014" cy="2827907"/>
          </a:xfrm>
        </p:grpSpPr>
        <p:sp>
          <p:nvSpPr>
            <p:cNvPr id="602" name="Google Shape;602;p6"/>
            <p:cNvSpPr/>
            <p:nvPr/>
          </p:nvSpPr>
          <p:spPr>
            <a:xfrm>
              <a:off x="7985597"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03" name="Google Shape;603;p6"/>
            <p:cNvSpPr txBox="1"/>
            <p:nvPr/>
          </p:nvSpPr>
          <p:spPr>
            <a:xfrm>
              <a:off x="8194406" y="3758965"/>
              <a:ext cx="2689700" cy="645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Game 2d Space Shooter, Top- Down Shooter</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3" name="Google Shape;603;p6">
              <a:extLst>
                <a:ext uri="{FF2B5EF4-FFF2-40B4-BE49-F238E27FC236}">
                  <a16:creationId xmlns:a16="http://schemas.microsoft.com/office/drawing/2014/main" id="{43E7ED95-8065-76BA-47D6-EB58B37FB2F1}"/>
                </a:ext>
              </a:extLst>
            </p:cNvPr>
            <p:cNvSpPr txBox="1"/>
            <p:nvPr/>
          </p:nvSpPr>
          <p:spPr>
            <a:xfrm>
              <a:off x="8158440" y="3054774"/>
              <a:ext cx="2689700" cy="36507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2000" b="1" dirty="0">
                  <a:solidFill>
                    <a:schemeClr val="dk1"/>
                  </a:solidFill>
                  <a:latin typeface="Times New Roman"/>
                  <a:ea typeface="Times New Roman"/>
                  <a:cs typeface="Times New Roman"/>
                  <a:sym typeface="Times New Roman"/>
                </a:rPr>
                <a:t>Thể Loại</a:t>
              </a:r>
              <a:endParaRPr sz="2000" b="1" i="0" u="none" strike="noStrike" cap="none" dirty="0">
                <a:solidFill>
                  <a:schemeClr val="dk1"/>
                </a:solidFill>
                <a:latin typeface="Times New Roman"/>
                <a:ea typeface="Times New Roman"/>
                <a:cs typeface="Times New Roman"/>
                <a:sym typeface="Times New Roman"/>
              </a:endParaRPr>
            </a:p>
          </p:txBody>
        </p:sp>
        <p:sp>
          <p:nvSpPr>
            <p:cNvPr id="4" name="Google Shape;603;p6">
              <a:extLst>
                <a:ext uri="{FF2B5EF4-FFF2-40B4-BE49-F238E27FC236}">
                  <a16:creationId xmlns:a16="http://schemas.microsoft.com/office/drawing/2014/main" id="{5021D698-FD2E-ECB8-51D6-F878F37A0773}"/>
                </a:ext>
              </a:extLst>
            </p:cNvPr>
            <p:cNvSpPr txBox="1"/>
            <p:nvPr/>
          </p:nvSpPr>
          <p:spPr>
            <a:xfrm>
              <a:off x="11642788" y="3052925"/>
              <a:ext cx="2689700" cy="36507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2000" b="1" i="0" u="none" strike="noStrike" cap="none" dirty="0">
                  <a:solidFill>
                    <a:schemeClr val="dk1"/>
                  </a:solidFill>
                  <a:latin typeface="Times New Roman"/>
                  <a:ea typeface="Times New Roman"/>
                  <a:cs typeface="Times New Roman"/>
                  <a:sym typeface="Times New Roman"/>
                </a:rPr>
                <a:t>Yếu tố</a:t>
              </a:r>
              <a:endParaRPr sz="2000" b="1"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232945" y="2830625"/>
            <a:ext cx="3349552" cy="3043600"/>
            <a:chOff x="996526" y="879443"/>
            <a:chExt cx="3129457" cy="2843113"/>
          </a:xfrm>
        </p:grpSpPr>
        <p:grpSp>
          <p:nvGrpSpPr>
            <p:cNvPr id="613" name="Google Shape;613;p6"/>
            <p:cNvGrpSpPr/>
            <p:nvPr/>
          </p:nvGrpSpPr>
          <p:grpSpPr>
            <a:xfrm>
              <a:off x="996526" y="879443"/>
              <a:ext cx="3115291" cy="2843113"/>
              <a:chOff x="1102854" y="2277493"/>
              <a:chExt cx="3115291" cy="2843113"/>
            </a:xfrm>
          </p:grpSpPr>
          <p:sp>
            <p:nvSpPr>
              <p:cNvPr id="614" name="Google Shape;614;p6"/>
              <p:cNvSpPr/>
              <p:nvPr/>
            </p:nvSpPr>
            <p:spPr>
              <a:xfrm>
                <a:off x="1102854" y="2844131"/>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20" name="Google Shape;620;p6"/>
            <p:cNvSpPr txBox="1"/>
            <p:nvPr/>
          </p:nvSpPr>
          <p:spPr>
            <a:xfrm>
              <a:off x="1134951" y="2360823"/>
              <a:ext cx="2991032" cy="37371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vi-VN" sz="2000" b="1" dirty="0">
                  <a:solidFill>
                    <a:schemeClr val="dk1"/>
                  </a:solidFill>
                  <a:latin typeface="Times New Roman"/>
                  <a:ea typeface="Times New Roman"/>
                  <a:cs typeface="Times New Roman"/>
                  <a:sym typeface="Times New Roman"/>
                </a:rPr>
                <a:t>Tuổi:</a:t>
              </a:r>
              <a:r>
                <a:rPr lang="en-US" sz="2000" b="1" dirty="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10+</a:t>
              </a:r>
              <a:endParaRPr sz="2000" b="1" i="0" u="none" strike="noStrike" cap="none" dirty="0">
                <a:solidFill>
                  <a:schemeClr val="dk1"/>
                </a:solidFill>
                <a:latin typeface="Times New Roman"/>
                <a:ea typeface="Times New Roman"/>
                <a:cs typeface="Times New Roman"/>
                <a:sym typeface="Times New Roman"/>
              </a:endParaRPr>
            </a:p>
          </p:txBody>
        </p:sp>
        <p:sp>
          <p:nvSpPr>
            <p:cNvPr id="6" name="Google Shape;620;p6">
              <a:extLst>
                <a:ext uri="{FF2B5EF4-FFF2-40B4-BE49-F238E27FC236}">
                  <a16:creationId xmlns:a16="http://schemas.microsoft.com/office/drawing/2014/main" id="{49FEEF50-A666-60FE-7255-BD9A04A060D5}"/>
                </a:ext>
              </a:extLst>
            </p:cNvPr>
            <p:cNvSpPr txBox="1"/>
            <p:nvPr/>
          </p:nvSpPr>
          <p:spPr>
            <a:xfrm>
              <a:off x="1060526" y="1643965"/>
              <a:ext cx="2991032" cy="3737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2000" b="1" i="0" u="none" strike="noStrike" cap="none">
                  <a:solidFill>
                    <a:schemeClr val="dk1"/>
                  </a:solidFill>
                  <a:latin typeface="Times New Roman"/>
                  <a:ea typeface="Times New Roman"/>
                  <a:cs typeface="Times New Roman"/>
                  <a:sym typeface="Times New Roman"/>
                </a:rPr>
                <a:t>Đối tượng</a:t>
              </a:r>
              <a:endParaRPr sz="2000" b="1" i="0" u="none" strike="noStrike" cap="none" dirty="0">
                <a:solidFill>
                  <a:schemeClr val="dk1"/>
                </a:solidFill>
                <a:latin typeface="Times New Roman"/>
                <a:ea typeface="Times New Roman"/>
                <a:cs typeface="Times New Roman"/>
                <a:sym typeface="Times New Roman"/>
              </a:endParaRPr>
            </a:p>
          </p:txBody>
        </p:sp>
      </p:grpSp>
      <p:pic>
        <p:nvPicPr>
          <p:cNvPr id="2" name="Google Shape;485;p2">
            <a:extLst>
              <a:ext uri="{FF2B5EF4-FFF2-40B4-BE49-F238E27FC236}">
                <a16:creationId xmlns:a16="http://schemas.microsoft.com/office/drawing/2014/main" id="{6CBCCD91-BCF8-2D2B-1D9D-ADD7B65F6F85}"/>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91204"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accent3"/>
                </a:solidFill>
                <a:latin typeface="Calibri"/>
                <a:ea typeface="Calibri"/>
                <a:cs typeface="Calibri"/>
                <a:sym typeface="Calibri"/>
              </a:rPr>
              <a:t>CÔNG </a:t>
            </a:r>
            <a:r>
              <a:rPr lang="vi-VN" sz="2400" b="1" dirty="0">
                <a:solidFill>
                  <a:schemeClr val="accent3"/>
                </a:solidFill>
                <a:latin typeface="Calibri"/>
                <a:ea typeface="Calibri"/>
                <a:cs typeface="Calibri"/>
                <a:sym typeface="Calibri"/>
              </a:rPr>
              <a:t>CỤ SỬ DỤNG</a:t>
            </a:r>
            <a:endParaRPr sz="2400" b="0" i="0" u="none" strike="noStrike" cap="none" dirty="0">
              <a:solidFill>
                <a:schemeClr val="accent3"/>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55D806ED-926B-CAEF-9F52-F184AE232E24}"/>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pic>
        <p:nvPicPr>
          <p:cNvPr id="1030" name="Picture 6" descr="Gói mở rộng Unity - Visual Studio Marketplace">
            <a:extLst>
              <a:ext uri="{FF2B5EF4-FFF2-40B4-BE49-F238E27FC236}">
                <a16:creationId xmlns:a16="http://schemas.microsoft.com/office/drawing/2014/main" id="{CD0A0AC2-6EA6-E3A4-0F10-22C21BD5D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110" y="1518259"/>
            <a:ext cx="3821482" cy="382148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6;p7">
            <a:extLst>
              <a:ext uri="{FF2B5EF4-FFF2-40B4-BE49-F238E27FC236}">
                <a16:creationId xmlns:a16="http://schemas.microsoft.com/office/drawing/2014/main" id="{6048FEFF-063F-6DEA-D09E-0BAA8B65383D}"/>
              </a:ext>
            </a:extLst>
          </p:cNvPr>
          <p:cNvSpPr/>
          <p:nvPr/>
        </p:nvSpPr>
        <p:spPr>
          <a:xfrm>
            <a:off x="1386996" y="5508720"/>
            <a:ext cx="2712407"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CÔNG </a:t>
            </a:r>
            <a:r>
              <a:rPr lang="vi-VN" sz="2400" b="1" dirty="0">
                <a:solidFill>
                  <a:srgbClr val="202020"/>
                </a:solidFill>
                <a:latin typeface="Calibri"/>
                <a:ea typeface="Calibri"/>
                <a:cs typeface="Calibri"/>
                <a:sym typeface="Calibri"/>
              </a:rPr>
              <a:t>CỤ SỬ DỤNG</a:t>
            </a:r>
            <a:endParaRPr sz="2400" b="0" i="0" u="none" strike="noStrike" cap="none" dirty="0">
              <a:solidFill>
                <a:srgbClr val="202020"/>
              </a:solidFill>
              <a:latin typeface="Arial"/>
              <a:ea typeface="Arial"/>
              <a:cs typeface="Arial"/>
              <a:sym typeface="Arial"/>
            </a:endParaRPr>
          </a:p>
        </p:txBody>
      </p:sp>
      <p:sp>
        <p:nvSpPr>
          <p:cNvPr id="5" name="Google Shape;602;p6">
            <a:extLst>
              <a:ext uri="{FF2B5EF4-FFF2-40B4-BE49-F238E27FC236}">
                <a16:creationId xmlns:a16="http://schemas.microsoft.com/office/drawing/2014/main" id="{71EDDC52-E82D-0968-3A86-6231F26D56CA}"/>
              </a:ext>
            </a:extLst>
          </p:cNvPr>
          <p:cNvSpPr/>
          <p:nvPr/>
        </p:nvSpPr>
        <p:spPr>
          <a:xfrm>
            <a:off x="5910758" y="1518259"/>
            <a:ext cx="5588135" cy="3821482"/>
          </a:xfrm>
          <a:prstGeom prst="rect">
            <a:avLst/>
          </a:prstGeom>
          <a:solidFill>
            <a:srgbClr val="004DA3"/>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 name="Google Shape;626;p7">
            <a:extLst>
              <a:ext uri="{FF2B5EF4-FFF2-40B4-BE49-F238E27FC236}">
                <a16:creationId xmlns:a16="http://schemas.microsoft.com/office/drawing/2014/main" id="{F48A36F0-FDF9-27F3-F1A7-8493706C911C}"/>
              </a:ext>
            </a:extLst>
          </p:cNvPr>
          <p:cNvSpPr/>
          <p:nvPr/>
        </p:nvSpPr>
        <p:spPr>
          <a:xfrm>
            <a:off x="6814675" y="1915903"/>
            <a:ext cx="3945181"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chemeClr val="bg1"/>
                </a:solidFill>
                <a:latin typeface="Calibri"/>
                <a:ea typeface="Calibri"/>
                <a:cs typeface="Calibri"/>
                <a:sym typeface="Calibri"/>
              </a:rPr>
              <a:t>DESIGN PATTERN SỬ DỤNG :</a:t>
            </a:r>
            <a:endParaRPr sz="2400" b="0" i="0" u="none" strike="noStrike" cap="none" dirty="0">
              <a:solidFill>
                <a:schemeClr val="bg1"/>
              </a:solidFill>
              <a:latin typeface="Arial"/>
              <a:ea typeface="Arial"/>
              <a:cs typeface="Arial"/>
              <a:sym typeface="Arial"/>
            </a:endParaRPr>
          </a:p>
        </p:txBody>
      </p:sp>
      <p:sp>
        <p:nvSpPr>
          <p:cNvPr id="7" name="Google Shape;626;p7">
            <a:extLst>
              <a:ext uri="{FF2B5EF4-FFF2-40B4-BE49-F238E27FC236}">
                <a16:creationId xmlns:a16="http://schemas.microsoft.com/office/drawing/2014/main" id="{743A0748-BD44-32FE-74A2-72E9404683B8}"/>
              </a:ext>
            </a:extLst>
          </p:cNvPr>
          <p:cNvSpPr/>
          <p:nvPr/>
        </p:nvSpPr>
        <p:spPr>
          <a:xfrm>
            <a:off x="6814675" y="2676853"/>
            <a:ext cx="3945181" cy="2306870"/>
          </a:xfrm>
          <a:prstGeom prst="rect">
            <a:avLst/>
          </a:prstGeom>
          <a:noFill/>
          <a:ln>
            <a:noFill/>
          </a:ln>
        </p:spPr>
        <p:txBody>
          <a:bodyPr spcFirstLastPara="1" wrap="square" lIns="90000" tIns="45000" rIns="90000" bIns="45000" anchor="t" anchorCtr="0">
            <a:spAutoFit/>
          </a:bodyPr>
          <a:lstStyle/>
          <a:p>
            <a:pPr marL="0" marR="0" lvl="0" indent="0" algn="ctr" rtl="0">
              <a:lnSpc>
                <a:spcPct val="150000"/>
              </a:lnSpc>
              <a:spcBef>
                <a:spcPts val="0"/>
              </a:spcBef>
              <a:spcAft>
                <a:spcPts val="0"/>
              </a:spcAft>
              <a:buClr>
                <a:srgbClr val="000000"/>
              </a:buClr>
              <a:buSzPts val="2400"/>
              <a:buFont typeface="Arial"/>
              <a:buNone/>
            </a:pPr>
            <a:r>
              <a:rPr lang="vi-VN" sz="2400" b="0" i="0" u="none" strike="noStrike" cap="none" dirty="0">
                <a:solidFill>
                  <a:schemeClr val="bg1"/>
                </a:solidFill>
                <a:latin typeface="Arial"/>
                <a:ea typeface="Arial"/>
                <a:cs typeface="Arial"/>
                <a:sym typeface="Arial"/>
              </a:rPr>
              <a:t>Singleton</a:t>
            </a:r>
          </a:p>
          <a:p>
            <a:pPr marL="0" marR="0" lvl="0" indent="0" algn="ctr" rtl="0">
              <a:lnSpc>
                <a:spcPct val="150000"/>
              </a:lnSpc>
              <a:spcBef>
                <a:spcPts val="0"/>
              </a:spcBef>
              <a:spcAft>
                <a:spcPts val="0"/>
              </a:spcAft>
              <a:buClr>
                <a:srgbClr val="000000"/>
              </a:buClr>
              <a:buSzPts val="2400"/>
              <a:buFont typeface="Arial"/>
              <a:buNone/>
            </a:pPr>
            <a:r>
              <a:rPr lang="vi-VN" sz="2400" dirty="0">
                <a:solidFill>
                  <a:schemeClr val="bg1"/>
                </a:solidFill>
              </a:rPr>
              <a:t>Object pooling</a:t>
            </a:r>
          </a:p>
          <a:p>
            <a:pPr marL="0" marR="0" lvl="0" indent="0" algn="ctr" rtl="0">
              <a:lnSpc>
                <a:spcPct val="150000"/>
              </a:lnSpc>
              <a:spcBef>
                <a:spcPts val="0"/>
              </a:spcBef>
              <a:spcAft>
                <a:spcPts val="0"/>
              </a:spcAft>
              <a:buClr>
                <a:srgbClr val="000000"/>
              </a:buClr>
              <a:buSzPts val="2400"/>
              <a:buFont typeface="Arial"/>
              <a:buNone/>
            </a:pPr>
            <a:r>
              <a:rPr lang="vi-VN" sz="2400" dirty="0">
                <a:solidFill>
                  <a:schemeClr val="bg1"/>
                </a:solidFill>
              </a:rPr>
              <a:t>Observer</a:t>
            </a:r>
          </a:p>
          <a:p>
            <a:pPr marL="0" marR="0" lvl="0" indent="0" algn="ctr" rtl="0">
              <a:lnSpc>
                <a:spcPct val="150000"/>
              </a:lnSpc>
              <a:spcBef>
                <a:spcPts val="0"/>
              </a:spcBef>
              <a:spcAft>
                <a:spcPts val="0"/>
              </a:spcAft>
              <a:buClr>
                <a:srgbClr val="000000"/>
              </a:buClr>
              <a:buSzPts val="2400"/>
              <a:buFont typeface="Arial"/>
              <a:buNone/>
            </a:pPr>
            <a:r>
              <a:rPr lang="vi-VN" sz="2400" b="0" i="0" u="none" strike="noStrike" cap="none" dirty="0">
                <a:solidFill>
                  <a:schemeClr val="bg1"/>
                </a:solidFill>
                <a:latin typeface="Arial"/>
                <a:ea typeface="Arial"/>
                <a:cs typeface="Arial"/>
                <a:sym typeface="Arial"/>
              </a:rPr>
              <a:t>Component</a:t>
            </a:r>
            <a:endParaRPr sz="2400" b="0" i="0" u="none" strike="noStrike" cap="none" dirty="0">
              <a:solidFill>
                <a:schemeClr val="bg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02 :</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045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PHÂN TÍCH </a:t>
              </a:r>
              <a:r>
                <a:rPr lang="vi-VN" sz="6000" dirty="0">
                  <a:solidFill>
                    <a:schemeClr val="dk1"/>
                  </a:solidFill>
                </a:rPr>
                <a:t>VÀ</a:t>
              </a:r>
              <a:r>
                <a:rPr lang="en-US" sz="6000" b="0" i="0" u="none" strike="noStrike" cap="none" dirty="0">
                  <a:solidFill>
                    <a:schemeClr val="dk1"/>
                  </a:solidFill>
                  <a:latin typeface="Arial"/>
                  <a:ea typeface="Arial"/>
                  <a:cs typeface="Arial"/>
                  <a:sym typeface="Arial"/>
                </a:rPr>
                <a:t> THIẾT KẾ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vi-VN" sz="6000" b="0" i="0" u="none" strike="noStrike" cap="none" dirty="0">
                  <a:solidFill>
                    <a:schemeClr val="dk1"/>
                  </a:solidFill>
                  <a:latin typeface="Arial"/>
                  <a:ea typeface="Arial"/>
                  <a:cs typeface="Arial"/>
                  <a:sym typeface="Arial"/>
                </a:rPr>
                <a:t>TRÒ CHƠI</a:t>
              </a:r>
              <a:endParaRPr sz="6000" b="0" i="0" u="none" strike="noStrike" cap="none" dirty="0">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Google Shape;485;p2">
            <a:extLst>
              <a:ext uri="{FF2B5EF4-FFF2-40B4-BE49-F238E27FC236}">
                <a16:creationId xmlns:a16="http://schemas.microsoft.com/office/drawing/2014/main" id="{1629E9A1-8C5D-4973-47C7-11A861B7BBDD}"/>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Player</a:t>
            </a:r>
          </a:p>
        </p:txBody>
      </p:sp>
      <p:pic>
        <p:nvPicPr>
          <p:cNvPr id="2" name="Google Shape;485;p2">
            <a:extLst>
              <a:ext uri="{FF2B5EF4-FFF2-40B4-BE49-F238E27FC236}">
                <a16:creationId xmlns:a16="http://schemas.microsoft.com/office/drawing/2014/main" id="{F7625164-FE6C-B805-316C-77E5D22F276B}"/>
              </a:ext>
            </a:extLst>
          </p:cNvPr>
          <p:cNvPicPr preferRelativeResize="0"/>
          <p:nvPr/>
        </p:nvPicPr>
        <p:blipFill rotWithShape="1">
          <a:blip r:embed="rId3">
            <a:alphaModFix/>
          </a:blip>
          <a:srcRect/>
          <a:stretch/>
        </p:blipFill>
        <p:spPr>
          <a:xfrm>
            <a:off x="11148164" y="99108"/>
            <a:ext cx="868667" cy="817673"/>
          </a:xfrm>
          <a:prstGeom prst="rect">
            <a:avLst/>
          </a:prstGeom>
          <a:noFill/>
          <a:ln>
            <a:noFill/>
          </a:ln>
        </p:spPr>
      </p:pic>
      <p:pic>
        <p:nvPicPr>
          <p:cNvPr id="1028" name="Picture 3">
            <a:extLst>
              <a:ext uri="{FF2B5EF4-FFF2-40B4-BE49-F238E27FC236}">
                <a16:creationId xmlns:a16="http://schemas.microsoft.com/office/drawing/2014/main" id="{253E5740-F670-0BF2-6767-676E9D8FF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6118" y="759795"/>
            <a:ext cx="2138087" cy="16326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4">
            <a:extLst>
              <a:ext uri="{FF2B5EF4-FFF2-40B4-BE49-F238E27FC236}">
                <a16:creationId xmlns:a16="http://schemas.microsoft.com/office/drawing/2014/main" id="{1521A77D-6572-AC50-7E52-459409EF3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385" y="3981297"/>
            <a:ext cx="2447739" cy="18671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9CACE96-B4C1-2429-69DF-9BD4D10272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141" y="2590122"/>
            <a:ext cx="2082053" cy="144304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13C718F3-0159-2BF8-48E8-EDD6ED0200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0832" y="4033170"/>
            <a:ext cx="2082053" cy="15309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26;p7">
            <a:extLst>
              <a:ext uri="{FF2B5EF4-FFF2-40B4-BE49-F238E27FC236}">
                <a16:creationId xmlns:a16="http://schemas.microsoft.com/office/drawing/2014/main" id="{35F1F4FA-A89F-FBCF-C3AF-95686FF1122D}"/>
              </a:ext>
            </a:extLst>
          </p:cNvPr>
          <p:cNvSpPr/>
          <p:nvPr/>
        </p:nvSpPr>
        <p:spPr>
          <a:xfrm>
            <a:off x="2363749" y="4116569"/>
            <a:ext cx="140343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i="0" u="none" strike="noStrike" cap="none" dirty="0">
                <a:solidFill>
                  <a:srgbClr val="202020"/>
                </a:solidFill>
                <a:latin typeface="Calibri"/>
                <a:ea typeface="Calibri"/>
                <a:cs typeface="Calibri"/>
                <a:sym typeface="Calibri"/>
              </a:rPr>
              <a:t>Metal</a:t>
            </a:r>
            <a:endParaRPr lang="vi-VN" sz="2400" i="0" u="none" strike="noStrike" cap="none" dirty="0">
              <a:solidFill>
                <a:srgbClr val="202020"/>
              </a:solidFill>
              <a:latin typeface="Calibri"/>
              <a:ea typeface="Calibri"/>
              <a:cs typeface="Calibri"/>
              <a:sym typeface="Calibri"/>
            </a:endParaRPr>
          </a:p>
        </p:txBody>
      </p:sp>
      <p:sp>
        <p:nvSpPr>
          <p:cNvPr id="5" name="Google Shape;626;p7">
            <a:extLst>
              <a:ext uri="{FF2B5EF4-FFF2-40B4-BE49-F238E27FC236}">
                <a16:creationId xmlns:a16="http://schemas.microsoft.com/office/drawing/2014/main" id="{F443E092-9FD8-0622-3E9A-01A74CD8230C}"/>
              </a:ext>
            </a:extLst>
          </p:cNvPr>
          <p:cNvSpPr/>
          <p:nvPr/>
        </p:nvSpPr>
        <p:spPr>
          <a:xfrm>
            <a:off x="164226" y="3213309"/>
            <a:ext cx="1896772"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a:t>
            </a:r>
            <a:endParaRPr lang="vi-VN" sz="4400" b="1" i="0" u="none" strike="noStrike" cap="none" dirty="0">
              <a:solidFill>
                <a:srgbClr val="202020"/>
              </a:solidFill>
              <a:latin typeface="Calibri"/>
              <a:ea typeface="Calibri"/>
              <a:cs typeface="Calibri"/>
              <a:sym typeface="Calibri"/>
            </a:endParaRPr>
          </a:p>
        </p:txBody>
      </p:sp>
      <p:sp>
        <p:nvSpPr>
          <p:cNvPr id="6" name="Google Shape;626;p7">
            <a:extLst>
              <a:ext uri="{FF2B5EF4-FFF2-40B4-BE49-F238E27FC236}">
                <a16:creationId xmlns:a16="http://schemas.microsoft.com/office/drawing/2014/main" id="{7897F040-AD10-98D3-9602-1571C9841446}"/>
              </a:ext>
            </a:extLst>
          </p:cNvPr>
          <p:cNvSpPr/>
          <p:nvPr/>
        </p:nvSpPr>
        <p:spPr>
          <a:xfrm>
            <a:off x="2106720" y="1721422"/>
            <a:ext cx="1936315"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4400" b="1" dirty="0">
                <a:solidFill>
                  <a:srgbClr val="202020"/>
                </a:solidFill>
                <a:latin typeface="Calibri"/>
                <a:ea typeface="Calibri"/>
                <a:cs typeface="Calibri"/>
                <a:sym typeface="Symbol" panose="05050102010706020507" pitchFamily="18" charset="2"/>
              </a:rPr>
              <a:t>W </a:t>
            </a:r>
            <a:r>
              <a:rPr lang="vi-VN" sz="4400" dirty="0">
                <a:solidFill>
                  <a:srgbClr val="202020"/>
                </a:solidFill>
                <a:latin typeface="Calibri"/>
                <a:ea typeface="Calibri"/>
                <a:cs typeface="Calibri"/>
                <a:sym typeface="Symbol" panose="05050102010706020507" pitchFamily="18" charset="2"/>
              </a:rPr>
              <a:t>/</a:t>
            </a:r>
            <a:r>
              <a:rPr lang="vi-VN" sz="4400" b="1" dirty="0">
                <a:solidFill>
                  <a:srgbClr val="202020"/>
                </a:solidFill>
                <a:latin typeface="Calibri"/>
                <a:ea typeface="Calibri"/>
                <a:cs typeface="Calibri"/>
                <a:sym typeface="Symbol" panose="05050102010706020507" pitchFamily="18" charset="2"/>
              </a:rPr>
              <a:t>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sp>
        <p:nvSpPr>
          <p:cNvPr id="7" name="Google Shape;626;p7">
            <a:extLst>
              <a:ext uri="{FF2B5EF4-FFF2-40B4-BE49-F238E27FC236}">
                <a16:creationId xmlns:a16="http://schemas.microsoft.com/office/drawing/2014/main" id="{8E1FEB65-DF97-A7B4-FBCE-AEE2926D7063}"/>
              </a:ext>
            </a:extLst>
          </p:cNvPr>
          <p:cNvSpPr/>
          <p:nvPr/>
        </p:nvSpPr>
        <p:spPr>
          <a:xfrm>
            <a:off x="3981987" y="3213309"/>
            <a:ext cx="1936315"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D</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sp>
        <p:nvSpPr>
          <p:cNvPr id="8" name="Google Shape;626;p7">
            <a:extLst>
              <a:ext uri="{FF2B5EF4-FFF2-40B4-BE49-F238E27FC236}">
                <a16:creationId xmlns:a16="http://schemas.microsoft.com/office/drawing/2014/main" id="{9D2A51D0-E906-9F5E-77C1-36F411CB06AA}"/>
              </a:ext>
            </a:extLst>
          </p:cNvPr>
          <p:cNvSpPr/>
          <p:nvPr/>
        </p:nvSpPr>
        <p:spPr>
          <a:xfrm>
            <a:off x="2155155" y="4783289"/>
            <a:ext cx="1612024"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4400" b="1" i="0" u="none" strike="noStrike" cap="none" dirty="0">
                <a:solidFill>
                  <a:srgbClr val="202020"/>
                </a:solidFill>
                <a:latin typeface="Calibri"/>
                <a:ea typeface="Calibri"/>
                <a:cs typeface="Calibri"/>
                <a:sym typeface="Symbol" panose="05050102010706020507" pitchFamily="18" charset="2"/>
              </a:rPr>
              <a:t>S</a:t>
            </a:r>
            <a:r>
              <a:rPr lang="vi-VN" sz="4400" dirty="0">
                <a:solidFill>
                  <a:srgbClr val="202020"/>
                </a:solidFill>
                <a:latin typeface="Calibri"/>
                <a:ea typeface="Calibri"/>
                <a:cs typeface="Calibri"/>
                <a:sym typeface="Symbol" panose="05050102010706020507" pitchFamily="18" charset="2"/>
              </a:rPr>
              <a:t> / </a:t>
            </a:r>
            <a:r>
              <a:rPr lang="vi-VN" sz="4400" b="1" i="0" u="none" strike="noStrike" cap="none" dirty="0">
                <a:solidFill>
                  <a:srgbClr val="202020"/>
                </a:solidFill>
                <a:latin typeface="Calibri"/>
                <a:ea typeface="Calibri"/>
                <a:cs typeface="Calibri"/>
                <a:sym typeface="Symbol" panose="05050102010706020507" pitchFamily="18" charset="2"/>
              </a:rPr>
              <a:t></a:t>
            </a:r>
            <a:endParaRPr lang="vi-VN" sz="4400" b="1" i="0" u="none" strike="noStrike" cap="none" dirty="0">
              <a:solidFill>
                <a:srgbClr val="202020"/>
              </a:solidFill>
              <a:latin typeface="Calibri"/>
              <a:ea typeface="Calibri"/>
              <a:cs typeface="Calibri"/>
              <a:sym typeface="Calibri"/>
            </a:endParaRPr>
          </a:p>
        </p:txBody>
      </p:sp>
      <p:sp>
        <p:nvSpPr>
          <p:cNvPr id="10" name="Google Shape;626;p7">
            <a:extLst>
              <a:ext uri="{FF2B5EF4-FFF2-40B4-BE49-F238E27FC236}">
                <a16:creationId xmlns:a16="http://schemas.microsoft.com/office/drawing/2014/main" id="{5D00AD32-4487-E585-F5F6-EB4342A7EC8C}"/>
              </a:ext>
            </a:extLst>
          </p:cNvPr>
          <p:cNvSpPr/>
          <p:nvPr/>
        </p:nvSpPr>
        <p:spPr>
          <a:xfrm>
            <a:off x="9744734" y="5717075"/>
            <a:ext cx="140343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i="0" u="none" strike="noStrike" cap="none" dirty="0">
                <a:solidFill>
                  <a:srgbClr val="202020"/>
                </a:solidFill>
                <a:latin typeface="Calibri"/>
                <a:ea typeface="Calibri"/>
                <a:cs typeface="Calibri"/>
                <a:sym typeface="Calibri"/>
              </a:rPr>
              <a:t>Apolo</a:t>
            </a:r>
          </a:p>
        </p:txBody>
      </p:sp>
      <p:sp>
        <p:nvSpPr>
          <p:cNvPr id="11" name="Google Shape;626;p7">
            <a:extLst>
              <a:ext uri="{FF2B5EF4-FFF2-40B4-BE49-F238E27FC236}">
                <a16:creationId xmlns:a16="http://schemas.microsoft.com/office/drawing/2014/main" id="{C3FD5058-D26B-467A-6594-1805FCB4EB57}"/>
              </a:ext>
            </a:extLst>
          </p:cNvPr>
          <p:cNvSpPr/>
          <p:nvPr/>
        </p:nvSpPr>
        <p:spPr>
          <a:xfrm>
            <a:off x="6356177" y="5717076"/>
            <a:ext cx="140343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Beta</a:t>
            </a:r>
            <a:endParaRPr lang="vi-VN" sz="2400" i="0" u="none" strike="noStrike" cap="none" dirty="0">
              <a:solidFill>
                <a:srgbClr val="202020"/>
              </a:solidFill>
              <a:latin typeface="Calibri"/>
              <a:ea typeface="Calibri"/>
              <a:cs typeface="Calibri"/>
              <a:sym typeface="Calibri"/>
            </a:endParaRPr>
          </a:p>
        </p:txBody>
      </p:sp>
      <p:sp>
        <p:nvSpPr>
          <p:cNvPr id="12" name="Google Shape;626;p7">
            <a:extLst>
              <a:ext uri="{FF2B5EF4-FFF2-40B4-BE49-F238E27FC236}">
                <a16:creationId xmlns:a16="http://schemas.microsoft.com/office/drawing/2014/main" id="{736B5EA3-7D9E-7DAE-211E-F80CE6DBD7AC}"/>
              </a:ext>
            </a:extLst>
          </p:cNvPr>
          <p:cNvSpPr/>
          <p:nvPr/>
        </p:nvSpPr>
        <p:spPr>
          <a:xfrm>
            <a:off x="8054688" y="2216936"/>
            <a:ext cx="1403430"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3200" dirty="0">
                <a:solidFill>
                  <a:srgbClr val="202020"/>
                </a:solidFill>
                <a:latin typeface="Calibri"/>
                <a:ea typeface="Calibri"/>
                <a:cs typeface="Calibri"/>
                <a:sym typeface="Calibri"/>
              </a:rPr>
              <a:t>Alpha</a:t>
            </a:r>
            <a:endParaRPr lang="vi-VN" sz="2400" i="0" u="none" strike="noStrike" cap="none" dirty="0">
              <a:solidFill>
                <a:srgbClr val="202020"/>
              </a:solidFill>
              <a:latin typeface="Calibri"/>
              <a:ea typeface="Calibri"/>
              <a:cs typeface="Calibri"/>
              <a:sym typeface="Calibri"/>
            </a:endParaRPr>
          </a:p>
        </p:txBody>
      </p:sp>
      <p:sp>
        <p:nvSpPr>
          <p:cNvPr id="13" name="Arrow: Curved Right 12">
            <a:extLst>
              <a:ext uri="{FF2B5EF4-FFF2-40B4-BE49-F238E27FC236}">
                <a16:creationId xmlns:a16="http://schemas.microsoft.com/office/drawing/2014/main" id="{24BD8692-B011-9536-A035-5930F7FC23B7}"/>
              </a:ext>
            </a:extLst>
          </p:cNvPr>
          <p:cNvSpPr/>
          <p:nvPr/>
        </p:nvSpPr>
        <p:spPr>
          <a:xfrm rot="5400000">
            <a:off x="8459193" y="3117031"/>
            <a:ext cx="345693" cy="57972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4" name="Arrow: Curved Right 13">
            <a:extLst>
              <a:ext uri="{FF2B5EF4-FFF2-40B4-BE49-F238E27FC236}">
                <a16:creationId xmlns:a16="http://schemas.microsoft.com/office/drawing/2014/main" id="{EAE891C1-B81D-C2B2-A0A1-6DDBE5F77C4E}"/>
              </a:ext>
            </a:extLst>
          </p:cNvPr>
          <p:cNvSpPr/>
          <p:nvPr/>
        </p:nvSpPr>
        <p:spPr>
          <a:xfrm rot="16436110">
            <a:off x="8480333" y="3534949"/>
            <a:ext cx="344880" cy="59893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1027</Words>
  <Application>Microsoft Office PowerPoint</Application>
  <PresentationFormat>Widescreen</PresentationFormat>
  <Paragraphs>168</Paragraphs>
  <Slides>17</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Microsoft Yahei</vt:lpstr>
      <vt:lpstr>Arial</vt:lpstr>
      <vt:lpstr>Calibri</vt:lpstr>
      <vt:lpstr>Century Gothic</vt:lpstr>
      <vt:lpstr>Times New Roman</vt:lpstr>
      <vt:lpstr>Oi</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Dong palhm</cp:lastModifiedBy>
  <cp:revision>14</cp:revision>
  <dcterms:created xsi:type="dcterms:W3CDTF">2017-11-02T08:38:29Z</dcterms:created>
  <dcterms:modified xsi:type="dcterms:W3CDTF">2024-05-31T05:40:18Z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