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i8/EUpFMqvUI4HWXUErnVe2qg1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28ec242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3928ec242b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799b8554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799b85541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799b855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799b85541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799b8554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799b85541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799b8554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3799b85541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a6b1f29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a6b1f2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38a6b1f29a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799b85541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799b85541_1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799b8554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3799b85541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8a6b1f29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8a6b1f2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38a6b1f29a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799b8554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3799b85541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a6b1f29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8a6b1f2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38a6b1f29a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799b8554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3799b85541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8a6b1f29a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8a6b1f2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8a6b1f29a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799b85541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3799b85541_1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799b8554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799b85541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928ec2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928ec2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799b85541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3799b85541_1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799b8554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3799b85541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799b85541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3799b85541_1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799b85541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3799b85541_1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799b855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3799b8554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799b85541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3799b85541_1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799b8554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3799b85541_1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99b8554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3799b85541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99b8554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3799b85541_1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799b85541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3799b85541_1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99b855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799b85541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28ec242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3928ec242b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8823"/>
            <a:ext cx="8229600" cy="990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  <a:defRPr>
                <a:solidFill>
                  <a:srgbClr val="11121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136870"/>
            <a:ext cx="8229600" cy="498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rgbClr val="11121F"/>
              </a:buClr>
              <a:buSzPts val="3000"/>
              <a:buChar char="•"/>
              <a:defRPr>
                <a:solidFill>
                  <a:srgbClr val="11121F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1121F"/>
              </a:buClr>
              <a:buSzPts val="2800"/>
              <a:buChar char="–"/>
              <a:defRPr>
                <a:solidFill>
                  <a:srgbClr val="11121F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Char char="•"/>
              <a:defRPr>
                <a:solidFill>
                  <a:srgbClr val="11121F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–"/>
              <a:defRPr>
                <a:solidFill>
                  <a:srgbClr val="11121F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»"/>
              <a:defRPr>
                <a:solidFill>
                  <a:srgbClr val="11121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  <a:defRPr>
                <a:solidFill>
                  <a:srgbClr val="11121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4000"/>
              <a:buFont typeface="Calibri"/>
              <a:buNone/>
              <a:defRPr b="1" sz="4000" cap="none">
                <a:solidFill>
                  <a:srgbClr val="11121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8823"/>
            <a:ext cx="8229600" cy="99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  <a:defRPr>
                <a:solidFill>
                  <a:srgbClr val="11121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151824"/>
            <a:ext cx="4038600" cy="497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1121F"/>
              </a:buClr>
              <a:buSzPts val="2800"/>
              <a:buChar char="•"/>
              <a:defRPr sz="2800">
                <a:solidFill>
                  <a:srgbClr val="11121F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Char char="–"/>
              <a:defRPr sz="2400">
                <a:solidFill>
                  <a:srgbClr val="11121F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•"/>
              <a:defRPr sz="2000">
                <a:solidFill>
                  <a:srgbClr val="11121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–"/>
              <a:defRPr sz="1800">
                <a:solidFill>
                  <a:srgbClr val="11121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»"/>
              <a:defRPr sz="1800">
                <a:solidFill>
                  <a:srgbClr val="11121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48200" y="1151824"/>
            <a:ext cx="4038600" cy="497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1121F"/>
              </a:buClr>
              <a:buSzPts val="2800"/>
              <a:buChar char="•"/>
              <a:defRPr sz="2800">
                <a:solidFill>
                  <a:srgbClr val="11121F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Char char="–"/>
              <a:defRPr sz="2400">
                <a:solidFill>
                  <a:srgbClr val="11121F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•"/>
              <a:defRPr sz="2000">
                <a:solidFill>
                  <a:srgbClr val="11121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–"/>
              <a:defRPr sz="1800">
                <a:solidFill>
                  <a:srgbClr val="11121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»"/>
              <a:defRPr sz="1800">
                <a:solidFill>
                  <a:srgbClr val="11121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8823"/>
            <a:ext cx="8229600" cy="990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457200" y="11413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57200" y="1781075"/>
            <a:ext cx="4040188" cy="434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Char char="•"/>
              <a:defRPr sz="2400">
                <a:solidFill>
                  <a:srgbClr val="11121F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–"/>
              <a:defRPr sz="2000">
                <a:solidFill>
                  <a:srgbClr val="11121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•"/>
              <a:defRPr sz="1800">
                <a:solidFill>
                  <a:srgbClr val="11121F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Char char="–"/>
              <a:defRPr sz="1600">
                <a:solidFill>
                  <a:srgbClr val="11121F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Char char="»"/>
              <a:defRPr sz="1600">
                <a:solidFill>
                  <a:srgbClr val="11121F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4645025" y="11413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4" type="body"/>
          </p:nvPr>
        </p:nvSpPr>
        <p:spPr>
          <a:xfrm>
            <a:off x="4645025" y="1781075"/>
            <a:ext cx="4041775" cy="434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Char char="•"/>
              <a:defRPr sz="2400">
                <a:solidFill>
                  <a:srgbClr val="11121F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Char char="–"/>
              <a:defRPr sz="2000">
                <a:solidFill>
                  <a:srgbClr val="11121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11121F"/>
              </a:buClr>
              <a:buSzPts val="1800"/>
              <a:buChar char="•"/>
              <a:defRPr sz="1800">
                <a:solidFill>
                  <a:srgbClr val="11121F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Char char="–"/>
              <a:defRPr sz="1600">
                <a:solidFill>
                  <a:srgbClr val="11121F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1600"/>
              <a:buChar char="»"/>
              <a:defRPr sz="1600">
                <a:solidFill>
                  <a:srgbClr val="11121F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8823"/>
            <a:ext cx="8229600" cy="990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– Spring 2015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8823"/>
            <a:ext cx="8229600" cy="990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  <a:defRPr b="0" i="0" sz="39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136870"/>
            <a:ext cx="8229600" cy="498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1121F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121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121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121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1121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OPIM 5270 |Spring 2015 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457201" y="6126163"/>
            <a:ext cx="8229600" cy="137824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1" y="6387326"/>
            <a:ext cx="2666999" cy="3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452081" y="999046"/>
            <a:ext cx="8229600" cy="137824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www.statista.com/statistics/410638/lvmh-group-revenue-worldwide-by-geographic-region/" TargetMode="External"/><Relationship Id="rId5" Type="http://schemas.openxmlformats.org/officeDocument/2006/relationships/hyperlink" Target="https://www.lvmh.com/investors/profile/financial-indicators/#groupe" TargetMode="External"/><Relationship Id="rId6" Type="http://schemas.openxmlformats.org/officeDocument/2006/relationships/hyperlink" Target="https://brandirectory.com/rankings/luxury-and-premium/tab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>
            <p:ph type="title"/>
          </p:nvPr>
        </p:nvSpPr>
        <p:spPr>
          <a:xfrm>
            <a:off x="457200" y="552590"/>
            <a:ext cx="82710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41818"/>
              <a:buFont typeface="Calibri"/>
              <a:buNone/>
            </a:pPr>
            <a:r>
              <a:rPr b="1" lang="en-US" sz="2750"/>
              <a:t>Project Team Presentation</a:t>
            </a:r>
            <a:endParaRPr b="1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000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70270"/>
              <a:buFont typeface="Calibri"/>
              <a:buNone/>
            </a:pPr>
            <a:r>
              <a:rPr b="1" lang="en-US" sz="5550">
                <a:solidFill>
                  <a:srgbClr val="5B0F00"/>
                </a:solidFill>
              </a:rPr>
              <a:t>Sales Performance Report </a:t>
            </a:r>
            <a:endParaRPr b="1" sz="555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70270"/>
              <a:buFont typeface="Calibri"/>
              <a:buNone/>
            </a:pPr>
            <a:r>
              <a:rPr b="1" lang="en-US" sz="5550">
                <a:solidFill>
                  <a:srgbClr val="5B0F00"/>
                </a:solidFill>
              </a:rPr>
              <a:t>of Luxury Brand</a:t>
            </a:r>
            <a:endParaRPr b="1" sz="555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11428"/>
              <a:buFont typeface="Calibri"/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11428"/>
              <a:buFont typeface="Calibri"/>
              <a:buNone/>
            </a:pPr>
            <a:r>
              <a:t/>
            </a:r>
            <a:endParaRPr b="1"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ct val="141818"/>
              <a:buFont typeface="Calibri"/>
              <a:buNone/>
            </a:pPr>
            <a:r>
              <a:rPr b="1" lang="en-US" sz="2750"/>
              <a:t>Team 20: Pradeepti Dokka, Hunjoo Lee</a:t>
            </a:r>
            <a:endParaRPr b="1" sz="2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3928ec242b_1_30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928ec242b_1_3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928ec242b_1_30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ERD (Final)</a:t>
            </a:r>
            <a:endParaRPr sz="4000"/>
          </a:p>
        </p:txBody>
      </p:sp>
      <p:pic>
        <p:nvPicPr>
          <p:cNvPr id="130" name="Google Shape;130;g23928ec242b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26" y="1177449"/>
            <a:ext cx="7715400" cy="49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3928ec242b_1_30"/>
          <p:cNvSpPr/>
          <p:nvPr/>
        </p:nvSpPr>
        <p:spPr>
          <a:xfrm>
            <a:off x="669100" y="3041600"/>
            <a:ext cx="6902400" cy="3123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799b85541_1_86"/>
          <p:cNvSpPr txBox="1"/>
          <p:nvPr>
            <p:ph type="title"/>
          </p:nvPr>
        </p:nvSpPr>
        <p:spPr>
          <a:xfrm>
            <a:off x="477901" y="293385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900"/>
              <a:t>Reports</a:t>
            </a:r>
            <a:endParaRPr sz="4900"/>
          </a:p>
        </p:txBody>
      </p:sp>
      <p:pic>
        <p:nvPicPr>
          <p:cNvPr id="137" name="Google Shape;137;g23799b85541_1_86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799b85541_1_1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3799b85541_1_15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799b85541_1_15"/>
          <p:cNvSpPr txBox="1"/>
          <p:nvPr>
            <p:ph idx="1" type="body"/>
          </p:nvPr>
        </p:nvSpPr>
        <p:spPr>
          <a:xfrm>
            <a:off x="0" y="1136875"/>
            <a:ext cx="8686800" cy="5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45" name="Google Shape;145;g23799b85541_1_15"/>
          <p:cNvPicPr preferRelativeResize="0"/>
          <p:nvPr/>
        </p:nvPicPr>
        <p:blipFill rotWithShape="1">
          <a:blip r:embed="rId4">
            <a:alphaModFix/>
          </a:blip>
          <a:srcRect b="0" l="1070" r="-1069" t="0"/>
          <a:stretch/>
        </p:blipFill>
        <p:spPr>
          <a:xfrm>
            <a:off x="631438" y="1228600"/>
            <a:ext cx="64674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3799b85541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25" y="4156725"/>
            <a:ext cx="39243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3799b85541_1_15"/>
          <p:cNvSpPr txBox="1"/>
          <p:nvPr>
            <p:ph type="title"/>
          </p:nvPr>
        </p:nvSpPr>
        <p:spPr>
          <a:xfrm>
            <a:off x="381000" y="457375"/>
            <a:ext cx="91440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1: Top 5 countries (Spending)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3799b85541_1_61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3799b85541_1_61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3799b85541_1_61"/>
          <p:cNvSpPr txBox="1"/>
          <p:nvPr>
            <p:ph type="title"/>
          </p:nvPr>
        </p:nvSpPr>
        <p:spPr>
          <a:xfrm>
            <a:off x="381000" y="457375"/>
            <a:ext cx="91440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1: Top 5 countries (Spending)</a:t>
            </a:r>
            <a:endParaRPr sz="3000"/>
          </a:p>
        </p:txBody>
      </p:sp>
      <p:sp>
        <p:nvSpPr>
          <p:cNvPr id="155" name="Google Shape;155;g23799b85541_1_61"/>
          <p:cNvSpPr txBox="1"/>
          <p:nvPr>
            <p:ph idx="1" type="body"/>
          </p:nvPr>
        </p:nvSpPr>
        <p:spPr>
          <a:xfrm>
            <a:off x="381000" y="1136875"/>
            <a:ext cx="8370000" cy="5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/>
              <a:t>South Korea is</a:t>
            </a:r>
            <a:r>
              <a:rPr lang="en-US" sz="2200"/>
              <a:t> the country with the highest recorded spending f</a:t>
            </a:r>
            <a:r>
              <a:rPr lang="en-US" sz="2200"/>
              <a:t>ollowed by China, Japan, USA and Australia. 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/>
              <a:t>Understand spending behavior of customers in different regions.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/>
              <a:t>Identify high-value markets for luxury brands.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/>
              <a:t>Which region to improve product offerings or adjust pricing strategies to remain competitive in the markets.</a:t>
            </a:r>
            <a:endParaRPr sz="2200"/>
          </a:p>
          <a:p>
            <a:pPr indent="-295275" lvl="0" marL="342900" rtl="0" algn="l">
              <a:spcBef>
                <a:spcPts val="100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3799b85541_1_2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3799b85541_1_2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799b85541_1_20"/>
          <p:cNvSpPr txBox="1"/>
          <p:nvPr>
            <p:ph idx="1" type="body"/>
          </p:nvPr>
        </p:nvSpPr>
        <p:spPr>
          <a:xfrm>
            <a:off x="457200" y="1136869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63" name="Google Shape;163;g23799b85541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4972250"/>
            <a:ext cx="6000425" cy="9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3799b85541_1_20"/>
          <p:cNvPicPr preferRelativeResize="0"/>
          <p:nvPr/>
        </p:nvPicPr>
        <p:blipFill rotWithShape="1">
          <a:blip r:embed="rId5">
            <a:alphaModFix/>
          </a:blip>
          <a:srcRect b="3502" l="1191" r="1975" t="0"/>
          <a:stretch/>
        </p:blipFill>
        <p:spPr>
          <a:xfrm>
            <a:off x="617100" y="1213075"/>
            <a:ext cx="6801625" cy="35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3799b85541_1_20"/>
          <p:cNvSpPr txBox="1"/>
          <p:nvPr>
            <p:ph type="title"/>
          </p:nvPr>
        </p:nvSpPr>
        <p:spPr>
          <a:xfrm>
            <a:off x="381000" y="466023"/>
            <a:ext cx="82296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2: </a:t>
            </a:r>
            <a:r>
              <a:rPr b="1" lang="en-US" sz="3000">
                <a:solidFill>
                  <a:schemeClr val="dk1"/>
                </a:solidFill>
              </a:rPr>
              <a:t>The highest single-order sales per year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38a6b1f29a_0_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38a6b1f29a_0_8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38a6b1f29a_0_8"/>
          <p:cNvSpPr txBox="1"/>
          <p:nvPr>
            <p:ph type="title"/>
          </p:nvPr>
        </p:nvSpPr>
        <p:spPr>
          <a:xfrm>
            <a:off x="381000" y="466023"/>
            <a:ext cx="82296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2: </a:t>
            </a:r>
            <a:r>
              <a:rPr b="1" lang="en-US" sz="3000">
                <a:solidFill>
                  <a:schemeClr val="dk1"/>
                </a:solidFill>
              </a:rPr>
              <a:t>The highest single-order sales per year</a:t>
            </a:r>
            <a:endParaRPr sz="3000"/>
          </a:p>
        </p:txBody>
      </p:sp>
      <p:sp>
        <p:nvSpPr>
          <p:cNvPr id="174" name="Google Shape;174;g238a6b1f29a_0_8"/>
          <p:cNvSpPr txBox="1"/>
          <p:nvPr>
            <p:ph idx="1" type="body"/>
          </p:nvPr>
        </p:nvSpPr>
        <p:spPr>
          <a:xfrm>
            <a:off x="457200" y="1136870"/>
            <a:ext cx="8229600" cy="49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2021: USD </a:t>
            </a:r>
            <a:r>
              <a:rPr lang="en-US" sz="2200">
                <a:solidFill>
                  <a:schemeClr val="dk1"/>
                </a:solidFill>
              </a:rPr>
              <a:t>7,</a:t>
            </a:r>
            <a:r>
              <a:rPr lang="en-US" sz="2200">
                <a:solidFill>
                  <a:schemeClr val="dk1"/>
                </a:solidFill>
              </a:rPr>
              <a:t>200 / 2022: USD 18,100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The highest single-order sale increased by 251% in one year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The company is growing and </a:t>
            </a:r>
            <a:r>
              <a:rPr lang="en-US" sz="2200">
                <a:solidFill>
                  <a:schemeClr val="dk1"/>
                </a:solidFill>
              </a:rPr>
              <a:t>successfully </a:t>
            </a:r>
            <a:r>
              <a:rPr lang="en-US" sz="2200">
                <a:solidFill>
                  <a:schemeClr val="dk1"/>
                </a:solidFill>
              </a:rPr>
              <a:t>attracting high-value customers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D</a:t>
            </a:r>
            <a:r>
              <a:rPr lang="en-US" sz="2200">
                <a:solidFill>
                  <a:schemeClr val="dk1"/>
                </a:solidFill>
              </a:rPr>
              <a:t>evelop targeted marketing campaigns or offering personalized promotions to big whales, as a retention strategy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23799b85541_1_23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3799b85541_1_236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3799b85541_1_236"/>
          <p:cNvSpPr txBox="1"/>
          <p:nvPr>
            <p:ph type="title"/>
          </p:nvPr>
        </p:nvSpPr>
        <p:spPr>
          <a:xfrm>
            <a:off x="0" y="466025"/>
            <a:ext cx="86868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    Report 4: The most/least sold product (1)</a:t>
            </a:r>
            <a:endParaRPr sz="3000"/>
          </a:p>
        </p:txBody>
      </p:sp>
      <p:pic>
        <p:nvPicPr>
          <p:cNvPr id="182" name="Google Shape;182;g23799b85541_1_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50" y="1130175"/>
            <a:ext cx="4173550" cy="35314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g23799b85541_1_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50" y="4661650"/>
            <a:ext cx="4173551" cy="11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3799b85541_1_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7800" y="1130175"/>
            <a:ext cx="4049000" cy="212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3799b85541_1_2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7788" y="3356975"/>
            <a:ext cx="36290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3799b85541_1_3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3799b85541_1_3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3799b85541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25" y="1114400"/>
            <a:ext cx="4042476" cy="2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3799b85541_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25" y="3841475"/>
            <a:ext cx="4042475" cy="229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3799b85541_1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8500" y="1114400"/>
            <a:ext cx="4187126" cy="163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3799b85541_1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0901" y="3206678"/>
            <a:ext cx="39814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3799b85541_1_30"/>
          <p:cNvSpPr txBox="1"/>
          <p:nvPr>
            <p:ph type="title"/>
          </p:nvPr>
        </p:nvSpPr>
        <p:spPr>
          <a:xfrm>
            <a:off x="0" y="466025"/>
            <a:ext cx="86868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    Report 4: The most/least sold product (2)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38a6b1f29a_0_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38a6b1f29a_0_14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38a6b1f29a_0_14"/>
          <p:cNvSpPr txBox="1"/>
          <p:nvPr>
            <p:ph type="title"/>
          </p:nvPr>
        </p:nvSpPr>
        <p:spPr>
          <a:xfrm>
            <a:off x="0" y="466025"/>
            <a:ext cx="86868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    </a:t>
            </a:r>
            <a:r>
              <a:rPr b="1" lang="en-US" sz="3000"/>
              <a:t>Report 4: The most/least sold product</a:t>
            </a:r>
            <a:endParaRPr sz="3000"/>
          </a:p>
        </p:txBody>
      </p:sp>
      <p:sp>
        <p:nvSpPr>
          <p:cNvPr id="205" name="Google Shape;205;g238a6b1f29a_0_14"/>
          <p:cNvSpPr txBox="1"/>
          <p:nvPr>
            <p:ph idx="1" type="body"/>
          </p:nvPr>
        </p:nvSpPr>
        <p:spPr>
          <a:xfrm>
            <a:off x="457200" y="1136870"/>
            <a:ext cx="8229600" cy="49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Louis Vuitton Neverfull MM Bag was the most sold product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least sold items were either small </a:t>
            </a:r>
            <a:r>
              <a:rPr lang="en-US" sz="2200">
                <a:solidFill>
                  <a:schemeClr val="dk1"/>
                </a:solidFill>
              </a:rPr>
              <a:t>leather goods or accessories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Different strategy: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</a:pPr>
            <a:r>
              <a:rPr lang="en-US" sz="2200">
                <a:solidFill>
                  <a:schemeClr val="dk1"/>
                </a:solidFill>
              </a:rPr>
              <a:t>The most sold item: make sure enough stock available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</a:pPr>
            <a:r>
              <a:rPr lang="en-US" sz="2200">
                <a:solidFill>
                  <a:schemeClr val="dk1"/>
                </a:solidFill>
              </a:rPr>
              <a:t>The least sold item: consider </a:t>
            </a:r>
            <a:r>
              <a:rPr lang="en-US" sz="2200">
                <a:solidFill>
                  <a:schemeClr val="dk1"/>
                </a:solidFill>
              </a:rPr>
              <a:t>discontinuation or adjust the price to appeal to customers better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Identify product in high demand and warrant further attention for marketing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3799b85541_1_2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3799b85541_1_25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799b85541_1_25"/>
          <p:cNvSpPr txBox="1"/>
          <p:nvPr>
            <p:ph idx="1" type="body"/>
          </p:nvPr>
        </p:nvSpPr>
        <p:spPr>
          <a:xfrm>
            <a:off x="0" y="1136875"/>
            <a:ext cx="86868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3" name="Google Shape;213;g23799b85541_1_25"/>
          <p:cNvSpPr txBox="1"/>
          <p:nvPr>
            <p:ph type="title"/>
          </p:nvPr>
        </p:nvSpPr>
        <p:spPr>
          <a:xfrm>
            <a:off x="381000" y="466023"/>
            <a:ext cx="82296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3: Annual, Quarterly Sales of the year 2022</a:t>
            </a:r>
            <a:endParaRPr sz="3000"/>
          </a:p>
        </p:txBody>
      </p:sp>
      <p:pic>
        <p:nvPicPr>
          <p:cNvPr id="214" name="Google Shape;214;g23799b85541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75" y="5211700"/>
            <a:ext cx="51054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3799b85541_1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63" y="1219400"/>
            <a:ext cx="70770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Team 20 Introduction</a:t>
            </a:r>
            <a:endParaRPr sz="4000"/>
          </a:p>
        </p:txBody>
      </p:sp>
      <p:sp>
        <p:nvSpPr>
          <p:cNvPr id="65" name="Google Shape;65;p2"/>
          <p:cNvSpPr txBox="1"/>
          <p:nvPr/>
        </p:nvSpPr>
        <p:spPr>
          <a:xfrm>
            <a:off x="1231950" y="4762125"/>
            <a:ext cx="274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Pradeepti Dokka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4998500" y="4762125"/>
            <a:ext cx="274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Hunjoo Lee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44" y="1742144"/>
            <a:ext cx="2179500" cy="28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20274"/>
          <a:stretch/>
        </p:blipFill>
        <p:spPr>
          <a:xfrm>
            <a:off x="1231949" y="1716350"/>
            <a:ext cx="2740200" cy="285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38a6b1f29a_0_2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38a6b1f29a_0_2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8a6b1f29a_0_20"/>
          <p:cNvSpPr txBox="1"/>
          <p:nvPr>
            <p:ph type="title"/>
          </p:nvPr>
        </p:nvSpPr>
        <p:spPr>
          <a:xfrm>
            <a:off x="381000" y="466023"/>
            <a:ext cx="82296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Report 3: Annual, Quarterly Sales of the year 2022</a:t>
            </a:r>
            <a:endParaRPr sz="3000"/>
          </a:p>
        </p:txBody>
      </p:sp>
      <p:sp>
        <p:nvSpPr>
          <p:cNvPr id="224" name="Google Shape;224;g238a6b1f29a_0_20"/>
          <p:cNvSpPr txBox="1"/>
          <p:nvPr>
            <p:ph idx="1" type="body"/>
          </p:nvPr>
        </p:nvSpPr>
        <p:spPr>
          <a:xfrm>
            <a:off x="457200" y="1136870"/>
            <a:ext cx="8229600" cy="49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2022 Total:82, Q1:7, Q2:13, Q3:22, Q4:40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Peak Season strategy: focus on increasing marketing efforts during this period to maximize their sales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Low Season Strategy: implement special promotions or targeted sale to find a new and undiscovered opportunity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3799b85541_1_3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3799b85541_1_35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3799b85541_1_35"/>
          <p:cNvSpPr txBox="1"/>
          <p:nvPr>
            <p:ph type="title"/>
          </p:nvPr>
        </p:nvSpPr>
        <p:spPr>
          <a:xfrm>
            <a:off x="76200" y="466900"/>
            <a:ext cx="9060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   Report 5: Customers who have yet to place an order</a:t>
            </a:r>
            <a:endParaRPr b="1" sz="3000"/>
          </a:p>
        </p:txBody>
      </p:sp>
      <p:sp>
        <p:nvSpPr>
          <p:cNvPr id="232" name="Google Shape;232;g23799b85541_1_35"/>
          <p:cNvSpPr txBox="1"/>
          <p:nvPr>
            <p:ph idx="1" type="body"/>
          </p:nvPr>
        </p:nvSpPr>
        <p:spPr>
          <a:xfrm>
            <a:off x="0" y="1136875"/>
            <a:ext cx="86868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7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700"/>
          </a:p>
        </p:txBody>
      </p:sp>
      <p:pic>
        <p:nvPicPr>
          <p:cNvPr id="233" name="Google Shape;233;g23799b85541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25" y="3939825"/>
            <a:ext cx="5465325" cy="16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3799b85541_1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13" y="1307063"/>
            <a:ext cx="69437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38a6b1f29a_0_2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38a6b1f29a_0_26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8a6b1f29a_0_26"/>
          <p:cNvSpPr txBox="1"/>
          <p:nvPr>
            <p:ph type="title"/>
          </p:nvPr>
        </p:nvSpPr>
        <p:spPr>
          <a:xfrm>
            <a:off x="76200" y="466025"/>
            <a:ext cx="9144000" cy="99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3000"/>
              <a:t>   Report 5: Customers who have yet to place an order</a:t>
            </a:r>
            <a:endParaRPr sz="3000"/>
          </a:p>
        </p:txBody>
      </p:sp>
      <p:sp>
        <p:nvSpPr>
          <p:cNvPr id="243" name="Google Shape;243;g238a6b1f29a_0_26"/>
          <p:cNvSpPr txBox="1"/>
          <p:nvPr>
            <p:ph idx="1" type="body"/>
          </p:nvPr>
        </p:nvSpPr>
        <p:spPr>
          <a:xfrm>
            <a:off x="457200" y="1136870"/>
            <a:ext cx="8229600" cy="49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Identify any potential issues or barriers preventing these customers from making a purchase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Encourage them to make their first purchase with special offers or personal promotions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Scrutinize trends or patterns of these customers such as geographic location or demographic characteristics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3799b85541_1_19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3799b85541_1_198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799b85541_1_198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Report Summary</a:t>
            </a:r>
            <a:endParaRPr/>
          </a:p>
        </p:txBody>
      </p:sp>
      <p:sp>
        <p:nvSpPr>
          <p:cNvPr id="251" name="Google Shape;251;g23799b85541_1_198"/>
          <p:cNvSpPr txBox="1"/>
          <p:nvPr>
            <p:ph idx="1" type="body"/>
          </p:nvPr>
        </p:nvSpPr>
        <p:spPr>
          <a:xfrm>
            <a:off x="457200" y="1136870"/>
            <a:ext cx="8229600" cy="49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Asian countries were dominant in terms of spending on luxury brands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Successful in attracting high-value customers over the years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Come up with a new strategy for better retention and keep promoting sales of high-value customers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Performs strongly in Q4 and weakly in Q1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</a:pPr>
            <a:r>
              <a:rPr lang="en-US" sz="2200">
                <a:solidFill>
                  <a:schemeClr val="dk1"/>
                </a:solidFill>
              </a:rPr>
              <a:t>Decide what is more profitable: focusing on the low season to generate more sales or the peak season to maximize the opportunity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New approach to manage inventory efficiently based on the report of the most/least sold items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</a:rPr>
              <a:t>Come up with a new marketing strategy for non-paying customers based on further research and analysis of their characteristics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23799b85541_1_4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3799b85541_1_45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3799b85541_1_45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Key Learnings</a:t>
            </a:r>
            <a:endParaRPr/>
          </a:p>
        </p:txBody>
      </p:sp>
      <p:sp>
        <p:nvSpPr>
          <p:cNvPr id="259" name="Google Shape;259;g23799b85541_1_45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Effective data management enables well-informed business decisions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Designing an efficient database is crucial for organizing and accessing data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Generating clear and insightful reports is one of the key objectives of data management</a:t>
            </a:r>
            <a:endParaRPr sz="2200">
              <a:solidFill>
                <a:schemeClr val="dk1"/>
              </a:solidFill>
            </a:endParaRPr>
          </a:p>
          <a:p>
            <a:pPr indent="-3683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It helps stakeholders to comprehend and utilize data effectively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Uncovering hidden patterns and insights from data can guide decision-making and enhance business processes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23928ec242b_1_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3928ec242b_1_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928ec242b_1_0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Challenges</a:t>
            </a:r>
            <a:endParaRPr/>
          </a:p>
        </p:txBody>
      </p:sp>
      <p:sp>
        <p:nvSpPr>
          <p:cNvPr id="267" name="Google Shape;267;g23928ec242b_1_0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Struggled with joining the relationships between the entities to match our report generation</a:t>
            </a:r>
            <a:endParaRPr sz="220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Spent lot of time thinking how we can use the limited official data available with our reports</a:t>
            </a:r>
            <a:endParaRPr sz="220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23799b85541_1_22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3799b85541_1_228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799b85541_1_228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Recommendation</a:t>
            </a:r>
            <a:endParaRPr/>
          </a:p>
        </p:txBody>
      </p:sp>
      <p:sp>
        <p:nvSpPr>
          <p:cNvPr id="275" name="Google Shape;275;g23799b85541_1_228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There are a couple of entities in the ERD that are not utilized for report generation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“Store” and “yearly_revenue” entities were added at initial stage to see how much revenue each store and brand generated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Those were left unused as our focus shifted to customer-level sales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Take enough time to understand the organization and the situation before building a database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23799b85541_1_4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3799b85541_1_4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3799b85541_1_40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283" name="Google Shape;283;g23799b85541_1_40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Overall, it was a valuable learning </a:t>
            </a:r>
            <a:r>
              <a:rPr lang="en-US" sz="2200"/>
              <a:t>experience</a:t>
            </a:r>
            <a:r>
              <a:rPr lang="en-US" sz="2200"/>
              <a:t> as we could learn practical skills which could be applied in real-world situations.</a:t>
            </a:r>
            <a:endParaRPr sz="220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23799b85541_1_2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3799b85541_1_215"/>
          <p:cNvSpPr txBox="1"/>
          <p:nvPr>
            <p:ph type="title"/>
          </p:nvPr>
        </p:nvSpPr>
        <p:spPr>
          <a:xfrm>
            <a:off x="477901" y="293385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900"/>
              <a:t>Appendix</a:t>
            </a:r>
            <a:endParaRPr sz="4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799b85541_1_220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/>
              <a:t>ERD (MariaDB)</a:t>
            </a:r>
            <a:endParaRPr/>
          </a:p>
        </p:txBody>
      </p:sp>
      <p:pic>
        <p:nvPicPr>
          <p:cNvPr id="295" name="Google Shape;295;g23799b85541_1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38" y="1206950"/>
            <a:ext cx="5379324" cy="47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23799b85541_1_0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3799b85541_1_0"/>
          <p:cNvSpPr txBox="1"/>
          <p:nvPr>
            <p:ph type="title"/>
          </p:nvPr>
        </p:nvSpPr>
        <p:spPr>
          <a:xfrm>
            <a:off x="4660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Agenda</a:t>
            </a:r>
            <a:endParaRPr sz="4000"/>
          </a:p>
        </p:txBody>
      </p:sp>
      <p:sp>
        <p:nvSpPr>
          <p:cNvPr id="75" name="Google Shape;75;g23799b85541_1_0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3799b85541_1_0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Clr>
                <a:srgbClr val="11121F"/>
              </a:buClr>
              <a:buSzPts val="2500"/>
              <a:buChar char="•"/>
            </a:pPr>
            <a:r>
              <a:rPr b="1" lang="en-US" sz="2500"/>
              <a:t>Objectives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Scenario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Report Overview</a:t>
            </a:r>
            <a:endParaRPr b="1" sz="2500"/>
          </a:p>
          <a:p>
            <a:pPr indent="-3111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ERD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Report (SQL query and Output)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Report Summary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Key Learnings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Challenges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Recommendation</a:t>
            </a:r>
            <a:endParaRPr b="1" sz="2500"/>
          </a:p>
          <a:p>
            <a:pPr indent="-400050" lvl="0" marL="342900" rtl="0" algn="l">
              <a:spcBef>
                <a:spcPts val="32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/>
              <a:t>Conclusion</a:t>
            </a:r>
            <a:endParaRPr b="1" sz="25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799b85541_1_210"/>
          <p:cNvSpPr/>
          <p:nvPr/>
        </p:nvSpPr>
        <p:spPr>
          <a:xfrm>
            <a:off x="2375" y="4650"/>
            <a:ext cx="9144000" cy="68580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g23799b85541_1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" y="709935"/>
            <a:ext cx="9144001" cy="543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23799b85541_1_156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3799b85541_1_156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3799b85541_1_156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Objectives</a:t>
            </a:r>
            <a:endParaRPr sz="4000"/>
          </a:p>
        </p:txBody>
      </p:sp>
      <p:sp>
        <p:nvSpPr>
          <p:cNvPr id="84" name="Google Shape;84;g23799b85541_1_156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continuous growth in sales of luxury brands despite the long-term economic downturn and pandemic situation</a:t>
            </a:r>
            <a:endParaRPr sz="2200"/>
          </a:p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Understand how luxury brands 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Are able to perform well in the market by making huge profits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Are able to survive in this competitive retail market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Carry their brand legacy well by maintaining their image</a:t>
            </a:r>
            <a:endParaRPr sz="22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3799b85541_1_71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3799b85541_1_71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799b85541_1_71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Scenario</a:t>
            </a:r>
            <a:endParaRPr sz="4000"/>
          </a:p>
        </p:txBody>
      </p:sp>
      <p:sp>
        <p:nvSpPr>
          <p:cNvPr id="92" name="Google Shape;92;g23799b85541_1_71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Client: 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BAPM, A luxury fashion e-commerce company</a:t>
            </a:r>
            <a:endParaRPr sz="22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Request: 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Analyze client’s database to understand its sales performance and customer characteristics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Share the findings and insight via report</a:t>
            </a:r>
            <a:endParaRPr sz="22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21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Purpose:</a:t>
            </a:r>
            <a:endParaRPr sz="2200"/>
          </a:p>
          <a:p>
            <a:pPr indent="-247650" lvl="1" marL="742950" rtl="0" algn="l">
              <a:spcBef>
                <a:spcPts val="32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Launch a new marketing campaign based on the report</a:t>
            </a:r>
            <a:endParaRPr sz="22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23799b85541_1_164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3799b85541_1_164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3799b85541_1_164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Report Overview</a:t>
            </a:r>
            <a:endParaRPr sz="4000"/>
          </a:p>
        </p:txBody>
      </p:sp>
      <p:sp>
        <p:nvSpPr>
          <p:cNvPr id="100" name="Google Shape;100;g23799b85541_1_164"/>
          <p:cNvSpPr txBox="1"/>
          <p:nvPr>
            <p:ph idx="1" type="body"/>
          </p:nvPr>
        </p:nvSpPr>
        <p:spPr>
          <a:xfrm>
            <a:off x="457200" y="1095369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Top 5 countries (Spending)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highest single-order sales per year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Annual, Quarterly Sales of the year 2022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most/least sold product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Customers who have yet to place an order</a:t>
            </a:r>
            <a:endParaRPr sz="22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3799b85541_1_171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3799b85541_1_171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3799b85541_1_171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Main Source of Data</a:t>
            </a:r>
            <a:endParaRPr sz="4000"/>
          </a:p>
        </p:txBody>
      </p:sp>
      <p:sp>
        <p:nvSpPr>
          <p:cNvPr id="108" name="Google Shape;108;g23799b85541_1_171"/>
          <p:cNvSpPr txBox="1"/>
          <p:nvPr>
            <p:ph idx="1" type="body"/>
          </p:nvPr>
        </p:nvSpPr>
        <p:spPr>
          <a:xfrm>
            <a:off x="457200" y="1121844"/>
            <a:ext cx="8229600" cy="5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Revenue of the LVMH Group worldwide from 2008 to 2022, by geographic region: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https://www.statista.com/statistics/410638/lvmh-group-revenue-worldwide-by-geographic-region/</a:t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LVMH Financial indicators:</a:t>
            </a:r>
            <a:br>
              <a:rPr lang="en-US" sz="2200"/>
            </a:br>
            <a:r>
              <a:rPr lang="en-US" sz="2200" u="sng">
                <a:solidFill>
                  <a:schemeClr val="hlink"/>
                </a:solidFill>
                <a:hlinkClick r:id="rId5"/>
              </a:rPr>
              <a:t>https://www.lvmh.com/investors/profile/financial-indicators/#groupe</a:t>
            </a:r>
            <a:endParaRPr sz="2200"/>
          </a:p>
          <a:p>
            <a:pPr indent="-381000" lvl="0" marL="342900" rtl="0" algn="l">
              <a:spcBef>
                <a:spcPts val="32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Annual Report on the Most Valuable and S</a:t>
            </a:r>
            <a:r>
              <a:rPr lang="en-US" sz="2200"/>
              <a:t>trongest</a:t>
            </a:r>
            <a:r>
              <a:rPr lang="en-US" sz="2200"/>
              <a:t> Luxury &amp; Premium Brands Ranking:</a:t>
            </a:r>
            <a:br>
              <a:rPr lang="en-US" sz="2200"/>
            </a:br>
            <a:r>
              <a:rPr lang="en-US" sz="2200" u="sng">
                <a:solidFill>
                  <a:schemeClr val="hlink"/>
                </a:solidFill>
                <a:hlinkClick r:id="rId6"/>
              </a:rPr>
              <a:t>https://brandirectory.com/rankings/luxury-and-premium/table</a:t>
            </a:r>
            <a:endParaRPr sz="22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295275" lvl="0" marL="342900" rtl="0" algn="l">
              <a:spcBef>
                <a:spcPts val="150"/>
              </a:spcBef>
              <a:spcAft>
                <a:spcPts val="0"/>
              </a:spcAft>
              <a:buClr>
                <a:srgbClr val="11121F"/>
              </a:buClr>
              <a:buSzPts val="30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799b85541_1_10"/>
          <p:cNvSpPr/>
          <p:nvPr/>
        </p:nvSpPr>
        <p:spPr>
          <a:xfrm>
            <a:off x="2375" y="4650"/>
            <a:ext cx="9144000" cy="6858000"/>
          </a:xfrm>
          <a:prstGeom prst="rect">
            <a:avLst/>
          </a:prstGeom>
          <a:solidFill>
            <a:srgbClr val="66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23799b85541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" y="709935"/>
            <a:ext cx="9144001" cy="543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3928ec242b_1_15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928ec242b_1_15"/>
          <p:cNvSpPr/>
          <p:nvPr/>
        </p:nvSpPr>
        <p:spPr>
          <a:xfrm>
            <a:off x="464250" y="1130175"/>
            <a:ext cx="8215500" cy="50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928ec242b_1_15"/>
          <p:cNvSpPr txBox="1"/>
          <p:nvPr>
            <p:ph type="title"/>
          </p:nvPr>
        </p:nvSpPr>
        <p:spPr>
          <a:xfrm>
            <a:off x="389826" y="390706"/>
            <a:ext cx="8229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1121F"/>
              </a:buClr>
              <a:buSzPts val="3900"/>
              <a:buFont typeface="Calibri"/>
              <a:buNone/>
            </a:pPr>
            <a:r>
              <a:rPr b="1" lang="en-US" sz="4000"/>
              <a:t>ERD (1st iteration)</a:t>
            </a:r>
            <a:endParaRPr sz="4000"/>
          </a:p>
        </p:txBody>
      </p:sp>
      <p:pic>
        <p:nvPicPr>
          <p:cNvPr id="122" name="Google Shape;122;g23928ec242b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863" y="1195175"/>
            <a:ext cx="7496275" cy="49118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2015-01-18T19:01:10Z</dcterms:created>
  <dc:creator>UCONN</dc:creator>
</cp:coreProperties>
</file>