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1" r:id="rId5"/>
    <p:sldId id="257" r:id="rId6"/>
    <p:sldId id="258"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8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10/4/2020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10/4/2020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10/4/2020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10/4/2020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10/4/2020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10/4/2020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10/4/2020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E" sz="5400" dirty="0"/>
              <a:t>Youtube cookery channels viewers </a:t>
            </a:r>
            <a:r>
              <a:rPr lang="en-IE" sz="5400" dirty="0" smtClean="0"/>
              <a:t/>
            </a:r>
            <a:br>
              <a:rPr lang="en-IE" sz="5400" dirty="0" smtClean="0"/>
            </a:br>
            <a:r>
              <a:rPr lang="en-IE" sz="5400" dirty="0" smtClean="0"/>
              <a:t>comments </a:t>
            </a:r>
            <a:r>
              <a:rPr lang="en-IE" sz="5400" dirty="0"/>
              <a:t>in Hinglish </a:t>
            </a:r>
            <a:endParaRPr lang="en-IE" sz="5400" dirty="0"/>
          </a:p>
        </p:txBody>
      </p:sp>
      <p:sp>
        <p:nvSpPr>
          <p:cNvPr id="3" name="Subtitle 2"/>
          <p:cNvSpPr>
            <a:spLocks noGrp="1"/>
          </p:cNvSpPr>
          <p:nvPr>
            <p:ph type="subTitle" idx="1"/>
          </p:nvPr>
        </p:nvSpPr>
        <p:spPr/>
        <p:txBody>
          <a:bodyPr/>
          <a:lstStyle/>
          <a:p>
            <a:endParaRPr lang="en-IE" dirty="0"/>
          </a:p>
        </p:txBody>
      </p:sp>
    </p:spTree>
    <p:extLst>
      <p:ext uri="{BB962C8B-B14F-4D97-AF65-F5344CB8AC3E}">
        <p14:creationId xmlns:p14="http://schemas.microsoft.com/office/powerpoint/2010/main" val="890329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Data Set Description</a:t>
            </a:r>
            <a:endParaRPr lang="en-IE" dirty="0"/>
          </a:p>
        </p:txBody>
      </p:sp>
      <p:sp>
        <p:nvSpPr>
          <p:cNvPr id="3" name="Content Placeholder 2"/>
          <p:cNvSpPr>
            <a:spLocks noGrp="1"/>
          </p:cNvSpPr>
          <p:nvPr>
            <p:ph idx="1"/>
          </p:nvPr>
        </p:nvSpPr>
        <p:spPr/>
        <p:txBody>
          <a:bodyPr>
            <a:normAutofit/>
          </a:bodyPr>
          <a:lstStyle/>
          <a:p>
            <a:pPr marL="0" indent="0">
              <a:buNone/>
            </a:pPr>
            <a:r>
              <a:rPr lang="en-IE" b="1" dirty="0" smtClean="0"/>
              <a:t>Source</a:t>
            </a:r>
            <a:endParaRPr lang="en-IE" dirty="0"/>
          </a:p>
          <a:p>
            <a:pPr marL="0" indent="0">
              <a:buNone/>
            </a:pPr>
            <a:r>
              <a:rPr lang="en-IE" b="1" dirty="0"/>
              <a:t>Youtube cookery channels viewers comments in Hinglish Data </a:t>
            </a:r>
            <a:r>
              <a:rPr lang="en-IE" b="1" dirty="0" smtClean="0"/>
              <a:t>Set</a:t>
            </a:r>
          </a:p>
          <a:p>
            <a:pPr marL="0" indent="0">
              <a:buNone/>
            </a:pPr>
            <a:r>
              <a:rPr lang="en-IE" dirty="0"/>
              <a:t>https://archive.ics.uci.edu/ml/datasets/Youtube+cookery+channels+viewers+comments+in+Hinglish</a:t>
            </a:r>
          </a:p>
          <a:p>
            <a:pPr marL="0" indent="0">
              <a:buNone/>
            </a:pPr>
            <a:endParaRPr lang="en-IE" b="1" dirty="0" smtClean="0"/>
          </a:p>
          <a:p>
            <a:pPr marL="0" indent="0">
              <a:buNone/>
            </a:pPr>
            <a:r>
              <a:rPr lang="en-IE" dirty="0" smtClean="0"/>
              <a:t>Abhishek </a:t>
            </a:r>
            <a:r>
              <a:rPr lang="en-IE" dirty="0"/>
              <a:t>Kaushik</a:t>
            </a:r>
            <a:br>
              <a:rPr lang="en-IE" dirty="0"/>
            </a:br>
            <a:r>
              <a:rPr lang="en-IE" dirty="0"/>
              <a:t>ADAPT Centre, School of Computing, Dublin City </a:t>
            </a:r>
            <a:r>
              <a:rPr lang="en-IE" dirty="0" smtClean="0"/>
              <a:t>University</a:t>
            </a:r>
            <a:r>
              <a:rPr lang="en-IE" dirty="0"/>
              <a:t/>
            </a:r>
            <a:br>
              <a:rPr lang="en-IE" dirty="0"/>
            </a:br>
            <a:r>
              <a:rPr lang="en-IE" u="sng" dirty="0"/>
              <a:t>abhishekkshk68 </a:t>
            </a:r>
            <a:r>
              <a:rPr lang="en-IE" b="1" u="sng" dirty="0"/>
              <a:t>'@'</a:t>
            </a:r>
            <a:r>
              <a:rPr lang="en-IE" u="sng" dirty="0"/>
              <a:t> </a:t>
            </a:r>
            <a:r>
              <a:rPr lang="en-IE" u="sng" dirty="0" smtClean="0"/>
              <a:t>gmail.com</a:t>
            </a:r>
          </a:p>
          <a:p>
            <a:endParaRPr lang="en-IE" u="sng" dirty="0" smtClean="0"/>
          </a:p>
        </p:txBody>
      </p:sp>
    </p:spTree>
    <p:extLst>
      <p:ext uri="{BB962C8B-B14F-4D97-AF65-F5344CB8AC3E}">
        <p14:creationId xmlns:p14="http://schemas.microsoft.com/office/powerpoint/2010/main" val="2527324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Data Set Description</a:t>
            </a:r>
            <a:endParaRPr lang="en-IE" dirty="0"/>
          </a:p>
        </p:txBody>
      </p:sp>
      <p:sp>
        <p:nvSpPr>
          <p:cNvPr id="3" name="Content Placeholder 2"/>
          <p:cNvSpPr>
            <a:spLocks noGrp="1"/>
          </p:cNvSpPr>
          <p:nvPr>
            <p:ph idx="1"/>
          </p:nvPr>
        </p:nvSpPr>
        <p:spPr/>
        <p:txBody>
          <a:bodyPr>
            <a:normAutofit fontScale="92500" lnSpcReduction="10000"/>
          </a:bodyPr>
          <a:lstStyle/>
          <a:p>
            <a:pPr marL="0" indent="0">
              <a:buNone/>
            </a:pPr>
            <a:r>
              <a:rPr lang="en-IE" b="1" dirty="0" smtClean="0"/>
              <a:t>Abstract</a:t>
            </a:r>
          </a:p>
          <a:p>
            <a:pPr marL="0" indent="0">
              <a:buNone/>
            </a:pPr>
            <a:r>
              <a:rPr lang="en-IE" dirty="0"/>
              <a:t>The success of Youtube has attracted a lot of users, which results in an increase of the number of comments present on Youtube channels. By analyzing those comments we could provide insight to the Youtubers that would help them to deliver better quality. </a:t>
            </a:r>
            <a:endParaRPr lang="en-IE" dirty="0" smtClean="0"/>
          </a:p>
          <a:p>
            <a:pPr marL="0" indent="0">
              <a:buNone/>
            </a:pPr>
            <a:r>
              <a:rPr lang="en-IE" dirty="0" smtClean="0"/>
              <a:t>A </a:t>
            </a:r>
            <a:r>
              <a:rPr lang="en-IE" dirty="0"/>
              <a:t>majority of the population in India speak and write a mixture of two languages known as </a:t>
            </a:r>
            <a:r>
              <a:rPr lang="en-IE" u="sng" dirty="0"/>
              <a:t>Hinglish</a:t>
            </a:r>
            <a:r>
              <a:rPr lang="en-IE" dirty="0"/>
              <a:t> for casual communication on social media. </a:t>
            </a:r>
            <a:endParaRPr lang="en-IE" dirty="0" smtClean="0"/>
          </a:p>
          <a:p>
            <a:pPr marL="0" indent="0">
              <a:buNone/>
            </a:pPr>
            <a:r>
              <a:rPr lang="en-IE" dirty="0" smtClean="0"/>
              <a:t>Our </a:t>
            </a:r>
            <a:r>
              <a:rPr lang="en-IE" dirty="0"/>
              <a:t>study focuses on the sentiment analysis of Hinglish comments on cookery channels. The unsupervised learning technique DBSCAN was employed in our work to find the different patterns in the comments data. </a:t>
            </a:r>
            <a:r>
              <a:rPr lang="en-IE" dirty="0" smtClean="0"/>
              <a:t>We </a:t>
            </a:r>
            <a:r>
              <a:rPr lang="en-IE" dirty="0"/>
              <a:t>have modelled and evaluated both parametric and non-parametric learning algorithms. </a:t>
            </a:r>
            <a:endParaRPr lang="en-IE" dirty="0" smtClean="0"/>
          </a:p>
        </p:txBody>
      </p:sp>
    </p:spTree>
    <p:extLst>
      <p:ext uri="{BB962C8B-B14F-4D97-AF65-F5344CB8AC3E}">
        <p14:creationId xmlns:p14="http://schemas.microsoft.com/office/powerpoint/2010/main" val="3979444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Data Set Description</a:t>
            </a:r>
            <a:endParaRPr lang="en-IE" dirty="0"/>
          </a:p>
        </p:txBody>
      </p:sp>
      <p:sp>
        <p:nvSpPr>
          <p:cNvPr id="3" name="Content Placeholder 2"/>
          <p:cNvSpPr>
            <a:spLocks noGrp="1"/>
          </p:cNvSpPr>
          <p:nvPr>
            <p:ph sz="half" idx="1"/>
          </p:nvPr>
        </p:nvSpPr>
        <p:spPr/>
        <p:txBody>
          <a:bodyPr>
            <a:normAutofit/>
          </a:bodyPr>
          <a:lstStyle/>
          <a:p>
            <a:pPr marL="0" indent="0">
              <a:buNone/>
            </a:pPr>
            <a:r>
              <a:rPr lang="en-IE" b="1" dirty="0" smtClean="0"/>
              <a:t>Abstract</a:t>
            </a:r>
          </a:p>
          <a:p>
            <a:pPr marL="0" indent="0">
              <a:buNone/>
            </a:pPr>
            <a:r>
              <a:rPr lang="en-IE" dirty="0"/>
              <a:t>The datasets are taken from top 2 Indian cooking </a:t>
            </a:r>
            <a:r>
              <a:rPr lang="en-IE" dirty="0" smtClean="0"/>
              <a:t>youtube channel .</a:t>
            </a:r>
          </a:p>
          <a:p>
            <a:pPr marL="0" indent="0">
              <a:buNone/>
            </a:pPr>
            <a:r>
              <a:rPr lang="en-IE" dirty="0" smtClean="0"/>
              <a:t>The </a:t>
            </a:r>
            <a:r>
              <a:rPr lang="en-IE" dirty="0"/>
              <a:t>data set is in </a:t>
            </a:r>
            <a:r>
              <a:rPr lang="en-IE" dirty="0" smtClean="0"/>
              <a:t>Hinglish</a:t>
            </a:r>
            <a:r>
              <a:rPr lang="en-IE" baseline="30000" dirty="0" smtClean="0"/>
              <a:t>1</a:t>
            </a:r>
            <a:r>
              <a:rPr lang="en-IE" dirty="0" smtClean="0"/>
              <a:t> </a:t>
            </a:r>
            <a:r>
              <a:rPr lang="en-IE" dirty="0"/>
              <a:t>Language.</a:t>
            </a:r>
            <a:endParaRPr lang="en-IE" dirty="0" smtClean="0"/>
          </a:p>
          <a:p>
            <a:r>
              <a:rPr lang="en-US" dirty="0" smtClean="0"/>
              <a:t>Nisha </a:t>
            </a:r>
            <a:r>
              <a:rPr lang="en-US" dirty="0"/>
              <a:t>Madhulika channel and </a:t>
            </a:r>
            <a:endParaRPr lang="en-US" dirty="0" smtClean="0"/>
          </a:p>
          <a:p>
            <a:r>
              <a:rPr lang="en-US" dirty="0" smtClean="0"/>
              <a:t>Kabita’s  </a:t>
            </a:r>
            <a:r>
              <a:rPr lang="en-US" dirty="0"/>
              <a:t>Kitchen channel.</a:t>
            </a:r>
            <a:endParaRPr lang="en-IE" dirty="0"/>
          </a:p>
          <a:p>
            <a:pPr marL="0" indent="0">
              <a:buNone/>
            </a:pPr>
            <a:endParaRPr lang="en-IE" dirty="0" smtClean="0"/>
          </a:p>
        </p:txBody>
      </p:sp>
      <p:sp>
        <p:nvSpPr>
          <p:cNvPr id="5" name="Content Placeholder 4"/>
          <p:cNvSpPr>
            <a:spLocks noGrp="1"/>
          </p:cNvSpPr>
          <p:nvPr>
            <p:ph sz="half" idx="2"/>
          </p:nvPr>
        </p:nvSpPr>
        <p:spPr/>
        <p:txBody>
          <a:bodyPr>
            <a:normAutofit/>
          </a:bodyPr>
          <a:lstStyle/>
          <a:p>
            <a:pPr marL="0" indent="0">
              <a:buNone/>
            </a:pPr>
            <a:r>
              <a:rPr lang="en-IE" dirty="0"/>
              <a:t>Data Set Characteristics:  </a:t>
            </a:r>
            <a:r>
              <a:rPr lang="en-IE" dirty="0" smtClean="0"/>
              <a:t>Multivariate</a:t>
            </a:r>
            <a:r>
              <a:rPr lang="en-IE" dirty="0"/>
              <a:t>, Text</a:t>
            </a:r>
          </a:p>
          <a:p>
            <a:r>
              <a:rPr lang="en-IE" dirty="0" smtClean="0"/>
              <a:t>Number </a:t>
            </a:r>
            <a:r>
              <a:rPr lang="en-IE" dirty="0"/>
              <a:t>of </a:t>
            </a:r>
            <a:r>
              <a:rPr lang="en-IE" dirty="0" smtClean="0"/>
              <a:t>Instances: 9800</a:t>
            </a:r>
            <a:endParaRPr lang="en-IE" dirty="0"/>
          </a:p>
          <a:p>
            <a:r>
              <a:rPr lang="en-IE" dirty="0"/>
              <a:t>Number of Attributes</a:t>
            </a:r>
            <a:r>
              <a:rPr lang="en-IE" dirty="0" smtClean="0"/>
              <a:t>:  3</a:t>
            </a:r>
            <a:endParaRPr lang="en-IE" dirty="0"/>
          </a:p>
          <a:p>
            <a:r>
              <a:rPr lang="en-IE" dirty="0"/>
              <a:t>Date </a:t>
            </a:r>
            <a:r>
              <a:rPr lang="en-IE" dirty="0" smtClean="0"/>
              <a:t>Donated:  2019-07-03</a:t>
            </a:r>
            <a:endParaRPr lang="en-IE" dirty="0"/>
          </a:p>
          <a:p>
            <a:r>
              <a:rPr lang="en-IE" dirty="0"/>
              <a:t>Associated Tasks</a:t>
            </a:r>
            <a:r>
              <a:rPr lang="en-IE" dirty="0" smtClean="0"/>
              <a:t>:  Classification</a:t>
            </a:r>
            <a:endParaRPr lang="en-IE" dirty="0"/>
          </a:p>
          <a:p>
            <a:r>
              <a:rPr lang="en-IE" dirty="0"/>
              <a:t>Missing Values</a:t>
            </a:r>
            <a:r>
              <a:rPr lang="en-IE" dirty="0" smtClean="0"/>
              <a:t>?: N/A</a:t>
            </a:r>
            <a:endParaRPr lang="en-IE" dirty="0"/>
          </a:p>
          <a:p>
            <a:r>
              <a:rPr lang="en-IE" dirty="0"/>
              <a:t>Number of Web Hits</a:t>
            </a:r>
            <a:r>
              <a:rPr lang="en-IE" dirty="0" smtClean="0"/>
              <a:t>: 741</a:t>
            </a:r>
            <a:endParaRPr lang="en-IE" dirty="0"/>
          </a:p>
        </p:txBody>
      </p:sp>
    </p:spTree>
    <p:extLst>
      <p:ext uri="{BB962C8B-B14F-4D97-AF65-F5344CB8AC3E}">
        <p14:creationId xmlns:p14="http://schemas.microsoft.com/office/powerpoint/2010/main" val="596462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Data Set Description</a:t>
            </a:r>
            <a:endParaRPr lang="en-IE" dirty="0"/>
          </a:p>
        </p:txBody>
      </p:sp>
      <p:sp>
        <p:nvSpPr>
          <p:cNvPr id="4" name="Content Placeholder 3"/>
          <p:cNvSpPr>
            <a:spLocks noGrp="1"/>
          </p:cNvSpPr>
          <p:nvPr>
            <p:ph idx="1"/>
          </p:nvPr>
        </p:nvSpPr>
        <p:spPr/>
        <p:txBody>
          <a:bodyPr anchor="ctr">
            <a:normAutofit lnSpcReduction="10000"/>
          </a:bodyPr>
          <a:lstStyle/>
          <a:p>
            <a:pPr marL="0" indent="0">
              <a:buNone/>
            </a:pPr>
            <a:r>
              <a:rPr lang="en-US" dirty="0"/>
              <a:t>Both the datasets are divided into seven </a:t>
            </a:r>
            <a:r>
              <a:rPr lang="en-US" dirty="0" smtClean="0"/>
              <a:t>categories</a:t>
            </a:r>
            <a:endParaRPr lang="en-IE" dirty="0"/>
          </a:p>
          <a:p>
            <a:r>
              <a:rPr lang="en-US" dirty="0"/>
              <a:t>Label 1- Gratitude</a:t>
            </a:r>
            <a:endParaRPr lang="en-IE" dirty="0"/>
          </a:p>
          <a:p>
            <a:r>
              <a:rPr lang="en-US" dirty="0"/>
              <a:t>Label 2- About the recipe</a:t>
            </a:r>
            <a:endParaRPr lang="en-IE" dirty="0"/>
          </a:p>
          <a:p>
            <a:r>
              <a:rPr lang="en-US" dirty="0"/>
              <a:t>Label 3- About the video</a:t>
            </a:r>
            <a:endParaRPr lang="en-IE" dirty="0"/>
          </a:p>
          <a:p>
            <a:r>
              <a:rPr lang="en-US" dirty="0"/>
              <a:t>Label 4- Praising</a:t>
            </a:r>
            <a:endParaRPr lang="en-IE" dirty="0"/>
          </a:p>
          <a:p>
            <a:r>
              <a:rPr lang="en-US" dirty="0"/>
              <a:t>Label 5- Hybrid</a:t>
            </a:r>
            <a:endParaRPr lang="en-IE" dirty="0"/>
          </a:p>
          <a:p>
            <a:r>
              <a:rPr lang="en-US" dirty="0"/>
              <a:t>Label 6- Undefined</a:t>
            </a:r>
            <a:endParaRPr lang="en-IE" dirty="0"/>
          </a:p>
          <a:p>
            <a:r>
              <a:rPr lang="en-US" dirty="0"/>
              <a:t>Label 7- Suggestions and </a:t>
            </a:r>
            <a:r>
              <a:rPr lang="en-US" dirty="0" smtClean="0"/>
              <a:t>queries</a:t>
            </a:r>
          </a:p>
          <a:p>
            <a:pPr marL="0" indent="0" algn="ctr">
              <a:buNone/>
            </a:pPr>
            <a:r>
              <a:rPr lang="en-US" b="1" u="sng" dirty="0" smtClean="0"/>
              <a:t>All the labelling has been done manually.</a:t>
            </a:r>
            <a:endParaRPr lang="en-IE" b="1" u="sng" dirty="0"/>
          </a:p>
        </p:txBody>
      </p:sp>
    </p:spTree>
    <p:extLst>
      <p:ext uri="{BB962C8B-B14F-4D97-AF65-F5344CB8AC3E}">
        <p14:creationId xmlns:p14="http://schemas.microsoft.com/office/powerpoint/2010/main" val="3359951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Data Set Information</a:t>
            </a:r>
            <a:endParaRPr lang="en-IE" dirty="0"/>
          </a:p>
        </p:txBody>
      </p:sp>
      <p:sp>
        <p:nvSpPr>
          <p:cNvPr id="3" name="Content Placeholder 2"/>
          <p:cNvSpPr>
            <a:spLocks noGrp="1"/>
          </p:cNvSpPr>
          <p:nvPr>
            <p:ph sz="half" idx="1"/>
          </p:nvPr>
        </p:nvSpPr>
        <p:spPr/>
        <p:txBody>
          <a:bodyPr>
            <a:normAutofit fontScale="92500" lnSpcReduction="10000"/>
          </a:bodyPr>
          <a:lstStyle/>
          <a:p>
            <a:pPr marL="0" indent="0">
              <a:buNone/>
            </a:pPr>
            <a:r>
              <a:rPr lang="en-US" b="1" dirty="0"/>
              <a:t>Nisha Madhulika </a:t>
            </a:r>
            <a:r>
              <a:rPr lang="en-US" b="1" dirty="0" smtClean="0"/>
              <a:t>dataset</a:t>
            </a:r>
            <a:endParaRPr lang="en-IE" dirty="0"/>
          </a:p>
          <a:p>
            <a:r>
              <a:rPr lang="en-US" dirty="0"/>
              <a:t>Dataset characteristics: Multivariate</a:t>
            </a:r>
            <a:endParaRPr lang="en-IE" dirty="0"/>
          </a:p>
          <a:p>
            <a:r>
              <a:rPr lang="en-US" dirty="0"/>
              <a:t>Number of instances: 4900</a:t>
            </a:r>
            <a:endParaRPr lang="en-IE" dirty="0"/>
          </a:p>
          <a:p>
            <a:r>
              <a:rPr lang="en-US" dirty="0" smtClean="0"/>
              <a:t>Attribute </a:t>
            </a:r>
            <a:r>
              <a:rPr lang="en-US" dirty="0"/>
              <a:t>characteristics: Real</a:t>
            </a:r>
            <a:endParaRPr lang="en-IE" dirty="0"/>
          </a:p>
          <a:p>
            <a:r>
              <a:rPr lang="en-US" dirty="0"/>
              <a:t>Number of attributes: 3</a:t>
            </a:r>
            <a:endParaRPr lang="en-IE" dirty="0"/>
          </a:p>
          <a:p>
            <a:r>
              <a:rPr lang="en-US" dirty="0"/>
              <a:t>Date donated: March, 2019</a:t>
            </a:r>
            <a:endParaRPr lang="en-IE" dirty="0"/>
          </a:p>
          <a:p>
            <a:r>
              <a:rPr lang="en-US" dirty="0"/>
              <a:t>Associate tasks: Classification</a:t>
            </a:r>
            <a:endParaRPr lang="en-IE" dirty="0"/>
          </a:p>
          <a:p>
            <a:r>
              <a:rPr lang="en-US" dirty="0"/>
              <a:t>Missing values: Null</a:t>
            </a:r>
            <a:endParaRPr lang="en-IE" dirty="0"/>
          </a:p>
          <a:p>
            <a:r>
              <a:rPr lang="en-US" dirty="0"/>
              <a:t>Number of subscribers: 7,063,604</a:t>
            </a:r>
            <a:endParaRPr lang="en-IE" dirty="0"/>
          </a:p>
        </p:txBody>
      </p:sp>
      <p:sp>
        <p:nvSpPr>
          <p:cNvPr id="4" name="Content Placeholder 3"/>
          <p:cNvSpPr>
            <a:spLocks noGrp="1"/>
          </p:cNvSpPr>
          <p:nvPr>
            <p:ph sz="half" idx="2"/>
          </p:nvPr>
        </p:nvSpPr>
        <p:spPr/>
        <p:txBody>
          <a:bodyPr>
            <a:normAutofit fontScale="92500" lnSpcReduction="10000"/>
          </a:bodyPr>
          <a:lstStyle/>
          <a:p>
            <a:pPr marL="0" indent="0">
              <a:buNone/>
            </a:pPr>
            <a:r>
              <a:rPr lang="en-US" b="1" dirty="0"/>
              <a:t>Kabita Kitchen </a:t>
            </a:r>
            <a:r>
              <a:rPr lang="en-US" b="1" dirty="0" smtClean="0"/>
              <a:t>dataset</a:t>
            </a:r>
            <a:endParaRPr lang="en-IE" dirty="0"/>
          </a:p>
          <a:p>
            <a:r>
              <a:rPr lang="en-US" dirty="0"/>
              <a:t>Dataset characteristics: Multivariate</a:t>
            </a:r>
            <a:endParaRPr lang="en-IE" dirty="0"/>
          </a:p>
          <a:p>
            <a:r>
              <a:rPr lang="en-US" dirty="0"/>
              <a:t>Number of instances: 4900</a:t>
            </a:r>
            <a:endParaRPr lang="en-IE" dirty="0"/>
          </a:p>
          <a:p>
            <a:r>
              <a:rPr lang="en-US" dirty="0" smtClean="0"/>
              <a:t> Attribute </a:t>
            </a:r>
            <a:r>
              <a:rPr lang="en-US" dirty="0"/>
              <a:t>characteristics: Real</a:t>
            </a:r>
            <a:endParaRPr lang="en-IE" dirty="0"/>
          </a:p>
          <a:p>
            <a:r>
              <a:rPr lang="en-US" dirty="0"/>
              <a:t>Number of attributes: 3</a:t>
            </a:r>
            <a:endParaRPr lang="en-IE" dirty="0"/>
          </a:p>
          <a:p>
            <a:r>
              <a:rPr lang="en-US" dirty="0"/>
              <a:t>Date donated: March, 2019</a:t>
            </a:r>
            <a:endParaRPr lang="en-IE" dirty="0"/>
          </a:p>
          <a:p>
            <a:r>
              <a:rPr lang="en-US" dirty="0"/>
              <a:t>Associate tasks: Classification</a:t>
            </a:r>
            <a:endParaRPr lang="en-IE" dirty="0"/>
          </a:p>
          <a:p>
            <a:r>
              <a:rPr lang="en-US" dirty="0"/>
              <a:t>Missing values: Null</a:t>
            </a:r>
            <a:endParaRPr lang="en-IE" dirty="0"/>
          </a:p>
          <a:p>
            <a:r>
              <a:rPr lang="en-US" dirty="0"/>
              <a:t>Number of subscribers: 4,867,502</a:t>
            </a:r>
            <a:endParaRPr lang="en-IE" dirty="0"/>
          </a:p>
        </p:txBody>
      </p:sp>
    </p:spTree>
    <p:extLst>
      <p:ext uri="{BB962C8B-B14F-4D97-AF65-F5344CB8AC3E}">
        <p14:creationId xmlns:p14="http://schemas.microsoft.com/office/powerpoint/2010/main" val="2691980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Conceptual </a:t>
            </a:r>
            <a:r>
              <a:rPr lang="en-IE" dirty="0"/>
              <a:t>diagram </a:t>
            </a:r>
            <a:r>
              <a:rPr lang="en-IE" dirty="0" smtClean="0"/>
              <a:t>- methodology</a:t>
            </a:r>
            <a:endParaRPr lang="en-IE" dirty="0"/>
          </a:p>
        </p:txBody>
      </p:sp>
      <p:pic>
        <p:nvPicPr>
          <p:cNvPr id="4" name="Content Placeholder 3"/>
          <p:cNvPicPr>
            <a:picLocks noGrp="1" noChangeAspect="1"/>
          </p:cNvPicPr>
          <p:nvPr>
            <p:ph idx="1"/>
          </p:nvPr>
        </p:nvPicPr>
        <p:blipFill>
          <a:blip r:embed="rId2"/>
          <a:stretch>
            <a:fillRect/>
          </a:stretch>
        </p:blipFill>
        <p:spPr>
          <a:xfrm>
            <a:off x="965093" y="1959174"/>
            <a:ext cx="3882952" cy="4737914"/>
          </a:xfrm>
          <a:prstGeom prst="rect">
            <a:avLst/>
          </a:prstGeom>
        </p:spPr>
      </p:pic>
      <p:pic>
        <p:nvPicPr>
          <p:cNvPr id="5" name="Picture 4"/>
          <p:cNvPicPr>
            <a:picLocks noChangeAspect="1"/>
          </p:cNvPicPr>
          <p:nvPr/>
        </p:nvPicPr>
        <p:blipFill>
          <a:blip r:embed="rId3"/>
          <a:stretch>
            <a:fillRect/>
          </a:stretch>
        </p:blipFill>
        <p:spPr>
          <a:xfrm>
            <a:off x="6989536" y="2335146"/>
            <a:ext cx="4679201" cy="3982487"/>
          </a:xfrm>
          <a:prstGeom prst="rect">
            <a:avLst/>
          </a:prstGeom>
        </p:spPr>
      </p:pic>
      <p:sp>
        <p:nvSpPr>
          <p:cNvPr id="6" name="Right Arrow 5"/>
          <p:cNvSpPr/>
          <p:nvPr/>
        </p:nvSpPr>
        <p:spPr>
          <a:xfrm>
            <a:off x="5115464" y="3830128"/>
            <a:ext cx="1457864" cy="86264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94151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Bag of </a:t>
            </a:r>
            <a:r>
              <a:rPr lang="en-IE" dirty="0" smtClean="0"/>
              <a:t>Words</a:t>
            </a:r>
            <a:endParaRPr lang="en-IE" dirty="0"/>
          </a:p>
        </p:txBody>
      </p:sp>
      <p:sp>
        <p:nvSpPr>
          <p:cNvPr id="3" name="Content Placeholder 2"/>
          <p:cNvSpPr>
            <a:spLocks noGrp="1"/>
          </p:cNvSpPr>
          <p:nvPr>
            <p:ph idx="1"/>
          </p:nvPr>
        </p:nvSpPr>
        <p:spPr/>
        <p:txBody>
          <a:bodyPr/>
          <a:lstStyle/>
          <a:p>
            <a:pPr marL="0" indent="0">
              <a:buNone/>
            </a:pPr>
            <a:r>
              <a:rPr lang="en-IE" dirty="0" smtClean="0"/>
              <a:t>Machine </a:t>
            </a:r>
            <a:r>
              <a:rPr lang="en-IE" dirty="0"/>
              <a:t>learning algorithms do not work with text data. So, there is a need to convert the text into vectors known as feature extractions. A popular method used for feature extraction in text is called bag of words (BoW). </a:t>
            </a:r>
            <a:endParaRPr lang="en-IE" dirty="0" smtClean="0"/>
          </a:p>
          <a:p>
            <a:pPr marL="0" indent="0">
              <a:buNone/>
            </a:pPr>
            <a:r>
              <a:rPr lang="en-IE" dirty="0" smtClean="0"/>
              <a:t>The </a:t>
            </a:r>
            <a:r>
              <a:rPr lang="en-IE" dirty="0"/>
              <a:t>bag of words model is a way of presenting the textual data while modelling the text with the machine learning algorithms. </a:t>
            </a:r>
            <a:endParaRPr lang="en-IE" dirty="0" smtClean="0"/>
          </a:p>
          <a:p>
            <a:pPr marL="0" indent="0">
              <a:buNone/>
            </a:pPr>
            <a:r>
              <a:rPr lang="en-IE" dirty="0" smtClean="0"/>
              <a:t>BoW </a:t>
            </a:r>
            <a:r>
              <a:rPr lang="en-IE" dirty="0"/>
              <a:t>is considered to be best for classification. </a:t>
            </a:r>
          </a:p>
        </p:txBody>
      </p:sp>
    </p:spTree>
    <p:extLst>
      <p:ext uri="{BB962C8B-B14F-4D97-AF65-F5344CB8AC3E}">
        <p14:creationId xmlns:p14="http://schemas.microsoft.com/office/powerpoint/2010/main" val="277482332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docProps/app.xml><?xml version="1.0" encoding="utf-8"?>
<Properties xmlns="http://schemas.openxmlformats.org/officeDocument/2006/extended-properties" xmlns:vt="http://schemas.openxmlformats.org/officeDocument/2006/docPropsVTypes">
  <Template>TM04033923[[fn=Depth]]</Template>
  <TotalTime>139</TotalTime>
  <Words>423</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Depth</vt:lpstr>
      <vt:lpstr>Youtube cookery channels viewers  comments in Hinglish </vt:lpstr>
      <vt:lpstr>Data Set Description</vt:lpstr>
      <vt:lpstr>Data Set Description</vt:lpstr>
      <vt:lpstr>Data Set Description</vt:lpstr>
      <vt:lpstr>Data Set Description</vt:lpstr>
      <vt:lpstr>Data Set Information</vt:lpstr>
      <vt:lpstr>Conceptual diagram - methodology</vt:lpstr>
      <vt:lpstr>Bag of Words</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15</cp:revision>
  <dcterms:created xsi:type="dcterms:W3CDTF">2020-10-04T08:55:28Z</dcterms:created>
  <dcterms:modified xsi:type="dcterms:W3CDTF">2020-10-04T11:15:29Z</dcterms:modified>
</cp:coreProperties>
</file>