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5" r:id="rId8"/>
    <p:sldId id="266" r:id="rId9"/>
    <p:sldId id="267" r:id="rId10"/>
    <p:sldId id="268" r:id="rId11"/>
    <p:sldId id="269" r:id="rId12"/>
    <p:sldId id="262"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C0F897-0E9C-4504-BAF4-A142A36366A8}" v="4" dt="2021-08-05T23:17:33.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1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ma doodnauth" userId="a062c4163099f05c" providerId="LiveId" clId="{EDC0F897-0E9C-4504-BAF4-A142A36366A8}"/>
    <pc:docChg chg="custSel modSld">
      <pc:chgData name="pratima doodnauth" userId="a062c4163099f05c" providerId="LiveId" clId="{EDC0F897-0E9C-4504-BAF4-A142A36366A8}" dt="2021-08-05T23:17:33.995" v="204" actId="14100"/>
      <pc:docMkLst>
        <pc:docMk/>
      </pc:docMkLst>
      <pc:sldChg chg="modSp mod">
        <pc:chgData name="pratima doodnauth" userId="a062c4163099f05c" providerId="LiveId" clId="{EDC0F897-0E9C-4504-BAF4-A142A36366A8}" dt="2021-08-05T23:11:12.194" v="156" actId="20577"/>
        <pc:sldMkLst>
          <pc:docMk/>
          <pc:sldMk cId="3521599201" sldId="256"/>
        </pc:sldMkLst>
        <pc:spChg chg="mod">
          <ac:chgData name="pratima doodnauth" userId="a062c4163099f05c" providerId="LiveId" clId="{EDC0F897-0E9C-4504-BAF4-A142A36366A8}" dt="2021-08-05T23:11:12.194" v="156" actId="20577"/>
          <ac:spMkLst>
            <pc:docMk/>
            <pc:sldMk cId="3521599201" sldId="256"/>
            <ac:spMk id="2" creationId="{10DC49D3-411D-4FAF-9F46-C85D9BE82161}"/>
          </ac:spMkLst>
        </pc:spChg>
      </pc:sldChg>
      <pc:sldChg chg="modSp mod">
        <pc:chgData name="pratima doodnauth" userId="a062c4163099f05c" providerId="LiveId" clId="{EDC0F897-0E9C-4504-BAF4-A142A36366A8}" dt="2021-08-05T23:12:24.127" v="200" actId="20577"/>
        <pc:sldMkLst>
          <pc:docMk/>
          <pc:sldMk cId="3088885866" sldId="258"/>
        </pc:sldMkLst>
        <pc:spChg chg="mod">
          <ac:chgData name="pratima doodnauth" userId="a062c4163099f05c" providerId="LiveId" clId="{EDC0F897-0E9C-4504-BAF4-A142A36366A8}" dt="2021-08-05T23:12:24.127" v="200" actId="20577"/>
          <ac:spMkLst>
            <pc:docMk/>
            <pc:sldMk cId="3088885866" sldId="258"/>
            <ac:spMk id="3" creationId="{42F9E176-F486-4228-AF61-BA705F62404A}"/>
          </ac:spMkLst>
        </pc:spChg>
      </pc:sldChg>
      <pc:sldChg chg="modSp mod">
        <pc:chgData name="pratima doodnauth" userId="a062c4163099f05c" providerId="LiveId" clId="{EDC0F897-0E9C-4504-BAF4-A142A36366A8}" dt="2021-08-05T22:35:51.191" v="31" actId="1076"/>
        <pc:sldMkLst>
          <pc:docMk/>
          <pc:sldMk cId="2133702665" sldId="262"/>
        </pc:sldMkLst>
        <pc:spChg chg="mod">
          <ac:chgData name="pratima doodnauth" userId="a062c4163099f05c" providerId="LiveId" clId="{EDC0F897-0E9C-4504-BAF4-A142A36366A8}" dt="2021-08-05T22:35:51.191" v="31" actId="1076"/>
          <ac:spMkLst>
            <pc:docMk/>
            <pc:sldMk cId="2133702665" sldId="262"/>
            <ac:spMk id="2" creationId="{A34B6357-64D8-48F6-89E9-8EE068C79BF1}"/>
          </ac:spMkLst>
        </pc:spChg>
      </pc:sldChg>
      <pc:sldChg chg="addSp delSp modSp">
        <pc:chgData name="pratima doodnauth" userId="a062c4163099f05c" providerId="LiveId" clId="{EDC0F897-0E9C-4504-BAF4-A142A36366A8}" dt="2021-08-05T23:17:33.995" v="204" actId="14100"/>
        <pc:sldMkLst>
          <pc:docMk/>
          <pc:sldMk cId="3225594188" sldId="264"/>
        </pc:sldMkLst>
        <pc:spChg chg="add mod">
          <ac:chgData name="pratima doodnauth" userId="a062c4163099f05c" providerId="LiveId" clId="{EDC0F897-0E9C-4504-BAF4-A142A36366A8}" dt="2021-08-05T23:17:25.711" v="201" actId="478"/>
          <ac:spMkLst>
            <pc:docMk/>
            <pc:sldMk cId="3225594188" sldId="264"/>
            <ac:spMk id="4" creationId="{83B0B168-D928-4CE5-8236-BA434F7D400A}"/>
          </ac:spMkLst>
        </pc:spChg>
        <pc:picChg chg="del">
          <ac:chgData name="pratima doodnauth" userId="a062c4163099f05c" providerId="LiveId" clId="{EDC0F897-0E9C-4504-BAF4-A142A36366A8}" dt="2021-08-05T23:17:25.711" v="201" actId="478"/>
          <ac:picMkLst>
            <pc:docMk/>
            <pc:sldMk cId="3225594188" sldId="264"/>
            <ac:picMk id="4098" creationId="{EFA07929-40FF-4D52-8E47-DFBFBAB563B7}"/>
          </ac:picMkLst>
        </pc:picChg>
        <pc:picChg chg="add mod">
          <ac:chgData name="pratima doodnauth" userId="a062c4163099f05c" providerId="LiveId" clId="{EDC0F897-0E9C-4504-BAF4-A142A36366A8}" dt="2021-08-05T23:17:33.995" v="204" actId="14100"/>
          <ac:picMkLst>
            <pc:docMk/>
            <pc:sldMk cId="3225594188" sldId="264"/>
            <ac:picMk id="4100" creationId="{AA78D1C8-484B-4C1F-BB75-52E02E031B6B}"/>
          </ac:picMkLst>
        </pc:picChg>
      </pc:sldChg>
      <pc:sldChg chg="modSp mod">
        <pc:chgData name="pratima doodnauth" userId="a062c4163099f05c" providerId="LiveId" clId="{EDC0F897-0E9C-4504-BAF4-A142A36366A8}" dt="2021-08-05T22:35:17.734" v="13" actId="20577"/>
        <pc:sldMkLst>
          <pc:docMk/>
          <pc:sldMk cId="499633442" sldId="267"/>
        </pc:sldMkLst>
        <pc:spChg chg="mod">
          <ac:chgData name="pratima doodnauth" userId="a062c4163099f05c" providerId="LiveId" clId="{EDC0F897-0E9C-4504-BAF4-A142A36366A8}" dt="2021-08-05T22:35:17.734" v="13" actId="20577"/>
          <ac:spMkLst>
            <pc:docMk/>
            <pc:sldMk cId="499633442" sldId="267"/>
            <ac:spMk id="2" creationId="{A6234709-BB3E-4273-9295-D228AE415E16}"/>
          </ac:spMkLst>
        </pc:spChg>
      </pc:sldChg>
      <pc:sldChg chg="modSp mod">
        <pc:chgData name="pratima doodnauth" userId="a062c4163099f05c" providerId="LiveId" clId="{EDC0F897-0E9C-4504-BAF4-A142A36366A8}" dt="2021-08-05T22:35:28.404" v="18" actId="20577"/>
        <pc:sldMkLst>
          <pc:docMk/>
          <pc:sldMk cId="2243786902" sldId="268"/>
        </pc:sldMkLst>
        <pc:spChg chg="mod">
          <ac:chgData name="pratima doodnauth" userId="a062c4163099f05c" providerId="LiveId" clId="{EDC0F897-0E9C-4504-BAF4-A142A36366A8}" dt="2021-08-05T22:35:28.404" v="18" actId="20577"/>
          <ac:spMkLst>
            <pc:docMk/>
            <pc:sldMk cId="2243786902" sldId="268"/>
            <ac:spMk id="2" creationId="{E4639800-61C5-401E-AC35-078026D6B62D}"/>
          </ac:spMkLst>
        </pc:spChg>
      </pc:sldChg>
      <pc:sldChg chg="modSp mod">
        <pc:chgData name="pratima doodnauth" userId="a062c4163099f05c" providerId="LiveId" clId="{EDC0F897-0E9C-4504-BAF4-A142A36366A8}" dt="2021-08-05T22:35:39.601" v="30" actId="20577"/>
        <pc:sldMkLst>
          <pc:docMk/>
          <pc:sldMk cId="3558140067" sldId="269"/>
        </pc:sldMkLst>
        <pc:spChg chg="mod">
          <ac:chgData name="pratima doodnauth" userId="a062c4163099f05c" providerId="LiveId" clId="{EDC0F897-0E9C-4504-BAF4-A142A36366A8}" dt="2021-08-05T22:35:39.601" v="30" actId="20577"/>
          <ac:spMkLst>
            <pc:docMk/>
            <pc:sldMk cId="3558140067" sldId="269"/>
            <ac:spMk id="2" creationId="{AE4122D5-829D-4EF1-BC58-6731079414A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0A46BFB-CA13-4586-9EC0-F1AA3AEA29B8}" type="datetimeFigureOut">
              <a:rPr lang="en-US" smtClean="0"/>
              <a:t>8/5/2021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CBAF186-24AD-4BEB-A1A8-DC82D23EA509}" type="slidenum">
              <a:rPr lang="en-US" smtClean="0"/>
              <a:t>‹#›</a:t>
            </a:fld>
            <a:endParaRPr lang="en-US"/>
          </a:p>
        </p:txBody>
      </p:sp>
    </p:spTree>
    <p:extLst>
      <p:ext uri="{BB962C8B-B14F-4D97-AF65-F5344CB8AC3E}">
        <p14:creationId xmlns:p14="http://schemas.microsoft.com/office/powerpoint/2010/main" val="316701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A46BFB-CA13-4586-9EC0-F1AA3AEA29B8}"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AF186-24AD-4BEB-A1A8-DC82D23EA509}" type="slidenum">
              <a:rPr lang="en-US" smtClean="0"/>
              <a:t>‹#›</a:t>
            </a:fld>
            <a:endParaRPr lang="en-US"/>
          </a:p>
        </p:txBody>
      </p:sp>
    </p:spTree>
    <p:extLst>
      <p:ext uri="{BB962C8B-B14F-4D97-AF65-F5344CB8AC3E}">
        <p14:creationId xmlns:p14="http://schemas.microsoft.com/office/powerpoint/2010/main" val="128721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0A46BFB-CA13-4586-9EC0-F1AA3AEA29B8}" type="datetimeFigureOut">
              <a:rPr lang="en-US" smtClean="0"/>
              <a:t>8/5/2021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CBAF186-24AD-4BEB-A1A8-DC82D23EA509}" type="slidenum">
              <a:rPr lang="en-US" smtClean="0"/>
              <a:t>‹#›</a:t>
            </a:fld>
            <a:endParaRPr lang="en-US"/>
          </a:p>
        </p:txBody>
      </p:sp>
    </p:spTree>
    <p:extLst>
      <p:ext uri="{BB962C8B-B14F-4D97-AF65-F5344CB8AC3E}">
        <p14:creationId xmlns:p14="http://schemas.microsoft.com/office/powerpoint/2010/main" val="1322473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0A46BFB-CA13-4586-9EC0-F1AA3AEA29B8}" type="datetimeFigureOut">
              <a:rPr lang="en-US" smtClean="0"/>
              <a:t>8/5/2021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CBAF186-24AD-4BEB-A1A8-DC82D23EA50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5973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0A46BFB-CA13-4586-9EC0-F1AA3AEA29B8}" type="datetimeFigureOut">
              <a:rPr lang="en-US" smtClean="0"/>
              <a:t>8/5/2021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CBAF186-24AD-4BEB-A1A8-DC82D23EA509}" type="slidenum">
              <a:rPr lang="en-US" smtClean="0"/>
              <a:t>‹#›</a:t>
            </a:fld>
            <a:endParaRPr lang="en-US"/>
          </a:p>
        </p:txBody>
      </p:sp>
    </p:spTree>
    <p:extLst>
      <p:ext uri="{BB962C8B-B14F-4D97-AF65-F5344CB8AC3E}">
        <p14:creationId xmlns:p14="http://schemas.microsoft.com/office/powerpoint/2010/main" val="2580285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A46BFB-CA13-4586-9EC0-F1AA3AEA29B8}" type="datetimeFigureOut">
              <a:rPr lang="en-US" smtClean="0"/>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AF186-24AD-4BEB-A1A8-DC82D23EA509}" type="slidenum">
              <a:rPr lang="en-US" smtClean="0"/>
              <a:t>‹#›</a:t>
            </a:fld>
            <a:endParaRPr lang="en-US"/>
          </a:p>
        </p:txBody>
      </p:sp>
    </p:spTree>
    <p:extLst>
      <p:ext uri="{BB962C8B-B14F-4D97-AF65-F5344CB8AC3E}">
        <p14:creationId xmlns:p14="http://schemas.microsoft.com/office/powerpoint/2010/main" val="3703991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A46BFB-CA13-4586-9EC0-F1AA3AEA29B8}" type="datetimeFigureOut">
              <a:rPr lang="en-US" smtClean="0"/>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AF186-24AD-4BEB-A1A8-DC82D23EA509}" type="slidenum">
              <a:rPr lang="en-US" smtClean="0"/>
              <a:t>‹#›</a:t>
            </a:fld>
            <a:endParaRPr lang="en-US"/>
          </a:p>
        </p:txBody>
      </p:sp>
    </p:spTree>
    <p:extLst>
      <p:ext uri="{BB962C8B-B14F-4D97-AF65-F5344CB8AC3E}">
        <p14:creationId xmlns:p14="http://schemas.microsoft.com/office/powerpoint/2010/main" val="2190801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46BFB-CA13-4586-9EC0-F1AA3AEA29B8}"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AF186-24AD-4BEB-A1A8-DC82D23EA509}" type="slidenum">
              <a:rPr lang="en-US" smtClean="0"/>
              <a:t>‹#›</a:t>
            </a:fld>
            <a:endParaRPr lang="en-US"/>
          </a:p>
        </p:txBody>
      </p:sp>
    </p:spTree>
    <p:extLst>
      <p:ext uri="{BB962C8B-B14F-4D97-AF65-F5344CB8AC3E}">
        <p14:creationId xmlns:p14="http://schemas.microsoft.com/office/powerpoint/2010/main" val="1958217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0A46BFB-CA13-4586-9EC0-F1AA3AEA29B8}" type="datetimeFigureOut">
              <a:rPr lang="en-US" smtClean="0"/>
              <a:t>8/5/2021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CBAF186-24AD-4BEB-A1A8-DC82D23EA509}" type="slidenum">
              <a:rPr lang="en-US" smtClean="0"/>
              <a:t>‹#›</a:t>
            </a:fld>
            <a:endParaRPr lang="en-US"/>
          </a:p>
        </p:txBody>
      </p:sp>
    </p:spTree>
    <p:extLst>
      <p:ext uri="{BB962C8B-B14F-4D97-AF65-F5344CB8AC3E}">
        <p14:creationId xmlns:p14="http://schemas.microsoft.com/office/powerpoint/2010/main" val="278752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46BFB-CA13-4586-9EC0-F1AA3AEA29B8}"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AF186-24AD-4BEB-A1A8-DC82D23EA509}" type="slidenum">
              <a:rPr lang="en-US" smtClean="0"/>
              <a:t>‹#›</a:t>
            </a:fld>
            <a:endParaRPr lang="en-US"/>
          </a:p>
        </p:txBody>
      </p:sp>
    </p:spTree>
    <p:extLst>
      <p:ext uri="{BB962C8B-B14F-4D97-AF65-F5344CB8AC3E}">
        <p14:creationId xmlns:p14="http://schemas.microsoft.com/office/powerpoint/2010/main" val="172868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0A46BFB-CA13-4586-9EC0-F1AA3AEA29B8}" type="datetimeFigureOut">
              <a:rPr lang="en-US" smtClean="0"/>
              <a:t>8/5/2021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CBAF186-24AD-4BEB-A1A8-DC82D23EA509}" type="slidenum">
              <a:rPr lang="en-US" smtClean="0"/>
              <a:t>‹#›</a:t>
            </a:fld>
            <a:endParaRPr lang="en-US"/>
          </a:p>
        </p:txBody>
      </p:sp>
    </p:spTree>
    <p:extLst>
      <p:ext uri="{BB962C8B-B14F-4D97-AF65-F5344CB8AC3E}">
        <p14:creationId xmlns:p14="http://schemas.microsoft.com/office/powerpoint/2010/main" val="85773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A46BFB-CA13-4586-9EC0-F1AA3AEA29B8}"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AF186-24AD-4BEB-A1A8-DC82D23EA509}" type="slidenum">
              <a:rPr lang="en-US" smtClean="0"/>
              <a:t>‹#›</a:t>
            </a:fld>
            <a:endParaRPr lang="en-US"/>
          </a:p>
        </p:txBody>
      </p:sp>
    </p:spTree>
    <p:extLst>
      <p:ext uri="{BB962C8B-B14F-4D97-AF65-F5344CB8AC3E}">
        <p14:creationId xmlns:p14="http://schemas.microsoft.com/office/powerpoint/2010/main" val="170971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A46BFB-CA13-4586-9EC0-F1AA3AEA29B8}" type="datetimeFigureOut">
              <a:rPr lang="en-US" smtClean="0"/>
              <a:t>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BAF186-24AD-4BEB-A1A8-DC82D23EA509}" type="slidenum">
              <a:rPr lang="en-US" smtClean="0"/>
              <a:t>‹#›</a:t>
            </a:fld>
            <a:endParaRPr lang="en-US"/>
          </a:p>
        </p:txBody>
      </p:sp>
    </p:spTree>
    <p:extLst>
      <p:ext uri="{BB962C8B-B14F-4D97-AF65-F5344CB8AC3E}">
        <p14:creationId xmlns:p14="http://schemas.microsoft.com/office/powerpoint/2010/main" val="364454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A46BFB-CA13-4586-9EC0-F1AA3AEA29B8}" type="datetimeFigureOut">
              <a:rPr lang="en-US" smtClean="0"/>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AF186-24AD-4BEB-A1A8-DC82D23EA509}" type="slidenum">
              <a:rPr lang="en-US" smtClean="0"/>
              <a:t>‹#›</a:t>
            </a:fld>
            <a:endParaRPr lang="en-US"/>
          </a:p>
        </p:txBody>
      </p:sp>
    </p:spTree>
    <p:extLst>
      <p:ext uri="{BB962C8B-B14F-4D97-AF65-F5344CB8AC3E}">
        <p14:creationId xmlns:p14="http://schemas.microsoft.com/office/powerpoint/2010/main" val="230209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46BFB-CA13-4586-9EC0-F1AA3AEA29B8}" type="datetimeFigureOut">
              <a:rPr lang="en-US" smtClean="0"/>
              <a:t>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BAF186-24AD-4BEB-A1A8-DC82D23EA509}" type="slidenum">
              <a:rPr lang="en-US" smtClean="0"/>
              <a:t>‹#›</a:t>
            </a:fld>
            <a:endParaRPr lang="en-US"/>
          </a:p>
        </p:txBody>
      </p:sp>
    </p:spTree>
    <p:extLst>
      <p:ext uri="{BB962C8B-B14F-4D97-AF65-F5344CB8AC3E}">
        <p14:creationId xmlns:p14="http://schemas.microsoft.com/office/powerpoint/2010/main" val="298451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A46BFB-CA13-4586-9EC0-F1AA3AEA29B8}"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AF186-24AD-4BEB-A1A8-DC82D23EA509}" type="slidenum">
              <a:rPr lang="en-US" smtClean="0"/>
              <a:t>‹#›</a:t>
            </a:fld>
            <a:endParaRPr lang="en-US"/>
          </a:p>
        </p:txBody>
      </p:sp>
    </p:spTree>
    <p:extLst>
      <p:ext uri="{BB962C8B-B14F-4D97-AF65-F5344CB8AC3E}">
        <p14:creationId xmlns:p14="http://schemas.microsoft.com/office/powerpoint/2010/main" val="42088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A46BFB-CA13-4586-9EC0-F1AA3AEA29B8}"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AF186-24AD-4BEB-A1A8-DC82D23EA509}" type="slidenum">
              <a:rPr lang="en-US" smtClean="0"/>
              <a:t>‹#›</a:t>
            </a:fld>
            <a:endParaRPr lang="en-US"/>
          </a:p>
        </p:txBody>
      </p:sp>
    </p:spTree>
    <p:extLst>
      <p:ext uri="{BB962C8B-B14F-4D97-AF65-F5344CB8AC3E}">
        <p14:creationId xmlns:p14="http://schemas.microsoft.com/office/powerpoint/2010/main" val="1704801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A46BFB-CA13-4586-9EC0-F1AA3AEA29B8}" type="datetimeFigureOut">
              <a:rPr lang="en-US" smtClean="0"/>
              <a:t>8/5/2021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BAF186-24AD-4BEB-A1A8-DC82D23EA509}" type="slidenum">
              <a:rPr lang="en-US" smtClean="0"/>
              <a:t>‹#›</a:t>
            </a:fld>
            <a:endParaRPr lang="en-US"/>
          </a:p>
        </p:txBody>
      </p:sp>
    </p:spTree>
    <p:extLst>
      <p:ext uri="{BB962C8B-B14F-4D97-AF65-F5344CB8AC3E}">
        <p14:creationId xmlns:p14="http://schemas.microsoft.com/office/powerpoint/2010/main" val="18208591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cityofnewyork.us/City-Government/Local-Law-18-Pay-and-Demographics-Report-Agency-Re/423i-ukq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49D3-411D-4FAF-9F46-C85D9BE82161}"/>
              </a:ext>
            </a:extLst>
          </p:cNvPr>
          <p:cNvSpPr>
            <a:spLocks noGrp="1"/>
          </p:cNvSpPr>
          <p:nvPr>
            <p:ph type="ctrTitle"/>
          </p:nvPr>
        </p:nvSpPr>
        <p:spPr>
          <a:xfrm>
            <a:off x="1266496" y="3062553"/>
            <a:ext cx="9448800" cy="1825096"/>
          </a:xfrm>
        </p:spPr>
        <p:txBody>
          <a:bodyPr>
            <a:normAutofit fontScale="90000"/>
          </a:bodyPr>
          <a:lstStyle/>
          <a:p>
            <a:pPr algn="ctr"/>
            <a:r>
              <a:rPr lang="en-US" dirty="0"/>
              <a:t>Review of the pay data for the city of </a:t>
            </a:r>
            <a:r>
              <a:rPr lang="en-US" dirty="0" err="1"/>
              <a:t>ny</a:t>
            </a:r>
            <a:r>
              <a:rPr lang="en-US" dirty="0"/>
              <a:t>: Are women and men employed &amp; paid at the same rate?</a:t>
            </a:r>
          </a:p>
        </p:txBody>
      </p:sp>
      <p:sp>
        <p:nvSpPr>
          <p:cNvPr id="3" name="Subtitle 2">
            <a:extLst>
              <a:ext uri="{FF2B5EF4-FFF2-40B4-BE49-F238E27FC236}">
                <a16:creationId xmlns:a16="http://schemas.microsoft.com/office/drawing/2014/main" id="{FDA0528C-7D7F-48AD-910A-BA2026A9B4AB}"/>
              </a:ext>
            </a:extLst>
          </p:cNvPr>
          <p:cNvSpPr>
            <a:spLocks noGrp="1"/>
          </p:cNvSpPr>
          <p:nvPr>
            <p:ph type="subTitle" idx="1"/>
          </p:nvPr>
        </p:nvSpPr>
        <p:spPr>
          <a:xfrm>
            <a:off x="1119352" y="5229773"/>
            <a:ext cx="9448800" cy="685800"/>
          </a:xfrm>
        </p:spPr>
        <p:txBody>
          <a:bodyPr/>
          <a:lstStyle/>
          <a:p>
            <a:r>
              <a:rPr lang="en-US" dirty="0"/>
              <a:t>By: Pratima Doodnauth</a:t>
            </a:r>
          </a:p>
        </p:txBody>
      </p:sp>
    </p:spTree>
    <p:extLst>
      <p:ext uri="{BB962C8B-B14F-4D97-AF65-F5344CB8AC3E}">
        <p14:creationId xmlns:p14="http://schemas.microsoft.com/office/powerpoint/2010/main" val="3521599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9800-61C5-401E-AC35-078026D6B62D}"/>
              </a:ext>
            </a:extLst>
          </p:cNvPr>
          <p:cNvSpPr>
            <a:spLocks noGrp="1"/>
          </p:cNvSpPr>
          <p:nvPr>
            <p:ph type="title"/>
          </p:nvPr>
        </p:nvSpPr>
        <p:spPr/>
        <p:txBody>
          <a:bodyPr/>
          <a:lstStyle/>
          <a:p>
            <a:r>
              <a:rPr lang="en-US" dirty="0">
                <a:solidFill>
                  <a:schemeClr val="bg1"/>
                </a:solidFill>
              </a:rPr>
              <a:t>Pay by Race</a:t>
            </a:r>
            <a:endParaRPr lang="en-US" dirty="0"/>
          </a:p>
        </p:txBody>
      </p:sp>
      <p:pic>
        <p:nvPicPr>
          <p:cNvPr id="8194" name="Picture 2">
            <a:extLst>
              <a:ext uri="{FF2B5EF4-FFF2-40B4-BE49-F238E27FC236}">
                <a16:creationId xmlns:a16="http://schemas.microsoft.com/office/drawing/2014/main" id="{E452E01C-CA79-4952-842B-EFAB49A814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3046" y="1965435"/>
            <a:ext cx="8531007" cy="4351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786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22D5-829D-4EF1-BC58-6731079414A6}"/>
              </a:ext>
            </a:extLst>
          </p:cNvPr>
          <p:cNvSpPr>
            <a:spLocks noGrp="1"/>
          </p:cNvSpPr>
          <p:nvPr>
            <p:ph type="title"/>
          </p:nvPr>
        </p:nvSpPr>
        <p:spPr/>
        <p:txBody>
          <a:bodyPr/>
          <a:lstStyle/>
          <a:p>
            <a:r>
              <a:rPr lang="en-US" dirty="0">
                <a:solidFill>
                  <a:schemeClr val="bg1"/>
                </a:solidFill>
              </a:rPr>
              <a:t>Pay by ethnicity</a:t>
            </a:r>
            <a:endParaRPr lang="en-US" dirty="0"/>
          </a:p>
        </p:txBody>
      </p:sp>
      <p:pic>
        <p:nvPicPr>
          <p:cNvPr id="9218" name="Picture 2">
            <a:extLst>
              <a:ext uri="{FF2B5EF4-FFF2-40B4-BE49-F238E27FC236}">
                <a16:creationId xmlns:a16="http://schemas.microsoft.com/office/drawing/2014/main" id="{9B7B0FE4-3C86-4704-9C8C-4F1CD9FEAC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2984" y="2434653"/>
            <a:ext cx="7446220" cy="3797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140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6357-64D8-48F6-89E9-8EE068C79BF1}"/>
              </a:ext>
            </a:extLst>
          </p:cNvPr>
          <p:cNvSpPr>
            <a:spLocks noGrp="1"/>
          </p:cNvSpPr>
          <p:nvPr>
            <p:ph type="title"/>
          </p:nvPr>
        </p:nvSpPr>
        <p:spPr>
          <a:xfrm>
            <a:off x="2979683" y="41713"/>
            <a:ext cx="8610600" cy="1293028"/>
          </a:xfrm>
        </p:spPr>
        <p:txBody>
          <a:bodyPr/>
          <a:lstStyle/>
          <a:p>
            <a:r>
              <a:rPr lang="en-US" dirty="0"/>
              <a:t>findings</a:t>
            </a:r>
          </a:p>
        </p:txBody>
      </p:sp>
      <p:pic>
        <p:nvPicPr>
          <p:cNvPr id="2050" name="Picture 2">
            <a:extLst>
              <a:ext uri="{FF2B5EF4-FFF2-40B4-BE49-F238E27FC236}">
                <a16:creationId xmlns:a16="http://schemas.microsoft.com/office/drawing/2014/main" id="{2CF8E39C-58E1-41C4-8CCB-5C6765D60C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81" y="1051034"/>
            <a:ext cx="11096563" cy="5765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0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6059-D825-48F2-8A4F-CBB97017F4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EEE448-9744-4AD1-8D98-6B1FFDD5B7DC}"/>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EB681C52-3C26-45F0-8C00-D2C5D5880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21" y="0"/>
            <a:ext cx="11707557" cy="6652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49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868-90CF-47EE-9AF4-3D196B21908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2DC9A7D-32CF-4162-8F47-5C08BC7D3CE3}"/>
              </a:ext>
            </a:extLst>
          </p:cNvPr>
          <p:cNvSpPr>
            <a:spLocks noGrp="1"/>
          </p:cNvSpPr>
          <p:nvPr>
            <p:ph idx="1"/>
          </p:nvPr>
        </p:nvSpPr>
        <p:spPr/>
        <p:txBody>
          <a:bodyPr/>
          <a:lstStyle/>
          <a:p>
            <a:r>
              <a:rPr lang="en-US" dirty="0"/>
              <a:t>I currently work with EEO data and I look at how representative the City’s workforce is when compared to the availability in the labor market.</a:t>
            </a:r>
          </a:p>
          <a:p>
            <a:r>
              <a:rPr lang="en-US" dirty="0"/>
              <a:t>I am reviewing the pay data that was released by the City of New York in response to the passage of Local Law 18  of 2019.</a:t>
            </a:r>
          </a:p>
          <a:p>
            <a:r>
              <a:rPr lang="en-US" dirty="0"/>
              <a:t>I was interested in this topic since the city employs over 200,000 persons and I wanted to review the pay across agencies, Job Groups, Gender and Ethnicity.</a:t>
            </a:r>
          </a:p>
          <a:p>
            <a:r>
              <a:rPr lang="en-US" dirty="0"/>
              <a:t>I suspect as is the case in most places that women and men do not earn the same and that minorities earn less than whites and that specific job groups attach specific genders which contribute to the pay gap.</a:t>
            </a:r>
          </a:p>
        </p:txBody>
      </p:sp>
    </p:spTree>
    <p:extLst>
      <p:ext uri="{BB962C8B-B14F-4D97-AF65-F5344CB8AC3E}">
        <p14:creationId xmlns:p14="http://schemas.microsoft.com/office/powerpoint/2010/main" val="387496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E874-3D89-4935-9E93-FCCA1119E2AB}"/>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42F9E176-F486-4228-AF61-BA705F62404A}"/>
              </a:ext>
            </a:extLst>
          </p:cNvPr>
          <p:cNvSpPr>
            <a:spLocks noGrp="1"/>
          </p:cNvSpPr>
          <p:nvPr>
            <p:ph idx="1"/>
          </p:nvPr>
        </p:nvSpPr>
        <p:spPr/>
        <p:txBody>
          <a:bodyPr/>
          <a:lstStyle/>
          <a:p>
            <a:r>
              <a:rPr lang="en-US" dirty="0"/>
              <a:t>My data was obtained from ‘NYC OPEN DATA’:</a:t>
            </a:r>
          </a:p>
          <a:p>
            <a:r>
              <a:rPr lang="en-US" dirty="0">
                <a:hlinkClick r:id="rId2"/>
              </a:rPr>
              <a:t>https://data.cityofnewyork.us/City-Government/Local-Law-18-Pay-and-Demographics-Report-Agency-Re/423i-ukqr</a:t>
            </a:r>
            <a:r>
              <a:rPr lang="en-US" dirty="0"/>
              <a:t> </a:t>
            </a:r>
          </a:p>
          <a:p>
            <a:r>
              <a:rPr lang="en-US" dirty="0"/>
              <a:t>The data was based on calendar year 2018 data and covered 180,000 City employees across 36 City agencies and the report was released in October 2021</a:t>
            </a:r>
          </a:p>
          <a:p>
            <a:r>
              <a:rPr lang="en-US" dirty="0"/>
              <a:t>My original dataset had 17,771 rows and 9 columns</a:t>
            </a:r>
          </a:p>
          <a:p>
            <a:r>
              <a:rPr lang="en-US" dirty="0"/>
              <a:t>The data was grouped by EEO Job Groups</a:t>
            </a:r>
          </a:p>
          <a:p>
            <a:pPr marL="0" indent="0">
              <a:buNone/>
            </a:pPr>
            <a:endParaRPr lang="en-US" dirty="0"/>
          </a:p>
        </p:txBody>
      </p:sp>
    </p:spTree>
    <p:extLst>
      <p:ext uri="{BB962C8B-B14F-4D97-AF65-F5344CB8AC3E}">
        <p14:creationId xmlns:p14="http://schemas.microsoft.com/office/powerpoint/2010/main" val="308888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D28B-724C-48E5-A3D0-95EC1EA30DB1}"/>
              </a:ext>
            </a:extLst>
          </p:cNvPr>
          <p:cNvSpPr>
            <a:spLocks noGrp="1"/>
          </p:cNvSpPr>
          <p:nvPr>
            <p:ph type="title"/>
          </p:nvPr>
        </p:nvSpPr>
        <p:spPr/>
        <p:txBody>
          <a:bodyPr/>
          <a:lstStyle/>
          <a:p>
            <a:r>
              <a:rPr lang="en-US" dirty="0"/>
              <a:t>Original dataset</a:t>
            </a:r>
          </a:p>
        </p:txBody>
      </p:sp>
      <p:pic>
        <p:nvPicPr>
          <p:cNvPr id="5" name="Content Placeholder 4">
            <a:extLst>
              <a:ext uri="{FF2B5EF4-FFF2-40B4-BE49-F238E27FC236}">
                <a16:creationId xmlns:a16="http://schemas.microsoft.com/office/drawing/2014/main" id="{1C648D03-5178-47FC-8C3A-F604A732A052}"/>
              </a:ext>
            </a:extLst>
          </p:cNvPr>
          <p:cNvPicPr>
            <a:picLocks noGrp="1" noChangeAspect="1"/>
          </p:cNvPicPr>
          <p:nvPr>
            <p:ph idx="1"/>
          </p:nvPr>
        </p:nvPicPr>
        <p:blipFill>
          <a:blip r:embed="rId2"/>
          <a:stretch>
            <a:fillRect/>
          </a:stretch>
        </p:blipFill>
        <p:spPr>
          <a:xfrm>
            <a:off x="1672475" y="1954924"/>
            <a:ext cx="9174201" cy="4668805"/>
          </a:xfrm>
        </p:spPr>
      </p:pic>
    </p:spTree>
    <p:extLst>
      <p:ext uri="{BB962C8B-B14F-4D97-AF65-F5344CB8AC3E}">
        <p14:creationId xmlns:p14="http://schemas.microsoft.com/office/powerpoint/2010/main" val="325067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6A61-724D-4388-98EF-A041F2377E46}"/>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FACEEE04-AEFC-4CDD-BF06-9D01965D27D1}"/>
              </a:ext>
            </a:extLst>
          </p:cNvPr>
          <p:cNvSpPr>
            <a:spLocks noGrp="1"/>
          </p:cNvSpPr>
          <p:nvPr>
            <p:ph idx="1"/>
          </p:nvPr>
        </p:nvSpPr>
        <p:spPr/>
        <p:txBody>
          <a:bodyPr/>
          <a:lstStyle/>
          <a:p>
            <a:r>
              <a:rPr lang="en-US" dirty="0"/>
              <a:t>Exploratory Data Analysis</a:t>
            </a:r>
          </a:p>
          <a:p>
            <a:r>
              <a:rPr lang="en-US" dirty="0"/>
              <a:t>No missing or blank data</a:t>
            </a:r>
          </a:p>
          <a:p>
            <a:r>
              <a:rPr lang="en-US" dirty="0"/>
              <a:t>### Dropping blank Column</a:t>
            </a:r>
          </a:p>
          <a:p>
            <a:r>
              <a:rPr lang="en-US" dirty="0"/>
              <a:t>## Filtering Data set to just focus on Full-time workers and Job Groups with &gt;5 employees</a:t>
            </a:r>
          </a:p>
          <a:p>
            <a:r>
              <a:rPr lang="en-US" dirty="0"/>
              <a:t>## Renaming Columns </a:t>
            </a:r>
          </a:p>
          <a:p>
            <a:r>
              <a:rPr lang="en-US" dirty="0"/>
              <a:t>### Data Review</a:t>
            </a:r>
          </a:p>
        </p:txBody>
      </p:sp>
    </p:spTree>
    <p:extLst>
      <p:ext uri="{BB962C8B-B14F-4D97-AF65-F5344CB8AC3E}">
        <p14:creationId xmlns:p14="http://schemas.microsoft.com/office/powerpoint/2010/main" val="94207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55A3-BEB1-4B19-B2D7-7582B9E11C8A}"/>
              </a:ext>
            </a:extLst>
          </p:cNvPr>
          <p:cNvSpPr>
            <a:spLocks noGrp="1"/>
          </p:cNvSpPr>
          <p:nvPr>
            <p:ph type="title"/>
          </p:nvPr>
        </p:nvSpPr>
        <p:spPr/>
        <p:txBody>
          <a:bodyPr/>
          <a:lstStyle/>
          <a:p>
            <a:r>
              <a:rPr lang="en-US" dirty="0">
                <a:solidFill>
                  <a:schemeClr val="bg1"/>
                </a:solidFill>
              </a:rPr>
              <a:t>Pay range of city’s workforce</a:t>
            </a:r>
          </a:p>
        </p:txBody>
      </p:sp>
      <p:sp>
        <p:nvSpPr>
          <p:cNvPr id="4" name="Content Placeholder 3">
            <a:extLst>
              <a:ext uri="{FF2B5EF4-FFF2-40B4-BE49-F238E27FC236}">
                <a16:creationId xmlns:a16="http://schemas.microsoft.com/office/drawing/2014/main" id="{83B0B168-D928-4CE5-8236-BA434F7D400A}"/>
              </a:ext>
            </a:extLst>
          </p:cNvPr>
          <p:cNvSpPr>
            <a:spLocks noGrp="1"/>
          </p:cNvSpPr>
          <p:nvPr>
            <p:ph idx="1"/>
          </p:nvPr>
        </p:nvSpPr>
        <p:spPr/>
        <p:txBody>
          <a:bodyPr/>
          <a:lstStyle/>
          <a:p>
            <a:endParaRPr lang="en-US" dirty="0"/>
          </a:p>
        </p:txBody>
      </p:sp>
      <p:pic>
        <p:nvPicPr>
          <p:cNvPr id="4100" name="Picture 4">
            <a:extLst>
              <a:ext uri="{FF2B5EF4-FFF2-40B4-BE49-F238E27FC236}">
                <a16:creationId xmlns:a16="http://schemas.microsoft.com/office/drawing/2014/main" id="{AA78D1C8-484B-4C1F-BB75-52E02E03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671638"/>
            <a:ext cx="5102772" cy="5112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59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994D-93FA-49C0-9B8D-F3344C1FD5C0}"/>
              </a:ext>
            </a:extLst>
          </p:cNvPr>
          <p:cNvSpPr>
            <a:spLocks noGrp="1"/>
          </p:cNvSpPr>
          <p:nvPr>
            <p:ph type="title"/>
          </p:nvPr>
        </p:nvSpPr>
        <p:spPr>
          <a:xfrm>
            <a:off x="3011213" y="0"/>
            <a:ext cx="8610600" cy="1293028"/>
          </a:xfrm>
        </p:spPr>
        <p:txBody>
          <a:bodyPr/>
          <a:lstStyle/>
          <a:p>
            <a:r>
              <a:rPr lang="en-US" dirty="0">
                <a:solidFill>
                  <a:schemeClr val="bg1"/>
                </a:solidFill>
              </a:rPr>
              <a:t>Gender make-up of the city’s workforce</a:t>
            </a:r>
          </a:p>
        </p:txBody>
      </p:sp>
      <p:pic>
        <p:nvPicPr>
          <p:cNvPr id="5122" name="Picture 2">
            <a:extLst>
              <a:ext uri="{FF2B5EF4-FFF2-40B4-BE49-F238E27FC236}">
                <a16:creationId xmlns:a16="http://schemas.microsoft.com/office/drawing/2014/main" id="{56DA383A-2DBB-4542-8991-1797FC1DB7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3958" y="1206767"/>
            <a:ext cx="7373007" cy="538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31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C3B27-D758-4C5A-ACA9-D6BA612FDA65}"/>
              </a:ext>
            </a:extLst>
          </p:cNvPr>
          <p:cNvSpPr>
            <a:spLocks noGrp="1"/>
          </p:cNvSpPr>
          <p:nvPr>
            <p:ph type="title"/>
          </p:nvPr>
        </p:nvSpPr>
        <p:spPr/>
        <p:txBody>
          <a:bodyPr/>
          <a:lstStyle/>
          <a:p>
            <a:r>
              <a:rPr lang="en-US" dirty="0">
                <a:solidFill>
                  <a:schemeClr val="bg1"/>
                </a:solidFill>
              </a:rPr>
              <a:t>Distribution of Workforce by job group</a:t>
            </a:r>
          </a:p>
        </p:txBody>
      </p:sp>
      <p:pic>
        <p:nvPicPr>
          <p:cNvPr id="6146" name="Picture 2">
            <a:extLst>
              <a:ext uri="{FF2B5EF4-FFF2-40B4-BE49-F238E27FC236}">
                <a16:creationId xmlns:a16="http://schemas.microsoft.com/office/drawing/2014/main" id="{E0D52083-622D-43D3-AD6E-E2D70284F9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5600" y="1912883"/>
            <a:ext cx="5932437" cy="4890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12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4709-BB3E-4273-9295-D228AE415E16}"/>
              </a:ext>
            </a:extLst>
          </p:cNvPr>
          <p:cNvSpPr>
            <a:spLocks noGrp="1"/>
          </p:cNvSpPr>
          <p:nvPr>
            <p:ph type="title"/>
          </p:nvPr>
        </p:nvSpPr>
        <p:spPr/>
        <p:txBody>
          <a:bodyPr/>
          <a:lstStyle/>
          <a:p>
            <a:r>
              <a:rPr lang="en-US" dirty="0">
                <a:solidFill>
                  <a:schemeClr val="bg1"/>
                </a:solidFill>
              </a:rPr>
              <a:t>Pay by gender</a:t>
            </a:r>
          </a:p>
        </p:txBody>
      </p:sp>
      <p:pic>
        <p:nvPicPr>
          <p:cNvPr id="7172" name="Picture 4">
            <a:extLst>
              <a:ext uri="{FF2B5EF4-FFF2-40B4-BE49-F238E27FC236}">
                <a16:creationId xmlns:a16="http://schemas.microsoft.com/office/drawing/2014/main" id="{41215960-BFE5-4D37-A86F-B23BED1264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2984" y="2434653"/>
            <a:ext cx="7466828" cy="3808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6334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136</TotalTime>
  <Words>285</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Review of the pay data for the city of ny: Are women and men employed &amp; paid at the same rate?</vt:lpstr>
      <vt:lpstr>Introduction</vt:lpstr>
      <vt:lpstr>Data sources</vt:lpstr>
      <vt:lpstr>Original dataset</vt:lpstr>
      <vt:lpstr>Data cleaning</vt:lpstr>
      <vt:lpstr>Pay range of city’s workforce</vt:lpstr>
      <vt:lpstr>Gender make-up of the city’s workforce</vt:lpstr>
      <vt:lpstr>Distribution of Workforce by job group</vt:lpstr>
      <vt:lpstr>Pay by gender</vt:lpstr>
      <vt:lpstr>Pay by Race</vt:lpstr>
      <vt:lpstr>Pay by ethnicity</vt:lpstr>
      <vt:lpstr>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the pay data for the city of ny: Are women and men employed &amp; paid the same?</dc:title>
  <dc:creator>Doodnauth, Pratima (EEPC)</dc:creator>
  <cp:lastModifiedBy>Doodnauth, Pratima (EEPC)</cp:lastModifiedBy>
  <cp:revision>1</cp:revision>
  <dcterms:created xsi:type="dcterms:W3CDTF">2021-08-05T21:01:47Z</dcterms:created>
  <dcterms:modified xsi:type="dcterms:W3CDTF">2021-08-05T23:17:52Z</dcterms:modified>
</cp:coreProperties>
</file>