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1"/>
  </p:sldMasterIdLst>
  <p:sldIdLst>
    <p:sldId id="343" r:id="rId2"/>
    <p:sldId id="284" r:id="rId3"/>
    <p:sldId id="350" r:id="rId4"/>
    <p:sldId id="351" r:id="rId5"/>
    <p:sldId id="352" r:id="rId6"/>
    <p:sldId id="353" r:id="rId7"/>
    <p:sldId id="354" r:id="rId8"/>
    <p:sldId id="355" r:id="rId9"/>
    <p:sldId id="356" r:id="rId10"/>
    <p:sldId id="357" r:id="rId11"/>
    <p:sldId id="358" r:id="rId12"/>
    <p:sldId id="360" r:id="rId13"/>
    <p:sldId id="359" r:id="rId14"/>
    <p:sldId id="363" r:id="rId15"/>
    <p:sldId id="361" r:id="rId16"/>
    <p:sldId id="362" r:id="rId17"/>
    <p:sldId id="3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34" autoAdjust="0"/>
  </p:normalViewPr>
  <p:slideViewPr>
    <p:cSldViewPr snapToGrid="0">
      <p:cViewPr varScale="1">
        <p:scale>
          <a:sx n="77" d="100"/>
          <a:sy n="77" d="100"/>
        </p:scale>
        <p:origin x="5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10/12/2020</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10/12/2020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10/12/2020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10/12/2020</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10/12/2020</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10/12/2020</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10/12/2020</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10/12/2020</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10/12/2020</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10/12/2020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10/12/2020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10/12/2020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10/12/2020</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066800" y="-137160"/>
            <a:ext cx="10058400" cy="3566160"/>
          </a:xfrm>
        </p:spPr>
        <p:txBody>
          <a:bodyPr>
            <a:normAutofit/>
          </a:bodyPr>
          <a:lstStyle/>
          <a:p>
            <a:r>
              <a:rPr lang="en-US" sz="4800"/>
              <a:t>Classifying Canadian Political discussion</a:t>
            </a:r>
            <a:endParaRPr lang="en-US" sz="4800" dirty="0"/>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a:t>Ga-</a:t>
            </a:r>
            <a:r>
              <a:rPr lang="en-US" dirty="0" err="1"/>
              <a:t>Dsi</a:t>
            </a:r>
            <a:r>
              <a:rPr lang="en-US" dirty="0"/>
              <a:t> Project 3</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A09EEBC-5E2C-D240-A5D6-6952B8392E49}"/>
              </a:ext>
            </a:extLst>
          </p:cNvPr>
          <p:cNvSpPr>
            <a:spLocks noGrp="1"/>
          </p:cNvSpPr>
          <p:nvPr>
            <p:ph idx="1"/>
          </p:nvPr>
        </p:nvSpPr>
        <p:spPr>
          <a:xfrm>
            <a:off x="1097280" y="1868575"/>
            <a:ext cx="10058400" cy="1694896"/>
          </a:xfrm>
        </p:spPr>
        <p:txBody>
          <a:bodyPr>
            <a:normAutofit/>
          </a:bodyPr>
          <a:lstStyle/>
          <a:p>
            <a:pPr>
              <a:buFont typeface="Arial" panose="020B0604020202020204" pitchFamily="34" charset="0"/>
              <a:buChar char="•"/>
            </a:pPr>
            <a:r>
              <a:rPr lang="en-US" dirty="0"/>
              <a:t>4000 features</a:t>
            </a:r>
          </a:p>
          <a:p>
            <a:pPr>
              <a:buFont typeface="Arial" panose="020B0604020202020204" pitchFamily="34" charset="0"/>
              <a:buChar char="•"/>
            </a:pPr>
            <a:r>
              <a:rPr lang="en-US" dirty="0"/>
              <a:t>Snowball Stemmer</a:t>
            </a:r>
          </a:p>
          <a:p>
            <a:pPr>
              <a:buFont typeface="Arial" panose="020B0604020202020204" pitchFamily="34" charset="0"/>
              <a:buChar char="•"/>
            </a:pPr>
            <a:r>
              <a:rPr lang="en-US" dirty="0"/>
              <a:t>Stop words removed</a:t>
            </a:r>
          </a:p>
        </p:txBody>
      </p:sp>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Final model: Bernoulli Naïve Bayes</a:t>
            </a:r>
          </a:p>
        </p:txBody>
      </p:sp>
      <p:sp>
        <p:nvSpPr>
          <p:cNvPr id="5" name="Content Placeholder 11">
            <a:extLst>
              <a:ext uri="{FF2B5EF4-FFF2-40B4-BE49-F238E27FC236}">
                <a16:creationId xmlns:a16="http://schemas.microsoft.com/office/drawing/2014/main" id="{AFFF7B14-B27F-425C-8DA1-A1BBBDA811C2}"/>
              </a:ext>
            </a:extLst>
          </p:cNvPr>
          <p:cNvSpPr txBox="1">
            <a:spLocks/>
          </p:cNvSpPr>
          <p:nvPr/>
        </p:nvSpPr>
        <p:spPr>
          <a:xfrm>
            <a:off x="1066800" y="3901591"/>
            <a:ext cx="10058400" cy="201353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 Naïve Bayes methods had better runtime than most of the models.</a:t>
            </a:r>
          </a:p>
          <a:p>
            <a:r>
              <a:rPr lang="en-US" dirty="0"/>
              <a:t>Multinomial Bayes offered slightly better accuracy and F1, but was more prone to overfitting.</a:t>
            </a:r>
          </a:p>
          <a:p>
            <a:r>
              <a:rPr lang="en-US" dirty="0"/>
              <a:t>Gaussian Bayes with the TFIDF vectorizer performed significantly worse.</a:t>
            </a:r>
          </a:p>
          <a:p>
            <a:pPr marL="0" indent="0">
              <a:buNone/>
            </a:pPr>
            <a:endParaRPr lang="en-US" dirty="0"/>
          </a:p>
        </p:txBody>
      </p:sp>
    </p:spTree>
    <p:extLst>
      <p:ext uri="{BB962C8B-B14F-4D97-AF65-F5344CB8AC3E}">
        <p14:creationId xmlns:p14="http://schemas.microsoft.com/office/powerpoint/2010/main" val="507058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1075765" y="693468"/>
            <a:ext cx="10058400" cy="587584"/>
          </a:xfrm>
        </p:spPr>
        <p:txBody>
          <a:bodyPr/>
          <a:lstStyle/>
          <a:p>
            <a:r>
              <a:rPr lang="en-US" dirty="0"/>
              <a:t>Final model: Metrics</a:t>
            </a:r>
          </a:p>
        </p:txBody>
      </p:sp>
      <p:graphicFrame>
        <p:nvGraphicFramePr>
          <p:cNvPr id="4" name="Table 3">
            <a:extLst>
              <a:ext uri="{FF2B5EF4-FFF2-40B4-BE49-F238E27FC236}">
                <a16:creationId xmlns:a16="http://schemas.microsoft.com/office/drawing/2014/main" id="{C72D31A3-24F5-40E0-ABE8-F7129267EB33}"/>
              </a:ext>
            </a:extLst>
          </p:cNvPr>
          <p:cNvGraphicFramePr>
            <a:graphicFrameLocks noGrp="1"/>
          </p:cNvGraphicFramePr>
          <p:nvPr>
            <p:extLst>
              <p:ext uri="{D42A27DB-BD31-4B8C-83A1-F6EECF244321}">
                <p14:modId xmlns:p14="http://schemas.microsoft.com/office/powerpoint/2010/main" val="3721125094"/>
              </p:ext>
            </p:extLst>
          </p:nvPr>
        </p:nvGraphicFramePr>
        <p:xfrm>
          <a:off x="710005" y="1281052"/>
          <a:ext cx="10789920" cy="4706513"/>
        </p:xfrm>
        <a:graphic>
          <a:graphicData uri="http://schemas.openxmlformats.org/drawingml/2006/table">
            <a:tbl>
              <a:tblPr/>
              <a:tblGrid>
                <a:gridCol w="2697480">
                  <a:extLst>
                    <a:ext uri="{9D8B030D-6E8A-4147-A177-3AD203B41FA5}">
                      <a16:colId xmlns:a16="http://schemas.microsoft.com/office/drawing/2014/main" val="4219940463"/>
                    </a:ext>
                  </a:extLst>
                </a:gridCol>
                <a:gridCol w="2697480">
                  <a:extLst>
                    <a:ext uri="{9D8B030D-6E8A-4147-A177-3AD203B41FA5}">
                      <a16:colId xmlns:a16="http://schemas.microsoft.com/office/drawing/2014/main" val="1860859980"/>
                    </a:ext>
                  </a:extLst>
                </a:gridCol>
                <a:gridCol w="2697480">
                  <a:extLst>
                    <a:ext uri="{9D8B030D-6E8A-4147-A177-3AD203B41FA5}">
                      <a16:colId xmlns:a16="http://schemas.microsoft.com/office/drawing/2014/main" val="886318380"/>
                    </a:ext>
                  </a:extLst>
                </a:gridCol>
                <a:gridCol w="2697480">
                  <a:extLst>
                    <a:ext uri="{9D8B030D-6E8A-4147-A177-3AD203B41FA5}">
                      <a16:colId xmlns:a16="http://schemas.microsoft.com/office/drawing/2014/main" val="473977010"/>
                    </a:ext>
                  </a:extLst>
                </a:gridCol>
              </a:tblGrid>
              <a:tr h="413008">
                <a:tc>
                  <a:txBody>
                    <a:bodyPr/>
                    <a:lstStyle/>
                    <a:p>
                      <a:endParaRPr lang="en-CA" sz="1400" dirty="0"/>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br>
                        <a:rPr lang="en-CA" sz="1400" b="1" dirty="0">
                          <a:effectLst/>
                        </a:rPr>
                      </a:br>
                      <a:r>
                        <a:rPr lang="en-CA" sz="1400" b="1" dirty="0">
                          <a:effectLst/>
                        </a:rPr>
                        <a:t>All comments</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400" b="1" dirty="0">
                          <a:effectLst/>
                        </a:rPr>
                        <a:t>Long Comments (&gt;20 words)</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400" b="1" dirty="0">
                          <a:effectLst/>
                        </a:rPr>
                        <a:t>Short Comments</a:t>
                      </a:r>
                    </a:p>
                  </a:txBody>
                  <a:tcPr marL="65291" marR="65291" marT="30135" marB="30135" anchor="ctr">
                    <a:lnL w="9525" cap="flat" cmpd="sng" algn="ctr">
                      <a:solidFill>
                        <a:srgbClr val="DFE2E5"/>
                      </a:solidFill>
                      <a:prstDash val="solid"/>
                      <a:round/>
                      <a:headEnd type="none" w="med" len="med"/>
                      <a:tailEnd type="none" w="med" len="med"/>
                    </a:lnL>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3331658988"/>
                  </a:ext>
                </a:extLst>
              </a:tr>
              <a:tr h="242109">
                <a:tc>
                  <a:txBody>
                    <a:bodyPr/>
                    <a:lstStyle/>
                    <a:p>
                      <a:pPr algn="r"/>
                      <a:r>
                        <a:rPr lang="en-CA" sz="1400">
                          <a:effectLst/>
                        </a:rPr>
                        <a:t>Total Comments</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400" dirty="0">
                          <a:effectLst/>
                        </a:rPr>
                        <a:t>5016</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400">
                          <a:effectLst/>
                        </a:rPr>
                        <a:t>2822</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400">
                          <a:effectLst/>
                        </a:rPr>
                        <a:t>2204</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935933645"/>
                  </a:ext>
                </a:extLst>
              </a:tr>
              <a:tr h="583909">
                <a:tc>
                  <a:txBody>
                    <a:bodyPr/>
                    <a:lstStyle/>
                    <a:p>
                      <a:pPr algn="r"/>
                      <a:r>
                        <a:rPr lang="en-CA" sz="1400">
                          <a:effectLst/>
                        </a:rPr>
                        <a:t>Actual r/OnGuardForThee</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CA" sz="1400">
                          <a:effectLst/>
                        </a:rPr>
                        <a:t>2533</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CA" sz="1400">
                          <a:effectLst/>
                        </a:rPr>
                        <a:t>1456</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CA" sz="1400">
                          <a:effectLst/>
                        </a:rPr>
                        <a:t>1127</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202543500"/>
                  </a:ext>
                </a:extLst>
              </a:tr>
              <a:tr h="242109">
                <a:tc>
                  <a:txBody>
                    <a:bodyPr/>
                    <a:lstStyle/>
                    <a:p>
                      <a:pPr algn="r"/>
                      <a:r>
                        <a:rPr lang="en-CA" sz="1400">
                          <a:effectLst/>
                        </a:rPr>
                        <a:t>Actual r/Canada</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400" dirty="0">
                          <a:effectLst/>
                        </a:rPr>
                        <a:t>2493</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400">
                          <a:effectLst/>
                        </a:rPr>
                        <a:t>1366</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400">
                          <a:effectLst/>
                        </a:rPr>
                        <a:t>1077</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20370413"/>
                  </a:ext>
                </a:extLst>
              </a:tr>
              <a:tr h="583909">
                <a:tc>
                  <a:txBody>
                    <a:bodyPr/>
                    <a:lstStyle/>
                    <a:p>
                      <a:pPr algn="r"/>
                      <a:r>
                        <a:rPr lang="en-CA" sz="1400">
                          <a:effectLst/>
                        </a:rPr>
                        <a:t>Predicted r/OnGuardForThee</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CA" sz="1400">
                          <a:effectLst/>
                        </a:rPr>
                        <a:t>2018</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CA" sz="1400" dirty="0">
                          <a:effectLst/>
                        </a:rPr>
                        <a:t>1443</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CA" sz="1400">
                          <a:effectLst/>
                        </a:rPr>
                        <a:t>575</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050105060"/>
                  </a:ext>
                </a:extLst>
              </a:tr>
              <a:tr h="413008">
                <a:tc>
                  <a:txBody>
                    <a:bodyPr/>
                    <a:lstStyle/>
                    <a:p>
                      <a:pPr algn="r"/>
                      <a:r>
                        <a:rPr lang="en-CA" sz="1400">
                          <a:effectLst/>
                        </a:rPr>
                        <a:t>Predicted r/Canada</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400">
                          <a:effectLst/>
                        </a:rPr>
                        <a:t>3008</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400">
                          <a:effectLst/>
                        </a:rPr>
                        <a:t>1337</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400">
                          <a:effectLst/>
                        </a:rPr>
                        <a:t>1629</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16507298"/>
                  </a:ext>
                </a:extLst>
              </a:tr>
              <a:tr h="242109">
                <a:tc>
                  <a:txBody>
                    <a:bodyPr/>
                    <a:lstStyle/>
                    <a:p>
                      <a:pPr algn="r"/>
                      <a:r>
                        <a:rPr lang="en-CA" sz="1400">
                          <a:effectLst/>
                        </a:rPr>
                        <a:t>Accuracy Score</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CA" sz="1400" dirty="0">
                          <a:effectLst/>
                        </a:rPr>
                        <a:t>0.6146</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CA" sz="1400">
                          <a:effectLst/>
                        </a:rPr>
                        <a:t>0.6389</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CA" sz="1400">
                          <a:effectLst/>
                        </a:rPr>
                        <a:t>0.5835</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677183827"/>
                  </a:ext>
                </a:extLst>
              </a:tr>
              <a:tr h="242109">
                <a:tc>
                  <a:txBody>
                    <a:bodyPr/>
                    <a:lstStyle/>
                    <a:p>
                      <a:pPr algn="r"/>
                      <a:r>
                        <a:rPr lang="en-CA" sz="1400">
                          <a:effectLst/>
                        </a:rPr>
                        <a:t>Recall Score</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400">
                          <a:effectLst/>
                        </a:rPr>
                        <a:t>0.5160</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400">
                          <a:effectLst/>
                        </a:rPr>
                        <a:t>0.6456</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400">
                          <a:effectLst/>
                        </a:rPr>
                        <a:t>0.3708</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44913754"/>
                  </a:ext>
                </a:extLst>
              </a:tr>
              <a:tr h="242109">
                <a:tc>
                  <a:txBody>
                    <a:bodyPr/>
                    <a:lstStyle/>
                    <a:p>
                      <a:pPr algn="r"/>
                      <a:r>
                        <a:rPr lang="en-CA" sz="1400">
                          <a:effectLst/>
                        </a:rPr>
                        <a:t>Specificity Score</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CA" sz="1400">
                          <a:effectLst/>
                        </a:rPr>
                        <a:t>0.7148</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CA" sz="1400">
                          <a:effectLst/>
                        </a:rPr>
                        <a:t>0.6318</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CA" sz="1400">
                          <a:effectLst/>
                        </a:rPr>
                        <a:t>0.8154</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57846127"/>
                  </a:ext>
                </a:extLst>
              </a:tr>
              <a:tr h="583909">
                <a:tc>
                  <a:txBody>
                    <a:bodyPr/>
                    <a:lstStyle/>
                    <a:p>
                      <a:pPr algn="r"/>
                      <a:r>
                        <a:rPr lang="en-CA" sz="1400" dirty="0">
                          <a:effectLst/>
                        </a:rPr>
                        <a:t>Precision Score</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400">
                          <a:effectLst/>
                        </a:rPr>
                        <a:t>0.6477</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400">
                          <a:effectLst/>
                        </a:rPr>
                        <a:t>0.6514</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400">
                          <a:effectLst/>
                        </a:rPr>
                        <a:t>0.6383</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895158224"/>
                  </a:ext>
                </a:extLst>
              </a:tr>
              <a:tr h="413008">
                <a:tc>
                  <a:txBody>
                    <a:bodyPr/>
                    <a:lstStyle/>
                    <a:p>
                      <a:pPr algn="r"/>
                      <a:r>
                        <a:rPr lang="en-CA" sz="1400" dirty="0">
                          <a:effectLst/>
                        </a:rPr>
                        <a:t>Precision (Canada) Score</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CA" sz="1400">
                          <a:effectLst/>
                        </a:rPr>
                        <a:t>0.5924</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CA" sz="1400">
                          <a:effectLst/>
                        </a:rPr>
                        <a:t>0.6258</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CA" sz="1400">
                          <a:effectLst/>
                        </a:rPr>
                        <a:t>0.5641</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047603540"/>
                  </a:ext>
                </a:extLst>
              </a:tr>
              <a:tr h="242109">
                <a:tc>
                  <a:txBody>
                    <a:bodyPr/>
                    <a:lstStyle/>
                    <a:p>
                      <a:pPr algn="r"/>
                      <a:r>
                        <a:rPr lang="en-CA" sz="1400">
                          <a:effectLst/>
                        </a:rPr>
                        <a:t>F1 Score</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400">
                          <a:effectLst/>
                        </a:rPr>
                        <a:t>0.5744</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400">
                          <a:effectLst/>
                        </a:rPr>
                        <a:t>0.6485</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400" dirty="0">
                          <a:effectLst/>
                        </a:rPr>
                        <a:t>0.4443</a:t>
                      </a:r>
                    </a:p>
                  </a:txBody>
                  <a:tcPr marL="65291" marR="65291" marT="30135" marB="3013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93537096"/>
                  </a:ext>
                </a:extLst>
              </a:tr>
            </a:tbl>
          </a:graphicData>
        </a:graphic>
      </p:graphicFrame>
    </p:spTree>
    <p:extLst>
      <p:ext uri="{BB962C8B-B14F-4D97-AF65-F5344CB8AC3E}">
        <p14:creationId xmlns:p14="http://schemas.microsoft.com/office/powerpoint/2010/main" val="2230585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58173BE-BE60-41FC-AA34-DCD444FD189E}"/>
              </a:ext>
            </a:extLst>
          </p:cNvPr>
          <p:cNvSpPr>
            <a:spLocks noGrp="1"/>
          </p:cNvSpPr>
          <p:nvPr>
            <p:ph idx="1"/>
          </p:nvPr>
        </p:nvSpPr>
        <p:spPr>
          <a:xfrm>
            <a:off x="1097280" y="2267026"/>
            <a:ext cx="10058400" cy="788146"/>
          </a:xfrm>
        </p:spPr>
        <p:txBody>
          <a:bodyPr>
            <a:normAutofit/>
          </a:bodyPr>
          <a:lstStyle/>
          <a:p>
            <a:r>
              <a:rPr lang="en-CA" dirty="0"/>
              <a:t>This model is very skewed when classifying short comments, but performs adequately on comments of length greater than twenty words. </a:t>
            </a:r>
          </a:p>
        </p:txBody>
      </p:sp>
      <p:sp>
        <p:nvSpPr>
          <p:cNvPr id="4" name="Title 7">
            <a:extLst>
              <a:ext uri="{FF2B5EF4-FFF2-40B4-BE49-F238E27FC236}">
                <a16:creationId xmlns:a16="http://schemas.microsoft.com/office/drawing/2014/main" id="{831291CD-C226-4E2A-BD5B-6842153190BC}"/>
              </a:ext>
            </a:extLst>
          </p:cNvPr>
          <p:cNvSpPr>
            <a:spLocks noGrp="1"/>
          </p:cNvSpPr>
          <p:nvPr>
            <p:ph type="title"/>
          </p:nvPr>
        </p:nvSpPr>
        <p:spPr>
          <a:xfrm>
            <a:off x="1097280" y="942871"/>
            <a:ext cx="10058400" cy="587584"/>
          </a:xfrm>
        </p:spPr>
        <p:txBody>
          <a:bodyPr/>
          <a:lstStyle/>
          <a:p>
            <a:r>
              <a:rPr lang="en-US" dirty="0"/>
              <a:t>Thoughts</a:t>
            </a:r>
          </a:p>
        </p:txBody>
      </p:sp>
      <p:sp>
        <p:nvSpPr>
          <p:cNvPr id="6" name="Content Placeholder 4">
            <a:extLst>
              <a:ext uri="{FF2B5EF4-FFF2-40B4-BE49-F238E27FC236}">
                <a16:creationId xmlns:a16="http://schemas.microsoft.com/office/drawing/2014/main" id="{E19133A6-3F5E-445F-BA31-D7CFC4752CAA}"/>
              </a:ext>
            </a:extLst>
          </p:cNvPr>
          <p:cNvSpPr txBox="1">
            <a:spLocks/>
          </p:cNvSpPr>
          <p:nvPr/>
        </p:nvSpPr>
        <p:spPr>
          <a:xfrm>
            <a:off x="1097280" y="4398833"/>
            <a:ext cx="10058400" cy="788146"/>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t>Note: Training the model on only longer comments did not improve performance.</a:t>
            </a:r>
          </a:p>
        </p:txBody>
      </p:sp>
    </p:spTree>
    <p:extLst>
      <p:ext uri="{BB962C8B-B14F-4D97-AF65-F5344CB8AC3E}">
        <p14:creationId xmlns:p14="http://schemas.microsoft.com/office/powerpoint/2010/main" val="98091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58173BE-BE60-41FC-AA34-DCD444FD189E}"/>
              </a:ext>
            </a:extLst>
          </p:cNvPr>
          <p:cNvSpPr>
            <a:spLocks noGrp="1"/>
          </p:cNvSpPr>
          <p:nvPr>
            <p:ph idx="1"/>
          </p:nvPr>
        </p:nvSpPr>
        <p:spPr>
          <a:xfrm>
            <a:off x="1036321" y="1530455"/>
            <a:ext cx="10216178" cy="4384674"/>
          </a:xfrm>
        </p:spPr>
        <p:txBody>
          <a:bodyPr>
            <a:normAutofit/>
          </a:bodyPr>
          <a:lstStyle/>
          <a:p>
            <a:r>
              <a:rPr lang="en-CA" dirty="0"/>
              <a:t>Concepts/keywords that were strongly predictive:</a:t>
            </a:r>
          </a:p>
          <a:p>
            <a:r>
              <a:rPr lang="en-CA" dirty="0"/>
              <a:t>r/Canada</a:t>
            </a:r>
          </a:p>
          <a:p>
            <a:pPr lvl="1">
              <a:buFont typeface="Arial" panose="020B0604020202020204" pitchFamily="34" charset="0"/>
              <a:buChar char="•"/>
            </a:pPr>
            <a:r>
              <a:rPr lang="en-CA" dirty="0"/>
              <a:t>China/Canada relations (Huawei, Taiwan, Meng </a:t>
            </a:r>
            <a:r>
              <a:rPr lang="en-CA" dirty="0" err="1"/>
              <a:t>Wanzhou</a:t>
            </a:r>
            <a:r>
              <a:rPr lang="en-CA" dirty="0"/>
              <a:t>)</a:t>
            </a:r>
          </a:p>
          <a:p>
            <a:pPr lvl="1">
              <a:buFont typeface="Arial" panose="020B0604020202020204" pitchFamily="34" charset="0"/>
              <a:buChar char="•"/>
            </a:pPr>
            <a:r>
              <a:rPr lang="en-CA" dirty="0"/>
              <a:t>Taxes/economic keywords (Bond, monopoly, GDP, money, buy, tax, cost…)</a:t>
            </a:r>
          </a:p>
          <a:p>
            <a:pPr lvl="1">
              <a:buFont typeface="Arial" panose="020B0604020202020204" pitchFamily="34" charset="0"/>
              <a:buChar char="•"/>
            </a:pPr>
            <a:r>
              <a:rPr lang="en-CA" dirty="0"/>
              <a:t>Real estate (Realtor, condo, house, home)</a:t>
            </a:r>
          </a:p>
          <a:p>
            <a:pPr lvl="1">
              <a:buFont typeface="Arial" panose="020B0604020202020204" pitchFamily="34" charset="0"/>
              <a:buChar char="•"/>
            </a:pPr>
            <a:r>
              <a:rPr lang="en-CA" dirty="0"/>
              <a:t>Impaired driving discussion</a:t>
            </a:r>
          </a:p>
          <a:p>
            <a:r>
              <a:rPr lang="en-CA" dirty="0"/>
              <a:t>r/</a:t>
            </a:r>
            <a:r>
              <a:rPr lang="en-CA" dirty="0" err="1"/>
              <a:t>OnGuardForThee</a:t>
            </a:r>
            <a:endParaRPr lang="en-CA" dirty="0"/>
          </a:p>
          <a:p>
            <a:pPr lvl="1"/>
            <a:r>
              <a:rPr lang="en-CA" dirty="0"/>
              <a:t>Reddit meta-commentary (</a:t>
            </a:r>
            <a:r>
              <a:rPr lang="en-CA" dirty="0" err="1"/>
              <a:t>metacanada</a:t>
            </a:r>
            <a:r>
              <a:rPr lang="en-CA" dirty="0"/>
              <a:t>, </a:t>
            </a:r>
            <a:r>
              <a:rPr lang="en-CA" dirty="0" err="1"/>
              <a:t>onguardforthee</a:t>
            </a:r>
            <a:r>
              <a:rPr lang="en-CA" dirty="0"/>
              <a:t>, mod, subreddit, brigade)</a:t>
            </a:r>
          </a:p>
          <a:p>
            <a:pPr lvl="1"/>
            <a:r>
              <a:rPr lang="en-CA" dirty="0"/>
              <a:t>Conservative media personality names (Gavin McInnes, Ezra Levant, Jordan Peterson)</a:t>
            </a:r>
          </a:p>
          <a:p>
            <a:pPr lvl="1"/>
            <a:r>
              <a:rPr lang="en-CA" dirty="0"/>
              <a:t>Leftist loaded language (denier, bigot, misogynist, shill, rag, redneck, </a:t>
            </a:r>
            <a:r>
              <a:rPr lang="en-CA" dirty="0" err="1"/>
              <a:t>incel</a:t>
            </a:r>
            <a:r>
              <a:rPr lang="en-CA" dirty="0"/>
              <a:t>)</a:t>
            </a:r>
          </a:p>
          <a:p>
            <a:pPr lvl="1"/>
            <a:r>
              <a:rPr lang="en-CA" dirty="0"/>
              <a:t>Tokens directly related to politics (socialist, conservative, vote, elect, left, liberal, party…)</a:t>
            </a:r>
          </a:p>
        </p:txBody>
      </p:sp>
      <p:sp>
        <p:nvSpPr>
          <p:cNvPr id="4" name="Title 7">
            <a:extLst>
              <a:ext uri="{FF2B5EF4-FFF2-40B4-BE49-F238E27FC236}">
                <a16:creationId xmlns:a16="http://schemas.microsoft.com/office/drawing/2014/main" id="{831291CD-C226-4E2A-BD5B-6842153190BC}"/>
              </a:ext>
            </a:extLst>
          </p:cNvPr>
          <p:cNvSpPr>
            <a:spLocks noGrp="1"/>
          </p:cNvSpPr>
          <p:nvPr>
            <p:ph type="title"/>
          </p:nvPr>
        </p:nvSpPr>
        <p:spPr>
          <a:xfrm>
            <a:off x="1097280" y="942871"/>
            <a:ext cx="10058400" cy="587584"/>
          </a:xfrm>
        </p:spPr>
        <p:txBody>
          <a:bodyPr/>
          <a:lstStyle/>
          <a:p>
            <a:r>
              <a:rPr lang="en-US" dirty="0"/>
              <a:t>Token probabilities</a:t>
            </a:r>
          </a:p>
        </p:txBody>
      </p:sp>
    </p:spTree>
    <p:extLst>
      <p:ext uri="{BB962C8B-B14F-4D97-AF65-F5344CB8AC3E}">
        <p14:creationId xmlns:p14="http://schemas.microsoft.com/office/powerpoint/2010/main" val="20001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58173BE-BE60-41FC-AA34-DCD444FD189E}"/>
              </a:ext>
            </a:extLst>
          </p:cNvPr>
          <p:cNvSpPr>
            <a:spLocks noGrp="1"/>
          </p:cNvSpPr>
          <p:nvPr>
            <p:ph idx="1"/>
          </p:nvPr>
        </p:nvSpPr>
        <p:spPr>
          <a:xfrm>
            <a:off x="1066800" y="3429000"/>
            <a:ext cx="10058400" cy="473634"/>
          </a:xfrm>
        </p:spPr>
        <p:txBody>
          <a:bodyPr>
            <a:normAutofit fontScale="92500"/>
          </a:bodyPr>
          <a:lstStyle/>
          <a:p>
            <a:pPr algn="ctr"/>
            <a:r>
              <a:rPr lang="en-CA" dirty="0"/>
              <a:t>Exactly one comment was classified to be in r/Canada with &gt;99.9999% probability.</a:t>
            </a:r>
          </a:p>
        </p:txBody>
      </p:sp>
      <p:sp>
        <p:nvSpPr>
          <p:cNvPr id="3" name="Title 7">
            <a:extLst>
              <a:ext uri="{FF2B5EF4-FFF2-40B4-BE49-F238E27FC236}">
                <a16:creationId xmlns:a16="http://schemas.microsoft.com/office/drawing/2014/main" id="{6D7995E2-3326-4DBB-8922-7365DAC33458}"/>
              </a:ext>
            </a:extLst>
          </p:cNvPr>
          <p:cNvSpPr>
            <a:spLocks noGrp="1"/>
          </p:cNvSpPr>
          <p:nvPr>
            <p:ph type="title"/>
          </p:nvPr>
        </p:nvSpPr>
        <p:spPr>
          <a:xfrm>
            <a:off x="781722" y="724383"/>
            <a:ext cx="10058400" cy="587584"/>
          </a:xfrm>
        </p:spPr>
        <p:txBody>
          <a:bodyPr>
            <a:normAutofit/>
          </a:bodyPr>
          <a:lstStyle/>
          <a:p>
            <a:r>
              <a:rPr lang="en-US" dirty="0"/>
              <a:t>The most r/Canada comment</a:t>
            </a:r>
          </a:p>
        </p:txBody>
      </p:sp>
    </p:spTree>
    <p:extLst>
      <p:ext uri="{BB962C8B-B14F-4D97-AF65-F5344CB8AC3E}">
        <p14:creationId xmlns:p14="http://schemas.microsoft.com/office/powerpoint/2010/main" val="3192775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58173BE-BE60-41FC-AA34-DCD444FD189E}"/>
              </a:ext>
            </a:extLst>
          </p:cNvPr>
          <p:cNvSpPr>
            <a:spLocks noGrp="1"/>
          </p:cNvSpPr>
          <p:nvPr>
            <p:ph idx="1"/>
          </p:nvPr>
        </p:nvSpPr>
        <p:spPr>
          <a:xfrm>
            <a:off x="776343" y="653527"/>
            <a:ext cx="10639313" cy="5550946"/>
          </a:xfrm>
        </p:spPr>
        <p:txBody>
          <a:bodyPr>
            <a:noAutofit/>
          </a:bodyPr>
          <a:lstStyle/>
          <a:p>
            <a:pPr marL="0" indent="0">
              <a:buNone/>
            </a:pPr>
            <a:r>
              <a:rPr lang="en-CA" sz="1000" dirty="0"/>
              <a:t>Serious answer? </a:t>
            </a:r>
          </a:p>
          <a:p>
            <a:pPr marL="0" indent="0">
              <a:buNone/>
            </a:pPr>
            <a:r>
              <a:rPr lang="en-CA" sz="1000" dirty="0"/>
              <a:t>1. Huawei is the only vendor that is currently able to roll out 5G tech on a commercial scale and at a much cheaper price than its competitors. You can blame tech stealing or whatever, but those are the facts. Banning Huawei would essentially give the rest of the world a head start in the 5G game. </a:t>
            </a:r>
          </a:p>
          <a:p>
            <a:pPr marL="0" indent="0">
              <a:buNone/>
            </a:pPr>
            <a:r>
              <a:rPr lang="en-CA" sz="1000" dirty="0"/>
              <a:t>2. Huawei is already being used extensively in 4G networks by Telus and Bell. So if we ban Huawei entirely, we would have to rip out a lot of the current mobile infrastructure as well.</a:t>
            </a:r>
          </a:p>
          <a:p>
            <a:pPr marL="0" indent="0">
              <a:buNone/>
            </a:pPr>
            <a:r>
              <a:rPr lang="en-CA" sz="1000" dirty="0"/>
              <a:t>3. There is currently no evidence of any backdoors to Huawei equipment. Of course this doesn't mean that they can't do it later on, but everything so far including the Nortel case and the microchip case by </a:t>
            </a:r>
            <a:r>
              <a:rPr lang="en-CA" sz="1000" dirty="0" err="1"/>
              <a:t>bloomberg</a:t>
            </a:r>
            <a:r>
              <a:rPr lang="en-CA" sz="1000" dirty="0"/>
              <a:t> have basically all been based on hearsay. </a:t>
            </a:r>
          </a:p>
          <a:p>
            <a:pPr marL="0" indent="0">
              <a:buNone/>
            </a:pPr>
            <a:r>
              <a:rPr lang="en-CA" sz="1000" dirty="0"/>
              <a:t>4. Huawei has multi-million dollar research agreements with UT and UBC. </a:t>
            </a:r>
          </a:p>
          <a:p>
            <a:pPr marL="0" indent="0">
              <a:buNone/>
            </a:pPr>
            <a:r>
              <a:rPr lang="en-CA" sz="1000" dirty="0"/>
              <a:t>Or if you're r/Canada: 1. Trudeau has been bought by the Chinese. </a:t>
            </a:r>
          </a:p>
          <a:p>
            <a:pPr marL="0" indent="0">
              <a:buNone/>
            </a:pPr>
            <a:r>
              <a:rPr lang="en-CA" sz="1000" dirty="0"/>
              <a:t>What are the security risks:</a:t>
            </a:r>
          </a:p>
          <a:p>
            <a:pPr marL="0" indent="0">
              <a:buNone/>
            </a:pPr>
            <a:r>
              <a:rPr lang="en-CA" sz="1000" dirty="0"/>
              <a:t>1. Huawei has a history of cyber-industrial espionage. I personally *believe* the Nortel case to be true because from my perspective it would be stupid for Huawei not to have </a:t>
            </a:r>
            <a:r>
              <a:rPr lang="en-CA" sz="1000" dirty="0" err="1"/>
              <a:t>donen</a:t>
            </a:r>
            <a:r>
              <a:rPr lang="en-CA" sz="1000" dirty="0"/>
              <a:t> it. When Nortel went under, a lot of engineers and techies would have been looking for new sources of income. After all, they just lost their jobs. It wouldn't have been very difficult for Huawei to simply hire them afterwards and then who knows what information they shared. That doesn't mean there is "proof". I've seen a lot of the several year old Nortel article being spread around, but everybody seems to ignore the fact that it literally says that there is no proof right in the middle of the article. I doubt anybody even read it. </a:t>
            </a:r>
          </a:p>
          <a:p>
            <a:pPr marL="0" indent="0">
              <a:buNone/>
            </a:pPr>
            <a:r>
              <a:rPr lang="en-CA" sz="1000" dirty="0"/>
              <a:t>2. China has a law that says Chinese companies must share security information with the government if requested. So legally speaking, if China hypothetically asked Huawei to provide information, they would have to. </a:t>
            </a:r>
          </a:p>
          <a:p>
            <a:pPr marL="0" indent="0">
              <a:buNone/>
            </a:pPr>
            <a:r>
              <a:rPr lang="en-CA" sz="1000" dirty="0"/>
              <a:t>3. Huawei users will be dependent on Chinese equipment. We already are, but even more so. </a:t>
            </a:r>
          </a:p>
          <a:p>
            <a:pPr marL="0" indent="0">
              <a:buNone/>
            </a:pPr>
            <a:r>
              <a:rPr lang="en-CA" sz="1000" dirty="0"/>
              <a:t>4. According to the Snowden leaks, the US hacked Huawei servers and intended on using Huawei hardware to spy on targets such as Iran, Afghanistan, Pakistan, Kenya, Cuba. Since Huawei is being banned in the Five Eyes, this might indicate that recent US operations have not been so successful, but you can't rule out that the US isn't spying on you with Huawei products either. So you'll likely have both China and the US monitoring you at the same time. </a:t>
            </a:r>
          </a:p>
          <a:p>
            <a:pPr marL="0" indent="0">
              <a:buNone/>
            </a:pPr>
            <a:r>
              <a:rPr lang="en-CA" sz="1000" dirty="0"/>
              <a:t>EDIT: I would like to say that I don't disagree that Huawei is a security risk. This is simply pointing out why Canada would hesitate to just say "hey we don't want you hear anymore, get lost" on a moment's notice. </a:t>
            </a:r>
          </a:p>
        </p:txBody>
      </p:sp>
    </p:spTree>
    <p:extLst>
      <p:ext uri="{BB962C8B-B14F-4D97-AF65-F5344CB8AC3E}">
        <p14:creationId xmlns:p14="http://schemas.microsoft.com/office/powerpoint/2010/main" val="86665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799987-8F30-459B-979C-FA06F1B6DEBF}"/>
              </a:ext>
            </a:extLst>
          </p:cNvPr>
          <p:cNvSpPr/>
          <p:nvPr/>
        </p:nvSpPr>
        <p:spPr>
          <a:xfrm>
            <a:off x="882127" y="1570616"/>
            <a:ext cx="10504842" cy="4421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Content Placeholder 4">
            <a:extLst>
              <a:ext uri="{FF2B5EF4-FFF2-40B4-BE49-F238E27FC236}">
                <a16:creationId xmlns:a16="http://schemas.microsoft.com/office/drawing/2014/main" id="{C58173BE-BE60-41FC-AA34-DCD444FD189E}"/>
              </a:ext>
            </a:extLst>
          </p:cNvPr>
          <p:cNvSpPr>
            <a:spLocks noGrp="1"/>
          </p:cNvSpPr>
          <p:nvPr>
            <p:ph idx="1"/>
          </p:nvPr>
        </p:nvSpPr>
        <p:spPr>
          <a:xfrm>
            <a:off x="987910" y="1710297"/>
            <a:ext cx="10216178" cy="4109887"/>
          </a:xfrm>
        </p:spPr>
        <p:txBody>
          <a:bodyPr>
            <a:noAutofit/>
          </a:bodyPr>
          <a:lstStyle/>
          <a:p>
            <a:pPr marL="0" indent="0">
              <a:buNone/>
            </a:pPr>
            <a:r>
              <a:rPr lang="en-CA" sz="1200" dirty="0"/>
              <a:t>What a fucking disgrace. Ford is just going to parrot whatever the Fascist Mango does, isn't he?</a:t>
            </a:r>
          </a:p>
          <a:p>
            <a:pPr marL="0" indent="0">
              <a:buNone/>
            </a:pPr>
            <a:r>
              <a:rPr lang="en-CA" sz="1200" dirty="0"/>
              <a:t>That they ACTUALLY stood up and called gender identity a "liberal ideology" shows just how deeply the language of the alt-right is leeching into our politics. These clowns sound like a /r/</a:t>
            </a:r>
            <a:r>
              <a:rPr lang="en-CA" sz="1200" dirty="0" err="1"/>
              <a:t>metacanada</a:t>
            </a:r>
            <a:r>
              <a:rPr lang="en-CA" sz="1200" dirty="0"/>
              <a:t> user posting a hot take to rationalize their bigotry while they wait for their mom to bring fresh chicken </a:t>
            </a:r>
            <a:r>
              <a:rPr lang="en-CA" sz="1200" dirty="0" err="1"/>
              <a:t>tendies</a:t>
            </a:r>
            <a:r>
              <a:rPr lang="en-CA" sz="1200" dirty="0"/>
              <a:t> to the basement, not functional adults who have the capacity to lead a province.</a:t>
            </a:r>
          </a:p>
          <a:p>
            <a:pPr marL="0" indent="0">
              <a:buNone/>
            </a:pPr>
            <a:r>
              <a:rPr lang="en-CA" sz="1200" dirty="0"/>
              <a:t>___________________________________________________________________________________________________</a:t>
            </a:r>
          </a:p>
          <a:p>
            <a:pPr marL="0" indent="0">
              <a:buNone/>
            </a:pPr>
            <a:r>
              <a:rPr lang="en-CA" sz="1200" dirty="0"/>
              <a:t>This is a very unpopular opinion,  especially amongst progressives,  but in my view,  **we need to unify the left**.</a:t>
            </a:r>
          </a:p>
          <a:p>
            <a:pPr marL="0" indent="0">
              <a:buNone/>
            </a:pPr>
            <a:r>
              <a:rPr lang="en-CA" sz="1200" dirty="0"/>
              <a:t>The days of socially liberal(</a:t>
            </a:r>
            <a:r>
              <a:rPr lang="en-CA" sz="1200" dirty="0" err="1"/>
              <a:t>ish</a:t>
            </a:r>
            <a:r>
              <a:rPr lang="en-CA" sz="1200" dirty="0"/>
              <a:t>) conservatives like Kim Campbell, Mulroney </a:t>
            </a:r>
            <a:r>
              <a:rPr lang="en-CA" sz="1200" dirty="0" err="1"/>
              <a:t>etc</a:t>
            </a:r>
            <a:r>
              <a:rPr lang="en-CA" sz="1200" dirty="0"/>
              <a:t>  are **long, long gone**.  We now have </a:t>
            </a:r>
            <a:r>
              <a:rPr lang="en-CA" sz="1200" dirty="0" err="1"/>
              <a:t>shitstains</a:t>
            </a:r>
            <a:r>
              <a:rPr lang="en-CA" sz="1200" dirty="0"/>
              <a:t> like </a:t>
            </a:r>
            <a:r>
              <a:rPr lang="en-CA" sz="1200" dirty="0" err="1"/>
              <a:t>Bobandy</a:t>
            </a:r>
            <a:r>
              <a:rPr lang="en-CA" sz="1200" dirty="0"/>
              <a:t> in Alberta and Sheerer kissing Faith </a:t>
            </a:r>
            <a:r>
              <a:rPr lang="en-CA" sz="1200" dirty="0" err="1"/>
              <a:t>Goldy's</a:t>
            </a:r>
            <a:r>
              <a:rPr lang="en-CA" sz="1200" dirty="0"/>
              <a:t> rotten ass.   The literal </a:t>
            </a:r>
            <a:r>
              <a:rPr lang="en-CA" sz="1200" dirty="0" err="1"/>
              <a:t>headof</a:t>
            </a:r>
            <a:r>
              <a:rPr lang="en-CA" sz="1200" dirty="0"/>
              <a:t> the conservatives was making nice </a:t>
            </a:r>
            <a:r>
              <a:rPr lang="en-CA" sz="1200" dirty="0" err="1"/>
              <a:t>nice</a:t>
            </a:r>
            <a:r>
              <a:rPr lang="en-CA" sz="1200" dirty="0"/>
              <a:t> with a fucking white supremacist. </a:t>
            </a:r>
          </a:p>
          <a:p>
            <a:pPr marL="0" indent="0">
              <a:buNone/>
            </a:pPr>
            <a:r>
              <a:rPr lang="en-CA" sz="1200" dirty="0"/>
              <a:t>So,  we could talk about how we don't want a two party system like the US. We could talk about how we all have choices. We could make a million fucking reasons about why we should have two or three fucking center / center-left parties. But in the end,  if we keep that up, we will fuck ourselves when Sheerer gets 8 or 12 years of running this country.</a:t>
            </a:r>
          </a:p>
          <a:p>
            <a:pPr marL="0" indent="0">
              <a:buNone/>
            </a:pPr>
            <a:r>
              <a:rPr lang="en-CA" sz="1200" dirty="0"/>
              <a:t>Alberta only elected the NDP **because the right was fractured**.   They figured that shit out real quick didn't they?</a:t>
            </a:r>
          </a:p>
          <a:p>
            <a:pPr marL="0" indent="0">
              <a:buNone/>
            </a:pPr>
            <a:r>
              <a:rPr lang="en-CA" sz="1200" dirty="0"/>
              <a:t>Politics is often about choosing the lesser evil,  and right now we can either suck it up or get literal fascists running our country like the US.</a:t>
            </a:r>
          </a:p>
          <a:p>
            <a:pPr marL="0" indent="0">
              <a:buNone/>
            </a:pPr>
            <a:endParaRPr lang="en-CA" sz="900" dirty="0"/>
          </a:p>
        </p:txBody>
      </p:sp>
      <p:sp>
        <p:nvSpPr>
          <p:cNvPr id="4" name="Title 7">
            <a:extLst>
              <a:ext uri="{FF2B5EF4-FFF2-40B4-BE49-F238E27FC236}">
                <a16:creationId xmlns:a16="http://schemas.microsoft.com/office/drawing/2014/main" id="{831291CD-C226-4E2A-BD5B-6842153190BC}"/>
              </a:ext>
            </a:extLst>
          </p:cNvPr>
          <p:cNvSpPr>
            <a:spLocks noGrp="1"/>
          </p:cNvSpPr>
          <p:nvPr>
            <p:ph type="title"/>
          </p:nvPr>
        </p:nvSpPr>
        <p:spPr>
          <a:xfrm>
            <a:off x="1115210" y="649079"/>
            <a:ext cx="10058400" cy="587584"/>
          </a:xfrm>
        </p:spPr>
        <p:txBody>
          <a:bodyPr>
            <a:normAutofit/>
          </a:bodyPr>
          <a:lstStyle/>
          <a:p>
            <a:r>
              <a:rPr lang="en-US" dirty="0"/>
              <a:t>The most r/</a:t>
            </a:r>
            <a:r>
              <a:rPr lang="en-US" dirty="0" err="1"/>
              <a:t>OnGuardForThee</a:t>
            </a:r>
            <a:r>
              <a:rPr lang="en-US" dirty="0"/>
              <a:t> comments</a:t>
            </a:r>
          </a:p>
        </p:txBody>
      </p:sp>
      <p:sp>
        <p:nvSpPr>
          <p:cNvPr id="6" name="Content Placeholder 4">
            <a:extLst>
              <a:ext uri="{FF2B5EF4-FFF2-40B4-BE49-F238E27FC236}">
                <a16:creationId xmlns:a16="http://schemas.microsoft.com/office/drawing/2014/main" id="{425E7996-CE4D-4BA2-9DB8-A02A26AFB8F3}"/>
              </a:ext>
            </a:extLst>
          </p:cNvPr>
          <p:cNvSpPr txBox="1">
            <a:spLocks/>
          </p:cNvSpPr>
          <p:nvPr/>
        </p:nvSpPr>
        <p:spPr>
          <a:xfrm>
            <a:off x="805030" y="1236663"/>
            <a:ext cx="10581939" cy="473634"/>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1600" dirty="0"/>
              <a:t>31 comments were classified to be in r/</a:t>
            </a:r>
            <a:r>
              <a:rPr lang="en-CA" sz="1600" dirty="0" err="1"/>
              <a:t>OnGuardForTheewith</a:t>
            </a:r>
            <a:r>
              <a:rPr lang="en-CA" sz="1600" dirty="0"/>
              <a:t> &gt;99.9999% probability. Here’s two of them.</a:t>
            </a:r>
          </a:p>
          <a:p>
            <a:pPr algn="ctr"/>
            <a:endParaRPr lang="en-CA" sz="1600" dirty="0"/>
          </a:p>
        </p:txBody>
      </p:sp>
    </p:spTree>
    <p:extLst>
      <p:ext uri="{BB962C8B-B14F-4D97-AF65-F5344CB8AC3E}">
        <p14:creationId xmlns:p14="http://schemas.microsoft.com/office/powerpoint/2010/main" val="1268214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58173BE-BE60-41FC-AA34-DCD444FD189E}"/>
              </a:ext>
            </a:extLst>
          </p:cNvPr>
          <p:cNvSpPr>
            <a:spLocks noGrp="1"/>
          </p:cNvSpPr>
          <p:nvPr>
            <p:ph idx="1"/>
          </p:nvPr>
        </p:nvSpPr>
        <p:spPr>
          <a:xfrm>
            <a:off x="1097280" y="1782425"/>
            <a:ext cx="10058400" cy="4284888"/>
          </a:xfrm>
        </p:spPr>
        <p:txBody>
          <a:bodyPr>
            <a:normAutofit/>
          </a:bodyPr>
          <a:lstStyle/>
          <a:p>
            <a:r>
              <a:rPr lang="en-CA" dirty="0"/>
              <a:t>Categorizing comments using a “bag-of-words” approach is hard to do accurately without unique keywords in each category to latch onto.</a:t>
            </a:r>
          </a:p>
          <a:p>
            <a:r>
              <a:rPr lang="en-CA" dirty="0"/>
              <a:t>However, our model performed consistently above the baseline.</a:t>
            </a:r>
            <a:br>
              <a:rPr lang="en-CA" dirty="0"/>
            </a:br>
            <a:r>
              <a:rPr lang="en-CA" dirty="0"/>
              <a:t>Accuracy: 0.615. F1-score 0.574.</a:t>
            </a:r>
          </a:p>
          <a:p>
            <a:r>
              <a:rPr lang="en-CA" dirty="0"/>
              <a:t>Classification strength was maximized when restricted to testing comments longer than 20 words.</a:t>
            </a:r>
            <a:br>
              <a:rPr lang="en-CA" dirty="0"/>
            </a:br>
            <a:r>
              <a:rPr lang="en-CA" dirty="0"/>
              <a:t>Accuracy: 0.639. F1-score 0.649.</a:t>
            </a:r>
          </a:p>
          <a:p>
            <a:endParaRPr lang="en-CA" dirty="0"/>
          </a:p>
          <a:p>
            <a:endParaRPr lang="en-CA" dirty="0"/>
          </a:p>
          <a:p>
            <a:r>
              <a:rPr lang="en-CA" dirty="0"/>
              <a:t>Despite the model’s lack of accuracy, I think it can still prove useful as a heuristic.</a:t>
            </a:r>
          </a:p>
        </p:txBody>
      </p:sp>
      <p:sp>
        <p:nvSpPr>
          <p:cNvPr id="4" name="Title 7">
            <a:extLst>
              <a:ext uri="{FF2B5EF4-FFF2-40B4-BE49-F238E27FC236}">
                <a16:creationId xmlns:a16="http://schemas.microsoft.com/office/drawing/2014/main" id="{831291CD-C226-4E2A-BD5B-6842153190BC}"/>
              </a:ext>
            </a:extLst>
          </p:cNvPr>
          <p:cNvSpPr>
            <a:spLocks noGrp="1"/>
          </p:cNvSpPr>
          <p:nvPr>
            <p:ph type="title"/>
          </p:nvPr>
        </p:nvSpPr>
        <p:spPr>
          <a:xfrm>
            <a:off x="1097280" y="942871"/>
            <a:ext cx="10058400" cy="587584"/>
          </a:xfrm>
        </p:spPr>
        <p:txBody>
          <a:bodyPr/>
          <a:lstStyle/>
          <a:p>
            <a:r>
              <a:rPr lang="en-US" dirty="0"/>
              <a:t>Conclusions</a:t>
            </a:r>
          </a:p>
        </p:txBody>
      </p:sp>
    </p:spTree>
    <p:extLst>
      <p:ext uri="{BB962C8B-B14F-4D97-AF65-F5344CB8AC3E}">
        <p14:creationId xmlns:p14="http://schemas.microsoft.com/office/powerpoint/2010/main" val="1895961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A09EEBC-5E2C-D240-A5D6-6952B8392E49}"/>
              </a:ext>
            </a:extLst>
          </p:cNvPr>
          <p:cNvSpPr>
            <a:spLocks noGrp="1"/>
          </p:cNvSpPr>
          <p:nvPr>
            <p:ph idx="1"/>
          </p:nvPr>
        </p:nvSpPr>
        <p:spPr>
          <a:xfrm>
            <a:off x="1097280" y="2154238"/>
            <a:ext cx="10058400" cy="3760891"/>
          </a:xfrm>
        </p:spPr>
        <p:txBody>
          <a:bodyPr/>
          <a:lstStyle/>
          <a:p>
            <a:pPr>
              <a:buFont typeface="Arial" panose="020B0604020202020204" pitchFamily="34" charset="0"/>
              <a:buChar char="•"/>
            </a:pPr>
            <a:r>
              <a:rPr lang="en-US" dirty="0"/>
              <a:t>Reddit is the most active English language internet discussion board (by Alexa ranking).</a:t>
            </a:r>
          </a:p>
          <a:p>
            <a:pPr>
              <a:buFont typeface="Arial" panose="020B0604020202020204" pitchFamily="34" charset="0"/>
              <a:buChar char="•"/>
            </a:pPr>
            <a:r>
              <a:rPr lang="en-US" dirty="0"/>
              <a:t>Anyone can create a new subreddit in about three clicks.</a:t>
            </a:r>
          </a:p>
          <a:p>
            <a:pPr>
              <a:buFont typeface="Arial" panose="020B0604020202020204" pitchFamily="34" charset="0"/>
              <a:buChar char="•"/>
            </a:pPr>
            <a:r>
              <a:rPr lang="en-US" dirty="0"/>
              <a:t>Popular communities often schism based on ideological differences or as a reaction to perceived inauthenticity.</a:t>
            </a:r>
          </a:p>
          <a:p>
            <a:pPr>
              <a:buFont typeface="Arial" panose="020B0604020202020204" pitchFamily="34" charset="0"/>
              <a:buChar char="•"/>
            </a:pPr>
            <a:r>
              <a:rPr lang="en-US" dirty="0"/>
              <a:t>Communities then exist in parallel, both observing the same topic but maintaining different cultures. </a:t>
            </a:r>
          </a:p>
          <a:p>
            <a:pPr>
              <a:buFont typeface="Arial" panose="020B0604020202020204" pitchFamily="34" charset="0"/>
              <a:buChar char="•"/>
            </a:pPr>
            <a:r>
              <a:rPr lang="en-US" dirty="0"/>
              <a:t>Can we use NLP to train a binary classifier to distinguish between some subreddit and its ideological spinoff? </a:t>
            </a:r>
          </a:p>
        </p:txBody>
      </p:sp>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125535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Examples</a:t>
            </a:r>
          </a:p>
        </p:txBody>
      </p:sp>
      <p:graphicFrame>
        <p:nvGraphicFramePr>
          <p:cNvPr id="4" name="Table 4">
            <a:extLst>
              <a:ext uri="{FF2B5EF4-FFF2-40B4-BE49-F238E27FC236}">
                <a16:creationId xmlns:a16="http://schemas.microsoft.com/office/drawing/2014/main" id="{3F1A118E-0480-4967-B071-0B11A60F2748}"/>
              </a:ext>
            </a:extLst>
          </p:cNvPr>
          <p:cNvGraphicFramePr>
            <a:graphicFrameLocks noGrp="1"/>
          </p:cNvGraphicFramePr>
          <p:nvPr>
            <p:extLst>
              <p:ext uri="{D42A27DB-BD31-4B8C-83A1-F6EECF244321}">
                <p14:modId xmlns:p14="http://schemas.microsoft.com/office/powerpoint/2010/main" val="2968692545"/>
              </p:ext>
            </p:extLst>
          </p:nvPr>
        </p:nvGraphicFramePr>
        <p:xfrm>
          <a:off x="1097280" y="2844302"/>
          <a:ext cx="10058400" cy="1821827"/>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1196576150"/>
                    </a:ext>
                  </a:extLst>
                </a:gridCol>
                <a:gridCol w="5029200">
                  <a:extLst>
                    <a:ext uri="{9D8B030D-6E8A-4147-A177-3AD203B41FA5}">
                      <a16:colId xmlns:a16="http://schemas.microsoft.com/office/drawing/2014/main" val="1206774206"/>
                    </a:ext>
                  </a:extLst>
                </a:gridCol>
              </a:tblGrid>
              <a:tr h="370840">
                <a:tc>
                  <a:txBody>
                    <a:bodyPr/>
                    <a:lstStyle/>
                    <a:p>
                      <a:pPr algn="ctr"/>
                      <a:r>
                        <a:rPr lang="en-CA" dirty="0">
                          <a:solidFill>
                            <a:sysClr val="windowText" lastClr="000000"/>
                          </a:solidFill>
                        </a:rPr>
                        <a:t>Original</a:t>
                      </a:r>
                    </a:p>
                  </a:txBody>
                  <a:tcPr/>
                </a:tc>
                <a:tc>
                  <a:txBody>
                    <a:bodyPr/>
                    <a:lstStyle/>
                    <a:p>
                      <a:pPr algn="ctr"/>
                      <a:r>
                        <a:rPr lang="en-CA" dirty="0">
                          <a:solidFill>
                            <a:schemeClr val="tx1"/>
                          </a:solidFill>
                        </a:rPr>
                        <a:t>Spinoff</a:t>
                      </a:r>
                    </a:p>
                  </a:txBody>
                  <a:tcPr/>
                </a:tc>
                <a:extLst>
                  <a:ext uri="{0D108BD9-81ED-4DB2-BD59-A6C34878D82A}">
                    <a16:rowId xmlns:a16="http://schemas.microsoft.com/office/drawing/2014/main" val="1233095547"/>
                  </a:ext>
                </a:extLst>
              </a:tr>
              <a:tr h="370840">
                <a:tc>
                  <a:txBody>
                    <a:bodyPr/>
                    <a:lstStyle/>
                    <a:p>
                      <a:r>
                        <a:rPr lang="en-CA" dirty="0"/>
                        <a:t>r/</a:t>
                      </a:r>
                      <a:r>
                        <a:rPr lang="en-CA" dirty="0" err="1"/>
                        <a:t>OffMyChest</a:t>
                      </a:r>
                      <a:r>
                        <a:rPr lang="en-CA" dirty="0"/>
                        <a:t> (2.2m members)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a:t>
                      </a:r>
                      <a:r>
                        <a:rPr lang="en-CA" dirty="0" err="1"/>
                        <a:t>TrueOffMyChest</a:t>
                      </a:r>
                      <a:r>
                        <a:rPr lang="en-CA" dirty="0"/>
                        <a:t> (2.2m members)</a:t>
                      </a:r>
                    </a:p>
                    <a:p>
                      <a:endParaRPr lang="en-CA" dirty="0"/>
                    </a:p>
                  </a:txBody>
                  <a:tcPr/>
                </a:tc>
                <a:extLst>
                  <a:ext uri="{0D108BD9-81ED-4DB2-BD59-A6C34878D82A}">
                    <a16:rowId xmlns:a16="http://schemas.microsoft.com/office/drawing/2014/main" val="3126584656"/>
                  </a:ext>
                </a:extLst>
              </a:tr>
              <a:tr h="370840">
                <a:tc>
                  <a:txBody>
                    <a:bodyPr/>
                    <a:lstStyle/>
                    <a:p>
                      <a:r>
                        <a:rPr lang="en-CA" dirty="0"/>
                        <a:t>r/</a:t>
                      </a:r>
                      <a:r>
                        <a:rPr lang="en-CA" dirty="0" err="1"/>
                        <a:t>PublicFreakout</a:t>
                      </a:r>
                      <a:r>
                        <a:rPr lang="en-CA" dirty="0"/>
                        <a:t> (2.8m members)</a:t>
                      </a:r>
                    </a:p>
                  </a:txBody>
                  <a:tcPr/>
                </a:tc>
                <a:tc>
                  <a:txBody>
                    <a:bodyPr/>
                    <a:lstStyle/>
                    <a:p>
                      <a:r>
                        <a:rPr lang="en-CA" dirty="0"/>
                        <a:t>r/</a:t>
                      </a:r>
                      <a:r>
                        <a:rPr lang="en-CA" dirty="0" err="1"/>
                        <a:t>ActualPublicFreakout</a:t>
                      </a:r>
                      <a:r>
                        <a:rPr lang="en-CA" dirty="0"/>
                        <a:t> (448k members)</a:t>
                      </a:r>
                    </a:p>
                  </a:txBody>
                  <a:tcPr/>
                </a:tc>
                <a:extLst>
                  <a:ext uri="{0D108BD9-81ED-4DB2-BD59-A6C34878D82A}">
                    <a16:rowId xmlns:a16="http://schemas.microsoft.com/office/drawing/2014/main" val="899400384"/>
                  </a:ext>
                </a:extLst>
              </a:tr>
              <a:tr h="440067">
                <a:tc>
                  <a:txBody>
                    <a:bodyPr/>
                    <a:lstStyle/>
                    <a:p>
                      <a:r>
                        <a:rPr lang="en-CA" dirty="0"/>
                        <a:t>r/Gaming (27m members)</a:t>
                      </a:r>
                    </a:p>
                  </a:txBody>
                  <a:tcPr/>
                </a:tc>
                <a:tc>
                  <a:txBody>
                    <a:bodyPr/>
                    <a:lstStyle/>
                    <a:p>
                      <a:r>
                        <a:rPr lang="en-CA" dirty="0"/>
                        <a:t>r/</a:t>
                      </a:r>
                      <a:r>
                        <a:rPr lang="en-CA" dirty="0" err="1"/>
                        <a:t>TrueGaming</a:t>
                      </a:r>
                      <a:r>
                        <a:rPr lang="en-CA" dirty="0"/>
                        <a:t> (1m members)</a:t>
                      </a:r>
                    </a:p>
                  </a:txBody>
                  <a:tcPr/>
                </a:tc>
                <a:extLst>
                  <a:ext uri="{0D108BD9-81ED-4DB2-BD59-A6C34878D82A}">
                    <a16:rowId xmlns:a16="http://schemas.microsoft.com/office/drawing/2014/main" val="700314253"/>
                  </a:ext>
                </a:extLst>
              </a:tr>
            </a:tbl>
          </a:graphicData>
        </a:graphic>
      </p:graphicFrame>
    </p:spTree>
    <p:extLst>
      <p:ext uri="{BB962C8B-B14F-4D97-AF65-F5344CB8AC3E}">
        <p14:creationId xmlns:p14="http://schemas.microsoft.com/office/powerpoint/2010/main" val="167572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Our focus: Canadian issues</a:t>
            </a:r>
          </a:p>
        </p:txBody>
      </p:sp>
      <p:graphicFrame>
        <p:nvGraphicFramePr>
          <p:cNvPr id="4" name="Table 4">
            <a:extLst>
              <a:ext uri="{FF2B5EF4-FFF2-40B4-BE49-F238E27FC236}">
                <a16:creationId xmlns:a16="http://schemas.microsoft.com/office/drawing/2014/main" id="{3F1A118E-0480-4967-B071-0B11A60F2748}"/>
              </a:ext>
            </a:extLst>
          </p:cNvPr>
          <p:cNvGraphicFramePr>
            <a:graphicFrameLocks noGrp="1"/>
          </p:cNvGraphicFramePr>
          <p:nvPr>
            <p:extLst>
              <p:ext uri="{D42A27DB-BD31-4B8C-83A1-F6EECF244321}">
                <p14:modId xmlns:p14="http://schemas.microsoft.com/office/powerpoint/2010/main" val="2554236427"/>
              </p:ext>
            </p:extLst>
          </p:nvPr>
        </p:nvGraphicFramePr>
        <p:xfrm>
          <a:off x="1066800" y="3248013"/>
          <a:ext cx="10058400" cy="2466987"/>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1196576150"/>
                    </a:ext>
                  </a:extLst>
                </a:gridCol>
                <a:gridCol w="5029200">
                  <a:extLst>
                    <a:ext uri="{9D8B030D-6E8A-4147-A177-3AD203B41FA5}">
                      <a16:colId xmlns:a16="http://schemas.microsoft.com/office/drawing/2014/main" val="1206774206"/>
                    </a:ext>
                  </a:extLst>
                </a:gridCol>
              </a:tblGrid>
              <a:tr h="370840">
                <a:tc>
                  <a:txBody>
                    <a:bodyPr/>
                    <a:lstStyle/>
                    <a:p>
                      <a:pPr algn="ctr"/>
                      <a:r>
                        <a:rPr lang="en-CA" dirty="0">
                          <a:solidFill>
                            <a:sysClr val="windowText" lastClr="000000"/>
                          </a:solidFill>
                        </a:rPr>
                        <a:t>Original: r/Canada</a:t>
                      </a:r>
                    </a:p>
                  </a:txBody>
                  <a:tcPr/>
                </a:tc>
                <a:tc>
                  <a:txBody>
                    <a:bodyPr/>
                    <a:lstStyle/>
                    <a:p>
                      <a:pPr algn="ctr"/>
                      <a:r>
                        <a:rPr lang="en-CA" dirty="0">
                          <a:solidFill>
                            <a:schemeClr val="tx1"/>
                          </a:solidFill>
                        </a:rPr>
                        <a:t>Spinoff: r/</a:t>
                      </a:r>
                      <a:r>
                        <a:rPr lang="en-CA" dirty="0" err="1">
                          <a:solidFill>
                            <a:schemeClr val="tx1"/>
                          </a:solidFill>
                        </a:rPr>
                        <a:t>OnGuardForThee</a:t>
                      </a:r>
                      <a:endParaRPr lang="en-CA" dirty="0">
                        <a:solidFill>
                          <a:schemeClr val="tx1"/>
                        </a:solidFill>
                      </a:endParaRPr>
                    </a:p>
                  </a:txBody>
                  <a:tcPr/>
                </a:tc>
                <a:extLst>
                  <a:ext uri="{0D108BD9-81ED-4DB2-BD59-A6C34878D82A}">
                    <a16:rowId xmlns:a16="http://schemas.microsoft.com/office/drawing/2014/main" val="1233095547"/>
                  </a:ext>
                </a:extLst>
              </a:tr>
              <a:tr h="370840">
                <a:tc>
                  <a:txBody>
                    <a:bodyPr/>
                    <a:lstStyle/>
                    <a:p>
                      <a:r>
                        <a:rPr lang="en-CA" dirty="0"/>
                        <a:t>739,000 members</a:t>
                      </a:r>
                    </a:p>
                  </a:txBody>
                  <a:tcPr/>
                </a:tc>
                <a:tc>
                  <a:txBody>
                    <a:bodyPr/>
                    <a:lstStyle/>
                    <a:p>
                      <a:r>
                        <a:rPr lang="en-CA" dirty="0"/>
                        <a:t>110,000 members</a:t>
                      </a:r>
                    </a:p>
                  </a:txBody>
                  <a:tcPr/>
                </a:tc>
                <a:extLst>
                  <a:ext uri="{0D108BD9-81ED-4DB2-BD59-A6C34878D82A}">
                    <a16:rowId xmlns:a16="http://schemas.microsoft.com/office/drawing/2014/main" val="3126584656"/>
                  </a:ext>
                </a:extLst>
              </a:tr>
              <a:tr h="370840">
                <a:tc>
                  <a:txBody>
                    <a:bodyPr/>
                    <a:lstStyle/>
                    <a:p>
                      <a:r>
                        <a:rPr lang="en-CA" dirty="0"/>
                        <a:t>3,800 active</a:t>
                      </a:r>
                    </a:p>
                  </a:txBody>
                  <a:tcPr/>
                </a:tc>
                <a:tc>
                  <a:txBody>
                    <a:bodyPr/>
                    <a:lstStyle/>
                    <a:p>
                      <a:r>
                        <a:rPr lang="en-CA" dirty="0"/>
                        <a:t>1000 active</a:t>
                      </a:r>
                    </a:p>
                  </a:txBody>
                  <a:tcPr/>
                </a:tc>
                <a:extLst>
                  <a:ext uri="{0D108BD9-81ED-4DB2-BD59-A6C34878D82A}">
                    <a16:rowId xmlns:a16="http://schemas.microsoft.com/office/drawing/2014/main" val="899400384"/>
                  </a:ext>
                </a:extLst>
              </a:tr>
              <a:tr h="440067">
                <a:tc>
                  <a:txBody>
                    <a:bodyPr/>
                    <a:lstStyle/>
                    <a:p>
                      <a:r>
                        <a:rPr lang="en-CA" dirty="0"/>
                        <a:t>Created 2008</a:t>
                      </a:r>
                    </a:p>
                  </a:txBody>
                  <a:tcPr/>
                </a:tc>
                <a:tc>
                  <a:txBody>
                    <a:bodyPr/>
                    <a:lstStyle/>
                    <a:p>
                      <a:r>
                        <a:rPr lang="en-CA" dirty="0"/>
                        <a:t>Created 2017</a:t>
                      </a:r>
                    </a:p>
                  </a:txBody>
                  <a:tcPr/>
                </a:tc>
                <a:extLst>
                  <a:ext uri="{0D108BD9-81ED-4DB2-BD59-A6C34878D82A}">
                    <a16:rowId xmlns:a16="http://schemas.microsoft.com/office/drawing/2014/main" val="700314253"/>
                  </a:ext>
                </a:extLst>
              </a:tr>
              <a:tr h="440067">
                <a:tc>
                  <a:txBody>
                    <a:bodyPr/>
                    <a:lstStyle/>
                    <a:p>
                      <a:r>
                        <a:rPr lang="en-CA" dirty="0"/>
                        <a:t>First popular Canadian discussion subreddit</a:t>
                      </a:r>
                    </a:p>
                  </a:txBody>
                  <a:tcPr/>
                </a:tc>
                <a:tc>
                  <a:txBody>
                    <a:bodyPr/>
                    <a:lstStyle/>
                    <a:p>
                      <a:r>
                        <a:rPr lang="en-CA" dirty="0"/>
                        <a:t>Originated due to disputes over allegations of racist content and moderation in r/Canada</a:t>
                      </a:r>
                    </a:p>
                  </a:txBody>
                  <a:tcPr/>
                </a:tc>
                <a:extLst>
                  <a:ext uri="{0D108BD9-81ED-4DB2-BD59-A6C34878D82A}">
                    <a16:rowId xmlns:a16="http://schemas.microsoft.com/office/drawing/2014/main" val="1634634656"/>
                  </a:ext>
                </a:extLst>
              </a:tr>
            </a:tbl>
          </a:graphicData>
        </a:graphic>
      </p:graphicFrame>
      <p:pic>
        <p:nvPicPr>
          <p:cNvPr id="2" name="Picture 1">
            <a:extLst>
              <a:ext uri="{FF2B5EF4-FFF2-40B4-BE49-F238E27FC236}">
                <a16:creationId xmlns:a16="http://schemas.microsoft.com/office/drawing/2014/main" id="{5FCB15E7-2D6E-46B3-8505-9DD9DDBA84AF}"/>
              </a:ext>
            </a:extLst>
          </p:cNvPr>
          <p:cNvPicPr>
            <a:picLocks noChangeAspect="1"/>
          </p:cNvPicPr>
          <p:nvPr/>
        </p:nvPicPr>
        <p:blipFill>
          <a:blip r:embed="rId2"/>
          <a:stretch>
            <a:fillRect/>
          </a:stretch>
        </p:blipFill>
        <p:spPr>
          <a:xfrm>
            <a:off x="1097280" y="1617333"/>
            <a:ext cx="4419599" cy="1252220"/>
          </a:xfrm>
          <a:prstGeom prst="rect">
            <a:avLst/>
          </a:prstGeom>
        </p:spPr>
      </p:pic>
      <p:pic>
        <p:nvPicPr>
          <p:cNvPr id="3" name="Picture 2">
            <a:extLst>
              <a:ext uri="{FF2B5EF4-FFF2-40B4-BE49-F238E27FC236}">
                <a16:creationId xmlns:a16="http://schemas.microsoft.com/office/drawing/2014/main" id="{E22382D8-1502-44C7-B145-DE41CAF00B11}"/>
              </a:ext>
            </a:extLst>
          </p:cNvPr>
          <p:cNvPicPr>
            <a:picLocks noChangeAspect="1"/>
          </p:cNvPicPr>
          <p:nvPr/>
        </p:nvPicPr>
        <p:blipFill>
          <a:blip r:embed="rId3"/>
          <a:stretch>
            <a:fillRect/>
          </a:stretch>
        </p:blipFill>
        <p:spPr>
          <a:xfrm>
            <a:off x="5701553" y="1594333"/>
            <a:ext cx="5682502" cy="1268624"/>
          </a:xfrm>
          <a:prstGeom prst="rect">
            <a:avLst/>
          </a:prstGeom>
        </p:spPr>
      </p:pic>
    </p:spTree>
    <p:extLst>
      <p:ext uri="{BB962C8B-B14F-4D97-AF65-F5344CB8AC3E}">
        <p14:creationId xmlns:p14="http://schemas.microsoft.com/office/powerpoint/2010/main" val="70093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A09EEBC-5E2C-D240-A5D6-6952B8392E49}"/>
              </a:ext>
            </a:extLst>
          </p:cNvPr>
          <p:cNvSpPr>
            <a:spLocks noGrp="1"/>
          </p:cNvSpPr>
          <p:nvPr>
            <p:ph idx="1"/>
          </p:nvPr>
        </p:nvSpPr>
        <p:spPr>
          <a:xfrm>
            <a:off x="1097280" y="2154238"/>
            <a:ext cx="10058400" cy="3760891"/>
          </a:xfrm>
        </p:spPr>
        <p:txBody>
          <a:bodyPr/>
          <a:lstStyle/>
          <a:p>
            <a:pPr>
              <a:buFont typeface="Arial" panose="020B0604020202020204" pitchFamily="34" charset="0"/>
              <a:buChar char="•"/>
            </a:pPr>
            <a:r>
              <a:rPr lang="en-US" dirty="0"/>
              <a:t>Comments were used for modelling rather than post titles (post titles were often just news headlines).</a:t>
            </a:r>
          </a:p>
          <a:p>
            <a:pPr>
              <a:buFont typeface="Arial" panose="020B0604020202020204" pitchFamily="34" charset="0"/>
              <a:buChar char="•"/>
            </a:pPr>
            <a:r>
              <a:rPr lang="en-US" dirty="0"/>
              <a:t>One hundred comments per week sampled from each subreddit from Sept 2018 to Sept 2020.</a:t>
            </a:r>
          </a:p>
          <a:p>
            <a:pPr>
              <a:buFont typeface="Arial" panose="020B0604020202020204" pitchFamily="34" charset="0"/>
              <a:buChar char="•"/>
            </a:pPr>
            <a:r>
              <a:rPr lang="en-US" dirty="0"/>
              <a:t>Moderation bot messages, [deleted], and [removed] comments were purged.</a:t>
            </a:r>
          </a:p>
          <a:p>
            <a:pPr lvl="1">
              <a:buFont typeface="Arial" panose="020B0604020202020204" pitchFamily="34" charset="0"/>
              <a:buChar char="•"/>
            </a:pPr>
            <a:r>
              <a:rPr lang="en-US" sz="2000" dirty="0"/>
              <a:t>20,102 comments</a:t>
            </a:r>
          </a:p>
          <a:p>
            <a:pPr lvl="1">
              <a:buFont typeface="Arial" panose="020B0604020202020204" pitchFamily="34" charset="0"/>
              <a:buChar char="•"/>
            </a:pPr>
            <a:r>
              <a:rPr lang="en-US" sz="2000" dirty="0"/>
              <a:t>50.4% r/</a:t>
            </a:r>
            <a:r>
              <a:rPr lang="en-US" sz="2000" dirty="0" err="1"/>
              <a:t>OnGuardForThee</a:t>
            </a:r>
            <a:endParaRPr lang="en-US" sz="2000" dirty="0"/>
          </a:p>
          <a:p>
            <a:pPr lvl="1">
              <a:buFont typeface="Arial" panose="020B0604020202020204" pitchFamily="34" charset="0"/>
              <a:buChar char="•"/>
            </a:pPr>
            <a:r>
              <a:rPr lang="en-US" sz="2000" dirty="0"/>
              <a:t>49.6% r/Canada</a:t>
            </a:r>
          </a:p>
        </p:txBody>
      </p:sp>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Data Acquisition</a:t>
            </a:r>
          </a:p>
        </p:txBody>
      </p:sp>
    </p:spTree>
    <p:extLst>
      <p:ext uri="{BB962C8B-B14F-4D97-AF65-F5344CB8AC3E}">
        <p14:creationId xmlns:p14="http://schemas.microsoft.com/office/powerpoint/2010/main" val="147388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A09EEBC-5E2C-D240-A5D6-6952B8392E49}"/>
              </a:ext>
            </a:extLst>
          </p:cNvPr>
          <p:cNvSpPr>
            <a:spLocks noGrp="1"/>
          </p:cNvSpPr>
          <p:nvPr>
            <p:ph idx="1"/>
          </p:nvPr>
        </p:nvSpPr>
        <p:spPr>
          <a:xfrm>
            <a:off x="1097280" y="2180565"/>
            <a:ext cx="10058400" cy="4502622"/>
          </a:xfrm>
        </p:spPr>
        <p:txBody>
          <a:bodyPr>
            <a:normAutofit/>
          </a:bodyPr>
          <a:lstStyle/>
          <a:p>
            <a:pPr>
              <a:buFont typeface="Arial" panose="020B0604020202020204" pitchFamily="34" charset="0"/>
              <a:buChar char="•"/>
            </a:pPr>
            <a:r>
              <a:rPr lang="en-US" sz="2000" dirty="0"/>
              <a:t>75-25 train test split.</a:t>
            </a:r>
          </a:p>
          <a:p>
            <a:pPr>
              <a:buFont typeface="Arial" panose="020B0604020202020204" pitchFamily="34" charset="0"/>
              <a:buChar char="•"/>
            </a:pPr>
            <a:r>
              <a:rPr lang="en-US" sz="2000" dirty="0"/>
              <a:t>Custom </a:t>
            </a:r>
            <a:r>
              <a:rPr lang="en-US" sz="2000" dirty="0" err="1"/>
              <a:t>stopword</a:t>
            </a:r>
            <a:r>
              <a:rPr lang="en-US" sz="2000" dirty="0"/>
              <a:t> set made that included most common words shared between the subreddits.</a:t>
            </a:r>
          </a:p>
          <a:p>
            <a:pPr>
              <a:buFont typeface="Arial" panose="020B0604020202020204" pitchFamily="34" charset="0"/>
              <a:buChar char="•"/>
            </a:pPr>
            <a:r>
              <a:rPr lang="en-US" sz="2000" dirty="0"/>
              <a:t>Emphasis was on to</a:t>
            </a:r>
            <a:r>
              <a:rPr lang="en-US" dirty="0"/>
              <a:t>kenizing words that were unique/had usage skewed to one subreddit over the other.</a:t>
            </a:r>
          </a:p>
          <a:p>
            <a:pPr>
              <a:buFont typeface="Arial" panose="020B0604020202020204" pitchFamily="34" charset="0"/>
              <a:buChar char="•"/>
            </a:pPr>
            <a:r>
              <a:rPr lang="en-US" dirty="0"/>
              <a:t>Snowbell stemmer used for tokenization (also known as Porter2)</a:t>
            </a:r>
            <a:endParaRPr lang="en-US" sz="2000" dirty="0"/>
          </a:p>
          <a:p>
            <a:pPr>
              <a:buFont typeface="Arial" panose="020B0604020202020204" pitchFamily="34" charset="0"/>
              <a:buChar char="•"/>
            </a:pPr>
            <a:endParaRPr lang="en-US" sz="2000" dirty="0"/>
          </a:p>
          <a:p>
            <a:pPr marL="201168" lvl="1" indent="0">
              <a:buNone/>
            </a:pPr>
            <a:endParaRPr lang="en-US" dirty="0"/>
          </a:p>
        </p:txBody>
      </p:sp>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Preprocessing</a:t>
            </a:r>
          </a:p>
        </p:txBody>
      </p:sp>
    </p:spTree>
    <p:extLst>
      <p:ext uri="{BB962C8B-B14F-4D97-AF65-F5344CB8AC3E}">
        <p14:creationId xmlns:p14="http://schemas.microsoft.com/office/powerpoint/2010/main" val="249485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A09EEBC-5E2C-D240-A5D6-6952B8392E49}"/>
              </a:ext>
            </a:extLst>
          </p:cNvPr>
          <p:cNvSpPr>
            <a:spLocks noGrp="1"/>
          </p:cNvSpPr>
          <p:nvPr>
            <p:ph idx="1"/>
          </p:nvPr>
        </p:nvSpPr>
        <p:spPr>
          <a:xfrm>
            <a:off x="1097280" y="1548554"/>
            <a:ext cx="10058400" cy="4502622"/>
          </a:xfrm>
        </p:spPr>
        <p:txBody>
          <a:bodyPr>
            <a:normAutofit lnSpcReduction="10000"/>
          </a:bodyPr>
          <a:lstStyle/>
          <a:p>
            <a:pPr>
              <a:buFont typeface="Arial" panose="020B0604020202020204" pitchFamily="34" charset="0"/>
              <a:buChar char="•"/>
            </a:pPr>
            <a:r>
              <a:rPr lang="en-US" sz="2000" dirty="0"/>
              <a:t>Why limit ourselves to just three models?</a:t>
            </a:r>
          </a:p>
          <a:p>
            <a:pPr>
              <a:buFont typeface="Arial" panose="020B0604020202020204" pitchFamily="34" charset="0"/>
              <a:buChar char="•"/>
            </a:pPr>
            <a:r>
              <a:rPr lang="en-US" dirty="0"/>
              <a:t>All permutations of the following vectorizers and classifiers were grid searched and cross validated.</a:t>
            </a:r>
          </a:p>
          <a:p>
            <a:pPr>
              <a:buFont typeface="Arial" panose="020B0604020202020204" pitchFamily="34" charset="0"/>
              <a:buChar char="•"/>
            </a:pPr>
            <a:r>
              <a:rPr lang="en-US" sz="2000" dirty="0"/>
              <a:t>Vectorizer:</a:t>
            </a:r>
          </a:p>
          <a:p>
            <a:pPr lvl="1">
              <a:buFont typeface="Arial" panose="020B0604020202020204" pitchFamily="34" charset="0"/>
              <a:buChar char="•"/>
            </a:pPr>
            <a:r>
              <a:rPr lang="en-US" dirty="0" err="1"/>
              <a:t>CountVectorizer</a:t>
            </a:r>
            <a:endParaRPr lang="en-US" dirty="0"/>
          </a:p>
          <a:p>
            <a:pPr lvl="1">
              <a:buFont typeface="Arial" panose="020B0604020202020204" pitchFamily="34" charset="0"/>
              <a:buChar char="•"/>
            </a:pPr>
            <a:r>
              <a:rPr lang="en-US" dirty="0" err="1"/>
              <a:t>TfidfVectorizer</a:t>
            </a:r>
            <a:endParaRPr lang="en-US" dirty="0"/>
          </a:p>
          <a:p>
            <a:pPr>
              <a:buFont typeface="Arial" panose="020B0604020202020204" pitchFamily="34" charset="0"/>
              <a:buChar char="•"/>
            </a:pPr>
            <a:r>
              <a:rPr lang="en-US" dirty="0"/>
              <a:t>Classifier:</a:t>
            </a:r>
          </a:p>
          <a:p>
            <a:pPr lvl="1">
              <a:buFont typeface="Arial" panose="020B0604020202020204" pitchFamily="34" charset="0"/>
              <a:buChar char="•"/>
            </a:pPr>
            <a:r>
              <a:rPr lang="en-US" dirty="0"/>
              <a:t>Logistic Regression</a:t>
            </a:r>
          </a:p>
          <a:p>
            <a:pPr lvl="1">
              <a:buFont typeface="Arial" panose="020B0604020202020204" pitchFamily="34" charset="0"/>
              <a:buChar char="•"/>
            </a:pPr>
            <a:r>
              <a:rPr lang="en-US" dirty="0"/>
              <a:t>K Nearest Neighbors</a:t>
            </a:r>
          </a:p>
          <a:p>
            <a:pPr lvl="1">
              <a:buFont typeface="Arial" panose="020B0604020202020204" pitchFamily="34" charset="0"/>
              <a:buChar char="•"/>
            </a:pPr>
            <a:r>
              <a:rPr lang="en-US" dirty="0"/>
              <a:t>Naïve Bayes</a:t>
            </a:r>
          </a:p>
          <a:p>
            <a:pPr lvl="1">
              <a:buFont typeface="Arial" panose="020B0604020202020204" pitchFamily="34" charset="0"/>
              <a:buChar char="•"/>
            </a:pPr>
            <a:r>
              <a:rPr lang="en-US" dirty="0"/>
              <a:t>Random Forest/</a:t>
            </a:r>
            <a:r>
              <a:rPr lang="en-US" dirty="0" err="1"/>
              <a:t>ExtraTrees</a:t>
            </a:r>
            <a:endParaRPr lang="en-US" dirty="0"/>
          </a:p>
          <a:p>
            <a:pPr lvl="1">
              <a:buFont typeface="Arial" panose="020B0604020202020204" pitchFamily="34" charset="0"/>
              <a:buChar char="•"/>
            </a:pPr>
            <a:r>
              <a:rPr lang="en-US" dirty="0"/>
              <a:t>AdaBoost</a:t>
            </a:r>
          </a:p>
          <a:p>
            <a:pPr lvl="1">
              <a:buFont typeface="Arial" panose="020B0604020202020204" pitchFamily="34" charset="0"/>
              <a:buChar char="•"/>
            </a:pPr>
            <a:endParaRPr lang="en-US" dirty="0"/>
          </a:p>
        </p:txBody>
      </p:sp>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Modelling</a:t>
            </a:r>
          </a:p>
        </p:txBody>
      </p:sp>
    </p:spTree>
    <p:extLst>
      <p:ext uri="{BB962C8B-B14F-4D97-AF65-F5344CB8AC3E}">
        <p14:creationId xmlns:p14="http://schemas.microsoft.com/office/powerpoint/2010/main" val="2216162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58173BE-BE60-41FC-AA34-DCD444FD189E}"/>
              </a:ext>
            </a:extLst>
          </p:cNvPr>
          <p:cNvSpPr>
            <a:spLocks noGrp="1"/>
          </p:cNvSpPr>
          <p:nvPr>
            <p:ph idx="1"/>
          </p:nvPr>
        </p:nvSpPr>
        <p:spPr>
          <a:xfrm>
            <a:off x="1066800" y="3192183"/>
            <a:ext cx="10058400" cy="473634"/>
          </a:xfrm>
        </p:spPr>
        <p:txBody>
          <a:bodyPr/>
          <a:lstStyle/>
          <a:p>
            <a:pPr algn="ctr"/>
            <a:r>
              <a:rPr lang="en-CA" dirty="0"/>
              <a:t>This took a while.</a:t>
            </a:r>
          </a:p>
        </p:txBody>
      </p:sp>
    </p:spTree>
    <p:extLst>
      <p:ext uri="{BB962C8B-B14F-4D97-AF65-F5344CB8AC3E}">
        <p14:creationId xmlns:p14="http://schemas.microsoft.com/office/powerpoint/2010/main" val="240782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A09EEBC-5E2C-D240-A5D6-6952B8392E49}"/>
              </a:ext>
            </a:extLst>
          </p:cNvPr>
          <p:cNvSpPr>
            <a:spLocks noGrp="1"/>
          </p:cNvSpPr>
          <p:nvPr>
            <p:ph idx="1"/>
          </p:nvPr>
        </p:nvSpPr>
        <p:spPr>
          <a:xfrm>
            <a:off x="1097280" y="1589396"/>
            <a:ext cx="10058400" cy="3049839"/>
          </a:xfrm>
        </p:spPr>
        <p:txBody>
          <a:bodyPr>
            <a:normAutofit/>
          </a:bodyPr>
          <a:lstStyle/>
          <a:p>
            <a:pPr>
              <a:buFont typeface="Arial" panose="020B0604020202020204" pitchFamily="34" charset="0"/>
              <a:buChar char="•"/>
            </a:pPr>
            <a:r>
              <a:rPr lang="en-US" sz="2000" dirty="0"/>
              <a:t>All models except K-Nearest Neighbors overfit.</a:t>
            </a:r>
          </a:p>
          <a:p>
            <a:pPr>
              <a:buFont typeface="Arial" panose="020B0604020202020204" pitchFamily="34" charset="0"/>
              <a:buChar char="•"/>
            </a:pPr>
            <a:r>
              <a:rPr lang="en-US" dirty="0"/>
              <a:t>However, K-Nearest Neighbors underperformed most models in accuracy.</a:t>
            </a:r>
          </a:p>
          <a:p>
            <a:pPr>
              <a:buFont typeface="Arial" panose="020B0604020202020204" pitchFamily="34" charset="0"/>
              <a:buChar char="•"/>
            </a:pPr>
            <a:r>
              <a:rPr lang="en-US" dirty="0"/>
              <a:t>Most model’s accuracy between 59-64%.</a:t>
            </a:r>
          </a:p>
          <a:p>
            <a:pPr>
              <a:buFont typeface="Arial" panose="020B0604020202020204" pitchFamily="34" charset="0"/>
              <a:buChar char="•"/>
            </a:pPr>
            <a:r>
              <a:rPr lang="en-US" dirty="0" err="1"/>
              <a:t>GridSearchCV</a:t>
            </a:r>
            <a:r>
              <a:rPr lang="en-US" dirty="0"/>
              <a:t> skews to large choices of </a:t>
            </a:r>
            <a:r>
              <a:rPr lang="en-US" dirty="0" err="1"/>
              <a:t>max_features</a:t>
            </a:r>
            <a:r>
              <a:rPr lang="en-US" dirty="0"/>
              <a:t> if left to its own devices: will overfit for marginal increases in accuracy.</a:t>
            </a:r>
          </a:p>
          <a:p>
            <a:pPr>
              <a:buFont typeface="Arial" panose="020B0604020202020204" pitchFamily="34" charset="0"/>
              <a:buChar char="•"/>
            </a:pPr>
            <a:r>
              <a:rPr lang="en-US" dirty="0"/>
              <a:t>No model significantly outperformed any of the others.</a:t>
            </a:r>
          </a:p>
        </p:txBody>
      </p:sp>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Notes from model experimentation</a:t>
            </a:r>
          </a:p>
        </p:txBody>
      </p:sp>
      <p:sp>
        <p:nvSpPr>
          <p:cNvPr id="4" name="Content Placeholder 11">
            <a:extLst>
              <a:ext uri="{FF2B5EF4-FFF2-40B4-BE49-F238E27FC236}">
                <a16:creationId xmlns:a16="http://schemas.microsoft.com/office/drawing/2014/main" id="{87E031B1-9637-47E0-9FCD-8082BB2757BF}"/>
              </a:ext>
            </a:extLst>
          </p:cNvPr>
          <p:cNvSpPr txBox="1">
            <a:spLocks/>
          </p:cNvSpPr>
          <p:nvPr/>
        </p:nvSpPr>
        <p:spPr>
          <a:xfrm>
            <a:off x="1097280" y="4989425"/>
            <a:ext cx="10058400" cy="44318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I hope I’m not just measuring randomness</a:t>
            </a:r>
          </a:p>
        </p:txBody>
      </p:sp>
    </p:spTree>
    <p:extLst>
      <p:ext uri="{BB962C8B-B14F-4D97-AF65-F5344CB8AC3E}">
        <p14:creationId xmlns:p14="http://schemas.microsoft.com/office/powerpoint/2010/main" val="1343527194"/>
      </p:ext>
    </p:extLst>
  </p:cSld>
  <p:clrMapOvr>
    <a:masterClrMapping/>
  </p:clrMapOvr>
</p:sld>
</file>

<file path=ppt/theme/theme1.xml><?xml version="1.0" encoding="utf-8"?>
<a:theme xmlns:a="http://schemas.openxmlformats.org/drawingml/2006/main" name="RetrospectVTI">
  <a:themeElements>
    <a:clrScheme name="Custom 2">
      <a:dk1>
        <a:srgbClr val="000000"/>
      </a:dk1>
      <a:lt1>
        <a:srgbClr val="ECEEF7"/>
      </a:lt1>
      <a:dk2>
        <a:srgbClr val="C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Organic</Template>
  <TotalTime>0</TotalTime>
  <Words>1658</Words>
  <Application>Microsoft Office PowerPoint</Application>
  <PresentationFormat>Widescreen</PresentationFormat>
  <Paragraphs>161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RetrospectVTI</vt:lpstr>
      <vt:lpstr>Classifying Canadian Political discussion</vt:lpstr>
      <vt:lpstr>Motivation</vt:lpstr>
      <vt:lpstr>Examples</vt:lpstr>
      <vt:lpstr>Our focus: Canadian issues</vt:lpstr>
      <vt:lpstr>Data Acquisition</vt:lpstr>
      <vt:lpstr>Preprocessing</vt:lpstr>
      <vt:lpstr>Modelling</vt:lpstr>
      <vt:lpstr>PowerPoint Presentation</vt:lpstr>
      <vt:lpstr>Notes from model experimentation</vt:lpstr>
      <vt:lpstr>Final model: Bernoulli Naïve Bayes</vt:lpstr>
      <vt:lpstr>Final model: Metrics</vt:lpstr>
      <vt:lpstr>Thoughts</vt:lpstr>
      <vt:lpstr>Token probabilities</vt:lpstr>
      <vt:lpstr>The most r/Canada comment</vt:lpstr>
      <vt:lpstr>PowerPoint Presentation</vt:lpstr>
      <vt:lpstr>The most r/OnGuardForThee comments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2020-10-12T21:37:04Z</dcterms:created>
  <dcterms:modified xsi:type="dcterms:W3CDTF">2020-10-13T01:21:24Z</dcterms:modified>
</cp:coreProperties>
</file>