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7" r:id="rId4"/>
    <p:sldId id="270" r:id="rId5"/>
    <p:sldId id="271" r:id="rId6"/>
    <p:sldId id="272" r:id="rId7"/>
    <p:sldId id="273" r:id="rId8"/>
    <p:sldId id="274" r:id="rId9"/>
    <p:sldId id="275" r:id="rId10"/>
    <p:sldId id="276" r:id="rId11"/>
    <p:sldId id="27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90"/>
  </p:normalViewPr>
  <p:slideViewPr>
    <p:cSldViewPr snapToGrid="0">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49106" y="1845084"/>
            <a:ext cx="11493787" cy="3785652"/>
          </a:xfrm>
          <a:prstGeom prst="rect">
            <a:avLst/>
          </a:prstGeom>
          <a:solidFill>
            <a:srgbClr val="3B3B3B"/>
          </a:solidFill>
        </p:spPr>
        <p:txBody>
          <a:bodyPr wrap="none" rtlCol="0">
            <a:spAutoFit/>
          </a:bodyPr>
          <a:lstStyle/>
          <a:p>
            <a:r>
              <a:rPr lang="en-US" sz="6600" dirty="0">
                <a:solidFill>
                  <a:srgbClr val="FF6600"/>
                </a:solidFill>
              </a:rPr>
              <a:t>Game-to-Market</a:t>
            </a:r>
          </a:p>
          <a:p>
            <a:r>
              <a:rPr lang="en-US" sz="6600" dirty="0">
                <a:solidFill>
                  <a:srgbClr val="FF6600"/>
                </a:solidFill>
              </a:rPr>
              <a:t>Exploratory Data Analysis Project</a:t>
            </a:r>
          </a:p>
          <a:p>
            <a:endParaRPr lang="en-US" sz="4000" dirty="0"/>
          </a:p>
          <a:p>
            <a:r>
              <a:rPr lang="en-US" sz="4000" dirty="0">
                <a:solidFill>
                  <a:srgbClr val="FF6600"/>
                </a:solidFill>
              </a:rPr>
              <a:t>Pedram Doroudchi</a:t>
            </a:r>
          </a:p>
          <a:p>
            <a:r>
              <a:rPr lang="en-US" sz="2800" b="1" dirty="0">
                <a:solidFill>
                  <a:srgbClr val="FF6600"/>
                </a:solidFill>
              </a:rPr>
              <a:t>10/17/22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04622" y="-5404624"/>
            <a:ext cx="1382754" cy="12192001"/>
          </a:xfrm>
          <a:solidFill>
            <a:srgbClr val="3B3B3B"/>
          </a:solidFill>
        </p:spPr>
        <p:txBody>
          <a:bodyPr vert="vert270" anchor="t" anchorCtr="0">
            <a:normAutofit fontScale="90000"/>
          </a:bodyPr>
          <a:lstStyle/>
          <a:p>
            <a:pPr algn="just"/>
            <a:br>
              <a:rPr lang="en-US" dirty="0"/>
            </a:br>
            <a:endParaRPr lang="en-US" b="1" dirty="0">
              <a:solidFill>
                <a:srgbClr val="FF6600"/>
              </a:solidFill>
            </a:endParaRPr>
          </a:p>
        </p:txBody>
      </p:sp>
      <p:sp>
        <p:nvSpPr>
          <p:cNvPr id="8" name="TextBox 7">
            <a:extLst>
              <a:ext uri="{FF2B5EF4-FFF2-40B4-BE49-F238E27FC236}">
                <a16:creationId xmlns:a16="http://schemas.microsoft.com/office/drawing/2014/main" id="{8102553F-089E-D7FB-3F4A-0B4A8EC17D51}"/>
              </a:ext>
            </a:extLst>
          </p:cNvPr>
          <p:cNvSpPr txBox="1"/>
          <p:nvPr/>
        </p:nvSpPr>
        <p:spPr>
          <a:xfrm>
            <a:off x="1875262" y="183544"/>
            <a:ext cx="8441473" cy="1015663"/>
          </a:xfrm>
          <a:prstGeom prst="rect">
            <a:avLst/>
          </a:prstGeom>
          <a:noFill/>
        </p:spPr>
        <p:txBody>
          <a:bodyPr wrap="square" rtlCol="0">
            <a:spAutoFit/>
          </a:bodyPr>
          <a:lstStyle/>
          <a:p>
            <a:pPr algn="ctr"/>
            <a:r>
              <a:rPr lang="en-US" sz="6000" dirty="0">
                <a:solidFill>
                  <a:srgbClr val="FF6600"/>
                </a:solidFill>
                <a:latin typeface="+mj-lt"/>
              </a:rPr>
              <a:t>EDA</a:t>
            </a:r>
          </a:p>
        </p:txBody>
      </p:sp>
      <p:sp>
        <p:nvSpPr>
          <p:cNvPr id="9" name="TextBox 8">
            <a:extLst>
              <a:ext uri="{FF2B5EF4-FFF2-40B4-BE49-F238E27FC236}">
                <a16:creationId xmlns:a16="http://schemas.microsoft.com/office/drawing/2014/main" id="{681640FE-84EB-832F-6473-FF87097E48AB}"/>
              </a:ext>
            </a:extLst>
          </p:cNvPr>
          <p:cNvSpPr txBox="1"/>
          <p:nvPr/>
        </p:nvSpPr>
        <p:spPr>
          <a:xfrm>
            <a:off x="724826" y="1566299"/>
            <a:ext cx="10742343" cy="523220"/>
          </a:xfrm>
          <a:prstGeom prst="rect">
            <a:avLst/>
          </a:prstGeom>
          <a:noFill/>
        </p:spPr>
        <p:txBody>
          <a:bodyPr wrap="square" rtlCol="0">
            <a:spAutoFit/>
          </a:bodyPr>
          <a:lstStyle/>
          <a:p>
            <a:pPr marL="571500" indent="-571500">
              <a:buFont typeface="Wingdings" pitchFamily="2" charset="2"/>
              <a:buChar char="Ø"/>
            </a:pPr>
            <a:r>
              <a:rPr lang="en-US" sz="2800" dirty="0">
                <a:latin typeface="-apple-system"/>
              </a:rPr>
              <a:t>“How</a:t>
            </a:r>
            <a:r>
              <a:rPr lang="en-US" sz="2800" b="0" i="0" u="none" strike="noStrike" dirty="0">
                <a:effectLst/>
                <a:latin typeface="-apple-system"/>
              </a:rPr>
              <a:t> do the cab companies compare city-wise?”</a:t>
            </a:r>
            <a:endParaRPr lang="en-US" sz="2800" dirty="0"/>
          </a:p>
        </p:txBody>
      </p:sp>
      <p:sp>
        <p:nvSpPr>
          <p:cNvPr id="16" name="TextBox 15">
            <a:extLst>
              <a:ext uri="{FF2B5EF4-FFF2-40B4-BE49-F238E27FC236}">
                <a16:creationId xmlns:a16="http://schemas.microsoft.com/office/drawing/2014/main" id="{C1C6F91C-0C02-0FE7-4E19-6AD357FB9A4E}"/>
              </a:ext>
            </a:extLst>
          </p:cNvPr>
          <p:cNvSpPr txBox="1"/>
          <p:nvPr/>
        </p:nvSpPr>
        <p:spPr>
          <a:xfrm>
            <a:off x="6411952" y="2478578"/>
            <a:ext cx="5345153" cy="3754874"/>
          </a:xfrm>
          <a:prstGeom prst="rect">
            <a:avLst/>
          </a:prstGeom>
          <a:noFill/>
        </p:spPr>
        <p:txBody>
          <a:bodyPr wrap="square" rtlCol="0">
            <a:spAutoFit/>
          </a:bodyPr>
          <a:lstStyle/>
          <a:p>
            <a:pPr marL="342900" indent="-342900" algn="l">
              <a:buFont typeface="Wingdings" pitchFamily="2" charset="2"/>
              <a:buChar char="Ø"/>
            </a:pPr>
            <a:r>
              <a:rPr lang="en-US" sz="1700" b="0" i="0" u="none" strike="noStrike" dirty="0">
                <a:effectLst/>
              </a:rPr>
              <a:t>We see above that Yellow Cab has far more customers than Pink Cab in almost every city except for Nashville, TN, Pittsburgh, PA, Sacramento, CA, and San Diego, CA, where Pink Cab has slightly more users</a:t>
            </a:r>
          </a:p>
          <a:p>
            <a:pPr marL="342900" indent="-342900" algn="l">
              <a:buFont typeface="Wingdings" pitchFamily="2" charset="2"/>
              <a:buChar char="Ø"/>
            </a:pPr>
            <a:r>
              <a:rPr lang="en-US" sz="1700" b="0" i="0" u="none" strike="noStrike" dirty="0">
                <a:effectLst/>
              </a:rPr>
              <a:t>Yellow Cab has far more customers in the major population centers of Chicago, IL (~ 47,000 vs 9,000) and New York, NY (~ 86,000 vs 14,000), which has by far the largest population of the cities above (~ 8.4 million)</a:t>
            </a:r>
            <a:endParaRPr lang="en-US" sz="1700" dirty="0"/>
          </a:p>
          <a:p>
            <a:pPr marL="342900" indent="-342900" algn="l">
              <a:buFont typeface="Wingdings" pitchFamily="2" charset="2"/>
              <a:buChar char="Ø"/>
            </a:pPr>
            <a:r>
              <a:rPr lang="en-US" sz="1700" b="0" i="0" u="none" strike="noStrike" dirty="0">
                <a:effectLst/>
              </a:rPr>
              <a:t>Yellow Cab is also notably superior in cities such as Boston, MA, Los Angeles, CA and Washington, DC</a:t>
            </a:r>
          </a:p>
          <a:p>
            <a:pPr marL="342900" indent="-342900" algn="l">
              <a:buFont typeface="Wingdings" pitchFamily="2" charset="2"/>
              <a:buChar char="Ø"/>
            </a:pPr>
            <a:r>
              <a:rPr lang="en-US" sz="1700" b="0" i="0" u="none" strike="noStrike" dirty="0">
                <a:effectLst/>
              </a:rPr>
              <a:t>Unfortunately for Pink Cab, it appears that Yellow Cab takes the cake for most customers in major American population centers</a:t>
            </a:r>
          </a:p>
        </p:txBody>
      </p:sp>
      <p:pic>
        <p:nvPicPr>
          <p:cNvPr id="5" name="Picture 4">
            <a:extLst>
              <a:ext uri="{FF2B5EF4-FFF2-40B4-BE49-F238E27FC236}">
                <a16:creationId xmlns:a16="http://schemas.microsoft.com/office/drawing/2014/main" id="{005C69F9-7B08-A489-E0EC-11D055EB0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95" y="2299071"/>
            <a:ext cx="5977056" cy="4374376"/>
          </a:xfrm>
          <a:prstGeom prst="rect">
            <a:avLst/>
          </a:prstGeom>
        </p:spPr>
      </p:pic>
    </p:spTree>
    <p:extLst>
      <p:ext uri="{BB962C8B-B14F-4D97-AF65-F5344CB8AC3E}">
        <p14:creationId xmlns:p14="http://schemas.microsoft.com/office/powerpoint/2010/main" val="173856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04622" y="-5404624"/>
            <a:ext cx="1382754" cy="12192001"/>
          </a:xfrm>
          <a:solidFill>
            <a:srgbClr val="3B3B3B"/>
          </a:solidFill>
        </p:spPr>
        <p:txBody>
          <a:bodyPr vert="vert270" anchor="t" anchorCtr="0">
            <a:normAutofit fontScale="90000"/>
          </a:bodyPr>
          <a:lstStyle/>
          <a:p>
            <a:pPr algn="just"/>
            <a:br>
              <a:rPr lang="en-US" dirty="0"/>
            </a:br>
            <a:endParaRPr lang="en-US" b="1" dirty="0">
              <a:solidFill>
                <a:srgbClr val="FF6600"/>
              </a:solidFill>
            </a:endParaRPr>
          </a:p>
        </p:txBody>
      </p:sp>
      <p:sp>
        <p:nvSpPr>
          <p:cNvPr id="8" name="TextBox 7">
            <a:extLst>
              <a:ext uri="{FF2B5EF4-FFF2-40B4-BE49-F238E27FC236}">
                <a16:creationId xmlns:a16="http://schemas.microsoft.com/office/drawing/2014/main" id="{8102553F-089E-D7FB-3F4A-0B4A8EC17D51}"/>
              </a:ext>
            </a:extLst>
          </p:cNvPr>
          <p:cNvSpPr txBox="1"/>
          <p:nvPr/>
        </p:nvSpPr>
        <p:spPr>
          <a:xfrm>
            <a:off x="1483112" y="183544"/>
            <a:ext cx="8833623" cy="1015663"/>
          </a:xfrm>
          <a:prstGeom prst="rect">
            <a:avLst/>
          </a:prstGeom>
          <a:noFill/>
        </p:spPr>
        <p:txBody>
          <a:bodyPr wrap="square" rtlCol="0">
            <a:spAutoFit/>
          </a:bodyPr>
          <a:lstStyle/>
          <a:p>
            <a:pPr algn="ctr"/>
            <a:r>
              <a:rPr lang="en-US" sz="6000" dirty="0">
                <a:solidFill>
                  <a:srgbClr val="FF6600"/>
                </a:solidFill>
                <a:latin typeface="+mj-lt"/>
              </a:rPr>
              <a:t>EDA Summary &amp; Conclusion</a:t>
            </a:r>
          </a:p>
        </p:txBody>
      </p:sp>
      <p:sp>
        <p:nvSpPr>
          <p:cNvPr id="9" name="TextBox 8">
            <a:extLst>
              <a:ext uri="{FF2B5EF4-FFF2-40B4-BE49-F238E27FC236}">
                <a16:creationId xmlns:a16="http://schemas.microsoft.com/office/drawing/2014/main" id="{681640FE-84EB-832F-6473-FF87097E48AB}"/>
              </a:ext>
            </a:extLst>
          </p:cNvPr>
          <p:cNvSpPr txBox="1"/>
          <p:nvPr/>
        </p:nvSpPr>
        <p:spPr>
          <a:xfrm>
            <a:off x="724827" y="1566299"/>
            <a:ext cx="10742343" cy="6340197"/>
          </a:xfrm>
          <a:prstGeom prst="rect">
            <a:avLst/>
          </a:prstGeom>
          <a:noFill/>
        </p:spPr>
        <p:txBody>
          <a:bodyPr wrap="square" rtlCol="0">
            <a:spAutoFit/>
          </a:bodyPr>
          <a:lstStyle/>
          <a:p>
            <a:pPr marL="571500" indent="-571500">
              <a:buFont typeface="Wingdings" pitchFamily="2" charset="2"/>
              <a:buChar char="Ø"/>
            </a:pPr>
            <a:r>
              <a:rPr lang="en-US" dirty="0"/>
              <a:t>Yellow Cab is more profitable than Pink Cab on average yet both companies share similar customer attributes</a:t>
            </a:r>
          </a:p>
          <a:p>
            <a:pPr marL="1028700" lvl="1" indent="-571500">
              <a:buFont typeface="Wingdings" pitchFamily="2" charset="2"/>
              <a:buChar char="Ø"/>
            </a:pPr>
            <a:r>
              <a:rPr lang="en-US" dirty="0"/>
              <a:t>Perhaps Pink Cab lacks the capital to expand its market share, so XYZ could secure a larger chunk of the company and thus a larger share of future profit; however, this </a:t>
            </a:r>
            <a:r>
              <a:rPr lang="en-US"/>
              <a:t>requires further analysis</a:t>
            </a:r>
            <a:endParaRPr lang="en-US" dirty="0"/>
          </a:p>
          <a:p>
            <a:pPr marL="571500" indent="-571500">
              <a:buFont typeface="Wingdings" pitchFamily="2" charset="2"/>
              <a:buChar char="Ø"/>
            </a:pPr>
            <a:r>
              <a:rPr lang="en-US" b="0" i="0" u="none" strike="noStrike" dirty="0">
                <a:effectLst/>
              </a:rPr>
              <a:t>The profit pattern of Yellow Cab displays more variance than that of Pink Cab but both companies display similar seasonal trends with Q1 being weakest and Q4 the strongest financially</a:t>
            </a:r>
          </a:p>
          <a:p>
            <a:pPr marL="571500" indent="-571500">
              <a:buFont typeface="Wingdings" pitchFamily="2" charset="2"/>
              <a:buChar char="Ø"/>
            </a:pPr>
            <a:r>
              <a:rPr lang="en-US" sz="1800" b="0" i="0" u="none" strike="noStrike" dirty="0">
                <a:effectLst/>
              </a:rPr>
              <a:t>Both companies display similar seasonal trends and Yellow Cab consistently has more customers than Pink Cab at all times of the year</a:t>
            </a:r>
          </a:p>
          <a:p>
            <a:pPr marL="571500" indent="-571500">
              <a:buFont typeface="Wingdings" pitchFamily="2" charset="2"/>
              <a:buChar char="Ø"/>
            </a:pPr>
            <a:r>
              <a:rPr lang="en-US" sz="1800" b="0" i="0" u="none" strike="noStrike" dirty="0">
                <a:effectLst/>
              </a:rPr>
              <a:t>Yellow Cab has far more daily customers and a higher variance in number of customers than Pink Cab</a:t>
            </a:r>
          </a:p>
          <a:p>
            <a:pPr marL="571500" indent="-571500">
              <a:buFont typeface="Wingdings" pitchFamily="2" charset="2"/>
              <a:buChar char="Ø"/>
            </a:pPr>
            <a:r>
              <a:rPr lang="en-US" sz="1800" b="0" i="0" u="none" strike="noStrike" dirty="0">
                <a:effectLst/>
                <a:latin typeface="-apple-system"/>
              </a:rPr>
              <a:t>Yellow Cab does a far better job retaining its customer base, with some customers taking as many as 50 trips and approximately 25% of customers taking more than 10 rides with the company between 2016 &amp; 2018; meanwhile, Pink Cab has virtually no customers who have taken more than 15 trips</a:t>
            </a:r>
          </a:p>
          <a:p>
            <a:pPr marL="571500" indent="-571500">
              <a:buFont typeface="Wingdings" pitchFamily="2" charset="2"/>
              <a:buChar char="Ø"/>
            </a:pPr>
            <a:r>
              <a:rPr lang="en-US" sz="1800" b="0" i="0" u="none" strike="noStrike" dirty="0">
                <a:effectLst/>
              </a:rPr>
              <a:t>Yellow Cab takes the cake for most customers in major American population centers</a:t>
            </a:r>
            <a:endParaRPr lang="en-US" dirty="0">
              <a:latin typeface="-apple-system"/>
            </a:endParaRPr>
          </a:p>
          <a:p>
            <a:pPr marL="571500" indent="-571500">
              <a:buFont typeface="Wingdings" pitchFamily="2" charset="2"/>
              <a:buChar char="Ø"/>
            </a:pPr>
            <a:endParaRPr lang="en-US" sz="1800" b="0" i="0" u="none" strike="noStrike" dirty="0">
              <a:effectLst/>
              <a:latin typeface="-apple-system"/>
            </a:endParaRPr>
          </a:p>
          <a:p>
            <a:r>
              <a:rPr lang="en-US" b="0" i="0" u="none" strike="noStrike" dirty="0">
                <a:effectLst/>
                <a:latin typeface="-apple-system"/>
              </a:rPr>
              <a:t>After our thorough analysis, it is safe to say that Yellow Cab dominates Pink Cab in profits, number of customers and customer retention as we have seen above; these are key indicators of a healthy business, and Yellow Cab displays strong performance within each in spades. Thus it is in XYZ's best interest to </a:t>
            </a:r>
            <a:r>
              <a:rPr lang="en-US" b="1" i="0" u="none" strike="noStrike" dirty="0">
                <a:effectLst/>
                <a:latin typeface="-apple-system"/>
              </a:rPr>
              <a:t>invest in the future of Yellow Cab Company</a:t>
            </a:r>
            <a:r>
              <a:rPr lang="en-US" i="0" u="none" strike="noStrike" dirty="0">
                <a:effectLst/>
                <a:latin typeface="-apple-system"/>
              </a:rPr>
              <a:t>.</a:t>
            </a:r>
            <a:endParaRPr lang="en-US" sz="1800" b="0" i="0" u="none" strike="noStrike" dirty="0">
              <a:effectLst/>
              <a:latin typeface="-apple-system"/>
            </a:endParaRPr>
          </a:p>
          <a:p>
            <a:pPr marL="571500" indent="-571500">
              <a:buFont typeface="Wingdings" pitchFamily="2" charset="2"/>
              <a:buChar char="Ø"/>
            </a:pPr>
            <a:endParaRPr lang="en-US" dirty="0"/>
          </a:p>
          <a:p>
            <a:pPr marL="571500" indent="-571500">
              <a:buFont typeface="Wingdings" pitchFamily="2" charset="2"/>
              <a:buChar char="Ø"/>
            </a:pPr>
            <a:endParaRPr lang="en-US" sz="1800" b="0" i="0" u="none" strike="noStrike" dirty="0">
              <a:effectLst/>
            </a:endParaRPr>
          </a:p>
          <a:p>
            <a:pPr marL="571500" indent="-571500">
              <a:buFont typeface="Wingdings" pitchFamily="2" charset="2"/>
              <a:buChar char="Ø"/>
            </a:pPr>
            <a:endParaRPr lang="en-US" dirty="0"/>
          </a:p>
          <a:p>
            <a:pPr marL="571500" indent="-571500">
              <a:buFont typeface="Wingdings" pitchFamily="2" charset="2"/>
              <a:buChar char="Ø"/>
            </a:pPr>
            <a:endParaRPr lang="en-US" sz="2800" dirty="0"/>
          </a:p>
        </p:txBody>
      </p:sp>
    </p:spTree>
    <p:extLst>
      <p:ext uri="{BB962C8B-B14F-4D97-AF65-F5344CB8AC3E}">
        <p14:creationId xmlns:p14="http://schemas.microsoft.com/office/powerpoint/2010/main" val="414869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dirty="0">
              <a:solidFill>
                <a:srgbClr val="3B3B3B"/>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207620"/>
            <a:ext cx="1650380" cy="1650383"/>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 &amp; Conclusion</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207620"/>
            <a:ext cx="1650380" cy="1650383"/>
          </a:xfrm>
          <a:prstGeom prst="rect">
            <a:avLst/>
          </a:prstGeom>
        </p:spPr>
      </p:pic>
    </p:spTree>
    <p:extLst>
      <p:ext uri="{BB962C8B-B14F-4D97-AF65-F5344CB8AC3E}">
        <p14:creationId xmlns:p14="http://schemas.microsoft.com/office/powerpoint/2010/main" val="184165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04622" y="-5404624"/>
            <a:ext cx="1382754" cy="12192001"/>
          </a:xfrm>
          <a:solidFill>
            <a:srgbClr val="3B3B3B"/>
          </a:solidFill>
        </p:spPr>
        <p:txBody>
          <a:bodyPr vert="vert270" anchor="t" anchorCtr="0">
            <a:normAutofit fontScale="90000"/>
          </a:bodyPr>
          <a:lstStyle/>
          <a:p>
            <a:pPr algn="just"/>
            <a:br>
              <a:rPr lang="en-US" dirty="0"/>
            </a:br>
            <a:endParaRPr lang="en-US" b="1" dirty="0">
              <a:solidFill>
                <a:srgbClr val="FF6600"/>
              </a:solidFill>
            </a:endParaRPr>
          </a:p>
        </p:txBody>
      </p:sp>
      <p:sp>
        <p:nvSpPr>
          <p:cNvPr id="8" name="TextBox 7">
            <a:extLst>
              <a:ext uri="{FF2B5EF4-FFF2-40B4-BE49-F238E27FC236}">
                <a16:creationId xmlns:a16="http://schemas.microsoft.com/office/drawing/2014/main" id="{8102553F-089E-D7FB-3F4A-0B4A8EC17D51}"/>
              </a:ext>
            </a:extLst>
          </p:cNvPr>
          <p:cNvSpPr txBox="1"/>
          <p:nvPr/>
        </p:nvSpPr>
        <p:spPr>
          <a:xfrm>
            <a:off x="1875262" y="183544"/>
            <a:ext cx="8441473" cy="1015663"/>
          </a:xfrm>
          <a:prstGeom prst="rect">
            <a:avLst/>
          </a:prstGeom>
          <a:noFill/>
        </p:spPr>
        <p:txBody>
          <a:bodyPr wrap="square" rtlCol="0">
            <a:spAutoFit/>
          </a:bodyPr>
          <a:lstStyle/>
          <a:p>
            <a:pPr algn="ctr"/>
            <a:r>
              <a:rPr lang="en-US" sz="6000" dirty="0">
                <a:solidFill>
                  <a:srgbClr val="FF6600"/>
                </a:solidFill>
                <a:latin typeface="+mj-lt"/>
              </a:rPr>
              <a:t>Executive Summary</a:t>
            </a:r>
          </a:p>
        </p:txBody>
      </p:sp>
      <p:sp>
        <p:nvSpPr>
          <p:cNvPr id="9" name="TextBox 8">
            <a:extLst>
              <a:ext uri="{FF2B5EF4-FFF2-40B4-BE49-F238E27FC236}">
                <a16:creationId xmlns:a16="http://schemas.microsoft.com/office/drawing/2014/main" id="{681640FE-84EB-832F-6473-FF87097E48AB}"/>
              </a:ext>
            </a:extLst>
          </p:cNvPr>
          <p:cNvSpPr txBox="1"/>
          <p:nvPr/>
        </p:nvSpPr>
        <p:spPr>
          <a:xfrm>
            <a:off x="724829" y="1672683"/>
            <a:ext cx="6099717" cy="707886"/>
          </a:xfrm>
          <a:prstGeom prst="rect">
            <a:avLst/>
          </a:prstGeom>
          <a:noFill/>
        </p:spPr>
        <p:txBody>
          <a:bodyPr wrap="square" rtlCol="0">
            <a:spAutoFit/>
          </a:bodyPr>
          <a:lstStyle/>
          <a:p>
            <a:pPr marL="571500" indent="-571500">
              <a:buFont typeface="Wingdings" pitchFamily="2" charset="2"/>
              <a:buChar char="Ø"/>
            </a:pPr>
            <a:r>
              <a:rPr lang="en-US" sz="4000" dirty="0"/>
              <a:t>The Business Problem</a:t>
            </a:r>
          </a:p>
        </p:txBody>
      </p:sp>
      <p:sp>
        <p:nvSpPr>
          <p:cNvPr id="14" name="TextBox 13">
            <a:extLst>
              <a:ext uri="{FF2B5EF4-FFF2-40B4-BE49-F238E27FC236}">
                <a16:creationId xmlns:a16="http://schemas.microsoft.com/office/drawing/2014/main" id="{4B505A83-6858-BED9-C51F-770432672625}"/>
              </a:ext>
            </a:extLst>
          </p:cNvPr>
          <p:cNvSpPr txBox="1"/>
          <p:nvPr/>
        </p:nvSpPr>
        <p:spPr>
          <a:xfrm>
            <a:off x="724828" y="2670498"/>
            <a:ext cx="10694021" cy="1938992"/>
          </a:xfrm>
          <a:prstGeom prst="rect">
            <a:avLst/>
          </a:prstGeom>
          <a:noFill/>
        </p:spPr>
        <p:txBody>
          <a:bodyPr wrap="square" rtlCol="0">
            <a:spAutoFit/>
          </a:bodyPr>
          <a:lstStyle/>
          <a:p>
            <a:pPr algn="l"/>
            <a:r>
              <a:rPr lang="en-US" sz="2000" b="0" i="0" u="none" strike="noStrike" dirty="0">
                <a:effectLst/>
              </a:rPr>
              <a:t>XYZ is a private firm in the US. Due to remarkable growth in the cab industry during the last few years and multiple key players in the market, it is planning to make an investment in the cab industry.</a:t>
            </a:r>
          </a:p>
          <a:p>
            <a:pPr algn="l"/>
            <a:endParaRPr lang="en-US" sz="2000" b="0" i="0" u="none" strike="noStrike" dirty="0">
              <a:effectLst/>
            </a:endParaRPr>
          </a:p>
          <a:p>
            <a:pPr algn="l"/>
            <a:r>
              <a:rPr lang="en-US" sz="2000" b="0" i="0" u="none" strike="noStrike" dirty="0">
                <a:effectLst/>
              </a:rPr>
              <a:t>We have been provided with multiple data sets that contain information on 2 cab companies, Pink Cab and Yellow Cab Company. Each</a:t>
            </a:r>
            <a:r>
              <a:rPr lang="en-US" sz="2000" dirty="0"/>
              <a:t> </a:t>
            </a:r>
            <a:r>
              <a:rPr lang="en-US" sz="2000" b="0" i="0" u="none" strike="noStrike" dirty="0">
                <a:effectLst/>
              </a:rPr>
              <a:t>file (data set) provided represents different aspects of the customer profile.</a:t>
            </a:r>
          </a:p>
        </p:txBody>
      </p:sp>
      <p:sp>
        <p:nvSpPr>
          <p:cNvPr id="15" name="TextBox 14">
            <a:extLst>
              <a:ext uri="{FF2B5EF4-FFF2-40B4-BE49-F238E27FC236}">
                <a16:creationId xmlns:a16="http://schemas.microsoft.com/office/drawing/2014/main" id="{D287F183-8ADD-EB45-A453-9D3D6A47C682}"/>
              </a:ext>
            </a:extLst>
          </p:cNvPr>
          <p:cNvSpPr txBox="1"/>
          <p:nvPr/>
        </p:nvSpPr>
        <p:spPr>
          <a:xfrm>
            <a:off x="724828" y="4899419"/>
            <a:ext cx="6099717" cy="707886"/>
          </a:xfrm>
          <a:prstGeom prst="rect">
            <a:avLst/>
          </a:prstGeom>
          <a:noFill/>
        </p:spPr>
        <p:txBody>
          <a:bodyPr wrap="square" rtlCol="0">
            <a:spAutoFit/>
          </a:bodyPr>
          <a:lstStyle/>
          <a:p>
            <a:pPr marL="571500" indent="-571500">
              <a:buFont typeface="Wingdings" pitchFamily="2" charset="2"/>
              <a:buChar char="Ø"/>
            </a:pPr>
            <a:r>
              <a:rPr lang="en-US" sz="4000" dirty="0"/>
              <a:t>Objective</a:t>
            </a:r>
          </a:p>
        </p:txBody>
      </p:sp>
      <p:sp>
        <p:nvSpPr>
          <p:cNvPr id="16" name="TextBox 15">
            <a:extLst>
              <a:ext uri="{FF2B5EF4-FFF2-40B4-BE49-F238E27FC236}">
                <a16:creationId xmlns:a16="http://schemas.microsoft.com/office/drawing/2014/main" id="{C1C6F91C-0C02-0FE7-4E19-6AD357FB9A4E}"/>
              </a:ext>
            </a:extLst>
          </p:cNvPr>
          <p:cNvSpPr txBox="1"/>
          <p:nvPr/>
        </p:nvSpPr>
        <p:spPr>
          <a:xfrm>
            <a:off x="724828" y="5897234"/>
            <a:ext cx="10694020" cy="400110"/>
          </a:xfrm>
          <a:prstGeom prst="rect">
            <a:avLst/>
          </a:prstGeom>
          <a:noFill/>
        </p:spPr>
        <p:txBody>
          <a:bodyPr wrap="square" rtlCol="0">
            <a:spAutoFit/>
          </a:bodyPr>
          <a:lstStyle/>
          <a:p>
            <a:pPr algn="l"/>
            <a:r>
              <a:rPr lang="en-US" sz="2000" b="0" i="0" u="none" strike="noStrike" dirty="0">
                <a:effectLst/>
              </a:rPr>
              <a:t>Provide actionable insights to help XYZ identify the right company to invest in.</a:t>
            </a:r>
          </a:p>
        </p:txBody>
      </p:sp>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04622" y="-5404624"/>
            <a:ext cx="1382754" cy="12192001"/>
          </a:xfrm>
          <a:solidFill>
            <a:srgbClr val="3B3B3B"/>
          </a:solidFill>
        </p:spPr>
        <p:txBody>
          <a:bodyPr vert="vert270" anchor="t" anchorCtr="0">
            <a:normAutofit fontScale="90000"/>
          </a:bodyPr>
          <a:lstStyle/>
          <a:p>
            <a:pPr algn="just"/>
            <a:br>
              <a:rPr lang="en-US" dirty="0"/>
            </a:br>
            <a:endParaRPr lang="en-US" b="1" dirty="0">
              <a:solidFill>
                <a:srgbClr val="FF6600"/>
              </a:solidFill>
            </a:endParaRPr>
          </a:p>
        </p:txBody>
      </p:sp>
      <p:sp>
        <p:nvSpPr>
          <p:cNvPr id="8" name="TextBox 7">
            <a:extLst>
              <a:ext uri="{FF2B5EF4-FFF2-40B4-BE49-F238E27FC236}">
                <a16:creationId xmlns:a16="http://schemas.microsoft.com/office/drawing/2014/main" id="{8102553F-089E-D7FB-3F4A-0B4A8EC17D51}"/>
              </a:ext>
            </a:extLst>
          </p:cNvPr>
          <p:cNvSpPr txBox="1"/>
          <p:nvPr/>
        </p:nvSpPr>
        <p:spPr>
          <a:xfrm>
            <a:off x="1875260" y="173653"/>
            <a:ext cx="8441473" cy="1015663"/>
          </a:xfrm>
          <a:prstGeom prst="rect">
            <a:avLst/>
          </a:prstGeom>
          <a:noFill/>
        </p:spPr>
        <p:txBody>
          <a:bodyPr wrap="square" rtlCol="0">
            <a:spAutoFit/>
          </a:bodyPr>
          <a:lstStyle/>
          <a:p>
            <a:pPr algn="ctr"/>
            <a:r>
              <a:rPr lang="en-US" sz="6000" dirty="0">
                <a:solidFill>
                  <a:srgbClr val="FF6600"/>
                </a:solidFill>
                <a:latin typeface="+mj-lt"/>
              </a:rPr>
              <a:t>Approach</a:t>
            </a:r>
          </a:p>
        </p:txBody>
      </p:sp>
      <p:sp>
        <p:nvSpPr>
          <p:cNvPr id="14" name="TextBox 13">
            <a:extLst>
              <a:ext uri="{FF2B5EF4-FFF2-40B4-BE49-F238E27FC236}">
                <a16:creationId xmlns:a16="http://schemas.microsoft.com/office/drawing/2014/main" id="{4B505A83-6858-BED9-C51F-770432672625}"/>
              </a:ext>
            </a:extLst>
          </p:cNvPr>
          <p:cNvSpPr txBox="1"/>
          <p:nvPr/>
        </p:nvSpPr>
        <p:spPr>
          <a:xfrm>
            <a:off x="748987" y="1566299"/>
            <a:ext cx="10694021" cy="5078313"/>
          </a:xfrm>
          <a:prstGeom prst="rect">
            <a:avLst/>
          </a:prstGeom>
          <a:noFill/>
        </p:spPr>
        <p:txBody>
          <a:bodyPr wrap="square" rtlCol="0">
            <a:spAutoFit/>
          </a:bodyPr>
          <a:lstStyle/>
          <a:p>
            <a:pPr marL="285750" indent="-285750" algn="l">
              <a:buClr>
                <a:schemeClr val="tx1"/>
              </a:buClr>
              <a:buFont typeface="Wingdings" pitchFamily="2" charset="2"/>
              <a:buChar char="Ø"/>
            </a:pPr>
            <a:r>
              <a:rPr lang="en-US" b="0" i="0" u="none" strike="noStrike" dirty="0">
                <a:effectLst/>
              </a:rPr>
              <a:t>Imported and merged “</a:t>
            </a:r>
            <a:r>
              <a:rPr lang="en-US" b="0" i="0" u="none" strike="noStrike" dirty="0" err="1">
                <a:effectLst/>
              </a:rPr>
              <a:t>Cab_Data.csv</a:t>
            </a:r>
            <a:r>
              <a:rPr lang="en-US" b="0" i="0" u="none" strike="noStrike" dirty="0">
                <a:effectLst/>
              </a:rPr>
              <a:t>,” “</a:t>
            </a:r>
            <a:r>
              <a:rPr lang="en-US" b="0" i="0" u="none" strike="noStrike" dirty="0" err="1">
                <a:effectLst/>
              </a:rPr>
              <a:t>Customer_ID.csv</a:t>
            </a:r>
            <a:r>
              <a:rPr lang="en-US" b="0" i="0" u="none" strike="noStrike" dirty="0">
                <a:effectLst/>
              </a:rPr>
              <a:t>,</a:t>
            </a:r>
            <a:r>
              <a:rPr lang="en-US" dirty="0"/>
              <a:t>” “</a:t>
            </a:r>
            <a:r>
              <a:rPr lang="en-US" dirty="0" err="1"/>
              <a:t>Transaction_ID.csv</a:t>
            </a:r>
            <a:r>
              <a:rPr lang="en-US" dirty="0"/>
              <a:t>,” and “</a:t>
            </a:r>
            <a:r>
              <a:rPr lang="en-US" dirty="0" err="1"/>
              <a:t>City.csv</a:t>
            </a:r>
            <a:r>
              <a:rPr lang="en-US" dirty="0"/>
              <a:t>” datasets based on shared features into one complete pandas DataFrame (359392 rows x 14 columns)</a:t>
            </a:r>
          </a:p>
          <a:p>
            <a:pPr marL="285750" indent="-285750" algn="l">
              <a:buClr>
                <a:schemeClr val="tx1"/>
              </a:buClr>
              <a:buFont typeface="Wingdings" pitchFamily="2" charset="2"/>
              <a:buChar char="Ø"/>
            </a:pPr>
            <a:r>
              <a:rPr lang="en-US" dirty="0"/>
              <a:t>Changed column names to be more code-friendly</a:t>
            </a:r>
          </a:p>
          <a:p>
            <a:pPr marL="285750" indent="-285750" algn="l">
              <a:buClr>
                <a:schemeClr val="tx1"/>
              </a:buClr>
              <a:buFont typeface="Wingdings" pitchFamily="2" charset="2"/>
              <a:buChar char="Ø"/>
            </a:pPr>
            <a:r>
              <a:rPr lang="en-US" dirty="0"/>
              <a:t>Converted data format from number to datetime type</a:t>
            </a:r>
          </a:p>
          <a:p>
            <a:pPr marL="742950" lvl="1" indent="-285750">
              <a:buClr>
                <a:schemeClr val="tx1"/>
              </a:buClr>
              <a:buFont typeface="Wingdings" pitchFamily="2" charset="2"/>
              <a:buChar char="Ø"/>
            </a:pPr>
            <a:r>
              <a:rPr lang="en-US" dirty="0"/>
              <a:t>Data observations range from 01/02/2016 to 12/31/2018</a:t>
            </a:r>
          </a:p>
          <a:p>
            <a:pPr marL="285750" indent="-285750">
              <a:buClr>
                <a:schemeClr val="tx1"/>
              </a:buClr>
              <a:buFont typeface="Wingdings" pitchFamily="2" charset="2"/>
              <a:buChar char="Ø"/>
            </a:pPr>
            <a:r>
              <a:rPr lang="en-US" dirty="0"/>
              <a:t>Converted “Income (USD/Month)” column to “</a:t>
            </a:r>
            <a:r>
              <a:rPr lang="en-US" dirty="0" err="1"/>
              <a:t>annual_income_usd</a:t>
            </a:r>
            <a:r>
              <a:rPr lang="en-US" dirty="0"/>
              <a:t>”</a:t>
            </a:r>
          </a:p>
          <a:p>
            <a:pPr marL="285750" indent="-285750">
              <a:buClr>
                <a:schemeClr val="tx1"/>
              </a:buClr>
              <a:buFont typeface="Wingdings" pitchFamily="2" charset="2"/>
              <a:buChar char="Ø"/>
            </a:pPr>
            <a:r>
              <a:rPr lang="en-US" dirty="0"/>
              <a:t>Converted “KM Travelled” column to “</a:t>
            </a:r>
            <a:r>
              <a:rPr lang="en-US" dirty="0" err="1"/>
              <a:t>mi_traveled</a:t>
            </a:r>
            <a:r>
              <a:rPr lang="en-US" dirty="0"/>
              <a:t>”</a:t>
            </a:r>
          </a:p>
          <a:p>
            <a:pPr marL="285750" indent="-285750">
              <a:buClr>
                <a:schemeClr val="tx1"/>
              </a:buClr>
              <a:buFont typeface="Wingdings" pitchFamily="2" charset="2"/>
              <a:buChar char="Ø"/>
            </a:pPr>
            <a:r>
              <a:rPr lang="en-US" dirty="0"/>
              <a:t>Drafted descriptive statistics for each column in order to perform NA/outlier detection</a:t>
            </a:r>
          </a:p>
          <a:p>
            <a:pPr marL="742950" lvl="1" indent="-285750">
              <a:buClr>
                <a:schemeClr val="tx1"/>
              </a:buClr>
              <a:buFont typeface="Wingdings" pitchFamily="2" charset="2"/>
              <a:buChar char="Ø"/>
            </a:pPr>
            <a:r>
              <a:rPr lang="en-US" dirty="0"/>
              <a:t>Found no missing or duplicate values</a:t>
            </a:r>
          </a:p>
          <a:p>
            <a:pPr marL="742950" lvl="1" indent="-285750">
              <a:buClr>
                <a:schemeClr val="tx1"/>
              </a:buClr>
              <a:buFont typeface="Wingdings" pitchFamily="2" charset="2"/>
              <a:buChar char="Ø"/>
            </a:pPr>
            <a:r>
              <a:rPr lang="en-US" dirty="0"/>
              <a:t>Outliers are present with respect to the “</a:t>
            </a:r>
            <a:r>
              <a:rPr lang="en-US" dirty="0" err="1"/>
              <a:t>price_charged</a:t>
            </a:r>
            <a:r>
              <a:rPr lang="en-US" dirty="0"/>
              <a:t>” feature</a:t>
            </a:r>
          </a:p>
          <a:p>
            <a:pPr marL="1200150" lvl="2" indent="-285750">
              <a:buClr>
                <a:schemeClr val="tx1"/>
              </a:buClr>
              <a:buFont typeface="Wingdings" pitchFamily="2" charset="2"/>
              <a:buChar char="Ø"/>
            </a:pPr>
            <a:r>
              <a:rPr lang="en-US" dirty="0"/>
              <a:t>75</a:t>
            </a:r>
            <a:r>
              <a:rPr lang="en-US" baseline="30000" dirty="0"/>
              <a:t>th</a:t>
            </a:r>
            <a:r>
              <a:rPr lang="en-US" dirty="0"/>
              <a:t> percentile value is $600 while 13,582 observations have value greater than $1,000 and 3 observations are greater than $2,000</a:t>
            </a:r>
          </a:p>
          <a:p>
            <a:pPr marL="1657350" lvl="3" indent="-285750">
              <a:buClr>
                <a:schemeClr val="tx1"/>
              </a:buClr>
              <a:buFont typeface="Wingdings" pitchFamily="2" charset="2"/>
              <a:buChar char="Ø"/>
            </a:pPr>
            <a:r>
              <a:rPr lang="en-US" dirty="0"/>
              <a:t>These observations were not treated as outliers due to sheer number and potential external factors, such as trip duration, not included in the dataset</a:t>
            </a:r>
          </a:p>
          <a:p>
            <a:pPr marL="285750" indent="-285750">
              <a:buClr>
                <a:schemeClr val="tx1"/>
              </a:buClr>
              <a:buFont typeface="Wingdings" pitchFamily="2" charset="2"/>
              <a:buChar char="Ø"/>
            </a:pPr>
            <a:r>
              <a:rPr lang="en-US" dirty="0"/>
              <a:t>Created correlation matrix to analyze relationships between variables</a:t>
            </a:r>
          </a:p>
          <a:p>
            <a:pPr marL="742950" lvl="1" indent="-285750">
              <a:buClr>
                <a:schemeClr val="tx1"/>
              </a:buClr>
              <a:buFont typeface="Wingdings" pitchFamily="2" charset="2"/>
              <a:buChar char="Ø"/>
            </a:pPr>
            <a:r>
              <a:rPr lang="en-US" dirty="0"/>
              <a:t>Only a few obvious correlations (”</a:t>
            </a:r>
            <a:r>
              <a:rPr lang="en-US" dirty="0" err="1"/>
              <a:t>price_charged</a:t>
            </a:r>
            <a:r>
              <a:rPr lang="en-US" dirty="0"/>
              <a:t>,” “</a:t>
            </a:r>
            <a:r>
              <a:rPr lang="en-US" dirty="0" err="1"/>
              <a:t>mi_traveled</a:t>
            </a:r>
            <a:r>
              <a:rPr lang="en-US" dirty="0"/>
              <a:t>,” and “</a:t>
            </a:r>
            <a:r>
              <a:rPr lang="en-US" dirty="0" err="1"/>
              <a:t>trip_cost</a:t>
            </a:r>
            <a:r>
              <a:rPr lang="en-US" dirty="0"/>
              <a:t>” share strong positive pairwise correlations)</a:t>
            </a:r>
          </a:p>
          <a:p>
            <a:pPr marL="285750" indent="-285750">
              <a:buClr>
                <a:schemeClr val="tx1"/>
              </a:buClr>
              <a:buFont typeface="Wingdings" pitchFamily="2" charset="2"/>
              <a:buChar char="Ø"/>
            </a:pPr>
            <a:endParaRPr lang="en-US" dirty="0"/>
          </a:p>
        </p:txBody>
      </p:sp>
      <p:pic>
        <p:nvPicPr>
          <p:cNvPr id="4" name="Picture 4" descr="pandas (software) - Wikipedia">
            <a:extLst>
              <a:ext uri="{FF2B5EF4-FFF2-40B4-BE49-F238E27FC236}">
                <a16:creationId xmlns:a16="http://schemas.microsoft.com/office/drawing/2014/main" id="{3710F51B-AA71-84C5-2EFA-470AFA4CE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3549" y="183546"/>
            <a:ext cx="2918162" cy="11794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programming language) - Wikipedia">
            <a:extLst>
              <a:ext uri="{FF2B5EF4-FFF2-40B4-BE49-F238E27FC236}">
                <a16:creationId xmlns:a16="http://schemas.microsoft.com/office/drawing/2014/main" id="{5B062DFA-8092-C29E-67AE-010E90745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82" y="183546"/>
            <a:ext cx="1084978" cy="118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69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04622" y="-5404624"/>
            <a:ext cx="1382754" cy="12192001"/>
          </a:xfrm>
          <a:solidFill>
            <a:srgbClr val="3B3B3B"/>
          </a:solidFill>
        </p:spPr>
        <p:txBody>
          <a:bodyPr vert="vert270" anchor="t" anchorCtr="0">
            <a:normAutofit fontScale="90000"/>
          </a:bodyPr>
          <a:lstStyle/>
          <a:p>
            <a:pPr algn="just"/>
            <a:br>
              <a:rPr lang="en-US" dirty="0"/>
            </a:br>
            <a:endParaRPr lang="en-US" b="1" dirty="0">
              <a:solidFill>
                <a:srgbClr val="FF6600"/>
              </a:solidFill>
            </a:endParaRPr>
          </a:p>
        </p:txBody>
      </p:sp>
      <p:sp>
        <p:nvSpPr>
          <p:cNvPr id="8" name="TextBox 7">
            <a:extLst>
              <a:ext uri="{FF2B5EF4-FFF2-40B4-BE49-F238E27FC236}">
                <a16:creationId xmlns:a16="http://schemas.microsoft.com/office/drawing/2014/main" id="{8102553F-089E-D7FB-3F4A-0B4A8EC17D51}"/>
              </a:ext>
            </a:extLst>
          </p:cNvPr>
          <p:cNvSpPr txBox="1"/>
          <p:nvPr/>
        </p:nvSpPr>
        <p:spPr>
          <a:xfrm>
            <a:off x="1875262" y="183544"/>
            <a:ext cx="8441473" cy="1015663"/>
          </a:xfrm>
          <a:prstGeom prst="rect">
            <a:avLst/>
          </a:prstGeom>
          <a:noFill/>
        </p:spPr>
        <p:txBody>
          <a:bodyPr wrap="square" rtlCol="0">
            <a:spAutoFit/>
          </a:bodyPr>
          <a:lstStyle/>
          <a:p>
            <a:pPr algn="ctr"/>
            <a:r>
              <a:rPr lang="en-US" sz="6000" dirty="0">
                <a:solidFill>
                  <a:srgbClr val="FF6600"/>
                </a:solidFill>
                <a:latin typeface="+mj-lt"/>
              </a:rPr>
              <a:t>EDA</a:t>
            </a:r>
          </a:p>
        </p:txBody>
      </p:sp>
      <p:sp>
        <p:nvSpPr>
          <p:cNvPr id="9" name="TextBox 8">
            <a:extLst>
              <a:ext uri="{FF2B5EF4-FFF2-40B4-BE49-F238E27FC236}">
                <a16:creationId xmlns:a16="http://schemas.microsoft.com/office/drawing/2014/main" id="{681640FE-84EB-832F-6473-FF87097E48AB}"/>
              </a:ext>
            </a:extLst>
          </p:cNvPr>
          <p:cNvSpPr txBox="1"/>
          <p:nvPr/>
        </p:nvSpPr>
        <p:spPr>
          <a:xfrm>
            <a:off x="724826" y="1566299"/>
            <a:ext cx="10742343" cy="954107"/>
          </a:xfrm>
          <a:prstGeom prst="rect">
            <a:avLst/>
          </a:prstGeom>
          <a:noFill/>
        </p:spPr>
        <p:txBody>
          <a:bodyPr wrap="square" rtlCol="0">
            <a:spAutoFit/>
          </a:bodyPr>
          <a:lstStyle/>
          <a:p>
            <a:pPr marL="571500" indent="-571500">
              <a:buFont typeface="Wingdings" pitchFamily="2" charset="2"/>
              <a:buChar char="Ø"/>
            </a:pPr>
            <a:r>
              <a:rPr lang="en-US" sz="2800" dirty="0"/>
              <a:t>“</a:t>
            </a:r>
            <a:r>
              <a:rPr lang="en-US" sz="2800" b="0" i="0" u="none" strike="noStrike" dirty="0">
                <a:effectLst/>
              </a:rPr>
              <a:t>Which company appears more profitable on average and what are some attributes of their customers?”</a:t>
            </a:r>
            <a:endParaRPr lang="en-US" sz="2800" dirty="0"/>
          </a:p>
        </p:txBody>
      </p:sp>
      <p:sp>
        <p:nvSpPr>
          <p:cNvPr id="16" name="TextBox 15">
            <a:extLst>
              <a:ext uri="{FF2B5EF4-FFF2-40B4-BE49-F238E27FC236}">
                <a16:creationId xmlns:a16="http://schemas.microsoft.com/office/drawing/2014/main" id="{C1C6F91C-0C02-0FE7-4E19-6AD357FB9A4E}"/>
              </a:ext>
            </a:extLst>
          </p:cNvPr>
          <p:cNvSpPr txBox="1"/>
          <p:nvPr/>
        </p:nvSpPr>
        <p:spPr>
          <a:xfrm>
            <a:off x="1875262" y="3889776"/>
            <a:ext cx="7772400" cy="2585323"/>
          </a:xfrm>
          <a:prstGeom prst="rect">
            <a:avLst/>
          </a:prstGeom>
          <a:noFill/>
        </p:spPr>
        <p:txBody>
          <a:bodyPr wrap="square" rtlCol="0">
            <a:spAutoFit/>
          </a:bodyPr>
          <a:lstStyle/>
          <a:p>
            <a:pPr marL="342900" indent="-342900" algn="l">
              <a:buFont typeface="Wingdings" pitchFamily="2" charset="2"/>
              <a:buChar char="Ø"/>
            </a:pPr>
            <a:r>
              <a:rPr lang="en-US" b="0" i="0" u="none" strike="noStrike" dirty="0">
                <a:effectLst/>
              </a:rPr>
              <a:t>It appears that Yellow Cab is more profitable than Pink Cab by quite some margin; Pink had about 85,000 rides from 2016-2018 while Yellow had about 275,000, over 200% more rides</a:t>
            </a:r>
          </a:p>
          <a:p>
            <a:pPr marL="342900" indent="-342900" algn="l">
              <a:buFont typeface="Wingdings" pitchFamily="2" charset="2"/>
              <a:buChar char="Ø"/>
            </a:pPr>
            <a:r>
              <a:rPr lang="en-US" b="0" i="0" u="none" strike="noStrike" dirty="0">
                <a:effectLst/>
              </a:rPr>
              <a:t>Both companies had riders with similar average age (~ 35), income (~ 181,000 USD) and distance traveled (~ 14 mi)</a:t>
            </a:r>
            <a:endParaRPr lang="en-US" dirty="0"/>
          </a:p>
          <a:p>
            <a:pPr marL="342900" indent="-342900" algn="l">
              <a:buFont typeface="Wingdings" pitchFamily="2" charset="2"/>
              <a:buChar char="Ø"/>
            </a:pPr>
            <a:r>
              <a:rPr lang="en-US" b="0" i="0" u="none" strike="noStrike" dirty="0">
                <a:effectLst/>
              </a:rPr>
              <a:t>Pink’s average profit margin per ride is about 63 USD while Yellow’s is about 160 USD, 150% more</a:t>
            </a:r>
          </a:p>
          <a:p>
            <a:pPr marL="800100" lvl="1" indent="-342900">
              <a:buFont typeface="Wingdings" pitchFamily="2" charset="2"/>
              <a:buChar char="Ø"/>
            </a:pPr>
            <a:r>
              <a:rPr lang="en-US" b="0" i="0" u="none" strike="noStrike" dirty="0">
                <a:effectLst/>
              </a:rPr>
              <a:t>This is despite Yellow having a 20% higher average trip cost which Yellow accounts for by charging prices almost 50% higher than Pink Cab</a:t>
            </a:r>
          </a:p>
        </p:txBody>
      </p:sp>
      <p:pic>
        <p:nvPicPr>
          <p:cNvPr id="4" name="Picture 3">
            <a:extLst>
              <a:ext uri="{FF2B5EF4-FFF2-40B4-BE49-F238E27FC236}">
                <a16:creationId xmlns:a16="http://schemas.microsoft.com/office/drawing/2014/main" id="{588AA2E3-FC28-5250-6795-39A1F981F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262" y="2703951"/>
            <a:ext cx="7772400" cy="1002280"/>
          </a:xfrm>
          <a:prstGeom prst="rect">
            <a:avLst/>
          </a:prstGeom>
        </p:spPr>
      </p:pic>
    </p:spTree>
    <p:extLst>
      <p:ext uri="{BB962C8B-B14F-4D97-AF65-F5344CB8AC3E}">
        <p14:creationId xmlns:p14="http://schemas.microsoft.com/office/powerpoint/2010/main" val="88528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04622" y="-5404624"/>
            <a:ext cx="1382754" cy="12192001"/>
          </a:xfrm>
          <a:solidFill>
            <a:srgbClr val="3B3B3B"/>
          </a:solidFill>
        </p:spPr>
        <p:txBody>
          <a:bodyPr vert="vert270" anchor="t" anchorCtr="0">
            <a:normAutofit fontScale="90000"/>
          </a:bodyPr>
          <a:lstStyle/>
          <a:p>
            <a:pPr algn="just"/>
            <a:br>
              <a:rPr lang="en-US" dirty="0"/>
            </a:br>
            <a:endParaRPr lang="en-US" b="1" dirty="0">
              <a:solidFill>
                <a:srgbClr val="FF6600"/>
              </a:solidFill>
            </a:endParaRPr>
          </a:p>
        </p:txBody>
      </p:sp>
      <p:sp>
        <p:nvSpPr>
          <p:cNvPr id="8" name="TextBox 7">
            <a:extLst>
              <a:ext uri="{FF2B5EF4-FFF2-40B4-BE49-F238E27FC236}">
                <a16:creationId xmlns:a16="http://schemas.microsoft.com/office/drawing/2014/main" id="{8102553F-089E-D7FB-3F4A-0B4A8EC17D51}"/>
              </a:ext>
            </a:extLst>
          </p:cNvPr>
          <p:cNvSpPr txBox="1"/>
          <p:nvPr/>
        </p:nvSpPr>
        <p:spPr>
          <a:xfrm>
            <a:off x="1875262" y="183544"/>
            <a:ext cx="8441473" cy="1015663"/>
          </a:xfrm>
          <a:prstGeom prst="rect">
            <a:avLst/>
          </a:prstGeom>
          <a:noFill/>
        </p:spPr>
        <p:txBody>
          <a:bodyPr wrap="square" rtlCol="0">
            <a:spAutoFit/>
          </a:bodyPr>
          <a:lstStyle/>
          <a:p>
            <a:pPr algn="ctr"/>
            <a:r>
              <a:rPr lang="en-US" sz="6000" dirty="0">
                <a:solidFill>
                  <a:srgbClr val="FF6600"/>
                </a:solidFill>
                <a:latin typeface="+mj-lt"/>
              </a:rPr>
              <a:t>EDA</a:t>
            </a:r>
          </a:p>
        </p:txBody>
      </p:sp>
      <p:sp>
        <p:nvSpPr>
          <p:cNvPr id="9" name="TextBox 8">
            <a:extLst>
              <a:ext uri="{FF2B5EF4-FFF2-40B4-BE49-F238E27FC236}">
                <a16:creationId xmlns:a16="http://schemas.microsoft.com/office/drawing/2014/main" id="{681640FE-84EB-832F-6473-FF87097E48AB}"/>
              </a:ext>
            </a:extLst>
          </p:cNvPr>
          <p:cNvSpPr txBox="1"/>
          <p:nvPr/>
        </p:nvSpPr>
        <p:spPr>
          <a:xfrm>
            <a:off x="724826" y="1566299"/>
            <a:ext cx="10742343" cy="523220"/>
          </a:xfrm>
          <a:prstGeom prst="rect">
            <a:avLst/>
          </a:prstGeom>
          <a:noFill/>
        </p:spPr>
        <p:txBody>
          <a:bodyPr wrap="square" rtlCol="0">
            <a:spAutoFit/>
          </a:bodyPr>
          <a:lstStyle/>
          <a:p>
            <a:pPr marL="571500" indent="-571500">
              <a:buFont typeface="Wingdings" pitchFamily="2" charset="2"/>
              <a:buChar char="Ø"/>
            </a:pPr>
            <a:r>
              <a:rPr lang="en-US" sz="2800" dirty="0">
                <a:latin typeface="-apple-system"/>
              </a:rPr>
              <a:t>“W</a:t>
            </a:r>
            <a:r>
              <a:rPr lang="en-US" sz="2800" b="0" i="0" u="none" strike="noStrike" dirty="0">
                <a:effectLst/>
                <a:latin typeface="-apple-system"/>
              </a:rPr>
              <a:t>hat is the annual profit trend of each company?”</a:t>
            </a:r>
            <a:endParaRPr lang="en-US" sz="2800" dirty="0"/>
          </a:p>
        </p:txBody>
      </p:sp>
      <p:sp>
        <p:nvSpPr>
          <p:cNvPr id="16" name="TextBox 15">
            <a:extLst>
              <a:ext uri="{FF2B5EF4-FFF2-40B4-BE49-F238E27FC236}">
                <a16:creationId xmlns:a16="http://schemas.microsoft.com/office/drawing/2014/main" id="{C1C6F91C-0C02-0FE7-4E19-6AD357FB9A4E}"/>
              </a:ext>
            </a:extLst>
          </p:cNvPr>
          <p:cNvSpPr txBox="1"/>
          <p:nvPr/>
        </p:nvSpPr>
        <p:spPr>
          <a:xfrm>
            <a:off x="6785057" y="2122837"/>
            <a:ext cx="5192119" cy="4539704"/>
          </a:xfrm>
          <a:prstGeom prst="rect">
            <a:avLst/>
          </a:prstGeom>
          <a:noFill/>
        </p:spPr>
        <p:txBody>
          <a:bodyPr wrap="square" rtlCol="0">
            <a:spAutoFit/>
          </a:bodyPr>
          <a:lstStyle/>
          <a:p>
            <a:pPr marL="342900" indent="-342900" algn="l">
              <a:buFont typeface="Wingdings" pitchFamily="2" charset="2"/>
              <a:buChar char="Ø"/>
            </a:pPr>
            <a:r>
              <a:rPr lang="en-US" sz="1700" b="0" i="0" u="none" strike="noStrike" dirty="0">
                <a:effectLst/>
              </a:rPr>
              <a:t>The gap in quarterly profits becomes quite evident looking at the graph: Yellow Cab earns at least 3 million USD each quarter (except for Q1 2016 and Q3 2018) while Pink Cab consistently earns less than 1 million USD each quarter</a:t>
            </a:r>
          </a:p>
          <a:p>
            <a:pPr marL="342900" indent="-342900" algn="l">
              <a:buFont typeface="Wingdings" pitchFamily="2" charset="2"/>
              <a:buChar char="Ø"/>
            </a:pPr>
            <a:r>
              <a:rPr lang="en-US" sz="1700" b="0" i="0" u="none" strike="noStrike" dirty="0">
                <a:effectLst/>
              </a:rPr>
              <a:t>The profit pattern of Yellow Cab displays more variance than that of Pink Cab but both companies display similar seasonal trends with Q1 being weakest and Q4 the strongest financially</a:t>
            </a:r>
            <a:endParaRPr lang="en-US" sz="1700" dirty="0"/>
          </a:p>
          <a:p>
            <a:pPr marL="342900" indent="-342900" algn="l">
              <a:buFont typeface="Wingdings" pitchFamily="2" charset="2"/>
              <a:buChar char="Ø"/>
            </a:pPr>
            <a:r>
              <a:rPr lang="en-US" sz="1700" b="0" i="0" u="none" strike="noStrike" dirty="0">
                <a:effectLst/>
              </a:rPr>
              <a:t>Both Yellow and Pink Cab's quarterly profit pattern displays a positive trend from 2016 to 2017 but slightly dips in 2018</a:t>
            </a:r>
          </a:p>
          <a:p>
            <a:pPr marL="342900" indent="-342900" algn="l">
              <a:buFont typeface="Wingdings" pitchFamily="2" charset="2"/>
              <a:buChar char="Ø"/>
            </a:pPr>
            <a:r>
              <a:rPr lang="en-US" sz="1700" b="0" i="0" u="none" strike="noStrike" dirty="0">
                <a:effectLst/>
              </a:rPr>
              <a:t>Perhaps if Pink Cab showed an aggressively positive profit trend towards the level of Yellow Cab then it would be reasonable to consider its investment potential; </a:t>
            </a:r>
            <a:r>
              <a:rPr lang="en-US" sz="1700" dirty="0"/>
              <a:t>h</a:t>
            </a:r>
            <a:r>
              <a:rPr lang="en-US" sz="1700" b="0" i="0" u="none" strike="noStrike" dirty="0">
                <a:effectLst/>
              </a:rPr>
              <a:t>owever, we see no such trend which only lends more credibility to investing in Yellow Cab</a:t>
            </a:r>
          </a:p>
        </p:txBody>
      </p:sp>
      <p:pic>
        <p:nvPicPr>
          <p:cNvPr id="5" name="Picture 4">
            <a:extLst>
              <a:ext uri="{FF2B5EF4-FFF2-40B4-BE49-F238E27FC236}">
                <a16:creationId xmlns:a16="http://schemas.microsoft.com/office/drawing/2014/main" id="{794B0056-BACB-9E5E-C496-1BC20D903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88" y="2273065"/>
            <a:ext cx="6576269" cy="4239248"/>
          </a:xfrm>
          <a:prstGeom prst="rect">
            <a:avLst/>
          </a:prstGeom>
        </p:spPr>
      </p:pic>
    </p:spTree>
    <p:extLst>
      <p:ext uri="{BB962C8B-B14F-4D97-AF65-F5344CB8AC3E}">
        <p14:creationId xmlns:p14="http://schemas.microsoft.com/office/powerpoint/2010/main" val="238015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04622" y="-5404624"/>
            <a:ext cx="1382754" cy="12192001"/>
          </a:xfrm>
          <a:solidFill>
            <a:srgbClr val="3B3B3B"/>
          </a:solidFill>
        </p:spPr>
        <p:txBody>
          <a:bodyPr vert="vert270" anchor="t" anchorCtr="0">
            <a:normAutofit fontScale="90000"/>
          </a:bodyPr>
          <a:lstStyle/>
          <a:p>
            <a:pPr algn="just"/>
            <a:br>
              <a:rPr lang="en-US" dirty="0"/>
            </a:br>
            <a:endParaRPr lang="en-US" b="1" dirty="0">
              <a:solidFill>
                <a:srgbClr val="FF6600"/>
              </a:solidFill>
            </a:endParaRPr>
          </a:p>
        </p:txBody>
      </p:sp>
      <p:sp>
        <p:nvSpPr>
          <p:cNvPr id="8" name="TextBox 7">
            <a:extLst>
              <a:ext uri="{FF2B5EF4-FFF2-40B4-BE49-F238E27FC236}">
                <a16:creationId xmlns:a16="http://schemas.microsoft.com/office/drawing/2014/main" id="{8102553F-089E-D7FB-3F4A-0B4A8EC17D51}"/>
              </a:ext>
            </a:extLst>
          </p:cNvPr>
          <p:cNvSpPr txBox="1"/>
          <p:nvPr/>
        </p:nvSpPr>
        <p:spPr>
          <a:xfrm>
            <a:off x="1875262" y="183544"/>
            <a:ext cx="8441473" cy="1015663"/>
          </a:xfrm>
          <a:prstGeom prst="rect">
            <a:avLst/>
          </a:prstGeom>
          <a:noFill/>
        </p:spPr>
        <p:txBody>
          <a:bodyPr wrap="square" rtlCol="0">
            <a:spAutoFit/>
          </a:bodyPr>
          <a:lstStyle/>
          <a:p>
            <a:pPr algn="ctr"/>
            <a:r>
              <a:rPr lang="en-US" sz="6000" dirty="0">
                <a:solidFill>
                  <a:srgbClr val="FF6600"/>
                </a:solidFill>
                <a:latin typeface="+mj-lt"/>
              </a:rPr>
              <a:t>EDA</a:t>
            </a:r>
          </a:p>
        </p:txBody>
      </p:sp>
      <p:sp>
        <p:nvSpPr>
          <p:cNvPr id="9" name="TextBox 8">
            <a:extLst>
              <a:ext uri="{FF2B5EF4-FFF2-40B4-BE49-F238E27FC236}">
                <a16:creationId xmlns:a16="http://schemas.microsoft.com/office/drawing/2014/main" id="{681640FE-84EB-832F-6473-FF87097E48AB}"/>
              </a:ext>
            </a:extLst>
          </p:cNvPr>
          <p:cNvSpPr txBox="1"/>
          <p:nvPr/>
        </p:nvSpPr>
        <p:spPr>
          <a:xfrm>
            <a:off x="724826" y="1566299"/>
            <a:ext cx="10742343" cy="954107"/>
          </a:xfrm>
          <a:prstGeom prst="rect">
            <a:avLst/>
          </a:prstGeom>
          <a:noFill/>
        </p:spPr>
        <p:txBody>
          <a:bodyPr wrap="square" rtlCol="0">
            <a:spAutoFit/>
          </a:bodyPr>
          <a:lstStyle/>
          <a:p>
            <a:pPr marL="571500" indent="-571500">
              <a:buFont typeface="Wingdings" pitchFamily="2" charset="2"/>
              <a:buChar char="Ø"/>
            </a:pPr>
            <a:r>
              <a:rPr lang="en-US" sz="2800" dirty="0">
                <a:latin typeface="-apple-system"/>
              </a:rPr>
              <a:t>“</a:t>
            </a:r>
            <a:r>
              <a:rPr lang="en-US" sz="2800" b="0" i="0" u="none" strike="noStrike" dirty="0">
                <a:effectLst/>
                <a:latin typeface="-apple-system"/>
              </a:rPr>
              <a:t>Does there appear to be seasonality in the number of customers using each cab service?”</a:t>
            </a:r>
            <a:endParaRPr lang="en-US" sz="2800" dirty="0"/>
          </a:p>
        </p:txBody>
      </p:sp>
      <p:sp>
        <p:nvSpPr>
          <p:cNvPr id="16" name="TextBox 15">
            <a:extLst>
              <a:ext uri="{FF2B5EF4-FFF2-40B4-BE49-F238E27FC236}">
                <a16:creationId xmlns:a16="http://schemas.microsoft.com/office/drawing/2014/main" id="{C1C6F91C-0C02-0FE7-4E19-6AD357FB9A4E}"/>
              </a:ext>
            </a:extLst>
          </p:cNvPr>
          <p:cNvSpPr txBox="1"/>
          <p:nvPr/>
        </p:nvSpPr>
        <p:spPr>
          <a:xfrm>
            <a:off x="6775704" y="2134752"/>
            <a:ext cx="5192119" cy="4539704"/>
          </a:xfrm>
          <a:prstGeom prst="rect">
            <a:avLst/>
          </a:prstGeom>
          <a:noFill/>
        </p:spPr>
        <p:txBody>
          <a:bodyPr wrap="square" rtlCol="0">
            <a:spAutoFit/>
          </a:bodyPr>
          <a:lstStyle/>
          <a:p>
            <a:pPr marL="342900" indent="-342900" algn="l">
              <a:buFont typeface="Wingdings" pitchFamily="2" charset="2"/>
              <a:buChar char="Ø"/>
            </a:pPr>
            <a:r>
              <a:rPr lang="en-US" sz="1700" b="0" i="0" u="none" strike="noStrike" dirty="0">
                <a:effectLst/>
              </a:rPr>
              <a:t>We see a repeating seasonality trend for both Pink and Yellow Cab</a:t>
            </a:r>
          </a:p>
          <a:p>
            <a:pPr marL="342900" indent="-342900" algn="l">
              <a:buFont typeface="Wingdings" pitchFamily="2" charset="2"/>
              <a:buChar char="Ø"/>
            </a:pPr>
            <a:r>
              <a:rPr lang="en-US" sz="1700" dirty="0"/>
              <a:t>T</a:t>
            </a:r>
            <a:r>
              <a:rPr lang="en-US" sz="1700" b="0" i="0" u="none" strike="noStrike" dirty="0">
                <a:effectLst/>
              </a:rPr>
              <a:t>he first annual quarter appears to consistently be the weakest quarter for both companies, seeing a significant drop in customer usage from the impressive spike in customers during Q4</a:t>
            </a:r>
          </a:p>
          <a:p>
            <a:pPr marL="342900" indent="-342900" algn="l">
              <a:buFont typeface="Wingdings" pitchFamily="2" charset="2"/>
              <a:buChar char="Ø"/>
            </a:pPr>
            <a:r>
              <a:rPr lang="en-US" sz="1700" b="0" i="0" u="none" strike="noStrike" dirty="0">
                <a:effectLst/>
              </a:rPr>
              <a:t>Second quarter sees a slight improvement in number of customers (except in 2018 for Yellow Cab where the number of customers decreases from Q1 2017)</a:t>
            </a:r>
            <a:endParaRPr lang="en-US" sz="1700" dirty="0"/>
          </a:p>
          <a:p>
            <a:pPr marL="342900" indent="-342900" algn="l">
              <a:buFont typeface="Wingdings" pitchFamily="2" charset="2"/>
              <a:buChar char="Ø"/>
            </a:pPr>
            <a:r>
              <a:rPr lang="en-US" sz="1700" b="0" i="0" u="none" strike="noStrike" dirty="0">
                <a:effectLst/>
              </a:rPr>
              <a:t>The increase in number of customers during third and fourth quarter appears constant for Pink Cab; while both of these quarters show gains in customer usage for Yellow Cab, there is a noticeably sharp gain during the fourth quarter</a:t>
            </a:r>
          </a:p>
          <a:p>
            <a:pPr marL="342900" indent="-342900" algn="l">
              <a:buFont typeface="Wingdings" pitchFamily="2" charset="2"/>
              <a:buChar char="Ø"/>
            </a:pPr>
            <a:r>
              <a:rPr lang="en-US" sz="1700" b="0" i="0" u="none" strike="noStrike" dirty="0">
                <a:effectLst/>
              </a:rPr>
              <a:t>Both companies display similar seasonal trends and Yellow Cab consistently has more customers than Pink Cab at all times of the year</a:t>
            </a:r>
          </a:p>
        </p:txBody>
      </p:sp>
      <p:pic>
        <p:nvPicPr>
          <p:cNvPr id="4" name="Picture 3">
            <a:extLst>
              <a:ext uri="{FF2B5EF4-FFF2-40B4-BE49-F238E27FC236}">
                <a16:creationId xmlns:a16="http://schemas.microsoft.com/office/drawing/2014/main" id="{7A2021F9-2EEF-BD4B-C14C-4A5EB1B85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22" y="2520406"/>
            <a:ext cx="6574982" cy="4248155"/>
          </a:xfrm>
          <a:prstGeom prst="rect">
            <a:avLst/>
          </a:prstGeom>
        </p:spPr>
      </p:pic>
    </p:spTree>
    <p:extLst>
      <p:ext uri="{BB962C8B-B14F-4D97-AF65-F5344CB8AC3E}">
        <p14:creationId xmlns:p14="http://schemas.microsoft.com/office/powerpoint/2010/main" val="681694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04622" y="-5404624"/>
            <a:ext cx="1382754" cy="12192001"/>
          </a:xfrm>
          <a:solidFill>
            <a:srgbClr val="3B3B3B"/>
          </a:solidFill>
        </p:spPr>
        <p:txBody>
          <a:bodyPr vert="vert270" anchor="t" anchorCtr="0">
            <a:normAutofit fontScale="90000"/>
          </a:bodyPr>
          <a:lstStyle/>
          <a:p>
            <a:pPr algn="just"/>
            <a:br>
              <a:rPr lang="en-US" dirty="0"/>
            </a:br>
            <a:endParaRPr lang="en-US" b="1" dirty="0">
              <a:solidFill>
                <a:srgbClr val="FF6600"/>
              </a:solidFill>
            </a:endParaRPr>
          </a:p>
        </p:txBody>
      </p:sp>
      <p:sp>
        <p:nvSpPr>
          <p:cNvPr id="8" name="TextBox 7">
            <a:extLst>
              <a:ext uri="{FF2B5EF4-FFF2-40B4-BE49-F238E27FC236}">
                <a16:creationId xmlns:a16="http://schemas.microsoft.com/office/drawing/2014/main" id="{8102553F-089E-D7FB-3F4A-0B4A8EC17D51}"/>
              </a:ext>
            </a:extLst>
          </p:cNvPr>
          <p:cNvSpPr txBox="1"/>
          <p:nvPr/>
        </p:nvSpPr>
        <p:spPr>
          <a:xfrm>
            <a:off x="1875262" y="183544"/>
            <a:ext cx="8441473" cy="1015663"/>
          </a:xfrm>
          <a:prstGeom prst="rect">
            <a:avLst/>
          </a:prstGeom>
          <a:noFill/>
        </p:spPr>
        <p:txBody>
          <a:bodyPr wrap="square" rtlCol="0">
            <a:spAutoFit/>
          </a:bodyPr>
          <a:lstStyle/>
          <a:p>
            <a:pPr algn="ctr"/>
            <a:r>
              <a:rPr lang="en-US" sz="6000" dirty="0">
                <a:solidFill>
                  <a:srgbClr val="FF6600"/>
                </a:solidFill>
                <a:latin typeface="+mj-lt"/>
              </a:rPr>
              <a:t>EDA</a:t>
            </a:r>
          </a:p>
        </p:txBody>
      </p:sp>
      <p:sp>
        <p:nvSpPr>
          <p:cNvPr id="9" name="TextBox 8">
            <a:extLst>
              <a:ext uri="{FF2B5EF4-FFF2-40B4-BE49-F238E27FC236}">
                <a16:creationId xmlns:a16="http://schemas.microsoft.com/office/drawing/2014/main" id="{681640FE-84EB-832F-6473-FF87097E48AB}"/>
              </a:ext>
            </a:extLst>
          </p:cNvPr>
          <p:cNvSpPr txBox="1"/>
          <p:nvPr/>
        </p:nvSpPr>
        <p:spPr>
          <a:xfrm>
            <a:off x="724826" y="1566299"/>
            <a:ext cx="10742343" cy="523220"/>
          </a:xfrm>
          <a:prstGeom prst="rect">
            <a:avLst/>
          </a:prstGeom>
          <a:noFill/>
        </p:spPr>
        <p:txBody>
          <a:bodyPr wrap="square" rtlCol="0">
            <a:spAutoFit/>
          </a:bodyPr>
          <a:lstStyle/>
          <a:p>
            <a:pPr marL="571500" indent="-571500">
              <a:buFont typeface="Wingdings" pitchFamily="2" charset="2"/>
              <a:buChar char="Ø"/>
            </a:pPr>
            <a:r>
              <a:rPr lang="en-US" sz="2800" dirty="0">
                <a:latin typeface="-apple-system"/>
              </a:rPr>
              <a:t>“W</a:t>
            </a:r>
            <a:r>
              <a:rPr lang="en-US" sz="2800" b="0" i="0" u="none" strike="noStrike" dirty="0">
                <a:effectLst/>
                <a:latin typeface="-apple-system"/>
              </a:rPr>
              <a:t>hich company has more cab users at a particular time period?”</a:t>
            </a:r>
            <a:endParaRPr lang="en-US" sz="2800" dirty="0"/>
          </a:p>
        </p:txBody>
      </p:sp>
      <p:sp>
        <p:nvSpPr>
          <p:cNvPr id="16" name="TextBox 15">
            <a:extLst>
              <a:ext uri="{FF2B5EF4-FFF2-40B4-BE49-F238E27FC236}">
                <a16:creationId xmlns:a16="http://schemas.microsoft.com/office/drawing/2014/main" id="{C1C6F91C-0C02-0FE7-4E19-6AD357FB9A4E}"/>
              </a:ext>
            </a:extLst>
          </p:cNvPr>
          <p:cNvSpPr txBox="1"/>
          <p:nvPr/>
        </p:nvSpPr>
        <p:spPr>
          <a:xfrm>
            <a:off x="6679580" y="2860349"/>
            <a:ext cx="5192119" cy="3231654"/>
          </a:xfrm>
          <a:prstGeom prst="rect">
            <a:avLst/>
          </a:prstGeom>
          <a:noFill/>
        </p:spPr>
        <p:txBody>
          <a:bodyPr wrap="square" rtlCol="0">
            <a:spAutoFit/>
          </a:bodyPr>
          <a:lstStyle/>
          <a:p>
            <a:pPr marL="342900" indent="-342900" algn="l">
              <a:buFont typeface="Wingdings" pitchFamily="2" charset="2"/>
              <a:buChar char="Ø"/>
            </a:pPr>
            <a:r>
              <a:rPr lang="en-US" sz="1700" b="0" i="0" u="none" strike="noStrike" dirty="0">
                <a:effectLst/>
              </a:rPr>
              <a:t>Comparing daily number of customers between Pink and Yellow Cab, we note further interesting seasonality trends</a:t>
            </a:r>
          </a:p>
          <a:p>
            <a:pPr marL="342900" indent="-342900" algn="l">
              <a:buFont typeface="Wingdings" pitchFamily="2" charset="2"/>
              <a:buChar char="Ø"/>
            </a:pPr>
            <a:r>
              <a:rPr lang="en-US" sz="1700" b="0" i="0" u="none" strike="noStrike" dirty="0">
                <a:effectLst/>
              </a:rPr>
              <a:t>As expected, Yellow Cab has far more daily customers and a higher variance in number of customers than Pink Cab</a:t>
            </a:r>
            <a:endParaRPr lang="en-US" sz="1700" dirty="0"/>
          </a:p>
          <a:p>
            <a:pPr marL="342900" indent="-342900" algn="l">
              <a:buFont typeface="Wingdings" pitchFamily="2" charset="2"/>
              <a:buChar char="Ø"/>
            </a:pPr>
            <a:r>
              <a:rPr lang="en-US" sz="1700" b="0" i="0" u="none" strike="noStrike" dirty="0">
                <a:effectLst/>
              </a:rPr>
              <a:t>Demand for both cab services is highest on the third day of each week and lowest on the following day, the fourth day of each week</a:t>
            </a:r>
          </a:p>
          <a:p>
            <a:pPr marL="342900" indent="-342900" algn="l">
              <a:buFont typeface="Wingdings" pitchFamily="2" charset="2"/>
              <a:buChar char="Ø"/>
            </a:pPr>
            <a:r>
              <a:rPr lang="en-US" sz="1700" b="0" i="0" u="none" strike="noStrike" dirty="0">
                <a:effectLst/>
              </a:rPr>
              <a:t>Demand plummets for both companies on the last day of each month, but this could be attributed to the fact that only 7 out of 12 months have a 31st day</a:t>
            </a:r>
          </a:p>
        </p:txBody>
      </p:sp>
      <p:pic>
        <p:nvPicPr>
          <p:cNvPr id="5" name="Picture 4">
            <a:extLst>
              <a:ext uri="{FF2B5EF4-FFF2-40B4-BE49-F238E27FC236}">
                <a16:creationId xmlns:a16="http://schemas.microsoft.com/office/drawing/2014/main" id="{0CC68D1B-412F-03D9-9A68-FC79E74D0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77" y="2502550"/>
            <a:ext cx="6455403" cy="3947252"/>
          </a:xfrm>
          <a:prstGeom prst="rect">
            <a:avLst/>
          </a:prstGeom>
        </p:spPr>
      </p:pic>
    </p:spTree>
    <p:extLst>
      <p:ext uri="{BB962C8B-B14F-4D97-AF65-F5344CB8AC3E}">
        <p14:creationId xmlns:p14="http://schemas.microsoft.com/office/powerpoint/2010/main" val="384035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04622" y="-5404624"/>
            <a:ext cx="1382754" cy="12192001"/>
          </a:xfrm>
          <a:solidFill>
            <a:srgbClr val="3B3B3B"/>
          </a:solidFill>
        </p:spPr>
        <p:txBody>
          <a:bodyPr vert="vert270" anchor="t" anchorCtr="0">
            <a:normAutofit fontScale="90000"/>
          </a:bodyPr>
          <a:lstStyle/>
          <a:p>
            <a:pPr algn="just"/>
            <a:br>
              <a:rPr lang="en-US" dirty="0"/>
            </a:br>
            <a:endParaRPr lang="en-US" b="1" dirty="0">
              <a:solidFill>
                <a:srgbClr val="FF6600"/>
              </a:solidFill>
            </a:endParaRPr>
          </a:p>
        </p:txBody>
      </p:sp>
      <p:sp>
        <p:nvSpPr>
          <p:cNvPr id="8" name="TextBox 7">
            <a:extLst>
              <a:ext uri="{FF2B5EF4-FFF2-40B4-BE49-F238E27FC236}">
                <a16:creationId xmlns:a16="http://schemas.microsoft.com/office/drawing/2014/main" id="{8102553F-089E-D7FB-3F4A-0B4A8EC17D51}"/>
              </a:ext>
            </a:extLst>
          </p:cNvPr>
          <p:cNvSpPr txBox="1"/>
          <p:nvPr/>
        </p:nvSpPr>
        <p:spPr>
          <a:xfrm>
            <a:off x="1875262" y="183544"/>
            <a:ext cx="8441473" cy="1015663"/>
          </a:xfrm>
          <a:prstGeom prst="rect">
            <a:avLst/>
          </a:prstGeom>
          <a:noFill/>
        </p:spPr>
        <p:txBody>
          <a:bodyPr wrap="square" rtlCol="0">
            <a:spAutoFit/>
          </a:bodyPr>
          <a:lstStyle/>
          <a:p>
            <a:pPr algn="ctr"/>
            <a:r>
              <a:rPr lang="en-US" sz="6000" dirty="0">
                <a:solidFill>
                  <a:srgbClr val="FF6600"/>
                </a:solidFill>
                <a:latin typeface="+mj-lt"/>
              </a:rPr>
              <a:t>EDA</a:t>
            </a:r>
          </a:p>
        </p:txBody>
      </p:sp>
      <p:sp>
        <p:nvSpPr>
          <p:cNvPr id="9" name="TextBox 8">
            <a:extLst>
              <a:ext uri="{FF2B5EF4-FFF2-40B4-BE49-F238E27FC236}">
                <a16:creationId xmlns:a16="http://schemas.microsoft.com/office/drawing/2014/main" id="{681640FE-84EB-832F-6473-FF87097E48AB}"/>
              </a:ext>
            </a:extLst>
          </p:cNvPr>
          <p:cNvSpPr txBox="1"/>
          <p:nvPr/>
        </p:nvSpPr>
        <p:spPr>
          <a:xfrm>
            <a:off x="724826" y="1566299"/>
            <a:ext cx="10742343" cy="523220"/>
          </a:xfrm>
          <a:prstGeom prst="rect">
            <a:avLst/>
          </a:prstGeom>
          <a:noFill/>
        </p:spPr>
        <p:txBody>
          <a:bodyPr wrap="square" rtlCol="0">
            <a:spAutoFit/>
          </a:bodyPr>
          <a:lstStyle/>
          <a:p>
            <a:pPr marL="571500" indent="-571500">
              <a:buFont typeface="Wingdings" pitchFamily="2" charset="2"/>
              <a:buChar char="Ø"/>
            </a:pPr>
            <a:r>
              <a:rPr lang="en-US" sz="2800" dirty="0"/>
              <a:t>“H</a:t>
            </a:r>
            <a:r>
              <a:rPr lang="en-US" sz="2800" b="0" i="0" u="none" strike="noStrike" dirty="0">
                <a:effectLst/>
              </a:rPr>
              <a:t>ow well does each company retain its customers?”</a:t>
            </a:r>
            <a:endParaRPr lang="en-US" sz="2800" dirty="0"/>
          </a:p>
        </p:txBody>
      </p:sp>
      <p:sp>
        <p:nvSpPr>
          <p:cNvPr id="16" name="TextBox 15">
            <a:extLst>
              <a:ext uri="{FF2B5EF4-FFF2-40B4-BE49-F238E27FC236}">
                <a16:creationId xmlns:a16="http://schemas.microsoft.com/office/drawing/2014/main" id="{C1C6F91C-0C02-0FE7-4E19-6AD357FB9A4E}"/>
              </a:ext>
            </a:extLst>
          </p:cNvPr>
          <p:cNvSpPr txBox="1"/>
          <p:nvPr/>
        </p:nvSpPr>
        <p:spPr>
          <a:xfrm>
            <a:off x="6674328" y="2691072"/>
            <a:ext cx="5192119" cy="3570208"/>
          </a:xfrm>
          <a:prstGeom prst="rect">
            <a:avLst/>
          </a:prstGeom>
          <a:noFill/>
        </p:spPr>
        <p:txBody>
          <a:bodyPr wrap="square" rtlCol="0">
            <a:spAutoFit/>
          </a:bodyPr>
          <a:lstStyle/>
          <a:p>
            <a:pPr marL="342900" indent="-342900" algn="l">
              <a:buFont typeface="Wingdings" pitchFamily="2" charset="2"/>
              <a:buChar char="Ø"/>
            </a:pPr>
            <a:r>
              <a:rPr lang="en-US" sz="1700" b="0" i="0" u="none" strike="noStrike" dirty="0">
                <a:effectLst/>
              </a:rPr>
              <a:t>Looking at the overlayed histogram, we note some interesting findings regarding customer retention</a:t>
            </a:r>
          </a:p>
          <a:p>
            <a:pPr marL="342900" indent="-342900" algn="l">
              <a:buFont typeface="Wingdings" pitchFamily="2" charset="2"/>
              <a:buChar char="Ø"/>
            </a:pPr>
            <a:r>
              <a:rPr lang="en-US" sz="1600" b="0" i="0" u="none" strike="noStrike" dirty="0">
                <a:effectLst/>
                <a:latin typeface="-apple-system"/>
              </a:rPr>
              <a:t>Pink Cab has more users who have taken 1-5 rides (~ 29,000 vs 25,000) while Yellow Cab has more customers who have taken 6-10 rides (~ 5,000 vs 4,000) and far more users who have taken more than 10 rides (~ 10,000 vs &lt; 1,000)</a:t>
            </a:r>
            <a:endParaRPr lang="en-US" sz="1700" dirty="0">
              <a:latin typeface="-apple-system"/>
            </a:endParaRPr>
          </a:p>
          <a:p>
            <a:pPr marL="342900" indent="-342900" algn="l">
              <a:buFont typeface="Wingdings" pitchFamily="2" charset="2"/>
              <a:buChar char="Ø"/>
            </a:pPr>
            <a:r>
              <a:rPr lang="en-US" sz="1600" b="0" i="0" u="none" strike="noStrike" dirty="0">
                <a:effectLst/>
                <a:latin typeface="-apple-system"/>
              </a:rPr>
              <a:t>In fact, Pink Cab has virtually no customers who have taken more than 15 trips with the company</a:t>
            </a:r>
            <a:endParaRPr lang="en-US" sz="1700" b="0" i="0" u="none" strike="noStrike" dirty="0">
              <a:effectLst/>
              <a:latin typeface="-apple-system"/>
            </a:endParaRPr>
          </a:p>
          <a:p>
            <a:pPr marL="342900" indent="-342900" algn="l">
              <a:buFont typeface="Wingdings" pitchFamily="2" charset="2"/>
              <a:buChar char="Ø"/>
            </a:pPr>
            <a:r>
              <a:rPr lang="en-US" sz="1600" b="0" i="0" u="none" strike="noStrike" dirty="0">
                <a:effectLst/>
                <a:latin typeface="-apple-system"/>
              </a:rPr>
              <a:t>This shows that Yellow Cab does a far better job retaining its customer base, with some customers taking as many as 50 trips and approximately 25% of customers taking more than 10 rides with the company between 2016 &amp; 2018</a:t>
            </a:r>
            <a:endParaRPr lang="en-US" sz="1700" dirty="0">
              <a:latin typeface="-apple-system"/>
            </a:endParaRPr>
          </a:p>
        </p:txBody>
      </p:sp>
      <p:pic>
        <p:nvPicPr>
          <p:cNvPr id="4" name="Picture 3">
            <a:extLst>
              <a:ext uri="{FF2B5EF4-FFF2-40B4-BE49-F238E27FC236}">
                <a16:creationId xmlns:a16="http://schemas.microsoft.com/office/drawing/2014/main" id="{F493347F-EE8D-6B76-67F4-EB0F0B36E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01" y="2512112"/>
            <a:ext cx="6354027" cy="3928128"/>
          </a:xfrm>
          <a:prstGeom prst="rect">
            <a:avLst/>
          </a:prstGeom>
        </p:spPr>
      </p:pic>
    </p:spTree>
    <p:extLst>
      <p:ext uri="{BB962C8B-B14F-4D97-AF65-F5344CB8AC3E}">
        <p14:creationId xmlns:p14="http://schemas.microsoft.com/office/powerpoint/2010/main" val="5545732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3954</TotalTime>
  <Words>1428</Words>
  <Application>Microsoft Macintosh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Wingdings</vt:lpstr>
      <vt:lpstr>Office Theme</vt:lpstr>
      <vt:lpstr>PowerPoint Presentation</vt:lpstr>
      <vt:lpstr>   Agenda</vt:lpstr>
      <vt:lpstr> </vt:lpstr>
      <vt:lpstr> </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Doroudchi</dc:creator>
  <cp:lastModifiedBy>Pedram Doroudchi</cp:lastModifiedBy>
  <cp:revision>10</cp:revision>
  <dcterms:created xsi:type="dcterms:W3CDTF">2022-10-18T05:05:41Z</dcterms:created>
  <dcterms:modified xsi:type="dcterms:W3CDTF">2022-10-21T20:57:09Z</dcterms:modified>
</cp:coreProperties>
</file>