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6" r:id="rId2"/>
    <p:sldId id="284" r:id="rId3"/>
  </p:sldIdLst>
  <p:sldSz cx="7199313" cy="10799763"/>
  <p:notesSz cx="7102475" cy="10234613"/>
  <p:defaultTextStyle>
    <a:defPPr>
      <a:defRPr lang="ru-RU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полнительные страницы" id="{8934A264-20DB-4E47-AA6D-C074FB1C8CA5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397" userDrawn="1">
          <p15:clr>
            <a:srgbClr val="A4A3A4"/>
          </p15:clr>
        </p15:guide>
        <p15:guide id="2" pos="2268" userDrawn="1">
          <p15:clr>
            <a:srgbClr val="A4A3A4"/>
          </p15:clr>
        </p15:guide>
        <p15:guide id="3" pos="90" userDrawn="1">
          <p15:clr>
            <a:srgbClr val="A4A3A4"/>
          </p15:clr>
        </p15:guide>
        <p15:guide id="4" orient="horz" pos="3900" userDrawn="1">
          <p15:clr>
            <a:srgbClr val="A4A3A4"/>
          </p15:clr>
        </p15:guide>
        <p15:guide id="5" orient="horz" pos="5261" userDrawn="1">
          <p15:clr>
            <a:srgbClr val="A4A3A4"/>
          </p15:clr>
        </p15:guide>
        <p15:guide id="6" pos="45" userDrawn="1">
          <p15:clr>
            <a:srgbClr val="A4A3A4"/>
          </p15:clr>
        </p15:guide>
        <p15:guide id="7" orient="horz" pos="2676" userDrawn="1">
          <p15:clr>
            <a:srgbClr val="A4A3A4"/>
          </p15:clr>
        </p15:guide>
        <p15:guide id="8" orient="horz" pos="1383" userDrawn="1">
          <p15:clr>
            <a:srgbClr val="A4A3A4"/>
          </p15:clr>
        </p15:guide>
        <p15:guide id="9" pos="44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ышев Андрей Викторович" initials="КАВ" lastIdx="4" clrIdx="0">
    <p:extLst>
      <p:ext uri="{19B8F6BF-5375-455C-9EA6-DF929625EA0E}">
        <p15:presenceInfo xmlns:p15="http://schemas.microsoft.com/office/powerpoint/2012/main" userId="S-1-5-21-775621918-982339296-1235820382-1846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91"/>
    <a:srgbClr val="848289"/>
    <a:srgbClr val="888888"/>
    <a:srgbClr val="CE1126"/>
    <a:srgbClr val="C39AA6"/>
    <a:srgbClr val="D1D1D1"/>
    <a:srgbClr val="144A7E"/>
    <a:srgbClr val="C1223C"/>
    <a:srgbClr val="544A62"/>
    <a:srgbClr val="333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08" y="72"/>
      </p:cViewPr>
      <p:guideLst>
        <p:guide orient="horz" pos="5397"/>
        <p:guide pos="2268"/>
        <p:guide pos="90"/>
        <p:guide orient="horz" pos="3900"/>
        <p:guide orient="horz" pos="5261"/>
        <p:guide pos="45"/>
        <p:guide orient="horz" pos="2676"/>
        <p:guide orient="horz" pos="1383"/>
        <p:guide pos="44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5T14:50:17.026" idx="1">
    <p:pos x="4378" y="1742"/>
    <p:text>Это верная формулировка</p:text>
    <p:extLst>
      <p:ext uri="{C676402C-5697-4E1C-873F-D02D1690AC5C}">
        <p15:threadingInfo xmlns:p15="http://schemas.microsoft.com/office/powerpoint/2012/main" timeZoneBias="-180"/>
      </p:ext>
    </p:extLst>
  </p:cm>
  <p:cm authorId="1" dt="2019-09-05T15:21:26.167" idx="2">
    <p:pos x="4378" y="1790"/>
    <p:text>Здесь выпадающий текст (зеленым шрифтом)</p:text>
    <p:extLst>
      <p:ext uri="{C676402C-5697-4E1C-873F-D02D1690AC5C}">
        <p15:threadingInfo xmlns:p15="http://schemas.microsoft.com/office/powerpoint/2012/main" timeZoneBias="-180"/>
      </p:ext>
    </p:extLst>
  </p:cm>
  <p:cm authorId="1" dt="2019-09-05T15:26:05.850" idx="3">
    <p:pos x="4378" y="4181"/>
    <p:text>Здесь выпадающий текст (зеленым шрифтом)</p:text>
    <p:extLst>
      <p:ext uri="{C676402C-5697-4E1C-873F-D02D1690AC5C}">
        <p15:threadingInfo xmlns:p15="http://schemas.microsoft.com/office/powerpoint/2012/main" timeZoneBias="-180"/>
      </p:ext>
    </p:extLst>
  </p:cm>
  <p:cm authorId="1" dt="2019-09-05T16:44:27.138" idx="4">
    <p:pos x="4378" y="6178"/>
    <p:text>Выпадающий текст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13" cy="512304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305" y="0"/>
            <a:ext cx="3078513" cy="512304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10878731-4993-4D99-9F57-8C9E4E809286}" type="datetimeFigureOut">
              <a:rPr lang="ru-RU" smtClean="0"/>
              <a:t>05.09.2019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279525"/>
            <a:ext cx="23018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18" y="4924989"/>
            <a:ext cx="5682643" cy="4029684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8513" cy="512304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305" y="9722309"/>
            <a:ext cx="3078513" cy="512304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78CEED4D-B220-41A3-9174-09BFDEF22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44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ED4D-B220-41A3-9174-09BFDEF22E5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ED4D-B220-41A3-9174-09BFDEF22E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3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5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5672377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42" indent="0" algn="ctr">
              <a:buNone/>
              <a:defRPr sz="1575"/>
            </a:lvl2pPr>
            <a:lvl3pPr marL="719883" indent="0" algn="ctr">
              <a:buNone/>
              <a:defRPr sz="1417"/>
            </a:lvl3pPr>
            <a:lvl4pPr marL="1079825" indent="0" algn="ctr">
              <a:buNone/>
              <a:defRPr sz="1260"/>
            </a:lvl4pPr>
            <a:lvl5pPr marL="1439766" indent="0" algn="ctr">
              <a:buNone/>
              <a:defRPr sz="1260"/>
            </a:lvl5pPr>
            <a:lvl6pPr marL="1799708" indent="0" algn="ctr">
              <a:buNone/>
              <a:defRPr sz="1260"/>
            </a:lvl6pPr>
            <a:lvl7pPr marL="2159649" indent="0" algn="ctr">
              <a:buNone/>
              <a:defRPr sz="1260"/>
            </a:lvl7pPr>
            <a:lvl8pPr marL="2519591" indent="0" algn="ctr">
              <a:buNone/>
              <a:defRPr sz="1260"/>
            </a:lvl8pPr>
            <a:lvl9pPr marL="2879532" indent="0" algn="ctr">
              <a:buNone/>
              <a:defRPr sz="126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43F-6099-4DBF-A873-4D872FE3D3D7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4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BDF2-6291-469E-8BA7-5246A8417DB5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1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8"/>
            <a:ext cx="1552352" cy="9152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8"/>
            <a:ext cx="4567064" cy="9152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34F8-8AE6-46E2-9BC4-6B0A6CA48F78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0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DDC8-05A3-4600-8F67-1415F653A855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6" y="2692446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6" y="7227348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4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88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76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0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64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59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53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6C08-DE7A-41B4-A0ED-FA4E426AA3D3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72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881-A3EC-4912-86D1-1027752E9959}" type="datetime1">
              <a:rPr lang="ru-RU" smtClean="0"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574991"/>
            <a:ext cx="6209407" cy="208745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7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42" indent="0">
              <a:buNone/>
              <a:defRPr sz="1575" b="1"/>
            </a:lvl2pPr>
            <a:lvl3pPr marL="719883" indent="0">
              <a:buNone/>
              <a:defRPr sz="1417" b="1"/>
            </a:lvl3pPr>
            <a:lvl4pPr marL="1079825" indent="0">
              <a:buNone/>
              <a:defRPr sz="1260" b="1"/>
            </a:lvl4pPr>
            <a:lvl5pPr marL="1439766" indent="0">
              <a:buNone/>
              <a:defRPr sz="1260" b="1"/>
            </a:lvl5pPr>
            <a:lvl6pPr marL="1799708" indent="0">
              <a:buNone/>
              <a:defRPr sz="1260" b="1"/>
            </a:lvl6pPr>
            <a:lvl7pPr marL="2159649" indent="0">
              <a:buNone/>
              <a:defRPr sz="1260" b="1"/>
            </a:lvl7pPr>
            <a:lvl8pPr marL="2519591" indent="0">
              <a:buNone/>
              <a:defRPr sz="1260" b="1"/>
            </a:lvl8pPr>
            <a:lvl9pPr marL="2879532" indent="0">
              <a:buNone/>
              <a:defRPr sz="126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5"/>
            <a:ext cx="3045646" cy="58023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7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42" indent="0">
              <a:buNone/>
              <a:defRPr sz="1575" b="1"/>
            </a:lvl2pPr>
            <a:lvl3pPr marL="719883" indent="0">
              <a:buNone/>
              <a:defRPr sz="1417" b="1"/>
            </a:lvl3pPr>
            <a:lvl4pPr marL="1079825" indent="0">
              <a:buNone/>
              <a:defRPr sz="1260" b="1"/>
            </a:lvl4pPr>
            <a:lvl5pPr marL="1439766" indent="0">
              <a:buNone/>
              <a:defRPr sz="1260" b="1"/>
            </a:lvl5pPr>
            <a:lvl6pPr marL="1799708" indent="0">
              <a:buNone/>
              <a:defRPr sz="1260" b="1"/>
            </a:lvl6pPr>
            <a:lvl7pPr marL="2159649" indent="0">
              <a:buNone/>
              <a:defRPr sz="1260" b="1"/>
            </a:lvl7pPr>
            <a:lvl8pPr marL="2519591" indent="0">
              <a:buNone/>
              <a:defRPr sz="1260" b="1"/>
            </a:lvl8pPr>
            <a:lvl9pPr marL="2879532" indent="0">
              <a:buNone/>
              <a:defRPr sz="126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5"/>
            <a:ext cx="3060646" cy="58023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7757-EECA-4B2A-8E84-62653965FAE9}" type="datetime1">
              <a:rPr lang="ru-RU" smtClean="0"/>
              <a:t>05.09.2019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8346-11EA-4374-9204-FB89DF61FF3C}" type="datetime1">
              <a:rPr lang="ru-RU" smtClean="0"/>
              <a:t>05.09.2019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9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E391-329A-47D2-A265-8EBF4B4AB935}" type="datetime1">
              <a:rPr lang="ru-RU" smtClean="0"/>
              <a:t>05.09.2019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19986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9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3239932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42" indent="0">
              <a:buNone/>
              <a:defRPr sz="1102"/>
            </a:lvl2pPr>
            <a:lvl3pPr marL="719883" indent="0">
              <a:buNone/>
              <a:defRPr sz="945"/>
            </a:lvl3pPr>
            <a:lvl4pPr marL="1079825" indent="0">
              <a:buNone/>
              <a:defRPr sz="787"/>
            </a:lvl4pPr>
            <a:lvl5pPr marL="1439766" indent="0">
              <a:buNone/>
              <a:defRPr sz="787"/>
            </a:lvl5pPr>
            <a:lvl6pPr marL="1799708" indent="0">
              <a:buNone/>
              <a:defRPr sz="787"/>
            </a:lvl6pPr>
            <a:lvl7pPr marL="2159649" indent="0">
              <a:buNone/>
              <a:defRPr sz="787"/>
            </a:lvl7pPr>
            <a:lvl8pPr marL="2519591" indent="0">
              <a:buNone/>
              <a:defRPr sz="787"/>
            </a:lvl8pPr>
            <a:lvl9pPr marL="2879532" indent="0">
              <a:buNone/>
              <a:defRPr sz="78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1E21-EF9E-4AF3-B506-0AD58E42CAEB}" type="datetime1">
              <a:rPr lang="ru-RU" smtClean="0"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19986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9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42" indent="0">
              <a:buNone/>
              <a:defRPr sz="2204"/>
            </a:lvl2pPr>
            <a:lvl3pPr marL="719883" indent="0">
              <a:buNone/>
              <a:defRPr sz="1890"/>
            </a:lvl3pPr>
            <a:lvl4pPr marL="1079825" indent="0">
              <a:buNone/>
              <a:defRPr sz="1575"/>
            </a:lvl4pPr>
            <a:lvl5pPr marL="1439766" indent="0">
              <a:buNone/>
              <a:defRPr sz="1575"/>
            </a:lvl5pPr>
            <a:lvl6pPr marL="1799708" indent="0">
              <a:buNone/>
              <a:defRPr sz="1575"/>
            </a:lvl6pPr>
            <a:lvl7pPr marL="2159649" indent="0">
              <a:buNone/>
              <a:defRPr sz="1575"/>
            </a:lvl7pPr>
            <a:lvl8pPr marL="2519591" indent="0">
              <a:buNone/>
              <a:defRPr sz="1575"/>
            </a:lvl8pPr>
            <a:lvl9pPr marL="2879532" indent="0">
              <a:buNone/>
              <a:defRPr sz="157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3239932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42" indent="0">
              <a:buNone/>
              <a:defRPr sz="1102"/>
            </a:lvl2pPr>
            <a:lvl3pPr marL="719883" indent="0">
              <a:buNone/>
              <a:defRPr sz="945"/>
            </a:lvl3pPr>
            <a:lvl4pPr marL="1079825" indent="0">
              <a:buNone/>
              <a:defRPr sz="787"/>
            </a:lvl4pPr>
            <a:lvl5pPr marL="1439766" indent="0">
              <a:buNone/>
              <a:defRPr sz="787"/>
            </a:lvl5pPr>
            <a:lvl6pPr marL="1799708" indent="0">
              <a:buNone/>
              <a:defRPr sz="787"/>
            </a:lvl6pPr>
            <a:lvl7pPr marL="2159649" indent="0">
              <a:buNone/>
              <a:defRPr sz="787"/>
            </a:lvl7pPr>
            <a:lvl8pPr marL="2519591" indent="0">
              <a:buNone/>
              <a:defRPr sz="787"/>
            </a:lvl8pPr>
            <a:lvl9pPr marL="2879532" indent="0">
              <a:buNone/>
              <a:defRPr sz="78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0AE9-8DD0-498E-A11B-F397BD298F5B}" type="datetime1">
              <a:rPr lang="ru-RU" smtClean="0"/>
              <a:t>05.09.2019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574991"/>
            <a:ext cx="6209407" cy="208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10009783"/>
            <a:ext cx="1619845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808E-E424-421F-9368-60CBEC9F7AF1}" type="datetime1">
              <a:rPr lang="ru-RU" smtClean="0"/>
              <a:t>05.09.2019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7" y="10009783"/>
            <a:ext cx="1619845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37BF-F49E-48B3-861D-1DE7B9467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719883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1" indent="-179971" algn="l" defTabSz="719883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12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54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5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37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9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20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562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503" indent="-179971" algn="l" defTabSz="71988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42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883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25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766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08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649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591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532" algn="l" defTabSz="719883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ravo.gov.ru/proxy/ips/?docbody=&amp;nd=102375688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pravo.gov.ru/proxy/ips/?docbody=&amp;nd=102054365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avo.gov.ru/proxy/ips/?docbody=&amp;nd=102040905" TargetMode="External"/><Relationship Id="rId11" Type="http://schemas.openxmlformats.org/officeDocument/2006/relationships/hyperlink" Target="http://www.cbr.ru/analytics/na_vr/na_brn/razyasneniya_1/#highlight=%D0%B2%D0%BB%D0%BE%D0%B6%D0%B5%D0%BD%D0%B8%D1%8F%7C%D1%80%D0%B0%D1%81%D1%87%D0%B5%D1%82%D0%B0%7C%D1%80%D1%8B%D0%BD%D0%BE%D1%87%D0%BD%D0%BE%D0%B3%D0%BE%7C%D1%80%D0%B8%D1%81%D0%BA%D0%B0%7C%D0%BF%D0%BE%D1%80%D1%8F%D0%B4%D0%BA%D0%B5" TargetMode="External"/><Relationship Id="rId5" Type="http://schemas.openxmlformats.org/officeDocument/2006/relationships/hyperlink" Target="http://pravo.gov.ru/proxy/ips/?docbody=&amp;nd=102084099" TargetMode="External"/><Relationship Id="rId10" Type="http://schemas.openxmlformats.org/officeDocument/2006/relationships/hyperlink" Target="http://base.garant.ru/71721584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base.garant.ru/72077620/" TargetMode="External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6155" y="541421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Ипотечные ценные бумаги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1435102"/>
            <a:ext cx="7199313" cy="6077420"/>
          </a:xfrm>
          <a:prstGeom prst="rect">
            <a:avLst/>
          </a:prstGeom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1276349" y="4400550"/>
            <a:ext cx="1552576" cy="869950"/>
          </a:xfrm>
          <a:prstGeom prst="wedgeRoundRectCallout">
            <a:avLst>
              <a:gd name="adj1" fmla="val -81138"/>
              <a:gd name="adj2" fmla="val 3208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Ипотечные ценные бумаги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6155" y="541421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Ипотечные ценные бумаги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9447" t="10081" r="16974" b="84735"/>
          <a:stretch/>
        </p:blipFill>
        <p:spPr>
          <a:xfrm>
            <a:off x="0" y="1435102"/>
            <a:ext cx="7198520" cy="596897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/>
          <a:srcRect l="29447" t="62713" r="16974" b="35081"/>
          <a:stretch/>
        </p:blipFill>
        <p:spPr>
          <a:xfrm>
            <a:off x="0" y="2031848"/>
            <a:ext cx="7198520" cy="2160285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679700" y="1802443"/>
            <a:ext cx="18415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solidFill>
                  <a:srgbClr val="144A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Ипотечные ценные бумаги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37BF-F49E-48B3-861D-1DE7B9467B64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85843" r="2498"/>
          <a:stretch/>
        </p:blipFill>
        <p:spPr>
          <a:xfrm>
            <a:off x="6225683" y="16486608"/>
            <a:ext cx="833438" cy="24096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437" y="2285764"/>
            <a:ext cx="6948487" cy="1457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Ипотечные ценные бумаги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 (ИЦБ) — облигации с ипотечным покрытием, выпускаемые в соответствии с Федеральным законом от 11.11.2003 № 152-ФЗ «Об ипотечных ценных бумагах» (Закон об ИЦБ), исполнение обязательств по которым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обеспечивается 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залогом ипотечного покрытия. </a:t>
            </a:r>
          </a:p>
          <a:p>
            <a:pPr lvl="0" algn="just">
              <a:spcAft>
                <a:spcPts val="600"/>
              </a:spcAft>
            </a:pP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Ипотечное покрытие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находится в залоге у владельцев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ИЦБ и 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состоит из 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обеспеченных ипотекой </a:t>
            </a:r>
            <a:r>
              <a:rPr lang="ru-RU" sz="95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(залогом недвижимости)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ru-RU" sz="95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залогом прав требования участника долевого строительства требований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о возврате основной суммы долга и (или) об уплате процентов по кредитным договорам и договорам займа, в том числе удостоверенных закладными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950" dirty="0" smtClean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Подробнее…</a:t>
            </a:r>
            <a:endParaRPr lang="ru-RU" sz="95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Законом об ИЦБ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предусмотрено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что в ипотечное покрытие могут входить денежные средства, недвижимое имущество (только в результате его приобретения (оставления за собой) эмитентом при обращении на него взыскания), ипотечные сертификаты участия (ИСУ) и государственные ценные бумаги.</a:t>
            </a:r>
          </a:p>
          <a:p>
            <a:pPr lvl="0" algn="just">
              <a:spcAft>
                <a:spcPts val="600"/>
              </a:spcAf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Учет и хранение имущества, составляющего ипотечное покрытие,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контроль 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за распоряжением этим имуществом осуществляются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 специализированным депозитарием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950" dirty="0" smtClean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Подробнее…</a:t>
            </a:r>
            <a:endParaRPr lang="ru-RU" sz="95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Специализированный депозитарий также осуществляет контроль контролирует за соблюдением эмитентом требований Закона об ИЦБ, Закона о РЦБ, иных нормативных правовых актов Российской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Федерации и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условий эмиссии, установленных решением о выпуске таких облигаций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Имущество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входящее в ипотечное покрытие, учитывается в </a:t>
            </a:r>
            <a:r>
              <a:rPr lang="ru-RU" sz="950" b="1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реестре ипотечного покрытия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состав которого на дату государственной регистрации выпуска ИЦБ, а также на последний рабочий день каждого месяца публикуется на сайте эмитента в сети Интернет. В реестре ипотечного покрытия содержится следующая информация об обеспеченных ипотекой требованиях: 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сведения об обязательстве (основная сумма долга, процентная ставка, дата заключения договора, срок исполнения обязательства, сведения о просрочках, степень исполнения обязательства и иные сведения);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сведения о недвижимом имуществе (тип и назначение имущества, адрес нахождения с точностью до поселения, площадь, рыночная стоимость и дата ее определения);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сведения об ипотеке (дата и номер государственной регистрации ипотеки, наименование органа, осуществившего государственную регистрацию ипотеки).</a:t>
            </a:r>
          </a:p>
          <a:p>
            <a:pPr algn="just">
              <a:spcBef>
                <a:spcPts val="400"/>
              </a:spcBef>
              <a:spcAft>
                <a:spcPts val="600"/>
              </a:spcAft>
            </a:pPr>
            <a:r>
              <a:rPr lang="ru-RU" sz="950" b="1" u="sng" dirty="0">
                <a:solidFill>
                  <a:schemeClr val="accent5">
                    <a:lumMod val="75000"/>
                  </a:schemeClr>
                </a:solidFill>
              </a:rPr>
              <a:t>Особенности ипотечных ценных бумаг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Наличие ипотечного покрытия (обеспечение), использование компании специального назначения (ипотечного агента) для обособления активов, а также различных форм кредитного усиления (субординация, поручительство, резервные фонды и прочие) позволяют относить ИЦБ к категории высоконадежных ценных бумаг;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Выплаты по ИЦБ осуществляются на периодической основе (чаще всего ежеквартально) и состоят из процентного дохода и частичного погашения номинальной стоимости облигаций;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процентного дохода по ИЦБ определяется в соответствии с решением о выпуске облигаций и формируется из процентных поступлений по закладным, составляющим ипотечное покрытие облигаций;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Частичное погашение номинала облигаций определяется объемом платежей, поступивших в счет погашения основного долга по закладным, составляющим ипотечное покрытие (плановое и досрочное погашение основного долга заемщиками, а также выкуп дефолтных ипотечных кредитов, если он предусмотрен условиями эмиссии); 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В связи с досрочными (сверхплановыми) погашениями ипотечных кредитов, а также наличием встроенного опциона </a:t>
            </a:r>
            <a:r>
              <a:rPr lang="en-US" sz="950" dirty="0"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950" dirty="0"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(права эмитента при снижении номинальной стоимости облигации ниже определенного уровня досрочно их погасить), фактическая дата погашения ИЦБ наступает значительно раньше юридической даты, установленной в решении о выпуске облигаций.</a:t>
            </a:r>
            <a:endParaRPr lang="ru-RU" sz="950" b="1" dirty="0" smtClean="0"/>
          </a:p>
          <a:p>
            <a:pPr algn="just">
              <a:spcBef>
                <a:spcPts val="400"/>
              </a:spcBef>
              <a:spcAft>
                <a:spcPts val="600"/>
              </a:spcAft>
            </a:pPr>
            <a:r>
              <a:rPr lang="ru-RU" sz="950" b="1" dirty="0" smtClean="0"/>
              <a:t>Эмитенты </a:t>
            </a:r>
            <a:r>
              <a:rPr lang="ru-RU" sz="950" b="1" dirty="0"/>
              <a:t>ИЦБ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5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Ипотечные 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агенты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компании 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специального назначения, создаваемые исключительно с целью выпуска ИЦБ. </a:t>
            </a:r>
            <a:r>
              <a:rPr lang="ru-RU" sz="950" dirty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Подробнее… </a:t>
            </a:r>
            <a:endParaRPr lang="ru-RU" sz="950" dirty="0" smtClean="0">
              <a:solidFill>
                <a:srgbClr val="245B9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8775" lvl="0" algn="just">
              <a:spcAft>
                <a:spcPts val="600"/>
              </a:spcAft>
            </a:pP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Ипотечные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агенты ограничены в своей деятельности и могут только приобретать обеспеченные ипотекой или залогом прав требования участника долевого строительства требования, а также осуществлять эмиссию ИЦБ. </a:t>
            </a:r>
            <a:endParaRPr lang="ru-RU" sz="950" dirty="0" smtClean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8775" lvl="0" algn="just">
              <a:spcAft>
                <a:spcPts val="600"/>
              </a:spcAft>
            </a:pP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Ипотечные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агенты не имеют штата сотрудников и не вправе заключать возмездные договоры с физическими лицами для них действует особый режим банкротства – ипотечное покрытие исключается из конкурсной массы и направляется исключительно на погашение требований владельцев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облигаций.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Функции единоличного исполнительного органа (генерального директора) выполняет управляющая организация, а все иные функции, которые требуется осуществлять для обеспечения деятельности ипотечного агента, выполняют привлеченные компании.  Надзор за деятельностью ипотечных агентов осуществляет Банк России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8775" lvl="0" algn="just">
              <a:spcAft>
                <a:spcPts val="600"/>
              </a:spcAft>
            </a:pP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компании специального назначения (ипотечного агента) позволяет обеспечить максимальную защиту интересов инвесторов ИЦБ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Кредитные организации</a:t>
            </a:r>
            <a:endParaRPr lang="ru-RU" sz="95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400"/>
              </a:spcBef>
              <a:spcAft>
                <a:spcPts val="600"/>
              </a:spcAft>
            </a:pPr>
            <a:r>
              <a:rPr lang="ru-RU" sz="950" b="1" dirty="0"/>
              <a:t>Типы ипотечных ценных </a:t>
            </a:r>
            <a:r>
              <a:rPr lang="ru-RU" sz="950" b="1" dirty="0" smtClean="0"/>
              <a:t>бумаг</a:t>
            </a:r>
            <a:endParaRPr lang="ru-RU" sz="95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Сквозные ИЦБ </a:t>
            </a:r>
            <a:r>
              <a:rPr lang="ru-RU" sz="95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950" dirty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</a:t>
            </a:r>
            <a:r>
              <a:rPr lang="ru-RU" sz="950" dirty="0" smtClean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950" dirty="0" err="1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однотраншевые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ипотечные ценные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бумаги со сквозным (</a:t>
            </a:r>
            <a:r>
              <a:rPr lang="en-US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pass-through)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правилом погашения,</a:t>
            </a:r>
            <a:r>
              <a:rPr lang="en-US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фиксированной или плавающей ставкой купона, определяемого также по сквозному правилу: «процентные поступления по портфелю закладных в составе ипотечного покрытия за вычетом обязательных расходов эмитента». К этому типу относятся, в частности, </a:t>
            </a:r>
            <a:r>
              <a:rPr lang="ru-RU" sz="950" dirty="0" err="1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однотраншевые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ИЦБ, обеспеченные солидарным поручительством АО «ДОМ.РФ», эмитентом которых является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ООО «ДОМ.РФ Ипотечный агент»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(см. информацию на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сайте </a:t>
            </a:r>
            <a:r>
              <a:rPr lang="ru-RU" sz="950" u="sng" dirty="0" err="1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ицб.дом.рф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950" dirty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Структурированные ИЦБ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950" dirty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</a:t>
            </a:r>
            <a:r>
              <a:rPr lang="ru-RU" sz="950" dirty="0" smtClean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ипотечные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ценные бумаги, эмитированные компаниями специального назначения (ипотечными агентами), при выпуске которых кредитный риск распределяется между двумя и более рисковыми позициями, имеющими различную очередность исполнения обязательств (два и более выпусков (траншей) облигаций или иных форм кредитных обязательств, обеспеченных одним ипотечным покрытием). Помимо субординации структурированные ИЦБ могут иметь различные формы кредитного усиления: поручительство третьей стороны, кредит, кредитная линия, резервный фонд и прочее.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Балансовые ИЦБ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950" dirty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Подробнее</a:t>
            </a:r>
            <a:r>
              <a:rPr lang="ru-RU" sz="950" dirty="0" smtClean="0">
                <a:solidFill>
                  <a:srgbClr val="245B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950" dirty="0" smtClean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ипотечные </a:t>
            </a:r>
            <a:r>
              <a:rPr lang="ru-RU" sz="950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ценные бумаги, эмитентами которых выступают кредитные организации. Кредитный риск по таким ценным бумагам связан не только с ипотечными кредитами, которые обеспечивают выплаты по ИЦБ, но и с кредитными рисками самой кредитной организации.</a:t>
            </a:r>
          </a:p>
          <a:p>
            <a:pPr algn="just">
              <a:spcBef>
                <a:spcPts val="400"/>
              </a:spcBef>
            </a:pPr>
            <a:r>
              <a:rPr lang="ru-RU" sz="950" b="1" u="sng" dirty="0" smtClean="0">
                <a:solidFill>
                  <a:schemeClr val="accent5">
                    <a:lumMod val="75000"/>
                  </a:schemeClr>
                </a:solidFill>
              </a:rPr>
              <a:t>Документы </a:t>
            </a:r>
            <a:r>
              <a:rPr lang="ru-RU" sz="950" b="1" u="sng" dirty="0">
                <a:solidFill>
                  <a:schemeClr val="accent5">
                    <a:lumMod val="75000"/>
                  </a:schemeClr>
                </a:solidFill>
              </a:rPr>
              <a:t>и </a:t>
            </a:r>
            <a:r>
              <a:rPr lang="ru-RU" sz="950" b="1" u="sng" dirty="0" smtClean="0">
                <a:solidFill>
                  <a:schemeClr val="accent5">
                    <a:lumMod val="75000"/>
                  </a:schemeClr>
                </a:solidFill>
              </a:rPr>
              <a:t>материалы</a:t>
            </a:r>
            <a:endParaRPr lang="ru-RU" sz="95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Закон об ИЦБ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Федеральный закон от 11.11.2003 № 152-ФЗ «Об ипотечных ценных бумагах». </a:t>
            </a:r>
          </a:p>
          <a:p>
            <a:pPr algn="just"/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Закон о РЦБ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Федеральный закон от 22.04.1996 № 39-ФЗ «О рынке ценных бумаг».</a:t>
            </a:r>
          </a:p>
          <a:p>
            <a:pPr algn="just"/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Закон об ипотеке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Федеральный закон от 16.07.1998 № 102-ФЗ «Об ипотеке (залоге недвижимости)».</a:t>
            </a:r>
          </a:p>
          <a:p>
            <a:pPr algn="just"/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Закон о ЕИРЖС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Федеральный закон от 13.07.2015 № 225-ФЗ «О содействии развитию и повышению эффективности управления в жилищной сфере и о внесении изменений в отдельные законодательные акты Российской Федерации».</a:t>
            </a:r>
          </a:p>
          <a:p>
            <a:pPr algn="just"/>
            <a:r>
              <a:rPr lang="ru-RU" sz="950" b="1" u="sng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Ценовая конвенция для ипотечных ценных бумаг</a:t>
            </a:r>
            <a:endParaRPr lang="ru-RU" sz="95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Порядок определения банками величины кредитного риска по сделкам </a:t>
            </a:r>
            <a:r>
              <a:rPr lang="ru-RU" sz="95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секьюритизации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Положение Банка России от 04.07.2018 № 647-П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Об определении банками величины кредитного риска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по сделкам, результатом которых является привлечение денежных средств посредством выпуска долговых ценных бумаг, исполнение обязательств по каждой из которых обеспечивается полностью или частично поступлениями денежных средств от активов, переданных в обеспечение».</a:t>
            </a:r>
          </a:p>
          <a:p>
            <a:pPr algn="just"/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Порядок определения риск-веса по вложениям в ИЦБ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при расчете обязательных нормативов кредитными организациями – </a:t>
            </a:r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Инструкция Банка России от 28.06.2017 N 180-И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 «Об обязательных нормативах банков».</a:t>
            </a:r>
          </a:p>
          <a:p>
            <a:pPr algn="just"/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Разъяснения</a:t>
            </a:r>
            <a:r>
              <a:rPr lang="ru-RU" sz="95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 </a:t>
            </a:r>
            <a:r>
              <a:rPr lang="ru-RU" sz="95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Банка России</a:t>
            </a:r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50" dirty="0">
                <a:ea typeface="Calibri" panose="020F0502020204030204" pitchFamily="34" charset="0"/>
                <a:cs typeface="Times New Roman" panose="02020603050405020304" pitchFamily="18" charset="0"/>
              </a:rPr>
              <a:t>о порядке включения ИЦБ ДОМ.РФ в расчет величины рыночного риска в соответствии с Положением Банка России от 03.12.2015 № 511-П «О порядке расчета кредитными организациями величины рыночного риска».</a:t>
            </a:r>
          </a:p>
          <a:p>
            <a:pPr algn="just"/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95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950" b="1" dirty="0">
                <a:ea typeface="Calibri" panose="020F0502020204030204" pitchFamily="34" charset="0"/>
                <a:cs typeface="Times New Roman" panose="02020603050405020304" pitchFamily="18" charset="0"/>
              </a:rPr>
              <a:t>Ипотечные ценные бумаги, допущенные к торгам на Московской Бирже:</a:t>
            </a:r>
            <a:endParaRPr lang="ru-RU" sz="9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12"/>
          <a:srcRect l="18534" t="16719" b="80865"/>
          <a:stretch/>
        </p:blipFill>
        <p:spPr>
          <a:xfrm>
            <a:off x="4763" y="1614222"/>
            <a:ext cx="7143750" cy="1788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6449" y="1638642"/>
            <a:ext cx="1135064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700" dirty="0">
                <a:solidFill>
                  <a:srgbClr val="84828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Ипотечные ценные бумаги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50" y="16846953"/>
            <a:ext cx="7159620" cy="101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88690</TotalTime>
  <Words>21</Words>
  <Application>Microsoft Office PowerPoint</Application>
  <PresentationFormat>Произвольный</PresentationFormat>
  <Paragraphs>44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Козик Игорь Александрович</dc:creator>
  <cp:lastModifiedBy>Кашицын Павел Александрович</cp:lastModifiedBy>
  <cp:revision>227</cp:revision>
  <cp:lastPrinted>2019-07-01T13:18:56Z</cp:lastPrinted>
  <dcterms:created xsi:type="dcterms:W3CDTF">2019-01-28T13:48:53Z</dcterms:created>
  <dcterms:modified xsi:type="dcterms:W3CDTF">2019-09-05T15:15:46Z</dcterms:modified>
</cp:coreProperties>
</file>