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36" r:id="rId1"/>
  </p:sldMasterIdLst>
  <p:notesMasterIdLst>
    <p:notesMasterId r:id="rId12"/>
  </p:notesMasterIdLst>
  <p:handoutMasterIdLst>
    <p:handoutMasterId r:id="rId13"/>
  </p:handoutMasterIdLst>
  <p:sldIdLst>
    <p:sldId id="454" r:id="rId2"/>
    <p:sldId id="455" r:id="rId3"/>
    <p:sldId id="456" r:id="rId4"/>
    <p:sldId id="457" r:id="rId5"/>
    <p:sldId id="458" r:id="rId6"/>
    <p:sldId id="472" r:id="rId7"/>
    <p:sldId id="462" r:id="rId8"/>
    <p:sldId id="463" r:id="rId9"/>
    <p:sldId id="464" r:id="rId10"/>
    <p:sldId id="4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4577"/>
  </p:normalViewPr>
  <p:slideViewPr>
    <p:cSldViewPr>
      <p:cViewPr varScale="1">
        <p:scale>
          <a:sx n="116" d="100"/>
          <a:sy n="116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64A90-3B2B-3F4A-B382-34B864BD0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07040-EA23-C04A-80A9-32A6A13300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098E8-D704-414D-9C79-F6EB9034F104}" type="datetimeFigureOut">
              <a:rPr lang="en-US" altLang="en-US"/>
              <a:pPr>
                <a:defRPr/>
              </a:pPr>
              <a:t>9/5/22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17E03-6E7B-7542-8112-CB613A699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5EB7-4C43-3041-A8FC-0355D36DC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692626-9168-CB40-AF26-E3A7F0806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0C09E9-0DD5-4549-9E59-90554F440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DD319DF-9FA9-574C-91E2-2E112C2BF1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669F577-2123-1247-96AE-E341908630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FBC3988-7900-A044-B102-5F6B9B1C0D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1600B86-0185-3941-A801-1D97015920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DBB4EFD-D463-2E4A-BFE2-07E9679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E84EE6-EE37-2541-BC93-4A06FB497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F7E09-8588-8243-A204-1F147599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1295400"/>
            <a:ext cx="6486525" cy="31527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63500" sx="100500" sy="1005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7925BE-ECC2-5C47-B7EA-20B7C699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EC5F9C-8E65-174E-9243-8229E2B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CEEF1-A0F5-A54D-8BF3-535229A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D8D-5FB5-A047-B314-214E6263C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5C18B4-4BD4-1B43-A025-24DAD20A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C8674E-EEDA-2F49-9B07-8B17A9D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3C805A-3246-5F4F-A835-62F4836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62648-3CE0-924B-9A28-C8D5C2429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0E51-D9CE-0240-AE51-42A72BC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16FD-A04D-BB46-ACEC-67C2A660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2A17-A412-6A4A-8DFD-E43CFF4D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FA0E7-6CBF-3F42-8B34-2EBADF40E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2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44CB-F193-E541-91F8-2CC89D7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55FA-B8BE-3949-BEF8-028256C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ED04-DDDF-3741-997B-1AFE378A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F95C-6E43-4B45-AE38-B4AC612FA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1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CBB3-DAEE-EA48-8C00-5FD8B1B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3F71-3466-2641-9E70-8C77117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C528-4A89-2F47-8F7E-3654C528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5D41-4CCF-BD4A-A845-956142B25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20258-5480-FB47-9F3E-5F258F8AC8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5AF6D8-EBA2-C048-9E3F-A9EA40915F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362B22-B3A3-924F-BDFC-5C23F5A9B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CD01-0CE6-4443-8331-5F830EB1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F9F6-EC0F-A546-A39B-4BA98F7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F1ED-BEE4-C346-84CA-9C7E3BE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4070-2381-2543-8B68-8551A0F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0BCA-CB0B-6A4D-818E-6FD8D95D1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4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F58099-3D7A-0047-B851-8B84130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91FB51-02B7-4F45-97BD-0E5B7D0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115CA-D1D0-B24E-A2FD-3010C7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F4C7-2915-EE43-8F23-D16BE4CBD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0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229FF4-3E59-1B43-8008-46296D1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917CBC-4A7F-EF44-8149-EC73AD5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9AECEB-C175-D849-8CA7-7435C98C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3E988-F814-764F-B38B-38EA76C2B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B2AF7D7-4089-1749-AEEA-89057F3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0E6381A-42E6-5945-B250-92A0D36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040032-E413-5A48-8379-1A742260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055DD-DB15-D541-BA83-D1BC7ED94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D535FF-83A3-EA45-8E9B-0126D751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E1E82A-4D52-A644-88CB-C9B1FD4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AC6081-F062-3E41-A6F2-6CF65FB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17D2-680D-C548-A854-1DF6F46B1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98DEC2-5375-2E46-96BD-186B27B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CA5F83-51E9-DF44-9D7F-4CFAB22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B860AA-BA9A-D248-8BE9-B312A015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C4F4-4718-D042-9ED5-56638A53F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41BE11C-D98F-6545-ADC9-F927087DAE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4CEA1C4-46A4-0248-897F-3009F0FF11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4A3D-260C-FF48-8019-2DFC7019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AFE9-390D-2E43-90D3-C2F5FE48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348D-374B-444C-AC1B-377B006FD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53477F4-96D6-A247-8B0F-D5E22CB49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09DB43D-B612-DA46-91C2-75DDD24AE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534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Programming Structures:</a:t>
            </a:r>
          </a:p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Conditional/Repeat Statements</a:t>
            </a:r>
            <a:b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</a:br>
            <a:endParaRPr lang="en-US" altLang="en-US" sz="460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1A3FA3-487B-9149-A985-13D90B41C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581025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b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Constructs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b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.. else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b="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for loop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F0E1557-DE70-584D-AEE6-206FD75B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7843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C Code</a:t>
            </a: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20478265-45F6-3A48-9A5E-92EF5D61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3814763" cy="28590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int fact_do(int x)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int result = 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do 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result *= 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x = x-1;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} while (x &gt; 1);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7A05E41D-E009-A348-940F-341B1C7F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504" y="770766"/>
            <a:ext cx="282031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Pseudo-C Version</a:t>
            </a: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C0BC40DB-C7AB-2049-9C9A-BFCC8F31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743200"/>
            <a:ext cx="3433762" cy="316706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int fact_goto(int x)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int result = 1;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loop: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result *= 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x = x-1;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(x &gt; 1)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goto</a:t>
            </a:r>
            <a:r>
              <a:rPr lang="en-US" altLang="en-US" sz="2000" i="1">
                <a:latin typeface="Courier New" panose="02070309020205020404" pitchFamily="49" charset="0"/>
              </a:rPr>
              <a:t> loop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D027D00A-7DC9-3B44-9C59-E60A25E4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543800" cy="573088"/>
          </a:xfrm>
        </p:spPr>
        <p:txBody>
          <a:bodyPr/>
          <a:lstStyle/>
          <a:p>
            <a:pPr algn="l"/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Do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Loop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3182C9C5-26C1-524B-861F-F1A06FA9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82819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Use backward branch to continue looping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Only take branch when </a:t>
            </a:r>
            <a:r>
              <a:rPr lang="ja-JP" altLang="en-US" b="0">
                <a:latin typeface="Calibri" panose="020F0502020204030204" pitchFamily="34" charset="0"/>
              </a:rPr>
              <a:t>“</a:t>
            </a:r>
            <a:r>
              <a:rPr lang="en-US" altLang="ja-JP" b="0">
                <a:latin typeface="Calibri" panose="020F0502020204030204" pitchFamily="34" charset="0"/>
              </a:rPr>
              <a:t>while</a:t>
            </a:r>
            <a:r>
              <a:rPr lang="ja-JP" altLang="en-US" b="0">
                <a:latin typeface="Calibri" panose="020F0502020204030204" pitchFamily="34" charset="0"/>
              </a:rPr>
              <a:t>”</a:t>
            </a:r>
            <a:r>
              <a:rPr lang="en-US" altLang="ja-JP" b="0">
                <a:latin typeface="Calibri" panose="020F0502020204030204" pitchFamily="34" charset="0"/>
              </a:rPr>
              <a:t> condition holds</a:t>
            </a:r>
            <a:endParaRPr lang="en-US" altLang="en-US" b="0">
              <a:latin typeface="Calibri" panose="020F0502020204030204" pitchFamily="34" charset="0"/>
            </a:endParaRP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05881-346E-0443-8F7B-F2ECB39E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1296930"/>
            <a:ext cx="2514600" cy="10128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do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Body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while (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DBD3B1BF-1B16-B841-A486-6E34176C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342" y="1263144"/>
            <a:ext cx="2514600" cy="132080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r>
              <a:rPr lang="en-US" altLang="en-US" sz="2000">
                <a:latin typeface="Courier New" panose="02070309020205020404" pitchFamily="49" charset="0"/>
              </a:rPr>
              <a:t>: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Body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if (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A7DFEA41-30F9-6B4A-BB82-84B9D1694D91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C code to Pseudo-C</a:t>
            </a:r>
          </a:p>
        </p:txBody>
      </p:sp>
      <p:sp>
        <p:nvSpPr>
          <p:cNvPr id="17410" name="Rectangle 7">
            <a:extLst>
              <a:ext uri="{FF2B5EF4-FFF2-40B4-BE49-F238E27FC236}">
                <a16:creationId xmlns:a16="http://schemas.microsoft.com/office/drawing/2014/main" id="{BD9D6E2B-7C0F-DF49-B2CB-869850A8E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467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C allows </a:t>
            </a:r>
            <a:r>
              <a:rPr lang="ja-JP" altLang="en-US" b="0">
                <a:latin typeface="Calibri" panose="020F0502020204030204" pitchFamily="34" charset="0"/>
              </a:rPr>
              <a:t>“</a:t>
            </a:r>
            <a:r>
              <a:rPr lang="en-US" altLang="ja-JP" b="0">
                <a:latin typeface="Calibri" panose="020F0502020204030204" pitchFamily="34" charset="0"/>
              </a:rPr>
              <a:t>goto</a:t>
            </a:r>
            <a:r>
              <a:rPr lang="ja-JP" altLang="en-US" b="0">
                <a:latin typeface="Calibri" panose="020F0502020204030204" pitchFamily="34" charset="0"/>
              </a:rPr>
              <a:t>”</a:t>
            </a:r>
            <a:r>
              <a:rPr lang="en-US" altLang="ja-JP" b="0">
                <a:latin typeface="Calibri" panose="020F0502020204030204" pitchFamily="34" charset="0"/>
              </a:rPr>
              <a:t> as means of transferring control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Closer to machine-level programming style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Generally considered bad coding style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But, </a:t>
            </a:r>
            <a:r>
              <a:rPr lang="en-US" altLang="en-US" b="0">
                <a:solidFill>
                  <a:srgbClr val="C00000"/>
                </a:solidFill>
                <a:latin typeface="Calibri" panose="020F0502020204030204" pitchFamily="34" charset="0"/>
              </a:rPr>
              <a:t>essential </a:t>
            </a:r>
            <a:r>
              <a:rPr lang="en-US" altLang="en-US" b="0">
                <a:latin typeface="Calibri" panose="020F0502020204030204" pitchFamily="34" charset="0"/>
              </a:rPr>
              <a:t>for assembly programming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More explicit control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Directly mapped to assembly instructions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86D9002B-BB8F-4446-847E-3CE1F501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3810000" cy="1320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i="1">
                <a:latin typeface="Courier New" panose="02070309020205020404" pitchFamily="49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then-statement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else-statement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8434" name="Title 63">
            <a:extLst>
              <a:ext uri="{FF2B5EF4-FFF2-40B4-BE49-F238E27FC236}">
                <a16:creationId xmlns:a16="http://schemas.microsoft.com/office/drawing/2014/main" id="{CE2588F0-17E8-244B-8BAC-415DDA1481EB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Summary 1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8976DB-8F97-994C-AAB4-980316D4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19600"/>
            <a:ext cx="3810000" cy="704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while (Test)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Body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9D728407-0F01-584A-B618-C818E35C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3962400" cy="162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loop: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(!</a:t>
            </a:r>
            <a:r>
              <a:rPr lang="en-US" altLang="en-US" sz="2000" i="1">
                <a:latin typeface="Courier New" panose="02070309020205020404" pitchFamily="49" charset="0"/>
              </a:rPr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goto done;</a:t>
            </a:r>
          </a:p>
          <a:p>
            <a:r>
              <a:rPr lang="en-US" altLang="en-US" sz="2000" i="1"/>
              <a:t>     Body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EEDFEE0-326E-194B-A450-B7E9161D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560388" indent="-22225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if - else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>
              <a:latin typeface="Courier New" panose="02070309020205020404" pitchFamily="49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1DA58CC2-B20E-0943-9681-AE7CAA6E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560388" indent="-22225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while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>
              <a:latin typeface="Courier New" panose="02070309020205020404" pitchFamily="49" charset="0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336EEAAF-C321-9045-993A-1BEDB5C1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371600"/>
            <a:ext cx="3962400" cy="193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   if (!</a:t>
            </a:r>
            <a:r>
              <a:rPr lang="en-US" altLang="en-US" sz="2000" i="1">
                <a:latin typeface="Courier New" panose="02070309020205020404" pitchFamily="49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</a:rPr>
              <a:t>) goto false;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     then-statement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 goto done;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false: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     else-statement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AC11D17D-B1E8-3E4A-B7E3-DA3B8624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873125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3381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 b="0">
                <a:latin typeface="Courier New" panose="02070309020205020404" pitchFamily="49" charset="0"/>
              </a:rPr>
              <a:t>Pseudo-C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63">
            <a:extLst>
              <a:ext uri="{FF2B5EF4-FFF2-40B4-BE49-F238E27FC236}">
                <a16:creationId xmlns:a16="http://schemas.microsoft.com/office/drawing/2014/main" id="{9F5E22A1-6EA2-894B-94A6-2C6C0853B052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Summary 2</a:t>
            </a:r>
          </a:p>
        </p:txBody>
      </p:sp>
      <p:sp>
        <p:nvSpPr>
          <p:cNvPr id="19458" name="Rectangle 8">
            <a:extLst>
              <a:ext uri="{FF2B5EF4-FFF2-40B4-BE49-F238E27FC236}">
                <a16:creationId xmlns:a16="http://schemas.microsoft.com/office/drawing/2014/main" id="{E005186F-2FD7-4141-B923-47750E36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98850"/>
            <a:ext cx="4343400" cy="193642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Courier New" panose="02070309020205020404" pitchFamily="49" charset="0"/>
              </a:rPr>
              <a:t>      </a:t>
            </a:r>
            <a:r>
              <a:rPr lang="en-US" altLang="en-US" sz="2000" i="1" dirty="0"/>
              <a:t>Init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loop: if (!</a:t>
            </a:r>
            <a:r>
              <a:rPr lang="en-US" altLang="en-US" sz="2000" i="1" dirty="0"/>
              <a:t>Test</a:t>
            </a:r>
            <a:r>
              <a:rPr lang="en-US" altLang="en-US" sz="2000" dirty="0">
                <a:latin typeface="Courier New" panose="02070309020205020404" pitchFamily="49" charset="0"/>
              </a:rPr>
              <a:t>) </a:t>
            </a:r>
            <a:r>
              <a:rPr lang="en-US" altLang="en-US" sz="2000" dirty="0" err="1">
                <a:latin typeface="Courier New" panose="02070309020205020404" pitchFamily="49" charset="0"/>
              </a:rPr>
              <a:t>goto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</a:rPr>
              <a:t>done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i="1" dirty="0"/>
              <a:t>              Body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i="1" dirty="0"/>
              <a:t>Update 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goto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</a:rPr>
              <a:t>loop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E076E446-94EB-3B49-99E0-AF8C5B39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352800" cy="858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for (</a:t>
            </a:r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Body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8811B9A5-4200-B546-97D8-994871E5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3352800" cy="1628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while (</a:t>
            </a:r>
            <a:r>
              <a:rPr lang="en-US" altLang="en-US" sz="2000" i="1"/>
              <a:t>Test 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Body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 sz="2000" i="1"/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692D196-1381-B344-85D6-5B67163B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411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560388" indent="-22225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for loop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800" b="0">
                <a:latin typeface="Calibri" panose="020F0502020204030204" pitchFamily="34" charset="0"/>
              </a:rPr>
              <a:t>     equivalent to: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>
            <a:extLst>
              <a:ext uri="{FF2B5EF4-FFF2-40B4-BE49-F238E27FC236}">
                <a16:creationId xmlns:a16="http://schemas.microsoft.com/office/drawing/2014/main" id="{8CE1703B-9A25-4549-B9A3-FB07DB72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3810000" cy="1320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i="1">
                <a:latin typeface="Courier New" panose="02070309020205020404" pitchFamily="49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then-statement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else-statement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7D0600AA-AC7B-2548-9F7D-B5DCFF42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3886200" cy="2244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     //</a:t>
            </a:r>
            <a:r>
              <a:rPr lang="en-US" altLang="en-US" sz="2000" i="1" dirty="0">
                <a:latin typeface="Courier New" panose="02070309020205020404" pitchFamily="49" charset="0"/>
              </a:rPr>
              <a:t>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test_expr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if (!</a:t>
            </a:r>
            <a:r>
              <a:rPr lang="en-US" altLang="en-US" sz="2000" i="1" dirty="0">
                <a:latin typeface="Courier New" panose="02070309020205020404" pitchFamily="49" charset="0"/>
              </a:rPr>
              <a:t>t</a:t>
            </a:r>
            <a:r>
              <a:rPr lang="en-US" altLang="en-US" sz="2000" dirty="0">
                <a:latin typeface="Courier New" panose="02070309020205020404" pitchFamily="49" charset="0"/>
              </a:rPr>
              <a:t>) </a:t>
            </a:r>
            <a:r>
              <a:rPr lang="en-US" altLang="en-US" sz="2000" dirty="0" err="1">
                <a:latin typeface="Courier New" panose="02070309020205020404" pitchFamily="49" charset="0"/>
              </a:rPr>
              <a:t>goto</a:t>
            </a:r>
            <a:r>
              <a:rPr lang="en-US" altLang="en-US" sz="2000" dirty="0">
                <a:latin typeface="Courier New" panose="02070309020205020404" pitchFamily="49" charset="0"/>
              </a:rPr>
              <a:t> else;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i="1" dirty="0">
                <a:latin typeface="Courier New" panose="02070309020205020404" pitchFamily="49" charset="0"/>
              </a:rPr>
              <a:t>then-statement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goto</a:t>
            </a:r>
            <a:r>
              <a:rPr lang="en-US" altLang="en-US" sz="2000" dirty="0">
                <a:latin typeface="Courier New" panose="02070309020205020404" pitchFamily="49" charset="0"/>
              </a:rPr>
              <a:t> done;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else: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i="1" dirty="0">
                <a:latin typeface="Courier New" panose="02070309020205020404" pitchFamily="49" charset="0"/>
              </a:rPr>
              <a:t>else-statement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FF7075E5-9846-094E-A498-946E0216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4343400" cy="31670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int goto_max(int x, int y){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int rval;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(x &lt;= y)goto else;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rval = 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done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else: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  rval = y;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return rval;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5E06830-8B14-0B43-8D10-193B363D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90600"/>
            <a:ext cx="4114800" cy="19986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max(int x, int y){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(x &gt; y)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return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return y;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E0706B-7D93-7F4D-8D39-AB94140ABB4E}"/>
              </a:ext>
            </a:extLst>
          </p:cNvPr>
          <p:cNvCxnSpPr/>
          <p:nvPr/>
        </p:nvCxnSpPr>
        <p:spPr>
          <a:xfrm rot="16200000" flipH="1">
            <a:off x="1790700" y="33909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itle 63">
            <a:extLst>
              <a:ext uri="{FF2B5EF4-FFF2-40B4-BE49-F238E27FC236}">
                <a16:creationId xmlns:a16="http://schemas.microsoft.com/office/drawing/2014/main" id="{384427F0-A8C8-B540-8BD4-2E966E7C418C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General if-else translation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FF7075E5-9846-094E-A498-946E0216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4343400" cy="224420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goto_max</a:t>
            </a:r>
            <a:r>
              <a:rPr lang="en-US" altLang="en-US" sz="2000" dirty="0">
                <a:latin typeface="Courier New" panose="02070309020205020404" pitchFamily="49" charset="0"/>
              </a:rPr>
              <a:t>(int x, int y){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int </a:t>
            </a:r>
            <a:r>
              <a:rPr lang="en-US" altLang="en-US" sz="2000" dirty="0" err="1">
                <a:latin typeface="Courier New" panose="02070309020205020404" pitchFamily="49" charset="0"/>
              </a:rPr>
              <a:t>rval</a:t>
            </a:r>
            <a:r>
              <a:rPr lang="en-US" altLang="en-US" sz="2000" dirty="0">
                <a:latin typeface="Courier New" panose="02070309020205020404" pitchFamily="49" charset="0"/>
              </a:rPr>
              <a:t> = y;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(x &lt;= y)</a:t>
            </a:r>
            <a:r>
              <a:rPr lang="en-US" altLang="en-US" sz="2000" dirty="0" err="1">
                <a:latin typeface="Courier New" panose="02070309020205020404" pitchFamily="49" charset="0"/>
              </a:rPr>
              <a:t>goto</a:t>
            </a:r>
            <a:r>
              <a:rPr lang="en-US" altLang="en-US" sz="2000" dirty="0">
                <a:latin typeface="Courier New" panose="02070309020205020404" pitchFamily="49" charset="0"/>
              </a:rPr>
              <a:t> done;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rval</a:t>
            </a:r>
            <a:r>
              <a:rPr lang="en-US" altLang="en-US" sz="2000" dirty="0">
                <a:latin typeface="Courier New" panose="02070309020205020404" pitchFamily="49" charset="0"/>
              </a:rPr>
              <a:t> =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done: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rval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5E06830-8B14-0B43-8D10-193B363D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90600"/>
            <a:ext cx="4114800" cy="1936428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max(int x, int y){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int </a:t>
            </a:r>
            <a:r>
              <a:rPr lang="en-US" altLang="en-US" sz="2000" dirty="0" err="1">
                <a:latin typeface="Courier New" panose="02070309020205020404" pitchFamily="49" charset="0"/>
              </a:rPr>
              <a:t>rval</a:t>
            </a:r>
            <a:r>
              <a:rPr lang="en-US" altLang="en-US" sz="2000" dirty="0">
                <a:latin typeface="Courier New" panose="02070309020205020404" pitchFamily="49" charset="0"/>
              </a:rPr>
              <a:t> = y;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(x &gt; y)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rval</a:t>
            </a:r>
            <a:r>
              <a:rPr lang="en-US" altLang="en-US" sz="2000" dirty="0">
                <a:latin typeface="Courier New" panose="02070309020205020404" pitchFamily="49" charset="0"/>
              </a:rPr>
              <a:t> =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E0706B-7D93-7F4D-8D39-AB94140ABB4E}"/>
              </a:ext>
            </a:extLst>
          </p:cNvPr>
          <p:cNvCxnSpPr/>
          <p:nvPr/>
        </p:nvCxnSpPr>
        <p:spPr>
          <a:xfrm rot="16200000" flipH="1">
            <a:off x="1790700" y="3390900"/>
            <a:ext cx="579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itle 63">
            <a:extLst>
              <a:ext uri="{FF2B5EF4-FFF2-40B4-BE49-F238E27FC236}">
                <a16:creationId xmlns:a16="http://schemas.microsoft.com/office/drawing/2014/main" id="{384427F0-A8C8-B540-8BD4-2E966E7C418C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General if-else translation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39245B9-49F3-FE25-1E6E-EC80D651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28" y="1019113"/>
            <a:ext cx="4114800" cy="19986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max(int x, int y){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(x &gt; y)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return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return y;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1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FA0B39B-8C46-F640-9E7E-C4806F48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C Code</a:t>
            </a:r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DDBDD686-B77E-CA4B-BF5B-B6E80963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55" y="3278055"/>
            <a:ext cx="3814763" cy="2552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fact_while</a:t>
            </a:r>
            <a:r>
              <a:rPr lang="en-US" altLang="en-US" sz="2000" dirty="0">
                <a:latin typeface="Courier New" panose="02070309020205020404" pitchFamily="49" charset="0"/>
              </a:rPr>
              <a:t>(int x){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int result = 1;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while (x &gt; 1) 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result *=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x = x-1;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};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CCFB8376-FCAA-0247-9042-E340168E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Pseudo-C Version</a:t>
            </a: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8F60FCF8-9258-7A42-B0CF-D806E45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8055"/>
            <a:ext cx="4572000" cy="316706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fact_while_goto</a:t>
            </a:r>
            <a:r>
              <a:rPr lang="en-US" altLang="en-US" sz="2000" dirty="0">
                <a:latin typeface="Courier New" panose="02070309020205020404" pitchFamily="49" charset="0"/>
              </a:rPr>
              <a:t>(int x){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int result = 1;</a:t>
            </a:r>
          </a:p>
          <a:p>
            <a:r>
              <a:rPr lang="en-US" altLang="en-US" sz="2000" i="1" dirty="0">
                <a:latin typeface="Courier New" panose="02070309020205020404" pitchFamily="49" charset="0"/>
              </a:rPr>
              <a:t>loop: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(!(x &gt; 1))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2000" i="1" dirty="0">
                <a:solidFill>
                  <a:schemeClr val="tx2"/>
                </a:solidFill>
                <a:latin typeface="Courier New" panose="02070309020205020404" pitchFamily="49" charset="0"/>
              </a:rPr>
              <a:t> done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result *= x;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x = x-1;</a:t>
            </a:r>
          </a:p>
          <a:p>
            <a:r>
              <a:rPr lang="en-US" altLang="en-US" sz="2000" i="1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2000" i="1" dirty="0">
                <a:solidFill>
                  <a:schemeClr val="tx2"/>
                </a:solidFill>
                <a:latin typeface="Courier New" panose="02070309020205020404" pitchFamily="49" charset="0"/>
              </a:rPr>
              <a:t> loop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i="1" dirty="0">
                <a:latin typeface="Courier New" panose="02070309020205020404" pitchFamily="49" charset="0"/>
              </a:rPr>
              <a:t>done: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21C97A36-A8FF-ED4C-9248-A1ADBC4A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95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 b="0" dirty="0">
                <a:latin typeface="Calibri" panose="020F0502020204030204" pitchFamily="34" charset="0"/>
              </a:rPr>
              <a:t> </a:t>
            </a:r>
            <a:r>
              <a:rPr lang="ja-JP" altLang="en-US" sz="4400" b="0">
                <a:latin typeface="Calibri" panose="020F0502020204030204" pitchFamily="34" charset="0"/>
              </a:rPr>
              <a:t>“</a:t>
            </a:r>
            <a:r>
              <a:rPr lang="en-US" altLang="ja-JP" sz="4400" b="0" dirty="0">
                <a:latin typeface="Calibri" panose="020F0502020204030204" pitchFamily="34" charset="0"/>
              </a:rPr>
              <a:t>While</a:t>
            </a:r>
            <a:r>
              <a:rPr lang="ja-JP" altLang="en-US" sz="4400" b="0">
                <a:latin typeface="Calibri" panose="020F0502020204030204" pitchFamily="34" charset="0"/>
              </a:rPr>
              <a:t>”</a:t>
            </a:r>
            <a:r>
              <a:rPr lang="en-US" altLang="ja-JP" sz="4400" b="0" dirty="0">
                <a:latin typeface="Calibri" panose="020F0502020204030204" pitchFamily="34" charset="0"/>
              </a:rPr>
              <a:t> Loop</a:t>
            </a:r>
            <a:endParaRPr lang="en-US" altLang="en-US" sz="4400" b="0" dirty="0">
              <a:latin typeface="Calibri" panose="020F050202020403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3EAC5B6-4790-3527-2503-E630397C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2" y="1562894"/>
            <a:ext cx="2514600" cy="7048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while (Test)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Body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5D96B4-97B2-A118-0722-66CF82F2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26315"/>
            <a:ext cx="4495800" cy="1628775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loop: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(!</a:t>
            </a:r>
            <a:r>
              <a:rPr lang="en-US" altLang="en-US" sz="2000" i="1">
                <a:latin typeface="Courier New" panose="02070309020205020404" pitchFamily="49" charset="0"/>
              </a:rPr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goto done;</a:t>
            </a:r>
          </a:p>
          <a:p>
            <a:r>
              <a:rPr lang="en-US" altLang="en-US" sz="2000" i="1"/>
              <a:t>     Body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85B5E10-80B6-BC46-A906-7047CD93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58499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 sz="4400" b="0">
                <a:latin typeface="Calibri" panose="020F0502020204030204" pitchFamily="34" charset="0"/>
              </a:rPr>
              <a:t>“</a:t>
            </a:r>
            <a:r>
              <a:rPr lang="en-US" altLang="ja-JP" sz="4400" b="0">
                <a:latin typeface="Calibri" panose="020F0502020204030204" pitchFamily="34" charset="0"/>
              </a:rPr>
              <a:t>For</a:t>
            </a:r>
            <a:r>
              <a:rPr lang="ja-JP" altLang="en-US" sz="4400" b="0">
                <a:latin typeface="Calibri" panose="020F0502020204030204" pitchFamily="34" charset="0"/>
              </a:rPr>
              <a:t>”</a:t>
            </a:r>
            <a:r>
              <a:rPr lang="en-US" altLang="ja-JP" sz="4400" b="0">
                <a:latin typeface="Calibri" panose="020F0502020204030204" pitchFamily="34" charset="0"/>
                <a:sym typeface="Symbol" pitchFamily="2" charset="2"/>
              </a:rPr>
              <a:t></a:t>
            </a:r>
            <a:r>
              <a:rPr lang="en-US" altLang="ja-JP" sz="4400" b="0">
                <a:latin typeface="Calibri" panose="020F0502020204030204" pitchFamily="34" charset="0"/>
              </a:rPr>
              <a:t> </a:t>
            </a:r>
            <a:r>
              <a:rPr lang="ja-JP" altLang="en-US" sz="4400" b="0">
                <a:latin typeface="Calibri" panose="020F0502020204030204" pitchFamily="34" charset="0"/>
              </a:rPr>
              <a:t>“</a:t>
            </a:r>
            <a:r>
              <a:rPr lang="en-US" altLang="ja-JP" sz="4400" b="0">
                <a:latin typeface="Calibri" panose="020F0502020204030204" pitchFamily="34" charset="0"/>
              </a:rPr>
              <a:t>While</a:t>
            </a:r>
            <a:r>
              <a:rPr lang="ja-JP" altLang="en-US" sz="4400" b="0">
                <a:latin typeface="Calibri" panose="020F0502020204030204" pitchFamily="34" charset="0"/>
              </a:rPr>
              <a:t>”</a:t>
            </a:r>
            <a:endParaRPr lang="en-US" altLang="en-US" sz="4400" b="0">
              <a:latin typeface="Calibri" panose="020F0502020204030204" pitchFamily="34" charset="0"/>
            </a:endParaRPr>
          </a:p>
        </p:txBody>
      </p:sp>
      <p:sp>
        <p:nvSpPr>
          <p:cNvPr id="25602" name="Line 3">
            <a:extLst>
              <a:ext uri="{FF2B5EF4-FFF2-40B4-BE49-F238E27FC236}">
                <a16:creationId xmlns:a16="http://schemas.microsoft.com/office/drawing/2014/main" id="{7E0207C7-0B95-3941-878F-74378915F51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762500" y="17907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68FEA8F2-B2C1-0C47-88CE-BA9FD648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3352800" cy="858838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for (</a:t>
            </a:r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Body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1891DC52-F733-5D46-8724-D3EA994A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3352800" cy="162877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while (</a:t>
            </a:r>
            <a:r>
              <a:rPr lang="en-US" altLang="en-US" sz="2000" i="1"/>
              <a:t>Test 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Body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endParaRPr lang="en-US" altLang="en-US" sz="2000" i="1"/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Line 6">
            <a:extLst>
              <a:ext uri="{FF2B5EF4-FFF2-40B4-BE49-F238E27FC236}">
                <a16:creationId xmlns:a16="http://schemas.microsoft.com/office/drawing/2014/main" id="{784676FA-0336-3E4F-BA89-F2259A712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124200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9BDC62B0-A699-E746-8D0F-DFBFDC0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4876800" cy="193675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loop: if (!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goto </a:t>
            </a:r>
            <a:r>
              <a:rPr lang="en-US" altLang="en-US" sz="2000" i="1">
                <a:latin typeface="Courier New" panose="02070309020205020404" pitchFamily="49" charset="0"/>
              </a:rPr>
              <a:t>done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i="1"/>
              <a:t>     Body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2590DEEA-77E8-134B-9B8A-3A2D6D4F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2895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While Version</a:t>
            </a:r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8" name="Rectangle 10">
            <a:extLst>
              <a:ext uri="{FF2B5EF4-FFF2-40B4-BE49-F238E27FC236}">
                <a16:creationId xmlns:a16="http://schemas.microsoft.com/office/drawing/2014/main" id="{77C1C257-D800-D246-A094-51AE73E1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2895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For Version</a:t>
            </a:r>
          </a:p>
          <a:p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>
            <a:extLst>
              <a:ext uri="{FF2B5EF4-FFF2-40B4-BE49-F238E27FC236}">
                <a16:creationId xmlns:a16="http://schemas.microsoft.com/office/drawing/2014/main" id="{5E5E0299-A79C-7A4C-9CF8-F9BD52D6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3429000" cy="25527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int result;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for (result = 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   p != 0;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   p = p&gt;&gt;1) 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if (p &amp; 0x1)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  result *= 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x = x*x;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26626" name="Rectangle 16">
            <a:extLst>
              <a:ext uri="{FF2B5EF4-FFF2-40B4-BE49-F238E27FC236}">
                <a16:creationId xmlns:a16="http://schemas.microsoft.com/office/drawing/2014/main" id="{D8913B49-09CB-084F-BBA0-C9412672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4495800" cy="2552700"/>
          </a:xfrm>
          <a:prstGeom prst="rect">
            <a:avLst/>
          </a:prstGeom>
          <a:solidFill>
            <a:srgbClr val="CC9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result = 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loop: if (p == 0) goto </a:t>
            </a:r>
            <a:r>
              <a:rPr lang="en-US" altLang="en-US" sz="2000" i="1">
                <a:latin typeface="Courier New" panose="02070309020205020404" pitchFamily="49" charset="0"/>
              </a:rPr>
              <a:t>done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(p &amp; 0x1)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result *= 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x = x*x;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p = p &gt;&gt; 1;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done</a:t>
            </a:r>
            <a:r>
              <a:rPr lang="en-US" altLang="en-US" sz="2000"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ECA9E5E4-7E38-6D47-BD25-A654A625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3352800" cy="858838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for (</a:t>
            </a:r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;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/>
              <a:t>Body</a:t>
            </a:r>
          </a:p>
        </p:txBody>
      </p:sp>
      <p:sp>
        <p:nvSpPr>
          <p:cNvPr id="26628" name="Rectangle 8">
            <a:extLst>
              <a:ext uri="{FF2B5EF4-FFF2-40B4-BE49-F238E27FC236}">
                <a16:creationId xmlns:a16="http://schemas.microsoft.com/office/drawing/2014/main" id="{3AF06FC0-4A35-B542-AC3F-B2D1274C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"/>
            <a:ext cx="4343400" cy="193675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Init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loop: if (!</a:t>
            </a:r>
            <a:r>
              <a:rPr lang="en-US" altLang="en-US" sz="2000" i="1"/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goto </a:t>
            </a:r>
            <a:r>
              <a:rPr lang="en-US" altLang="en-US" sz="2000" i="1">
                <a:latin typeface="Courier New" panose="02070309020205020404" pitchFamily="49" charset="0"/>
              </a:rPr>
              <a:t>done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i="1"/>
              <a:t>     Body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Update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1689</TotalTime>
  <Words>817</Words>
  <Application>Microsoft Macintosh PowerPoint</Application>
  <PresentationFormat>On-screen Show (4:3)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News Gothic MT</vt:lpstr>
      <vt:lpstr>Times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“Do” Loop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Kim, Byung</cp:lastModifiedBy>
  <cp:revision>170</cp:revision>
  <dcterms:created xsi:type="dcterms:W3CDTF">2004-01-20T22:43:44Z</dcterms:created>
  <dcterms:modified xsi:type="dcterms:W3CDTF">2022-09-05T15:58:12Z</dcterms:modified>
</cp:coreProperties>
</file>