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5"/>
  </p:notesMasterIdLst>
  <p:handoutMasterIdLst>
    <p:handoutMasterId r:id="rId16"/>
  </p:handoutMasterIdLst>
  <p:sldIdLst>
    <p:sldId id="403" r:id="rId2"/>
    <p:sldId id="411" r:id="rId3"/>
    <p:sldId id="413" r:id="rId4"/>
    <p:sldId id="408" r:id="rId5"/>
    <p:sldId id="404" r:id="rId6"/>
    <p:sldId id="410" r:id="rId7"/>
    <p:sldId id="409" r:id="rId8"/>
    <p:sldId id="405" r:id="rId9"/>
    <p:sldId id="406" r:id="rId10"/>
    <p:sldId id="385" r:id="rId11"/>
    <p:sldId id="407" r:id="rId12"/>
    <p:sldId id="389" r:id="rId13"/>
    <p:sldId id="390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6FC9ED-820C-C94F-91E1-8A82BCBEFC72}" v="2" dt="2023-09-08T16:24:08.6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7"/>
  </p:normalViewPr>
  <p:slideViewPr>
    <p:cSldViewPr>
      <p:cViewPr varScale="1">
        <p:scale>
          <a:sx n="116" d="100"/>
          <a:sy n="116" d="100"/>
        </p:scale>
        <p:origin x="13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wnen, Paul M" userId="b1fad98d-9c85-4afc-93ea-92c67574f2bd" providerId="ADAL" clId="{7A6FC9ED-820C-C94F-91E1-8A82BCBEFC72}"/>
    <pc:docChg chg="undo custSel modSld">
      <pc:chgData name="Downen, Paul M" userId="b1fad98d-9c85-4afc-93ea-92c67574f2bd" providerId="ADAL" clId="{7A6FC9ED-820C-C94F-91E1-8A82BCBEFC72}" dt="2023-09-08T16:25:08.687" v="551" actId="121"/>
      <pc:docMkLst>
        <pc:docMk/>
      </pc:docMkLst>
      <pc:sldChg chg="modSp mod">
        <pc:chgData name="Downen, Paul M" userId="b1fad98d-9c85-4afc-93ea-92c67574f2bd" providerId="ADAL" clId="{7A6FC9ED-820C-C94F-91E1-8A82BCBEFC72}" dt="2023-09-08T16:25:08.687" v="551" actId="121"/>
        <pc:sldMkLst>
          <pc:docMk/>
          <pc:sldMk cId="0" sldId="389"/>
        </pc:sldMkLst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09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10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11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12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36.156" v="546" actId="121"/>
          <ac:spMkLst>
            <pc:docMk/>
            <pc:sldMk cId="0" sldId="389"/>
            <ac:spMk id="21513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14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15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41.452" v="548" actId="121"/>
          <ac:spMkLst>
            <pc:docMk/>
            <pc:sldMk cId="0" sldId="389"/>
            <ac:spMk id="21516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17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18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53.821" v="549" actId="121"/>
          <ac:spMkLst>
            <pc:docMk/>
            <pc:sldMk cId="0" sldId="389"/>
            <ac:spMk id="21519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20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21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53.821" v="549" actId="121"/>
          <ac:spMkLst>
            <pc:docMk/>
            <pc:sldMk cId="0" sldId="389"/>
            <ac:spMk id="21522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23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24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53.821" v="549" actId="121"/>
          <ac:spMkLst>
            <pc:docMk/>
            <pc:sldMk cId="0" sldId="389"/>
            <ac:spMk id="21525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26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27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53.821" v="549" actId="121"/>
          <ac:spMkLst>
            <pc:docMk/>
            <pc:sldMk cId="0" sldId="389"/>
            <ac:spMk id="21528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29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30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53.821" v="549" actId="121"/>
          <ac:spMkLst>
            <pc:docMk/>
            <pc:sldMk cId="0" sldId="389"/>
            <ac:spMk id="21531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32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33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53.821" v="549" actId="121"/>
          <ac:spMkLst>
            <pc:docMk/>
            <pc:sldMk cId="0" sldId="389"/>
            <ac:spMk id="21534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35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36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53.821" v="549" actId="121"/>
          <ac:spMkLst>
            <pc:docMk/>
            <pc:sldMk cId="0" sldId="389"/>
            <ac:spMk id="21537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38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39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53.821" v="549" actId="121"/>
          <ac:spMkLst>
            <pc:docMk/>
            <pc:sldMk cId="0" sldId="389"/>
            <ac:spMk id="21540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41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42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5:01.917" v="550" actId="121"/>
          <ac:spMkLst>
            <pc:docMk/>
            <pc:sldMk cId="0" sldId="389"/>
            <ac:spMk id="21543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44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45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5:01.917" v="550" actId="121"/>
          <ac:spMkLst>
            <pc:docMk/>
            <pc:sldMk cId="0" sldId="389"/>
            <ac:spMk id="21546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47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48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5:01.917" v="550" actId="121"/>
          <ac:spMkLst>
            <pc:docMk/>
            <pc:sldMk cId="0" sldId="389"/>
            <ac:spMk id="21549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50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51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5:08.687" v="551" actId="121"/>
          <ac:spMkLst>
            <pc:docMk/>
            <pc:sldMk cId="0" sldId="389"/>
            <ac:spMk id="21552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53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54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5:08.687" v="551" actId="121"/>
          <ac:spMkLst>
            <pc:docMk/>
            <pc:sldMk cId="0" sldId="389"/>
            <ac:spMk id="21555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56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57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5:08.687" v="551" actId="121"/>
          <ac:spMkLst>
            <pc:docMk/>
            <pc:sldMk cId="0" sldId="389"/>
            <ac:spMk id="21558" creationId="{00000000-0000-0000-0000-000000000000}"/>
          </ac:spMkLst>
        </pc:spChg>
        <pc:spChg chg="mod">
          <ac:chgData name="Downen, Paul M" userId="b1fad98d-9c85-4afc-93ea-92c67574f2bd" providerId="ADAL" clId="{7A6FC9ED-820C-C94F-91E1-8A82BCBEFC72}" dt="2023-09-08T16:24:08.658" v="545" actId="1076"/>
          <ac:spMkLst>
            <pc:docMk/>
            <pc:sldMk cId="0" sldId="389"/>
            <ac:spMk id="21559" creationId="{00000000-0000-0000-0000-000000000000}"/>
          </ac:spMkLst>
        </pc:spChg>
        <pc:grpChg chg="mod">
          <ac:chgData name="Downen, Paul M" userId="b1fad98d-9c85-4afc-93ea-92c67574f2bd" providerId="ADAL" clId="{7A6FC9ED-820C-C94F-91E1-8A82BCBEFC72}" dt="2023-09-08T16:24:08.658" v="545" actId="1076"/>
          <ac:grpSpMkLst>
            <pc:docMk/>
            <pc:sldMk cId="0" sldId="389"/>
            <ac:grpSpMk id="21507" creationId="{00000000-0000-0000-0000-000000000000}"/>
          </ac:grpSpMkLst>
        </pc:grpChg>
        <pc:grpChg chg="mod">
          <ac:chgData name="Downen, Paul M" userId="b1fad98d-9c85-4afc-93ea-92c67574f2bd" providerId="ADAL" clId="{7A6FC9ED-820C-C94F-91E1-8A82BCBEFC72}" dt="2023-09-08T16:24:08.658" v="545" actId="1076"/>
          <ac:grpSpMkLst>
            <pc:docMk/>
            <pc:sldMk cId="0" sldId="389"/>
            <ac:grpSpMk id="21508" creationId="{00000000-0000-0000-0000-000000000000}"/>
          </ac:grpSpMkLst>
        </pc:grpChg>
      </pc:sldChg>
      <pc:sldChg chg="modSp mod">
        <pc:chgData name="Downen, Paul M" userId="b1fad98d-9c85-4afc-93ea-92c67574f2bd" providerId="ADAL" clId="{7A6FC9ED-820C-C94F-91E1-8A82BCBEFC72}" dt="2023-09-08T16:17:46.186" v="51"/>
        <pc:sldMkLst>
          <pc:docMk/>
          <pc:sldMk cId="87470439" sldId="404"/>
        </pc:sldMkLst>
        <pc:spChg chg="mod">
          <ac:chgData name="Downen, Paul M" userId="b1fad98d-9c85-4afc-93ea-92c67574f2bd" providerId="ADAL" clId="{7A6FC9ED-820C-C94F-91E1-8A82BCBEFC72}" dt="2023-09-08T16:17:46.186" v="51"/>
          <ac:spMkLst>
            <pc:docMk/>
            <pc:sldMk cId="87470439" sldId="404"/>
            <ac:spMk id="4" creationId="{B2AF42CD-C470-B341-A428-1351A2F46757}"/>
          </ac:spMkLst>
        </pc:spChg>
      </pc:sldChg>
      <pc:sldChg chg="modSp mod">
        <pc:chgData name="Downen, Paul M" userId="b1fad98d-9c85-4afc-93ea-92c67574f2bd" providerId="ADAL" clId="{7A6FC9ED-820C-C94F-91E1-8A82BCBEFC72}" dt="2023-09-08T16:20:28.905" v="226" actId="20577"/>
        <pc:sldMkLst>
          <pc:docMk/>
          <pc:sldMk cId="2181776046" sldId="405"/>
        </pc:sldMkLst>
        <pc:spChg chg="mod">
          <ac:chgData name="Downen, Paul M" userId="b1fad98d-9c85-4afc-93ea-92c67574f2bd" providerId="ADAL" clId="{7A6FC9ED-820C-C94F-91E1-8A82BCBEFC72}" dt="2023-09-08T16:20:28.905" v="226" actId="20577"/>
          <ac:spMkLst>
            <pc:docMk/>
            <pc:sldMk cId="2181776046" sldId="405"/>
            <ac:spMk id="4" creationId="{B2AF42CD-C470-B341-A428-1351A2F46757}"/>
          </ac:spMkLst>
        </pc:spChg>
      </pc:sldChg>
      <pc:sldChg chg="modSp mod">
        <pc:chgData name="Downen, Paul M" userId="b1fad98d-9c85-4afc-93ea-92c67574f2bd" providerId="ADAL" clId="{7A6FC9ED-820C-C94F-91E1-8A82BCBEFC72}" dt="2023-09-08T16:23:30.876" v="543" actId="313"/>
        <pc:sldMkLst>
          <pc:docMk/>
          <pc:sldMk cId="350551738" sldId="406"/>
        </pc:sldMkLst>
        <pc:spChg chg="mod">
          <ac:chgData name="Downen, Paul M" userId="b1fad98d-9c85-4afc-93ea-92c67574f2bd" providerId="ADAL" clId="{7A6FC9ED-820C-C94F-91E1-8A82BCBEFC72}" dt="2023-09-08T16:23:30.876" v="543" actId="313"/>
          <ac:spMkLst>
            <pc:docMk/>
            <pc:sldMk cId="350551738" sldId="406"/>
            <ac:spMk id="4" creationId="{B2AF42CD-C470-B341-A428-1351A2F46757}"/>
          </ac:spMkLst>
        </pc:spChg>
      </pc:sldChg>
      <pc:sldChg chg="modSp mod">
        <pc:chgData name="Downen, Paul M" userId="b1fad98d-9c85-4afc-93ea-92c67574f2bd" providerId="ADAL" clId="{7A6FC9ED-820C-C94F-91E1-8A82BCBEFC72}" dt="2023-09-08T16:17:34.075" v="34" actId="20577"/>
        <pc:sldMkLst>
          <pc:docMk/>
          <pc:sldMk cId="3938068107" sldId="408"/>
        </pc:sldMkLst>
        <pc:spChg chg="mod">
          <ac:chgData name="Downen, Paul M" userId="b1fad98d-9c85-4afc-93ea-92c67574f2bd" providerId="ADAL" clId="{7A6FC9ED-820C-C94F-91E1-8A82BCBEFC72}" dt="2023-09-08T16:17:34.075" v="34" actId="20577"/>
          <ac:spMkLst>
            <pc:docMk/>
            <pc:sldMk cId="3938068107" sldId="408"/>
            <ac:spMk id="4" creationId="{B2AF42CD-C470-B341-A428-1351A2F46757}"/>
          </ac:spMkLst>
        </pc:spChg>
      </pc:sldChg>
      <pc:sldChg chg="modSp mod">
        <pc:chgData name="Downen, Paul M" userId="b1fad98d-9c85-4afc-93ea-92c67574f2bd" providerId="ADAL" clId="{7A6FC9ED-820C-C94F-91E1-8A82BCBEFC72}" dt="2023-09-08T16:19:45.955" v="187" actId="20577"/>
        <pc:sldMkLst>
          <pc:docMk/>
          <pc:sldMk cId="1167133101" sldId="409"/>
        </pc:sldMkLst>
        <pc:spChg chg="mod">
          <ac:chgData name="Downen, Paul M" userId="b1fad98d-9c85-4afc-93ea-92c67574f2bd" providerId="ADAL" clId="{7A6FC9ED-820C-C94F-91E1-8A82BCBEFC72}" dt="2023-09-08T16:19:45.955" v="187" actId="20577"/>
          <ac:spMkLst>
            <pc:docMk/>
            <pc:sldMk cId="1167133101" sldId="409"/>
            <ac:spMk id="2" creationId="{B45B9F64-9E9D-2C45-B08D-C4F31E05D1B4}"/>
          </ac:spMkLst>
        </pc:spChg>
      </pc:sldChg>
      <pc:sldChg chg="modSp mod">
        <pc:chgData name="Downen, Paul M" userId="b1fad98d-9c85-4afc-93ea-92c67574f2bd" providerId="ADAL" clId="{7A6FC9ED-820C-C94F-91E1-8A82BCBEFC72}" dt="2023-09-08T16:18:06.782" v="77"/>
        <pc:sldMkLst>
          <pc:docMk/>
          <pc:sldMk cId="3354168633" sldId="410"/>
        </pc:sldMkLst>
        <pc:spChg chg="mod">
          <ac:chgData name="Downen, Paul M" userId="b1fad98d-9c85-4afc-93ea-92c67574f2bd" providerId="ADAL" clId="{7A6FC9ED-820C-C94F-91E1-8A82BCBEFC72}" dt="2023-09-08T16:18:06.782" v="77"/>
          <ac:spMkLst>
            <pc:docMk/>
            <pc:sldMk cId="3354168633" sldId="410"/>
            <ac:spMk id="4" creationId="{B2AF42CD-C470-B341-A428-1351A2F4675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C269512-A79B-224C-A1B2-7AA922A32E7A}" type="datetimeFigureOut">
              <a:rPr lang="en-US" altLang="en-US"/>
              <a:pPr>
                <a:defRPr/>
              </a:pPr>
              <a:t>9/8/23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A4B9A76-CA62-3745-9923-DCC7800254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515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FA72871A-7BEE-1A4F-AA3B-0793EF163B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58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eaLnBrk="1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9F892-6695-074D-B83B-45A3DB7E66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84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A5A09-47C4-6844-8336-C041DC1315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92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FAB9B-0AAC-E049-ABD5-C7FD3BF9ED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430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4BD60-6B14-8B41-8592-4482D7A7CC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66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428A3-335F-7545-8E46-AF1407D562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44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DB675-DF1B-644D-BA2B-F333D7310E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0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C166E-F1F5-DB48-8B95-E94522DAED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50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DFF10-3676-5449-9C0D-41E8E347C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20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9F67C-3FD0-114E-A1A3-558F31392E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7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357BD-B363-444E-A57C-EA87E75249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64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B5468-3610-E447-B1AA-82A270435A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35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99A4E-BA7B-6949-859E-1E6E12EAAD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06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7E0D917-1783-6B45-BFA6-32D6499DF8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  <p:sldLayoutId id="214748415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charset="2"/>
        <a:buChar char=""/>
        <a:defRPr sz="24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2"/>
        <a:buChar char=""/>
        <a:defRPr sz="2200"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2"/>
        <a:buChar char=""/>
        <a:defRPr sz="2000"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2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2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n.wikipedia.org/wiki/Sexagesimal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381000" y="5334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2.1.1. Number System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2AF42CD-C470-B341-A428-1351A2F46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954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8001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An n-digit number in base b: 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x = a</a:t>
            </a:r>
            <a:r>
              <a:rPr lang="en-US" altLang="en-US" sz="3200" b="0" i="1" baseline="-25000" dirty="0">
                <a:solidFill>
                  <a:srgbClr val="7030A0"/>
                </a:solidFill>
                <a:latin typeface="Calibri" charset="0"/>
              </a:rPr>
              <a:t>n-1</a:t>
            </a:r>
            <a:r>
              <a:rPr lang="en-US" altLang="en-US" sz="3200" b="0" baseline="-25000" dirty="0">
                <a:solidFill>
                  <a:srgbClr val="7030A0"/>
                </a:solidFill>
                <a:latin typeface="Calibri" charset="0"/>
              </a:rPr>
              <a:t> </a:t>
            </a: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a</a:t>
            </a:r>
            <a:r>
              <a:rPr lang="en-US" altLang="en-US" sz="3200" b="0" i="1" baseline="-25000" dirty="0">
                <a:solidFill>
                  <a:srgbClr val="7030A0"/>
                </a:solidFill>
                <a:latin typeface="Calibri" charset="0"/>
              </a:rPr>
              <a:t>n-2</a:t>
            </a:r>
            <a:r>
              <a:rPr lang="en-US" altLang="en-US" sz="3200" b="0" baseline="-25000" dirty="0">
                <a:solidFill>
                  <a:srgbClr val="7030A0"/>
                </a:solidFill>
                <a:latin typeface="Calibri" charset="0"/>
              </a:rPr>
              <a:t> </a:t>
            </a: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…. a</a:t>
            </a:r>
            <a:r>
              <a:rPr lang="en-US" altLang="en-US" sz="3200" b="0" i="1" baseline="-25000" dirty="0">
                <a:solidFill>
                  <a:srgbClr val="7030A0"/>
                </a:solidFill>
                <a:latin typeface="Calibri" charset="0"/>
              </a:rPr>
              <a:t>0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Constraint on a</a:t>
            </a:r>
            <a:r>
              <a:rPr lang="en-US" altLang="en-US" sz="3200" b="0" i="1" baseline="-25000" dirty="0">
                <a:solidFill>
                  <a:srgbClr val="7030A0"/>
                </a:solidFill>
                <a:latin typeface="Calibri" charset="0"/>
              </a:rPr>
              <a:t>i</a:t>
            </a:r>
            <a:r>
              <a:rPr lang="en-US" altLang="en-US" sz="3200" b="0" i="1" dirty="0">
                <a:solidFill>
                  <a:srgbClr val="7030A0"/>
                </a:solidFill>
                <a:latin typeface="Calibri" charset="0"/>
              </a:rPr>
              <a:t>: </a:t>
            </a: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a</a:t>
            </a:r>
            <a:r>
              <a:rPr lang="en-US" altLang="en-US" sz="3200" b="0" i="1" baseline="-25000" dirty="0">
                <a:solidFill>
                  <a:srgbClr val="7030A0"/>
                </a:solidFill>
                <a:latin typeface="Calibri" charset="0"/>
              </a:rPr>
              <a:t>i  </a:t>
            </a:r>
            <a:r>
              <a:rPr lang="en-US" altLang="en-US" sz="3200" b="0" i="1" dirty="0">
                <a:solidFill>
                  <a:srgbClr val="7030A0"/>
                </a:solidFill>
                <a:latin typeface="Calibri" charset="0"/>
              </a:rPr>
              <a:t>= </a:t>
            </a: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0, 1, 2,…., b-1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3200" b="0" dirty="0">
              <a:solidFill>
                <a:srgbClr val="7030A0"/>
              </a:solidFill>
              <a:latin typeface="Calibri" charset="0"/>
            </a:endParaRP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 b="0" dirty="0">
                <a:latin typeface="Calibri" charset="0"/>
              </a:rPr>
              <a:t>Examples </a:t>
            </a:r>
            <a:r>
              <a:rPr lang="en-US" altLang="en-US" b="0" dirty="0">
                <a:latin typeface="Calibri" charset="0"/>
              </a:rPr>
              <a:t>(modulo)</a:t>
            </a:r>
            <a:endParaRPr lang="en-US" altLang="en-US" sz="3200" b="0" dirty="0">
              <a:latin typeface="Calibri" charset="0"/>
            </a:endParaRPr>
          </a:p>
          <a:p>
            <a:pPr lvl="1">
              <a:spcBef>
                <a:spcPct val="20000"/>
              </a:spcBef>
              <a:buFont typeface="Arial" charset="0"/>
              <a:buChar char="•"/>
            </a:pPr>
            <a:r>
              <a:rPr lang="en-US" altLang="en-US" b="0" dirty="0">
                <a:latin typeface="Franklin Gothic Book" charset="0"/>
              </a:rPr>
              <a:t>base 10 - decimal</a:t>
            </a:r>
          </a:p>
          <a:p>
            <a:pPr lvl="1">
              <a:spcBef>
                <a:spcPct val="20000"/>
              </a:spcBef>
              <a:buFont typeface="Arial" charset="0"/>
              <a:buChar char="•"/>
            </a:pPr>
            <a:r>
              <a:rPr lang="en-US" altLang="en-US" b="0" dirty="0">
                <a:latin typeface="Franklin Gothic Book" charset="0"/>
              </a:rPr>
              <a:t>base 2 (binary), base 8 (octal), base 16 (hexadecimal)</a:t>
            </a:r>
          </a:p>
          <a:p>
            <a:pPr lvl="1">
              <a:spcBef>
                <a:spcPct val="20000"/>
              </a:spcBef>
              <a:buFont typeface="Arial" charset="0"/>
              <a:buChar char="•"/>
            </a:pPr>
            <a:r>
              <a:rPr lang="en-US" altLang="en-US" b="0" dirty="0">
                <a:latin typeface="Franklin Gothic Book" charset="0"/>
              </a:rPr>
              <a:t>base 12, base 16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3200" b="0" dirty="0">
              <a:solidFill>
                <a:srgbClr val="7030A0"/>
              </a:solidFill>
              <a:latin typeface="Calibri" charset="0"/>
            </a:endParaRP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1100" b="0" dirty="0">
              <a:solidFill>
                <a:srgbClr val="7030A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20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381000" y="5334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Fractions</a:t>
            </a:r>
          </a:p>
        </p:txBody>
      </p:sp>
      <p:sp>
        <p:nvSpPr>
          <p:cNvPr id="17410" name="Rectangle 5"/>
          <p:cNvSpPr txBox="1">
            <a:spLocks noChangeArrowheads="1"/>
          </p:cNvSpPr>
          <p:nvPr/>
        </p:nvSpPr>
        <p:spPr bwMode="auto">
          <a:xfrm>
            <a:off x="381000" y="15240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b="0" dirty="0">
                <a:latin typeface="Calibri" charset="0"/>
              </a:rPr>
              <a:t>Fraction</a:t>
            </a:r>
          </a:p>
          <a:p>
            <a:pPr lvl="2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b="0" dirty="0">
                <a:latin typeface="Calibri" charset="0"/>
              </a:rPr>
              <a:t>X.Y = a</a:t>
            </a:r>
            <a:r>
              <a:rPr lang="en-US" altLang="en-US" b="0" baseline="-25000" dirty="0">
                <a:latin typeface="Calibri" charset="0"/>
              </a:rPr>
              <a:t>n-1 </a:t>
            </a:r>
            <a:r>
              <a:rPr lang="en-US" altLang="en-US" b="0" dirty="0">
                <a:latin typeface="Calibri" charset="0"/>
              </a:rPr>
              <a:t>b</a:t>
            </a:r>
            <a:r>
              <a:rPr lang="en-US" altLang="en-US" b="0" baseline="30000" dirty="0">
                <a:latin typeface="Calibri" charset="0"/>
              </a:rPr>
              <a:t>n-1 </a:t>
            </a:r>
            <a:r>
              <a:rPr lang="en-US" altLang="en-US" b="0" dirty="0">
                <a:latin typeface="Calibri" charset="0"/>
              </a:rPr>
              <a:t>+ a</a:t>
            </a:r>
            <a:r>
              <a:rPr lang="en-US" altLang="en-US" b="0" baseline="-25000" dirty="0">
                <a:latin typeface="Calibri" charset="0"/>
              </a:rPr>
              <a:t>n-2 </a:t>
            </a:r>
            <a:r>
              <a:rPr lang="en-US" altLang="en-US" b="0" dirty="0">
                <a:latin typeface="Calibri" charset="0"/>
              </a:rPr>
              <a:t>b</a:t>
            </a:r>
            <a:r>
              <a:rPr lang="en-US" altLang="en-US" b="0" baseline="30000" dirty="0">
                <a:latin typeface="Calibri" charset="0"/>
              </a:rPr>
              <a:t>n-2 </a:t>
            </a:r>
            <a:r>
              <a:rPr lang="en-US" altLang="en-US" b="0" dirty="0">
                <a:latin typeface="Calibri" charset="0"/>
              </a:rPr>
              <a:t>+  …. + a</a:t>
            </a:r>
            <a:r>
              <a:rPr lang="en-US" altLang="en-US" b="0" baseline="-25000" dirty="0">
                <a:latin typeface="Calibri" charset="0"/>
              </a:rPr>
              <a:t>0 </a:t>
            </a:r>
            <a:r>
              <a:rPr lang="en-US" altLang="en-US" b="0" dirty="0">
                <a:latin typeface="Calibri" charset="0"/>
              </a:rPr>
              <a:t>b</a:t>
            </a:r>
            <a:r>
              <a:rPr lang="en-US" altLang="en-US" b="0" baseline="30000" dirty="0">
                <a:latin typeface="Calibri" charset="0"/>
              </a:rPr>
              <a:t>0 </a:t>
            </a:r>
            <a:r>
              <a:rPr lang="en-US" altLang="en-US" b="0" dirty="0">
                <a:latin typeface="Calibri" charset="0"/>
              </a:rPr>
              <a:t>+ a</a:t>
            </a:r>
            <a:r>
              <a:rPr lang="en-US" altLang="en-US" b="0" baseline="-25000" dirty="0">
                <a:latin typeface="Calibri" charset="0"/>
              </a:rPr>
              <a:t>-1 </a:t>
            </a:r>
            <a:r>
              <a:rPr lang="en-US" altLang="en-US" b="0" dirty="0">
                <a:latin typeface="Calibri" charset="0"/>
              </a:rPr>
              <a:t>b</a:t>
            </a:r>
            <a:r>
              <a:rPr lang="en-US" altLang="en-US" b="0" baseline="30000" dirty="0">
                <a:latin typeface="Calibri" charset="0"/>
              </a:rPr>
              <a:t>-1 </a:t>
            </a:r>
            <a:r>
              <a:rPr lang="en-US" altLang="en-US" b="0" dirty="0">
                <a:latin typeface="Calibri" charset="0"/>
              </a:rPr>
              <a:t>+ a</a:t>
            </a:r>
            <a:r>
              <a:rPr lang="en-US" altLang="en-US" b="0" baseline="-25000" dirty="0">
                <a:latin typeface="Calibri" charset="0"/>
              </a:rPr>
              <a:t>-2 </a:t>
            </a:r>
            <a:r>
              <a:rPr lang="en-US" altLang="en-US" b="0" dirty="0">
                <a:latin typeface="Calibri" charset="0"/>
              </a:rPr>
              <a:t>b</a:t>
            </a:r>
            <a:r>
              <a:rPr lang="en-US" altLang="en-US" b="0" baseline="30000" dirty="0">
                <a:latin typeface="Calibri" charset="0"/>
              </a:rPr>
              <a:t>-2  + …</a:t>
            </a:r>
          </a:p>
          <a:p>
            <a:pPr lvl="2"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b="0" baseline="30000" dirty="0">
              <a:latin typeface="Calibri" charset="0"/>
            </a:endParaRPr>
          </a:p>
          <a:p>
            <a:pPr lvl="2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b="0" dirty="0">
                <a:latin typeface="Calibri" charset="0"/>
              </a:rPr>
              <a:t>123.45</a:t>
            </a:r>
            <a:r>
              <a:rPr lang="en-US" altLang="en-US" b="0" baseline="-25000" dirty="0">
                <a:latin typeface="Calibri" charset="0"/>
              </a:rPr>
              <a:t>10</a:t>
            </a:r>
            <a:r>
              <a:rPr lang="en-US" altLang="en-US" b="0" dirty="0">
                <a:latin typeface="Calibri" charset="0"/>
              </a:rPr>
              <a:t> = a</a:t>
            </a:r>
            <a:r>
              <a:rPr lang="en-US" altLang="en-US" b="0" baseline="-25000" dirty="0">
                <a:latin typeface="Calibri" charset="0"/>
              </a:rPr>
              <a:t>2</a:t>
            </a:r>
            <a:r>
              <a:rPr lang="en-US" altLang="en-US" b="0" dirty="0">
                <a:latin typeface="Calibri" charset="0"/>
              </a:rPr>
              <a:t>x8</a:t>
            </a:r>
            <a:r>
              <a:rPr lang="en-US" altLang="en-US" b="0" baseline="30000" dirty="0">
                <a:latin typeface="Calibri" charset="0"/>
              </a:rPr>
              <a:t>2 </a:t>
            </a:r>
            <a:r>
              <a:rPr lang="en-US" altLang="en-US" b="0" dirty="0">
                <a:latin typeface="Calibri" charset="0"/>
              </a:rPr>
              <a:t>+ a</a:t>
            </a:r>
            <a:r>
              <a:rPr lang="en-US" altLang="en-US" b="0" baseline="-25000" dirty="0">
                <a:latin typeface="Calibri" charset="0"/>
              </a:rPr>
              <a:t>1</a:t>
            </a:r>
            <a:r>
              <a:rPr lang="en-US" altLang="en-US" b="0" dirty="0">
                <a:latin typeface="Calibri" charset="0"/>
              </a:rPr>
              <a:t>x8</a:t>
            </a:r>
            <a:r>
              <a:rPr lang="en-US" altLang="en-US" b="0" baseline="30000" dirty="0">
                <a:latin typeface="Calibri" charset="0"/>
              </a:rPr>
              <a:t>1</a:t>
            </a:r>
            <a:r>
              <a:rPr lang="en-US" altLang="en-US" b="0" dirty="0">
                <a:latin typeface="Calibri" charset="0"/>
              </a:rPr>
              <a:t> + a</a:t>
            </a:r>
            <a:r>
              <a:rPr lang="en-US" altLang="en-US" b="0" baseline="-25000" dirty="0">
                <a:latin typeface="Calibri" charset="0"/>
              </a:rPr>
              <a:t>0</a:t>
            </a:r>
            <a:r>
              <a:rPr lang="en-US" altLang="en-US" b="0" dirty="0">
                <a:latin typeface="Calibri" charset="0"/>
              </a:rPr>
              <a:t>x8</a:t>
            </a:r>
            <a:r>
              <a:rPr lang="en-US" altLang="en-US" b="0" baseline="30000" dirty="0">
                <a:latin typeface="Calibri" charset="0"/>
              </a:rPr>
              <a:t>0 </a:t>
            </a:r>
            <a:r>
              <a:rPr lang="en-US" altLang="en-US" b="0" dirty="0">
                <a:latin typeface="Calibri" charset="0"/>
              </a:rPr>
              <a:t>+ a</a:t>
            </a:r>
            <a:r>
              <a:rPr lang="en-US" altLang="en-US" b="0" baseline="-25000" dirty="0">
                <a:latin typeface="Calibri" charset="0"/>
              </a:rPr>
              <a:t>-1</a:t>
            </a:r>
            <a:r>
              <a:rPr lang="en-US" altLang="en-US" b="0" dirty="0">
                <a:latin typeface="Calibri" charset="0"/>
              </a:rPr>
              <a:t>x8</a:t>
            </a:r>
            <a:r>
              <a:rPr lang="en-US" altLang="en-US" b="0" baseline="30000" dirty="0">
                <a:latin typeface="Calibri" charset="0"/>
              </a:rPr>
              <a:t>-1 </a:t>
            </a:r>
            <a:r>
              <a:rPr lang="en-US" altLang="en-US" b="0" dirty="0">
                <a:latin typeface="Calibri" charset="0"/>
              </a:rPr>
              <a:t>+ a</a:t>
            </a:r>
            <a:r>
              <a:rPr lang="en-US" altLang="en-US" b="0" baseline="-25000" dirty="0">
                <a:latin typeface="Calibri" charset="0"/>
              </a:rPr>
              <a:t>-2</a:t>
            </a:r>
            <a:r>
              <a:rPr lang="en-US" altLang="en-US" b="0" dirty="0">
                <a:latin typeface="Calibri" charset="0"/>
              </a:rPr>
              <a:t>x8</a:t>
            </a:r>
            <a:r>
              <a:rPr lang="en-US" altLang="en-US" b="0" baseline="30000" dirty="0">
                <a:latin typeface="Calibri" charset="0"/>
              </a:rPr>
              <a:t>-2 </a:t>
            </a:r>
            <a:r>
              <a:rPr lang="en-US" altLang="en-US" b="0" dirty="0">
                <a:latin typeface="Calibri" charset="0"/>
              </a:rPr>
              <a:t>+ …</a:t>
            </a:r>
          </a:p>
          <a:p>
            <a:pPr lvl="2" eaLnBrk="1" hangingPunct="1">
              <a:spcBef>
                <a:spcPct val="20000"/>
              </a:spcBef>
            </a:pPr>
            <a:endParaRPr lang="en-US" altLang="en-US" b="0" baseline="30000" dirty="0">
              <a:latin typeface="Calibri" charset="0"/>
            </a:endParaRPr>
          </a:p>
          <a:p>
            <a:pPr lvl="2"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b="0" baseline="30000" dirty="0">
              <a:latin typeface="Calibri" charset="0"/>
            </a:endParaRPr>
          </a:p>
          <a:p>
            <a:pPr lvl="3"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b="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381000" y="5334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Fractions</a:t>
            </a:r>
          </a:p>
        </p:txBody>
      </p:sp>
      <p:sp>
        <p:nvSpPr>
          <p:cNvPr id="17410" name="Rectangle 5"/>
          <p:cNvSpPr txBox="1">
            <a:spLocks noChangeArrowheads="1"/>
          </p:cNvSpPr>
          <p:nvPr/>
        </p:nvSpPr>
        <p:spPr bwMode="auto">
          <a:xfrm>
            <a:off x="381000" y="15240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b="0" dirty="0">
                <a:latin typeface="Calibri" charset="0"/>
              </a:rPr>
              <a:t>Fraction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b="0" dirty="0">
                <a:latin typeface="Calibri" charset="0"/>
              </a:rPr>
              <a:t>X.Y = a</a:t>
            </a:r>
            <a:r>
              <a:rPr lang="en-US" altLang="en-US" b="0" baseline="-25000" dirty="0">
                <a:latin typeface="Calibri" charset="0"/>
              </a:rPr>
              <a:t>n-1 </a:t>
            </a:r>
            <a:r>
              <a:rPr lang="en-US" altLang="en-US" b="0" dirty="0">
                <a:latin typeface="Calibri" charset="0"/>
              </a:rPr>
              <a:t>b</a:t>
            </a:r>
            <a:r>
              <a:rPr lang="en-US" altLang="en-US" b="0" baseline="30000" dirty="0">
                <a:latin typeface="Calibri" charset="0"/>
              </a:rPr>
              <a:t>n-1 </a:t>
            </a:r>
            <a:r>
              <a:rPr lang="en-US" altLang="en-US" b="0" dirty="0">
                <a:latin typeface="Calibri" charset="0"/>
              </a:rPr>
              <a:t>+ a</a:t>
            </a:r>
            <a:r>
              <a:rPr lang="en-US" altLang="en-US" b="0" baseline="-25000" dirty="0">
                <a:latin typeface="Calibri" charset="0"/>
              </a:rPr>
              <a:t>n-2 </a:t>
            </a:r>
            <a:r>
              <a:rPr lang="en-US" altLang="en-US" b="0" dirty="0">
                <a:latin typeface="Calibri" charset="0"/>
              </a:rPr>
              <a:t>b</a:t>
            </a:r>
            <a:r>
              <a:rPr lang="en-US" altLang="en-US" b="0" baseline="30000" dirty="0">
                <a:latin typeface="Calibri" charset="0"/>
              </a:rPr>
              <a:t>n-2 </a:t>
            </a:r>
            <a:r>
              <a:rPr lang="en-US" altLang="en-US" b="0" dirty="0">
                <a:latin typeface="Calibri" charset="0"/>
              </a:rPr>
              <a:t>+  …. + a</a:t>
            </a:r>
            <a:r>
              <a:rPr lang="en-US" altLang="en-US" b="0" baseline="-25000" dirty="0">
                <a:latin typeface="Calibri" charset="0"/>
              </a:rPr>
              <a:t>0 </a:t>
            </a:r>
            <a:r>
              <a:rPr lang="en-US" altLang="en-US" b="0" dirty="0">
                <a:latin typeface="Calibri" charset="0"/>
              </a:rPr>
              <a:t>b</a:t>
            </a:r>
            <a:r>
              <a:rPr lang="en-US" altLang="en-US" b="0" baseline="30000" dirty="0">
                <a:latin typeface="Calibri" charset="0"/>
              </a:rPr>
              <a:t>0 </a:t>
            </a:r>
            <a:r>
              <a:rPr lang="en-US" altLang="en-US" b="0" dirty="0">
                <a:latin typeface="Calibri" charset="0"/>
              </a:rPr>
              <a:t>+ a</a:t>
            </a:r>
            <a:r>
              <a:rPr lang="en-US" altLang="en-US" b="0" baseline="-25000" dirty="0">
                <a:latin typeface="Calibri" charset="0"/>
              </a:rPr>
              <a:t>-1 </a:t>
            </a:r>
            <a:r>
              <a:rPr lang="en-US" altLang="en-US" b="0" dirty="0">
                <a:latin typeface="Calibri" charset="0"/>
              </a:rPr>
              <a:t>b</a:t>
            </a:r>
            <a:r>
              <a:rPr lang="en-US" altLang="en-US" b="0" baseline="30000" dirty="0">
                <a:latin typeface="Calibri" charset="0"/>
              </a:rPr>
              <a:t>-1 </a:t>
            </a:r>
            <a:r>
              <a:rPr lang="en-US" altLang="en-US" b="0" dirty="0">
                <a:latin typeface="Calibri" charset="0"/>
              </a:rPr>
              <a:t>+ a</a:t>
            </a:r>
            <a:r>
              <a:rPr lang="en-US" altLang="en-US" b="0" baseline="-25000" dirty="0">
                <a:latin typeface="Calibri" charset="0"/>
              </a:rPr>
              <a:t>-2 </a:t>
            </a:r>
            <a:r>
              <a:rPr lang="en-US" altLang="en-US" b="0" dirty="0">
                <a:latin typeface="Calibri" charset="0"/>
              </a:rPr>
              <a:t>b</a:t>
            </a:r>
            <a:r>
              <a:rPr lang="en-US" altLang="en-US" b="0" baseline="30000" dirty="0">
                <a:latin typeface="Calibri" charset="0"/>
              </a:rPr>
              <a:t>-2  + …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b="0" baseline="30000" dirty="0">
              <a:latin typeface="Calibri" charset="0"/>
            </a:endParaRPr>
          </a:p>
          <a:p>
            <a:pPr lvl="2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b="0" dirty="0">
                <a:latin typeface="Calibri" charset="0"/>
              </a:rPr>
              <a:t>123.45</a:t>
            </a:r>
            <a:r>
              <a:rPr lang="en-US" altLang="en-US" b="0" baseline="-25000" dirty="0">
                <a:latin typeface="Calibri" charset="0"/>
              </a:rPr>
              <a:t>10</a:t>
            </a:r>
            <a:r>
              <a:rPr lang="en-US" altLang="en-US" b="0" dirty="0">
                <a:latin typeface="Calibri" charset="0"/>
              </a:rPr>
              <a:t> = a</a:t>
            </a:r>
            <a:r>
              <a:rPr lang="en-US" altLang="en-US" b="0" baseline="-25000" dirty="0">
                <a:latin typeface="Calibri" charset="0"/>
              </a:rPr>
              <a:t>2</a:t>
            </a:r>
            <a:r>
              <a:rPr lang="en-US" altLang="en-US" b="0" dirty="0">
                <a:latin typeface="Calibri" charset="0"/>
              </a:rPr>
              <a:t>x8</a:t>
            </a:r>
            <a:r>
              <a:rPr lang="en-US" altLang="en-US" b="0" baseline="30000" dirty="0">
                <a:latin typeface="Calibri" charset="0"/>
              </a:rPr>
              <a:t>2 </a:t>
            </a:r>
            <a:r>
              <a:rPr lang="en-US" altLang="en-US" b="0" dirty="0">
                <a:latin typeface="Calibri" charset="0"/>
              </a:rPr>
              <a:t>+ a</a:t>
            </a:r>
            <a:r>
              <a:rPr lang="en-US" altLang="en-US" b="0" baseline="-25000" dirty="0">
                <a:latin typeface="Calibri" charset="0"/>
              </a:rPr>
              <a:t>1</a:t>
            </a:r>
            <a:r>
              <a:rPr lang="en-US" altLang="en-US" b="0" dirty="0">
                <a:latin typeface="Calibri" charset="0"/>
              </a:rPr>
              <a:t>x8</a:t>
            </a:r>
            <a:r>
              <a:rPr lang="en-US" altLang="en-US" b="0" baseline="30000" dirty="0">
                <a:latin typeface="Calibri" charset="0"/>
              </a:rPr>
              <a:t>1</a:t>
            </a:r>
            <a:r>
              <a:rPr lang="en-US" altLang="en-US" b="0" dirty="0">
                <a:latin typeface="Calibri" charset="0"/>
              </a:rPr>
              <a:t> + a</a:t>
            </a:r>
            <a:r>
              <a:rPr lang="en-US" altLang="en-US" b="0" baseline="-25000" dirty="0">
                <a:latin typeface="Calibri" charset="0"/>
              </a:rPr>
              <a:t>0</a:t>
            </a:r>
            <a:r>
              <a:rPr lang="en-US" altLang="en-US" b="0" dirty="0">
                <a:latin typeface="Calibri" charset="0"/>
              </a:rPr>
              <a:t>x8</a:t>
            </a:r>
            <a:r>
              <a:rPr lang="en-US" altLang="en-US" b="0" baseline="30000" dirty="0">
                <a:latin typeface="Calibri" charset="0"/>
              </a:rPr>
              <a:t>0 </a:t>
            </a:r>
            <a:r>
              <a:rPr lang="en-US" altLang="en-US" b="0" dirty="0">
                <a:latin typeface="Calibri" charset="0"/>
              </a:rPr>
              <a:t>+ a</a:t>
            </a:r>
            <a:r>
              <a:rPr lang="en-US" altLang="en-US" b="0" baseline="-25000" dirty="0">
                <a:latin typeface="Calibri" charset="0"/>
              </a:rPr>
              <a:t>-1</a:t>
            </a:r>
            <a:r>
              <a:rPr lang="en-US" altLang="en-US" b="0" dirty="0">
                <a:latin typeface="Calibri" charset="0"/>
              </a:rPr>
              <a:t>x8</a:t>
            </a:r>
            <a:r>
              <a:rPr lang="en-US" altLang="en-US" b="0" baseline="30000" dirty="0">
                <a:latin typeface="Calibri" charset="0"/>
              </a:rPr>
              <a:t>-1 </a:t>
            </a:r>
            <a:r>
              <a:rPr lang="en-US" altLang="en-US" b="0" dirty="0">
                <a:latin typeface="Calibri" charset="0"/>
              </a:rPr>
              <a:t>+ a</a:t>
            </a:r>
            <a:r>
              <a:rPr lang="en-US" altLang="en-US" b="0" baseline="-25000" dirty="0">
                <a:latin typeface="Calibri" charset="0"/>
              </a:rPr>
              <a:t>-2</a:t>
            </a:r>
            <a:r>
              <a:rPr lang="en-US" altLang="en-US" b="0" dirty="0">
                <a:latin typeface="Calibri" charset="0"/>
              </a:rPr>
              <a:t>x8</a:t>
            </a:r>
            <a:r>
              <a:rPr lang="en-US" altLang="en-US" b="0" baseline="30000" dirty="0">
                <a:latin typeface="Calibri" charset="0"/>
              </a:rPr>
              <a:t>-2 </a:t>
            </a:r>
            <a:r>
              <a:rPr lang="en-US" altLang="en-US" b="0" dirty="0">
                <a:latin typeface="Calibri" charset="0"/>
              </a:rPr>
              <a:t>+ …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b="0" baseline="30000" dirty="0">
              <a:latin typeface="Calibri" charset="0"/>
            </a:endParaRP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b="0" dirty="0">
                <a:latin typeface="Calibri" charset="0"/>
              </a:rPr>
              <a:t>Separate whole number &amp; fraction</a:t>
            </a:r>
          </a:p>
          <a:p>
            <a:pPr lvl="2" eaLnBrk="1" hangingPunct="1">
              <a:spcBef>
                <a:spcPct val="20000"/>
              </a:spcBef>
            </a:pPr>
            <a:r>
              <a:rPr lang="en-US" altLang="en-US" b="0" dirty="0">
                <a:latin typeface="Calibri" charset="0"/>
              </a:rPr>
              <a:t>	 123 = a</a:t>
            </a:r>
            <a:r>
              <a:rPr lang="en-US" altLang="en-US" b="0" baseline="-25000" dirty="0">
                <a:latin typeface="Calibri" charset="0"/>
              </a:rPr>
              <a:t>2</a:t>
            </a:r>
            <a:r>
              <a:rPr lang="en-US" altLang="en-US" b="0" dirty="0">
                <a:latin typeface="Calibri" charset="0"/>
              </a:rPr>
              <a:t>x8</a:t>
            </a:r>
            <a:r>
              <a:rPr lang="en-US" altLang="en-US" b="0" baseline="30000" dirty="0">
                <a:latin typeface="Calibri" charset="0"/>
              </a:rPr>
              <a:t>2 </a:t>
            </a:r>
            <a:r>
              <a:rPr lang="en-US" altLang="en-US" b="0" dirty="0">
                <a:latin typeface="Calibri" charset="0"/>
              </a:rPr>
              <a:t>+ a</a:t>
            </a:r>
            <a:r>
              <a:rPr lang="en-US" altLang="en-US" b="0" baseline="-25000" dirty="0">
                <a:latin typeface="Calibri" charset="0"/>
              </a:rPr>
              <a:t>1</a:t>
            </a:r>
            <a:r>
              <a:rPr lang="en-US" altLang="en-US" b="0" dirty="0">
                <a:latin typeface="Calibri" charset="0"/>
              </a:rPr>
              <a:t>x8</a:t>
            </a:r>
            <a:r>
              <a:rPr lang="en-US" altLang="en-US" b="0" baseline="30000" dirty="0">
                <a:latin typeface="Calibri" charset="0"/>
              </a:rPr>
              <a:t>1</a:t>
            </a:r>
            <a:r>
              <a:rPr lang="en-US" altLang="en-US" b="0" dirty="0">
                <a:latin typeface="Calibri" charset="0"/>
              </a:rPr>
              <a:t> + a</a:t>
            </a:r>
            <a:r>
              <a:rPr lang="en-US" altLang="en-US" b="0" baseline="-25000" dirty="0">
                <a:latin typeface="Calibri" charset="0"/>
              </a:rPr>
              <a:t>0</a:t>
            </a:r>
            <a:r>
              <a:rPr lang="en-US" altLang="en-US" b="0" dirty="0">
                <a:latin typeface="Calibri" charset="0"/>
              </a:rPr>
              <a:t>x8</a:t>
            </a:r>
            <a:r>
              <a:rPr lang="en-US" altLang="en-US" b="0" baseline="30000" dirty="0">
                <a:latin typeface="Calibri" charset="0"/>
              </a:rPr>
              <a:t>0</a:t>
            </a:r>
          </a:p>
          <a:p>
            <a:pPr lvl="2" eaLnBrk="1" hangingPunct="1">
              <a:spcBef>
                <a:spcPct val="20000"/>
              </a:spcBef>
            </a:pPr>
            <a:r>
              <a:rPr lang="en-US" altLang="en-US" b="0" baseline="30000" dirty="0">
                <a:latin typeface="Calibri" charset="0"/>
              </a:rPr>
              <a:t>	</a:t>
            </a:r>
            <a:r>
              <a:rPr lang="en-US" altLang="en-US" b="0" dirty="0">
                <a:latin typeface="Calibri" charset="0"/>
              </a:rPr>
              <a:t> 0.45 = a</a:t>
            </a:r>
            <a:r>
              <a:rPr lang="en-US" altLang="en-US" b="0" baseline="-25000" dirty="0">
                <a:latin typeface="Calibri" charset="0"/>
              </a:rPr>
              <a:t>-1</a:t>
            </a:r>
            <a:r>
              <a:rPr lang="en-US" altLang="en-US" b="0" dirty="0">
                <a:latin typeface="Calibri" charset="0"/>
              </a:rPr>
              <a:t>x8</a:t>
            </a:r>
            <a:r>
              <a:rPr lang="en-US" altLang="en-US" b="0" baseline="30000" dirty="0">
                <a:latin typeface="Calibri" charset="0"/>
              </a:rPr>
              <a:t>-1 </a:t>
            </a:r>
            <a:r>
              <a:rPr lang="en-US" altLang="en-US" b="0" dirty="0">
                <a:latin typeface="Calibri" charset="0"/>
              </a:rPr>
              <a:t>+ a</a:t>
            </a:r>
            <a:r>
              <a:rPr lang="en-US" altLang="en-US" b="0" baseline="-25000" dirty="0">
                <a:latin typeface="Calibri" charset="0"/>
              </a:rPr>
              <a:t>-2</a:t>
            </a:r>
            <a:r>
              <a:rPr lang="en-US" altLang="en-US" b="0" dirty="0">
                <a:latin typeface="Calibri" charset="0"/>
              </a:rPr>
              <a:t>x8</a:t>
            </a:r>
            <a:r>
              <a:rPr lang="en-US" altLang="en-US" b="0" baseline="30000" dirty="0">
                <a:latin typeface="Calibri" charset="0"/>
              </a:rPr>
              <a:t>-2 </a:t>
            </a:r>
            <a:r>
              <a:rPr lang="en-US" altLang="en-US" b="0" dirty="0">
                <a:latin typeface="Calibri" charset="0"/>
              </a:rPr>
              <a:t>+ …</a:t>
            </a:r>
            <a:endParaRPr lang="en-US" altLang="en-US" b="0" baseline="30000" dirty="0">
              <a:latin typeface="Calibri" charset="0"/>
            </a:endParaRPr>
          </a:p>
          <a:p>
            <a:pPr lvl="2" eaLnBrk="1" hangingPunct="1">
              <a:spcBef>
                <a:spcPct val="20000"/>
              </a:spcBef>
            </a:pPr>
            <a:endParaRPr lang="en-US" altLang="en-US" b="0" baseline="30000" dirty="0">
              <a:latin typeface="Calibri" charset="0"/>
            </a:endParaRPr>
          </a:p>
          <a:p>
            <a:pPr lvl="2"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b="0" baseline="30000" dirty="0">
              <a:latin typeface="Calibri" charset="0"/>
            </a:endParaRPr>
          </a:p>
          <a:p>
            <a:pPr lvl="3"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b="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43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4600" b="0" dirty="0">
                <a:latin typeface="Calibri" charset="0"/>
              </a:rPr>
              <a:t>Bases 2, 8, 16, etc.</a:t>
            </a:r>
          </a:p>
        </p:txBody>
      </p:sp>
      <p:sp>
        <p:nvSpPr>
          <p:cNvPr id="21506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9250" indent="-349250">
              <a:spcBef>
                <a:spcPts val="2000"/>
              </a:spcBef>
              <a:buClr>
                <a:srgbClr val="6FB7D7"/>
              </a:buClr>
              <a:buSzPct val="110000"/>
              <a:buFont typeface="Wingdings 2" charset="2"/>
              <a:buChar char=""/>
              <a:defRPr sz="2400">
                <a:solidFill>
                  <a:srgbClr val="595959"/>
                </a:solidFill>
                <a:latin typeface="News Gothic MT" charset="0"/>
                <a:ea typeface="ＭＳ Ｐゴシック" charset="-128"/>
              </a:defRPr>
            </a:lvl1pPr>
            <a:lvl2pPr marL="685800" indent="-336550">
              <a:spcBef>
                <a:spcPts val="600"/>
              </a:spcBef>
              <a:buClr>
                <a:srgbClr val="215D77"/>
              </a:buClr>
              <a:buSzPct val="110000"/>
              <a:buFont typeface="Wingdings 2" charset="2"/>
              <a:buChar char=""/>
              <a:defRPr sz="2200">
                <a:solidFill>
                  <a:srgbClr val="595959"/>
                </a:solidFill>
                <a:latin typeface="News Gothic MT" charset="0"/>
                <a:ea typeface="ＭＳ Ｐゴシック" charset="-128"/>
              </a:defRPr>
            </a:lvl2pPr>
            <a:lvl3pPr marL="968375" indent="-282575">
              <a:spcBef>
                <a:spcPts val="600"/>
              </a:spcBef>
              <a:buClr>
                <a:srgbClr val="6FB7D7"/>
              </a:buClr>
              <a:buSzPct val="110000"/>
              <a:buFont typeface="Wingdings 2" charset="2"/>
              <a:buChar char=""/>
              <a:defRPr sz="2000">
                <a:solidFill>
                  <a:srgbClr val="595959"/>
                </a:solidFill>
                <a:latin typeface="News Gothic MT" charset="0"/>
                <a:ea typeface="ＭＳ Ｐゴシック" charset="-128"/>
              </a:defRPr>
            </a:lvl3pPr>
            <a:lvl4pPr marL="1263650" indent="-295275">
              <a:spcBef>
                <a:spcPts val="600"/>
              </a:spcBef>
              <a:buClr>
                <a:srgbClr val="215D77"/>
              </a:buClr>
              <a:buSzPct val="110000"/>
              <a:buFont typeface="Wingdings 2" charset="2"/>
              <a:buChar char=""/>
              <a:defRPr>
                <a:solidFill>
                  <a:srgbClr val="595959"/>
                </a:solidFill>
                <a:latin typeface="News Gothic MT" charset="0"/>
                <a:ea typeface="ＭＳ Ｐゴシック" charset="-128"/>
              </a:defRPr>
            </a:lvl4pPr>
            <a:lvl5pPr marL="20574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charset="2"/>
              <a:buChar char=""/>
              <a:defRPr>
                <a:solidFill>
                  <a:srgbClr val="595959"/>
                </a:solidFill>
                <a:latin typeface="News Gothic M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charset="2"/>
              <a:buChar char=""/>
              <a:defRPr>
                <a:solidFill>
                  <a:srgbClr val="595959"/>
                </a:solidFill>
                <a:latin typeface="News Gothic M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charset="2"/>
              <a:buChar char=""/>
              <a:defRPr>
                <a:solidFill>
                  <a:srgbClr val="595959"/>
                </a:solidFill>
                <a:latin typeface="News Gothic M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charset="2"/>
              <a:buChar char=""/>
              <a:defRPr>
                <a:solidFill>
                  <a:srgbClr val="595959"/>
                </a:solidFill>
                <a:latin typeface="News Gothic M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charset="2"/>
              <a:buChar char=""/>
              <a:defRPr>
                <a:solidFill>
                  <a:srgbClr val="595959"/>
                </a:solidFill>
                <a:latin typeface="News Gothic MT" charset="0"/>
                <a:ea typeface="ＭＳ Ｐゴシック" charset="-128"/>
              </a:defRPr>
            </a:lvl9pPr>
          </a:lstStyle>
          <a:p>
            <a:r>
              <a:rPr lang="en-US" altLang="en-US" b="0" dirty="0">
                <a:latin typeface="Calibri" charset="0"/>
              </a:rPr>
              <a:t>3 binary bits into a single octal</a:t>
            </a:r>
          </a:p>
          <a:p>
            <a:r>
              <a:rPr lang="en-US" altLang="en-US" b="0" dirty="0">
                <a:latin typeface="Calibri" charset="0"/>
              </a:rPr>
              <a:t>4 binary bits into a single hex</a:t>
            </a:r>
          </a:p>
          <a:p>
            <a:pPr lvl="1"/>
            <a:r>
              <a:rPr lang="en-US" altLang="en-US" sz="2400" b="0" dirty="0">
                <a:latin typeface="Calibri" charset="0"/>
              </a:rPr>
              <a:t>11110 </a:t>
            </a:r>
            <a:r>
              <a:rPr lang="en-US" altLang="en-US" sz="2400" b="0" baseline="-25000" dirty="0">
                <a:latin typeface="Calibri" charset="0"/>
              </a:rPr>
              <a:t>2 </a:t>
            </a:r>
            <a:r>
              <a:rPr lang="en-US" altLang="en-US" sz="2400" b="0" dirty="0">
                <a:latin typeface="Calibri" charset="0"/>
              </a:rPr>
              <a:t>= 30 </a:t>
            </a:r>
            <a:r>
              <a:rPr lang="en-US" altLang="en-US" sz="2400" b="0" baseline="-25000" dirty="0">
                <a:latin typeface="Calibri" charset="0"/>
              </a:rPr>
              <a:t>10 </a:t>
            </a:r>
            <a:r>
              <a:rPr lang="en-US" altLang="en-US" sz="2400" b="0" dirty="0">
                <a:latin typeface="Calibri" charset="0"/>
              </a:rPr>
              <a:t>=       132</a:t>
            </a:r>
            <a:r>
              <a:rPr lang="en-US" altLang="en-US" sz="2400" b="0" baseline="-25000" dirty="0">
                <a:latin typeface="Calibri" charset="0"/>
              </a:rPr>
              <a:t>4</a:t>
            </a:r>
          </a:p>
          <a:p>
            <a:pPr lvl="1"/>
            <a:r>
              <a:rPr lang="en-US" altLang="en-US" sz="2400" b="0" dirty="0">
                <a:latin typeface="Calibri" charset="0"/>
              </a:rPr>
              <a:t>36 </a:t>
            </a:r>
            <a:r>
              <a:rPr lang="en-US" altLang="en-US" sz="2400" b="0" baseline="-25000" dirty="0">
                <a:latin typeface="Calibri" charset="0"/>
              </a:rPr>
              <a:t>8</a:t>
            </a:r>
          </a:p>
          <a:p>
            <a:pPr lvl="1"/>
            <a:r>
              <a:rPr lang="en-US" altLang="en-US" sz="2400" b="0" dirty="0">
                <a:latin typeface="Calibri" charset="0"/>
              </a:rPr>
              <a:t>1E </a:t>
            </a:r>
            <a:r>
              <a:rPr lang="en-US" altLang="en-US" sz="2400" b="0" baseline="-25000" dirty="0">
                <a:latin typeface="Calibri" charset="0"/>
              </a:rPr>
              <a:t>X</a:t>
            </a:r>
          </a:p>
          <a:p>
            <a:pPr lvl="2">
              <a:spcBef>
                <a:spcPct val="20000"/>
              </a:spcBef>
              <a:buFont typeface="Arial" charset="0"/>
              <a:buChar char="•"/>
            </a:pPr>
            <a:r>
              <a:rPr lang="en-US" altLang="en-US" b="0" dirty="0">
                <a:latin typeface="Calibri" charset="0"/>
              </a:rPr>
              <a:t>Use characters </a:t>
            </a:r>
            <a:r>
              <a:rPr lang="ja-JP" altLang="en-US" b="0">
                <a:latin typeface="Calibri" charset="0"/>
              </a:rPr>
              <a:t>‘</a:t>
            </a:r>
            <a:r>
              <a:rPr lang="en-US" altLang="ja-JP" b="0" dirty="0">
                <a:latin typeface="Calibri" charset="0"/>
              </a:rPr>
              <a:t>0</a:t>
            </a:r>
            <a:r>
              <a:rPr lang="ja-JP" altLang="en-US" b="0">
                <a:latin typeface="Calibri" charset="0"/>
              </a:rPr>
              <a:t>’</a:t>
            </a:r>
            <a:r>
              <a:rPr lang="en-US" altLang="ja-JP" b="0" dirty="0">
                <a:latin typeface="Calibri" charset="0"/>
              </a:rPr>
              <a:t> to </a:t>
            </a:r>
            <a:r>
              <a:rPr lang="ja-JP" altLang="en-US" b="0">
                <a:latin typeface="Calibri" charset="0"/>
              </a:rPr>
              <a:t>‘</a:t>
            </a:r>
            <a:r>
              <a:rPr lang="en-US" altLang="ja-JP" b="0" dirty="0">
                <a:latin typeface="Calibri" charset="0"/>
              </a:rPr>
              <a:t>9</a:t>
            </a:r>
            <a:r>
              <a:rPr lang="ja-JP" altLang="en-US" b="0">
                <a:latin typeface="Calibri" charset="0"/>
              </a:rPr>
              <a:t>’</a:t>
            </a:r>
            <a:r>
              <a:rPr lang="en-US" altLang="ja-JP" b="0" dirty="0">
                <a:latin typeface="Calibri" charset="0"/>
              </a:rPr>
              <a:t> and </a:t>
            </a:r>
            <a:r>
              <a:rPr lang="ja-JP" altLang="en-US" b="0">
                <a:latin typeface="Calibri" charset="0"/>
              </a:rPr>
              <a:t>‘</a:t>
            </a:r>
            <a:r>
              <a:rPr lang="en-US" altLang="ja-JP" b="0" dirty="0">
                <a:latin typeface="Calibri" charset="0"/>
              </a:rPr>
              <a:t>A</a:t>
            </a:r>
            <a:r>
              <a:rPr lang="ja-JP" altLang="en-US" b="0">
                <a:latin typeface="Calibri" charset="0"/>
              </a:rPr>
              <a:t>’</a:t>
            </a:r>
            <a:r>
              <a:rPr lang="en-US" altLang="ja-JP" b="0" dirty="0">
                <a:latin typeface="Calibri" charset="0"/>
              </a:rPr>
              <a:t> to </a:t>
            </a:r>
            <a:r>
              <a:rPr lang="ja-JP" altLang="en-US" b="0">
                <a:latin typeface="Calibri" charset="0"/>
              </a:rPr>
              <a:t>‘</a:t>
            </a:r>
            <a:r>
              <a:rPr lang="en-US" altLang="ja-JP" b="0" dirty="0">
                <a:latin typeface="Calibri" charset="0"/>
              </a:rPr>
              <a:t>F</a:t>
            </a:r>
            <a:r>
              <a:rPr lang="ja-JP" altLang="en-US" b="0">
                <a:latin typeface="Calibri" charset="0"/>
              </a:rPr>
              <a:t>’</a:t>
            </a:r>
            <a:endParaRPr lang="en-US" altLang="ja-JP" b="0" dirty="0">
              <a:latin typeface="Calibri" charset="0"/>
            </a:endParaRPr>
          </a:p>
          <a:p>
            <a:pPr lvl="2">
              <a:spcBef>
                <a:spcPct val="20000"/>
              </a:spcBef>
              <a:buFont typeface="Arial" charset="0"/>
              <a:buChar char="•"/>
            </a:pPr>
            <a:r>
              <a:rPr lang="en-US" altLang="en-US" b="0" dirty="0">
                <a:latin typeface="Calibri" charset="0"/>
              </a:rPr>
              <a:t>Write FA1D37B</a:t>
            </a:r>
            <a:r>
              <a:rPr lang="en-US" altLang="en-US" b="0" baseline="-25000" dirty="0">
                <a:latin typeface="Calibri" charset="0"/>
              </a:rPr>
              <a:t>16</a:t>
            </a:r>
            <a:r>
              <a:rPr lang="en-US" altLang="en-US" b="0" dirty="0">
                <a:latin typeface="Calibri" charset="0"/>
              </a:rPr>
              <a:t> in C as </a:t>
            </a:r>
            <a:r>
              <a:rPr lang="en-US" altLang="en-US" b="0" dirty="0">
                <a:latin typeface="Courier New" charset="0"/>
              </a:rPr>
              <a:t>0xFA1D37B</a:t>
            </a:r>
          </a:p>
          <a:p>
            <a:pPr lvl="3">
              <a:spcBef>
                <a:spcPct val="20000"/>
              </a:spcBef>
              <a:buFont typeface="Arial" charset="0"/>
              <a:buChar char="–"/>
            </a:pPr>
            <a:r>
              <a:rPr lang="en-US" altLang="en-US" sz="2000" b="0" dirty="0">
                <a:latin typeface="Calibri" charset="0"/>
              </a:rPr>
              <a:t>Or   </a:t>
            </a:r>
            <a:r>
              <a:rPr lang="en-US" altLang="en-US" sz="2000" b="0" dirty="0">
                <a:latin typeface="Courier New" charset="0"/>
              </a:rPr>
              <a:t>0xfa1d37b</a:t>
            </a:r>
          </a:p>
          <a:p>
            <a:pPr lvl="1"/>
            <a:endParaRPr lang="en-US" altLang="en-US" baseline="-25000" dirty="0">
              <a:latin typeface="Calibri" charset="0"/>
            </a:endParaRPr>
          </a:p>
        </p:txBody>
      </p:sp>
      <p:grpSp>
        <p:nvGrpSpPr>
          <p:cNvPr id="21507" name="Group 4"/>
          <p:cNvGrpSpPr>
            <a:grpSpLocks/>
          </p:cNvGrpSpPr>
          <p:nvPr/>
        </p:nvGrpSpPr>
        <p:grpSpPr bwMode="auto">
          <a:xfrm>
            <a:off x="6477000" y="1828800"/>
            <a:ext cx="1851025" cy="4262438"/>
            <a:chOff x="4224" y="853"/>
            <a:chExt cx="1166" cy="2685"/>
          </a:xfrm>
        </p:grpSpPr>
        <p:grpSp>
          <p:nvGrpSpPr>
            <p:cNvPr id="21508" name="Group 5"/>
            <p:cNvGrpSpPr>
              <a:grpSpLocks/>
            </p:cNvGrpSpPr>
            <p:nvPr/>
          </p:nvGrpSpPr>
          <p:grpSpPr bwMode="auto">
            <a:xfrm>
              <a:off x="4224" y="1234"/>
              <a:ext cx="1104" cy="2304"/>
              <a:chOff x="4224" y="1234"/>
              <a:chExt cx="1104" cy="2304"/>
            </a:xfrm>
          </p:grpSpPr>
          <p:sp>
            <p:nvSpPr>
              <p:cNvPr id="21512" name="Rectangle 6"/>
              <p:cNvSpPr>
                <a:spLocks noChangeArrowheads="1"/>
              </p:cNvSpPr>
              <p:nvPr/>
            </p:nvSpPr>
            <p:spPr bwMode="auto">
              <a:xfrm>
                <a:off x="4224" y="123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21513" name="Rectangle 7"/>
              <p:cNvSpPr>
                <a:spLocks noChangeArrowheads="1"/>
              </p:cNvSpPr>
              <p:nvPr/>
            </p:nvSpPr>
            <p:spPr bwMode="auto">
              <a:xfrm>
                <a:off x="4512" y="123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algn="r"/>
                <a:r>
                  <a:rPr lang="en-US" altLang="en-US" dirty="0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21514" name="Rectangle 8"/>
              <p:cNvSpPr>
                <a:spLocks noChangeArrowheads="1"/>
              </p:cNvSpPr>
              <p:nvPr/>
            </p:nvSpPr>
            <p:spPr bwMode="auto">
              <a:xfrm>
                <a:off x="4800" y="1234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Courier New" charset="0"/>
                  </a:rPr>
                  <a:t>0000</a:t>
                </a:r>
              </a:p>
            </p:txBody>
          </p:sp>
          <p:sp>
            <p:nvSpPr>
              <p:cNvPr id="21515" name="Rectangle 9"/>
              <p:cNvSpPr>
                <a:spLocks noChangeArrowheads="1"/>
              </p:cNvSpPr>
              <p:nvPr/>
            </p:nvSpPr>
            <p:spPr bwMode="auto">
              <a:xfrm>
                <a:off x="4224" y="137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21516" name="Rectangle 10"/>
              <p:cNvSpPr>
                <a:spLocks noChangeArrowheads="1"/>
              </p:cNvSpPr>
              <p:nvPr/>
            </p:nvSpPr>
            <p:spPr bwMode="auto">
              <a:xfrm>
                <a:off x="4512" y="137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algn="r"/>
                <a:r>
                  <a:rPr lang="en-US" altLang="en-US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21517" name="Rectangle 11"/>
              <p:cNvSpPr>
                <a:spLocks noChangeArrowheads="1"/>
              </p:cNvSpPr>
              <p:nvPr/>
            </p:nvSpPr>
            <p:spPr bwMode="auto">
              <a:xfrm>
                <a:off x="4800" y="1378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Courier New" charset="0"/>
                  </a:rPr>
                  <a:t>0001</a:t>
                </a:r>
              </a:p>
            </p:txBody>
          </p:sp>
          <p:sp>
            <p:nvSpPr>
              <p:cNvPr id="21518" name="Rectangle 12"/>
              <p:cNvSpPr>
                <a:spLocks noChangeArrowheads="1"/>
              </p:cNvSpPr>
              <p:nvPr/>
            </p:nvSpPr>
            <p:spPr bwMode="auto">
              <a:xfrm>
                <a:off x="4224" y="152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Courier New" charset="0"/>
                  </a:rPr>
                  <a:t>2</a:t>
                </a:r>
              </a:p>
            </p:txBody>
          </p:sp>
          <p:sp>
            <p:nvSpPr>
              <p:cNvPr id="21519" name="Rectangle 13"/>
              <p:cNvSpPr>
                <a:spLocks noChangeArrowheads="1"/>
              </p:cNvSpPr>
              <p:nvPr/>
            </p:nvSpPr>
            <p:spPr bwMode="auto">
              <a:xfrm>
                <a:off x="4512" y="152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algn="r"/>
                <a:r>
                  <a:rPr lang="en-US" altLang="en-US">
                    <a:latin typeface="Courier New" charset="0"/>
                  </a:rPr>
                  <a:t>2</a:t>
                </a:r>
              </a:p>
            </p:txBody>
          </p:sp>
          <p:sp>
            <p:nvSpPr>
              <p:cNvPr id="21520" name="Rectangle 14"/>
              <p:cNvSpPr>
                <a:spLocks noChangeArrowheads="1"/>
              </p:cNvSpPr>
              <p:nvPr/>
            </p:nvSpPr>
            <p:spPr bwMode="auto">
              <a:xfrm>
                <a:off x="4800" y="1522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Courier New" charset="0"/>
                  </a:rPr>
                  <a:t>0010</a:t>
                </a:r>
              </a:p>
            </p:txBody>
          </p:sp>
          <p:sp>
            <p:nvSpPr>
              <p:cNvPr id="21521" name="Rectangle 15"/>
              <p:cNvSpPr>
                <a:spLocks noChangeArrowheads="1"/>
              </p:cNvSpPr>
              <p:nvPr/>
            </p:nvSpPr>
            <p:spPr bwMode="auto">
              <a:xfrm>
                <a:off x="4224" y="166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Courier New" charset="0"/>
                  </a:rPr>
                  <a:t>3</a:t>
                </a:r>
              </a:p>
            </p:txBody>
          </p:sp>
          <p:sp>
            <p:nvSpPr>
              <p:cNvPr id="21522" name="Rectangle 16"/>
              <p:cNvSpPr>
                <a:spLocks noChangeArrowheads="1"/>
              </p:cNvSpPr>
              <p:nvPr/>
            </p:nvSpPr>
            <p:spPr bwMode="auto">
              <a:xfrm>
                <a:off x="4512" y="166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algn="r"/>
                <a:r>
                  <a:rPr lang="en-US" altLang="en-US">
                    <a:latin typeface="Courier New" charset="0"/>
                  </a:rPr>
                  <a:t>3</a:t>
                </a:r>
              </a:p>
            </p:txBody>
          </p:sp>
          <p:sp>
            <p:nvSpPr>
              <p:cNvPr id="21523" name="Rectangle 17"/>
              <p:cNvSpPr>
                <a:spLocks noChangeArrowheads="1"/>
              </p:cNvSpPr>
              <p:nvPr/>
            </p:nvSpPr>
            <p:spPr bwMode="auto">
              <a:xfrm>
                <a:off x="4800" y="1666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Courier New" charset="0"/>
                  </a:rPr>
                  <a:t>0011</a:t>
                </a:r>
              </a:p>
            </p:txBody>
          </p:sp>
          <p:sp>
            <p:nvSpPr>
              <p:cNvPr id="21524" name="Rectangle 18"/>
              <p:cNvSpPr>
                <a:spLocks noChangeArrowheads="1"/>
              </p:cNvSpPr>
              <p:nvPr/>
            </p:nvSpPr>
            <p:spPr bwMode="auto">
              <a:xfrm>
                <a:off x="4224" y="181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Courier New" charset="0"/>
                  </a:rPr>
                  <a:t>4</a:t>
                </a:r>
              </a:p>
            </p:txBody>
          </p:sp>
          <p:sp>
            <p:nvSpPr>
              <p:cNvPr id="21525" name="Rectangle 19"/>
              <p:cNvSpPr>
                <a:spLocks noChangeArrowheads="1"/>
              </p:cNvSpPr>
              <p:nvPr/>
            </p:nvSpPr>
            <p:spPr bwMode="auto">
              <a:xfrm>
                <a:off x="4512" y="181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algn="r"/>
                <a:r>
                  <a:rPr lang="en-US" altLang="en-US">
                    <a:latin typeface="Courier New" charset="0"/>
                  </a:rPr>
                  <a:t>4</a:t>
                </a:r>
              </a:p>
            </p:txBody>
          </p:sp>
          <p:sp>
            <p:nvSpPr>
              <p:cNvPr id="21526" name="Rectangle 20"/>
              <p:cNvSpPr>
                <a:spLocks noChangeArrowheads="1"/>
              </p:cNvSpPr>
              <p:nvPr/>
            </p:nvSpPr>
            <p:spPr bwMode="auto">
              <a:xfrm>
                <a:off x="4800" y="1810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Courier New" charset="0"/>
                  </a:rPr>
                  <a:t>0100</a:t>
                </a:r>
              </a:p>
            </p:txBody>
          </p:sp>
          <p:sp>
            <p:nvSpPr>
              <p:cNvPr id="21527" name="Rectangle 21"/>
              <p:cNvSpPr>
                <a:spLocks noChangeArrowheads="1"/>
              </p:cNvSpPr>
              <p:nvPr/>
            </p:nvSpPr>
            <p:spPr bwMode="auto">
              <a:xfrm>
                <a:off x="4224" y="195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Courier New" charset="0"/>
                  </a:rPr>
                  <a:t>5</a:t>
                </a:r>
              </a:p>
            </p:txBody>
          </p:sp>
          <p:sp>
            <p:nvSpPr>
              <p:cNvPr id="21528" name="Rectangle 22"/>
              <p:cNvSpPr>
                <a:spLocks noChangeArrowheads="1"/>
              </p:cNvSpPr>
              <p:nvPr/>
            </p:nvSpPr>
            <p:spPr bwMode="auto">
              <a:xfrm>
                <a:off x="4512" y="195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algn="r"/>
                <a:r>
                  <a:rPr lang="en-US" altLang="en-US">
                    <a:latin typeface="Courier New" charset="0"/>
                  </a:rPr>
                  <a:t>5</a:t>
                </a:r>
              </a:p>
            </p:txBody>
          </p:sp>
          <p:sp>
            <p:nvSpPr>
              <p:cNvPr id="21529" name="Rectangle 23"/>
              <p:cNvSpPr>
                <a:spLocks noChangeArrowheads="1"/>
              </p:cNvSpPr>
              <p:nvPr/>
            </p:nvSpPr>
            <p:spPr bwMode="auto">
              <a:xfrm>
                <a:off x="4800" y="1954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Courier New" charset="0"/>
                  </a:rPr>
                  <a:t>0101</a:t>
                </a:r>
              </a:p>
            </p:txBody>
          </p:sp>
          <p:sp>
            <p:nvSpPr>
              <p:cNvPr id="21530" name="Rectangle 24"/>
              <p:cNvSpPr>
                <a:spLocks noChangeArrowheads="1"/>
              </p:cNvSpPr>
              <p:nvPr/>
            </p:nvSpPr>
            <p:spPr bwMode="auto">
              <a:xfrm>
                <a:off x="4224" y="209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Courier New" charset="0"/>
                  </a:rPr>
                  <a:t>6</a:t>
                </a:r>
              </a:p>
            </p:txBody>
          </p:sp>
          <p:sp>
            <p:nvSpPr>
              <p:cNvPr id="21531" name="Rectangle 25"/>
              <p:cNvSpPr>
                <a:spLocks noChangeArrowheads="1"/>
              </p:cNvSpPr>
              <p:nvPr/>
            </p:nvSpPr>
            <p:spPr bwMode="auto">
              <a:xfrm>
                <a:off x="4512" y="209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algn="r"/>
                <a:r>
                  <a:rPr lang="en-US" altLang="en-US">
                    <a:latin typeface="Courier New" charset="0"/>
                  </a:rPr>
                  <a:t>6</a:t>
                </a:r>
              </a:p>
            </p:txBody>
          </p:sp>
          <p:sp>
            <p:nvSpPr>
              <p:cNvPr id="21532" name="Rectangle 26"/>
              <p:cNvSpPr>
                <a:spLocks noChangeArrowheads="1"/>
              </p:cNvSpPr>
              <p:nvPr/>
            </p:nvSpPr>
            <p:spPr bwMode="auto">
              <a:xfrm>
                <a:off x="4800" y="2098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Courier New" charset="0"/>
                  </a:rPr>
                  <a:t>0110</a:t>
                </a:r>
              </a:p>
            </p:txBody>
          </p:sp>
          <p:sp>
            <p:nvSpPr>
              <p:cNvPr id="21533" name="Rectangle 27"/>
              <p:cNvSpPr>
                <a:spLocks noChangeArrowheads="1"/>
              </p:cNvSpPr>
              <p:nvPr/>
            </p:nvSpPr>
            <p:spPr bwMode="auto">
              <a:xfrm>
                <a:off x="4224" y="224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Courier New" charset="0"/>
                  </a:rPr>
                  <a:t>7</a:t>
                </a:r>
              </a:p>
            </p:txBody>
          </p:sp>
          <p:sp>
            <p:nvSpPr>
              <p:cNvPr id="21534" name="Rectangle 28"/>
              <p:cNvSpPr>
                <a:spLocks noChangeArrowheads="1"/>
              </p:cNvSpPr>
              <p:nvPr/>
            </p:nvSpPr>
            <p:spPr bwMode="auto">
              <a:xfrm>
                <a:off x="4512" y="224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algn="r"/>
                <a:r>
                  <a:rPr lang="en-US" altLang="en-US">
                    <a:latin typeface="Courier New" charset="0"/>
                  </a:rPr>
                  <a:t>7</a:t>
                </a:r>
              </a:p>
            </p:txBody>
          </p:sp>
          <p:sp>
            <p:nvSpPr>
              <p:cNvPr id="21535" name="Rectangle 29"/>
              <p:cNvSpPr>
                <a:spLocks noChangeArrowheads="1"/>
              </p:cNvSpPr>
              <p:nvPr/>
            </p:nvSpPr>
            <p:spPr bwMode="auto">
              <a:xfrm>
                <a:off x="4800" y="2242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Courier New" charset="0"/>
                  </a:rPr>
                  <a:t>0111</a:t>
                </a:r>
              </a:p>
            </p:txBody>
          </p:sp>
          <p:sp>
            <p:nvSpPr>
              <p:cNvPr id="21536" name="Rectangle 30"/>
              <p:cNvSpPr>
                <a:spLocks noChangeArrowheads="1"/>
              </p:cNvSpPr>
              <p:nvPr/>
            </p:nvSpPr>
            <p:spPr bwMode="auto">
              <a:xfrm>
                <a:off x="4224" y="238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Courier New" charset="0"/>
                  </a:rPr>
                  <a:t>8</a:t>
                </a:r>
              </a:p>
            </p:txBody>
          </p:sp>
          <p:sp>
            <p:nvSpPr>
              <p:cNvPr id="21537" name="Rectangle 31"/>
              <p:cNvSpPr>
                <a:spLocks noChangeArrowheads="1"/>
              </p:cNvSpPr>
              <p:nvPr/>
            </p:nvSpPr>
            <p:spPr bwMode="auto">
              <a:xfrm>
                <a:off x="4512" y="238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algn="r"/>
                <a:r>
                  <a:rPr lang="en-US" altLang="en-US">
                    <a:latin typeface="Courier New" charset="0"/>
                  </a:rPr>
                  <a:t>8</a:t>
                </a:r>
              </a:p>
            </p:txBody>
          </p:sp>
          <p:sp>
            <p:nvSpPr>
              <p:cNvPr id="21538" name="Rectangle 32"/>
              <p:cNvSpPr>
                <a:spLocks noChangeArrowheads="1"/>
              </p:cNvSpPr>
              <p:nvPr/>
            </p:nvSpPr>
            <p:spPr bwMode="auto">
              <a:xfrm>
                <a:off x="4800" y="2386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Courier New" charset="0"/>
                  </a:rPr>
                  <a:t>1000</a:t>
                </a:r>
              </a:p>
            </p:txBody>
          </p:sp>
          <p:sp>
            <p:nvSpPr>
              <p:cNvPr id="21539" name="Rectangle 33"/>
              <p:cNvSpPr>
                <a:spLocks noChangeArrowheads="1"/>
              </p:cNvSpPr>
              <p:nvPr/>
            </p:nvSpPr>
            <p:spPr bwMode="auto">
              <a:xfrm>
                <a:off x="4224" y="253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Courier New" charset="0"/>
                  </a:rPr>
                  <a:t>9</a:t>
                </a:r>
              </a:p>
            </p:txBody>
          </p:sp>
          <p:sp>
            <p:nvSpPr>
              <p:cNvPr id="21540" name="Rectangle 34"/>
              <p:cNvSpPr>
                <a:spLocks noChangeArrowheads="1"/>
              </p:cNvSpPr>
              <p:nvPr/>
            </p:nvSpPr>
            <p:spPr bwMode="auto">
              <a:xfrm>
                <a:off x="4512" y="253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algn="r"/>
                <a:r>
                  <a:rPr lang="en-US" altLang="en-US">
                    <a:latin typeface="Courier New" charset="0"/>
                  </a:rPr>
                  <a:t>9</a:t>
                </a:r>
              </a:p>
            </p:txBody>
          </p:sp>
          <p:sp>
            <p:nvSpPr>
              <p:cNvPr id="21541" name="Rectangle 35"/>
              <p:cNvSpPr>
                <a:spLocks noChangeArrowheads="1"/>
              </p:cNvSpPr>
              <p:nvPr/>
            </p:nvSpPr>
            <p:spPr bwMode="auto">
              <a:xfrm>
                <a:off x="4800" y="2530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Courier New" charset="0"/>
                  </a:rPr>
                  <a:t>1001</a:t>
                </a:r>
              </a:p>
            </p:txBody>
          </p:sp>
          <p:sp>
            <p:nvSpPr>
              <p:cNvPr id="21542" name="Rectangle 36"/>
              <p:cNvSpPr>
                <a:spLocks noChangeArrowheads="1"/>
              </p:cNvSpPr>
              <p:nvPr/>
            </p:nvSpPr>
            <p:spPr bwMode="auto">
              <a:xfrm>
                <a:off x="4224" y="267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Courier New" charset="0"/>
                  </a:rPr>
                  <a:t>A</a:t>
                </a:r>
              </a:p>
            </p:txBody>
          </p:sp>
          <p:sp>
            <p:nvSpPr>
              <p:cNvPr id="21543" name="Rectangle 37"/>
              <p:cNvSpPr>
                <a:spLocks noChangeArrowheads="1"/>
              </p:cNvSpPr>
              <p:nvPr/>
            </p:nvSpPr>
            <p:spPr bwMode="auto">
              <a:xfrm>
                <a:off x="4512" y="267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algn="r"/>
                <a:r>
                  <a:rPr lang="en-US" altLang="en-US" dirty="0">
                    <a:latin typeface="Courier New" charset="0"/>
                  </a:rPr>
                  <a:t>10</a:t>
                </a:r>
              </a:p>
            </p:txBody>
          </p:sp>
          <p:sp>
            <p:nvSpPr>
              <p:cNvPr id="21544" name="Rectangle 38"/>
              <p:cNvSpPr>
                <a:spLocks noChangeArrowheads="1"/>
              </p:cNvSpPr>
              <p:nvPr/>
            </p:nvSpPr>
            <p:spPr bwMode="auto">
              <a:xfrm>
                <a:off x="4800" y="2674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Courier New" charset="0"/>
                  </a:rPr>
                  <a:t>1010</a:t>
                </a:r>
              </a:p>
            </p:txBody>
          </p:sp>
          <p:sp>
            <p:nvSpPr>
              <p:cNvPr id="21545" name="Rectangle 39"/>
              <p:cNvSpPr>
                <a:spLocks noChangeArrowheads="1"/>
              </p:cNvSpPr>
              <p:nvPr/>
            </p:nvSpPr>
            <p:spPr bwMode="auto">
              <a:xfrm>
                <a:off x="4224" y="281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Courier New" charset="0"/>
                  </a:rPr>
                  <a:t>B</a:t>
                </a:r>
              </a:p>
            </p:txBody>
          </p:sp>
          <p:sp>
            <p:nvSpPr>
              <p:cNvPr id="21546" name="Rectangle 40"/>
              <p:cNvSpPr>
                <a:spLocks noChangeArrowheads="1"/>
              </p:cNvSpPr>
              <p:nvPr/>
            </p:nvSpPr>
            <p:spPr bwMode="auto">
              <a:xfrm>
                <a:off x="4512" y="281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algn="r"/>
                <a:r>
                  <a:rPr lang="en-US" altLang="en-US">
                    <a:latin typeface="Courier New" charset="0"/>
                  </a:rPr>
                  <a:t>11</a:t>
                </a:r>
              </a:p>
            </p:txBody>
          </p:sp>
          <p:sp>
            <p:nvSpPr>
              <p:cNvPr id="21547" name="Rectangle 41"/>
              <p:cNvSpPr>
                <a:spLocks noChangeArrowheads="1"/>
              </p:cNvSpPr>
              <p:nvPr/>
            </p:nvSpPr>
            <p:spPr bwMode="auto">
              <a:xfrm>
                <a:off x="4800" y="2818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Courier New" charset="0"/>
                  </a:rPr>
                  <a:t>1011</a:t>
                </a:r>
              </a:p>
            </p:txBody>
          </p:sp>
          <p:sp>
            <p:nvSpPr>
              <p:cNvPr id="21548" name="Rectangle 42"/>
              <p:cNvSpPr>
                <a:spLocks noChangeArrowheads="1"/>
              </p:cNvSpPr>
              <p:nvPr/>
            </p:nvSpPr>
            <p:spPr bwMode="auto">
              <a:xfrm>
                <a:off x="4224" y="296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Courier New" charset="0"/>
                  </a:rPr>
                  <a:t>C</a:t>
                </a:r>
              </a:p>
            </p:txBody>
          </p:sp>
          <p:sp>
            <p:nvSpPr>
              <p:cNvPr id="21549" name="Rectangle 43"/>
              <p:cNvSpPr>
                <a:spLocks noChangeArrowheads="1"/>
              </p:cNvSpPr>
              <p:nvPr/>
            </p:nvSpPr>
            <p:spPr bwMode="auto">
              <a:xfrm>
                <a:off x="4512" y="296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algn="r"/>
                <a:r>
                  <a:rPr lang="en-US" altLang="en-US">
                    <a:latin typeface="Courier New" charset="0"/>
                  </a:rPr>
                  <a:t>12</a:t>
                </a:r>
              </a:p>
            </p:txBody>
          </p:sp>
          <p:sp>
            <p:nvSpPr>
              <p:cNvPr id="21550" name="Rectangle 44"/>
              <p:cNvSpPr>
                <a:spLocks noChangeArrowheads="1"/>
              </p:cNvSpPr>
              <p:nvPr/>
            </p:nvSpPr>
            <p:spPr bwMode="auto">
              <a:xfrm>
                <a:off x="4800" y="2962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Courier New" charset="0"/>
                  </a:rPr>
                  <a:t>1100</a:t>
                </a:r>
              </a:p>
            </p:txBody>
          </p:sp>
          <p:sp>
            <p:nvSpPr>
              <p:cNvPr id="21551" name="Rectangle 45"/>
              <p:cNvSpPr>
                <a:spLocks noChangeArrowheads="1"/>
              </p:cNvSpPr>
              <p:nvPr/>
            </p:nvSpPr>
            <p:spPr bwMode="auto">
              <a:xfrm>
                <a:off x="4224" y="310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Courier New" charset="0"/>
                  </a:rPr>
                  <a:t>D</a:t>
                </a:r>
              </a:p>
            </p:txBody>
          </p:sp>
          <p:sp>
            <p:nvSpPr>
              <p:cNvPr id="21552" name="Rectangle 46"/>
              <p:cNvSpPr>
                <a:spLocks noChangeArrowheads="1"/>
              </p:cNvSpPr>
              <p:nvPr/>
            </p:nvSpPr>
            <p:spPr bwMode="auto">
              <a:xfrm>
                <a:off x="4512" y="310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algn="r"/>
                <a:r>
                  <a:rPr lang="en-US" altLang="en-US" dirty="0">
                    <a:latin typeface="Courier New" charset="0"/>
                  </a:rPr>
                  <a:t>13</a:t>
                </a:r>
              </a:p>
            </p:txBody>
          </p:sp>
          <p:sp>
            <p:nvSpPr>
              <p:cNvPr id="21553" name="Rectangle 47"/>
              <p:cNvSpPr>
                <a:spLocks noChangeArrowheads="1"/>
              </p:cNvSpPr>
              <p:nvPr/>
            </p:nvSpPr>
            <p:spPr bwMode="auto">
              <a:xfrm>
                <a:off x="4800" y="3106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Courier New" charset="0"/>
                  </a:rPr>
                  <a:t>1101</a:t>
                </a:r>
              </a:p>
            </p:txBody>
          </p:sp>
          <p:sp>
            <p:nvSpPr>
              <p:cNvPr id="21554" name="Rectangle 48"/>
              <p:cNvSpPr>
                <a:spLocks noChangeArrowheads="1"/>
              </p:cNvSpPr>
              <p:nvPr/>
            </p:nvSpPr>
            <p:spPr bwMode="auto">
              <a:xfrm>
                <a:off x="4224" y="325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Courier New" charset="0"/>
                  </a:rPr>
                  <a:t>E</a:t>
                </a:r>
              </a:p>
            </p:txBody>
          </p:sp>
          <p:sp>
            <p:nvSpPr>
              <p:cNvPr id="21555" name="Rectangle 49"/>
              <p:cNvSpPr>
                <a:spLocks noChangeArrowheads="1"/>
              </p:cNvSpPr>
              <p:nvPr/>
            </p:nvSpPr>
            <p:spPr bwMode="auto">
              <a:xfrm>
                <a:off x="4512" y="325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algn="r"/>
                <a:r>
                  <a:rPr lang="en-US" altLang="en-US">
                    <a:latin typeface="Courier New" charset="0"/>
                  </a:rPr>
                  <a:t>14</a:t>
                </a:r>
              </a:p>
            </p:txBody>
          </p:sp>
          <p:sp>
            <p:nvSpPr>
              <p:cNvPr id="21556" name="Rectangle 50"/>
              <p:cNvSpPr>
                <a:spLocks noChangeArrowheads="1"/>
              </p:cNvSpPr>
              <p:nvPr/>
            </p:nvSpPr>
            <p:spPr bwMode="auto">
              <a:xfrm>
                <a:off x="4800" y="3250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Courier New" charset="0"/>
                  </a:rPr>
                  <a:t>1110</a:t>
                </a:r>
              </a:p>
            </p:txBody>
          </p:sp>
          <p:sp>
            <p:nvSpPr>
              <p:cNvPr id="21557" name="Rectangle 51"/>
              <p:cNvSpPr>
                <a:spLocks noChangeArrowheads="1"/>
              </p:cNvSpPr>
              <p:nvPr/>
            </p:nvSpPr>
            <p:spPr bwMode="auto">
              <a:xfrm>
                <a:off x="4224" y="339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Courier New" charset="0"/>
                  </a:rPr>
                  <a:t>F</a:t>
                </a:r>
              </a:p>
            </p:txBody>
          </p:sp>
          <p:sp>
            <p:nvSpPr>
              <p:cNvPr id="21558" name="Rectangle 52"/>
              <p:cNvSpPr>
                <a:spLocks noChangeArrowheads="1"/>
              </p:cNvSpPr>
              <p:nvPr/>
            </p:nvSpPr>
            <p:spPr bwMode="auto">
              <a:xfrm>
                <a:off x="4512" y="339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algn="r"/>
                <a:r>
                  <a:rPr lang="en-US" altLang="en-US">
                    <a:latin typeface="Courier New" charset="0"/>
                  </a:rPr>
                  <a:t>15</a:t>
                </a:r>
              </a:p>
            </p:txBody>
          </p:sp>
          <p:sp>
            <p:nvSpPr>
              <p:cNvPr id="21559" name="Rectangle 53"/>
              <p:cNvSpPr>
                <a:spLocks noChangeArrowheads="1"/>
              </p:cNvSpPr>
              <p:nvPr/>
            </p:nvSpPr>
            <p:spPr bwMode="auto">
              <a:xfrm>
                <a:off x="4800" y="3394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Courier New" charset="0"/>
                  </a:rPr>
                  <a:t>1111</a:t>
                </a:r>
              </a:p>
            </p:txBody>
          </p:sp>
        </p:grpSp>
        <p:sp>
          <p:nvSpPr>
            <p:cNvPr id="21509" name="Text Box 54"/>
            <p:cNvSpPr txBox="1">
              <a:spLocks noChangeArrowheads="1"/>
            </p:cNvSpPr>
            <p:nvPr/>
          </p:nvSpPr>
          <p:spPr bwMode="auto">
            <a:xfrm rot="-2317468">
              <a:off x="4270" y="943"/>
              <a:ext cx="3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latin typeface="Helvetica" charset="0"/>
                </a:rPr>
                <a:t>Hex</a:t>
              </a:r>
            </a:p>
          </p:txBody>
        </p:sp>
        <p:sp>
          <p:nvSpPr>
            <p:cNvPr id="21510" name="Text Box 55"/>
            <p:cNvSpPr txBox="1">
              <a:spLocks noChangeArrowheads="1"/>
            </p:cNvSpPr>
            <p:nvPr/>
          </p:nvSpPr>
          <p:spPr bwMode="auto">
            <a:xfrm rot="19282532">
              <a:off x="4527" y="853"/>
              <a:ext cx="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latin typeface="Helvetica" charset="0"/>
                </a:rPr>
                <a:t>Decimal</a:t>
              </a:r>
            </a:p>
          </p:txBody>
        </p:sp>
        <p:sp>
          <p:nvSpPr>
            <p:cNvPr id="21511" name="Text Box 56"/>
            <p:cNvSpPr txBox="1">
              <a:spLocks noChangeArrowheads="1"/>
            </p:cNvSpPr>
            <p:nvPr/>
          </p:nvSpPr>
          <p:spPr bwMode="auto">
            <a:xfrm rot="-2317468">
              <a:off x="4826" y="886"/>
              <a:ext cx="5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latin typeface="Helvetica" charset="0"/>
                </a:rPr>
                <a:t>Binary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4400">
                <a:latin typeface="Franklin Gothic Book" charset="0"/>
              </a:rPr>
              <a:t>Arithmetic in bases</a:t>
            </a:r>
          </a:p>
        </p:txBody>
      </p:sp>
      <p:sp>
        <p:nvSpPr>
          <p:cNvPr id="22530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b="0">
                <a:latin typeface="Franklin Gothic Book" charset="0"/>
              </a:rPr>
              <a:t>base 10</a:t>
            </a:r>
          </a:p>
          <a:p>
            <a:pPr lvl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b="0">
                <a:latin typeface="Franklin Gothic Book" charset="0"/>
              </a:rPr>
              <a:t>Addition – carry</a:t>
            </a:r>
          </a:p>
          <a:p>
            <a:pPr lvl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b="0">
                <a:latin typeface="Franklin Gothic Book" charset="0"/>
              </a:rPr>
              <a:t>Subtraction -- borrow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b="0">
                <a:latin typeface="Franklin Gothic Book" charset="0"/>
              </a:rPr>
              <a:t>base 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381000" y="533400"/>
            <a:ext cx="8229600" cy="9144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2AF42CD-C470-B341-A428-1351A2F46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79603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8001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Franklin Gothic Book" charset="0"/>
              </a:rPr>
              <a:t>base 60 </a:t>
            </a:r>
          </a:p>
          <a:p>
            <a:pPr lvl="2">
              <a:spcBef>
                <a:spcPct val="20000"/>
              </a:spcBef>
              <a:buFont typeface="Arial" charset="0"/>
              <a:buChar char="–"/>
            </a:pPr>
            <a:r>
              <a:rPr lang="en-US" altLang="en-US" b="0" dirty="0">
                <a:latin typeface="Franklin Gothic Book" charset="0"/>
                <a:hlinkClick r:id="rId2"/>
              </a:rPr>
              <a:t>http://en.wikipedia.org/wiki/Sexagesimal</a:t>
            </a:r>
            <a:endParaRPr lang="en-US" altLang="en-US" b="0" dirty="0">
              <a:latin typeface="Franklin Gothic Book" charset="0"/>
            </a:endParaRPr>
          </a:p>
          <a:p>
            <a:pPr marL="914400" lvl="2" indent="0">
              <a:spcBef>
                <a:spcPct val="20000"/>
              </a:spcBef>
            </a:pPr>
            <a:endParaRPr lang="en-US" altLang="en-US" b="0" dirty="0">
              <a:latin typeface="Franklin Gothic Book" charset="0"/>
            </a:endParaRP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3200" b="0" dirty="0">
              <a:latin typeface="Calibri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4212DD-E8DF-EB5D-1227-45A49418F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78927"/>
            <a:ext cx="6781800" cy="402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67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381000" y="533400"/>
            <a:ext cx="8229600" cy="9144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Digits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2AF42CD-C470-B341-A428-1351A2F46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79602"/>
            <a:ext cx="8229600" cy="4587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8001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Franklin Gothic Book" charset="0"/>
              </a:rPr>
              <a:t>Zero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Franklin Gothic Book" charset="0"/>
              </a:rPr>
              <a:t>Digits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800" b="0" dirty="0">
              <a:latin typeface="Franklin Gothic Book" charset="0"/>
            </a:endParaRP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800" b="0" dirty="0">
              <a:latin typeface="Franklin Gothic Book" charset="0"/>
            </a:endParaRP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800" b="0" dirty="0">
              <a:latin typeface="Franklin Gothic Book" charset="0"/>
            </a:endParaRP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800" b="0" dirty="0">
              <a:latin typeface="Franklin Gothic Book" charset="0"/>
            </a:endParaRP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800" b="0" dirty="0">
              <a:latin typeface="Franklin Gothic Book" charset="0"/>
            </a:endParaRP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800" b="0" dirty="0">
              <a:latin typeface="Franklin Gothic Book" charset="0"/>
            </a:endParaRPr>
          </a:p>
          <a:p>
            <a:pPr marL="2628900" lvl="5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Franklin Gothic Book" charset="0"/>
              </a:rPr>
              <a:t>2023 Superbowl LVII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b="0" dirty="0">
              <a:latin typeface="Franklin Gothic Book" charset="0"/>
            </a:endParaRP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3200" b="0" dirty="0">
              <a:latin typeface="Calibri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A2755E8-EB7E-27C4-F312-F3B2A6481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641644"/>
              </p:ext>
            </p:extLst>
          </p:nvPr>
        </p:nvGraphicFramePr>
        <p:xfrm>
          <a:off x="1390650" y="2739528"/>
          <a:ext cx="65151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465">
                  <a:extLst>
                    <a:ext uri="{9D8B030D-6E8A-4147-A177-3AD203B41FA5}">
                      <a16:colId xmlns:a16="http://schemas.microsoft.com/office/drawing/2014/main" val="934152004"/>
                    </a:ext>
                  </a:extLst>
                </a:gridCol>
                <a:gridCol w="507258">
                  <a:extLst>
                    <a:ext uri="{9D8B030D-6E8A-4147-A177-3AD203B41FA5}">
                      <a16:colId xmlns:a16="http://schemas.microsoft.com/office/drawing/2014/main" val="3318843864"/>
                    </a:ext>
                  </a:extLst>
                </a:gridCol>
                <a:gridCol w="545303">
                  <a:extLst>
                    <a:ext uri="{9D8B030D-6E8A-4147-A177-3AD203B41FA5}">
                      <a16:colId xmlns:a16="http://schemas.microsoft.com/office/drawing/2014/main" val="3546843228"/>
                    </a:ext>
                  </a:extLst>
                </a:gridCol>
                <a:gridCol w="561155">
                  <a:extLst>
                    <a:ext uri="{9D8B030D-6E8A-4147-A177-3AD203B41FA5}">
                      <a16:colId xmlns:a16="http://schemas.microsoft.com/office/drawing/2014/main" val="2330457822"/>
                    </a:ext>
                  </a:extLst>
                </a:gridCol>
                <a:gridCol w="523110">
                  <a:extLst>
                    <a:ext uri="{9D8B030D-6E8A-4147-A177-3AD203B41FA5}">
                      <a16:colId xmlns:a16="http://schemas.microsoft.com/office/drawing/2014/main" val="1300852947"/>
                    </a:ext>
                  </a:extLst>
                </a:gridCol>
                <a:gridCol w="608710">
                  <a:extLst>
                    <a:ext uri="{9D8B030D-6E8A-4147-A177-3AD203B41FA5}">
                      <a16:colId xmlns:a16="http://schemas.microsoft.com/office/drawing/2014/main" val="3395035235"/>
                    </a:ext>
                  </a:extLst>
                </a:gridCol>
                <a:gridCol w="532621">
                  <a:extLst>
                    <a:ext uri="{9D8B030D-6E8A-4147-A177-3AD203B41FA5}">
                      <a16:colId xmlns:a16="http://schemas.microsoft.com/office/drawing/2014/main" val="540430871"/>
                    </a:ext>
                  </a:extLst>
                </a:gridCol>
                <a:gridCol w="570666">
                  <a:extLst>
                    <a:ext uri="{9D8B030D-6E8A-4147-A177-3AD203B41FA5}">
                      <a16:colId xmlns:a16="http://schemas.microsoft.com/office/drawing/2014/main" val="1510519947"/>
                    </a:ext>
                  </a:extLst>
                </a:gridCol>
                <a:gridCol w="608710">
                  <a:extLst>
                    <a:ext uri="{9D8B030D-6E8A-4147-A177-3AD203B41FA5}">
                      <a16:colId xmlns:a16="http://schemas.microsoft.com/office/drawing/2014/main" val="2322555546"/>
                    </a:ext>
                  </a:extLst>
                </a:gridCol>
                <a:gridCol w="621392">
                  <a:extLst>
                    <a:ext uri="{9D8B030D-6E8A-4147-A177-3AD203B41FA5}">
                      <a16:colId xmlns:a16="http://schemas.microsoft.com/office/drawing/2014/main" val="2903708223"/>
                    </a:ext>
                  </a:extLst>
                </a:gridCol>
                <a:gridCol w="608710">
                  <a:extLst>
                    <a:ext uri="{9D8B030D-6E8A-4147-A177-3AD203B41FA5}">
                      <a16:colId xmlns:a16="http://schemas.microsoft.com/office/drawing/2014/main" val="134905973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Arabic</a:t>
                      </a:r>
                      <a:endParaRPr lang="en-US" sz="1400" b="1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1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1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1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1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1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37379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Roman</a:t>
                      </a:r>
                      <a:endParaRPr lang="en-US" sz="1400" b="1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III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IV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VI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VII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VIII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IX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85327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Chinese</a:t>
                      </a:r>
                      <a:endParaRPr lang="en-US" sz="1400" b="1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〇</a:t>
                      </a:r>
                      <a:endParaRPr lang="ko-KR" alt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一</a:t>
                      </a:r>
                      <a:endParaRPr lang="ko-KR" alt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二</a:t>
                      </a:r>
                      <a:endParaRPr lang="ko-KR" alt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三</a:t>
                      </a:r>
                      <a:endParaRPr lang="ko-KR" alt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四</a:t>
                      </a:r>
                      <a:endParaRPr lang="ko-KR" alt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五</a:t>
                      </a:r>
                      <a:endParaRPr lang="ko-KR" alt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六</a:t>
                      </a:r>
                      <a:endParaRPr lang="ko-KR" alt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七</a:t>
                      </a:r>
                      <a:endParaRPr lang="ko-KR" alt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八</a:t>
                      </a:r>
                      <a:endParaRPr lang="ko-KR" alt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 err="1">
                          <a:effectLst/>
                        </a:rPr>
                        <a:t>九</a:t>
                      </a:r>
                      <a:endParaRPr lang="ko-KR" altLang="en-US" sz="1400" b="0" i="0" u="none" strike="noStrike" dirty="0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65255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BD09D29-7B09-C35E-9CD3-B0404A4E0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87243"/>
              </p:ext>
            </p:extLst>
          </p:nvPr>
        </p:nvGraphicFramePr>
        <p:xfrm>
          <a:off x="2146299" y="3627072"/>
          <a:ext cx="46990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557">
                  <a:extLst>
                    <a:ext uri="{9D8B030D-6E8A-4147-A177-3AD203B41FA5}">
                      <a16:colId xmlns:a16="http://schemas.microsoft.com/office/drawing/2014/main" val="1196998962"/>
                    </a:ext>
                  </a:extLst>
                </a:gridCol>
                <a:gridCol w="621460">
                  <a:extLst>
                    <a:ext uri="{9D8B030D-6E8A-4147-A177-3AD203B41FA5}">
                      <a16:colId xmlns:a16="http://schemas.microsoft.com/office/drawing/2014/main" val="4082921432"/>
                    </a:ext>
                  </a:extLst>
                </a:gridCol>
                <a:gridCol w="646826">
                  <a:extLst>
                    <a:ext uri="{9D8B030D-6E8A-4147-A177-3AD203B41FA5}">
                      <a16:colId xmlns:a16="http://schemas.microsoft.com/office/drawing/2014/main" val="270238163"/>
                    </a:ext>
                  </a:extLst>
                </a:gridCol>
                <a:gridCol w="621460">
                  <a:extLst>
                    <a:ext uri="{9D8B030D-6E8A-4147-A177-3AD203B41FA5}">
                      <a16:colId xmlns:a16="http://schemas.microsoft.com/office/drawing/2014/main" val="121531470"/>
                    </a:ext>
                  </a:extLst>
                </a:gridCol>
                <a:gridCol w="659509">
                  <a:extLst>
                    <a:ext uri="{9D8B030D-6E8A-4147-A177-3AD203B41FA5}">
                      <a16:colId xmlns:a16="http://schemas.microsoft.com/office/drawing/2014/main" val="712743869"/>
                    </a:ext>
                  </a:extLst>
                </a:gridCol>
                <a:gridCol w="675362">
                  <a:extLst>
                    <a:ext uri="{9D8B030D-6E8A-4147-A177-3AD203B41FA5}">
                      <a16:colId xmlns:a16="http://schemas.microsoft.com/office/drawing/2014/main" val="1402451687"/>
                    </a:ext>
                  </a:extLst>
                </a:gridCol>
                <a:gridCol w="646826">
                  <a:extLst>
                    <a:ext uri="{9D8B030D-6E8A-4147-A177-3AD203B41FA5}">
                      <a16:colId xmlns:a16="http://schemas.microsoft.com/office/drawing/2014/main" val="34064588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Arabic</a:t>
                      </a:r>
                      <a:endParaRPr lang="en-US" sz="1400" b="1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1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50</a:t>
                      </a:r>
                      <a:endParaRPr lang="en-US" sz="1400" b="1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1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500</a:t>
                      </a:r>
                      <a:endParaRPr lang="en-US" sz="1400" b="1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1000</a:t>
                      </a:r>
                      <a:endParaRPr lang="en-US" sz="1400" b="1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10000</a:t>
                      </a:r>
                      <a:endParaRPr lang="en-US" sz="1400" b="1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84207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Roman</a:t>
                      </a:r>
                      <a:endParaRPr lang="en-US" sz="1400" b="1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34223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Chinese</a:t>
                      </a:r>
                      <a:endParaRPr lang="en-US" sz="1400" b="1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十</a:t>
                      </a:r>
                      <a:endParaRPr lang="ko-KR" alt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五十</a:t>
                      </a:r>
                      <a:endParaRPr lang="ko-KR" alt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百</a:t>
                      </a:r>
                      <a:endParaRPr lang="ko-KR" alt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五百</a:t>
                      </a:r>
                      <a:endParaRPr lang="ko-KR" alt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千</a:t>
                      </a:r>
                      <a:endParaRPr lang="ko-KR" alt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 err="1">
                          <a:effectLst/>
                        </a:rPr>
                        <a:t>万</a:t>
                      </a:r>
                      <a:endParaRPr lang="ko-KR" altLang="en-US" sz="1400" b="0" i="0" u="none" strike="noStrike" dirty="0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05639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9167CAA-4F5B-8A21-CEEE-3A83DAB44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951155"/>
              </p:ext>
            </p:extLst>
          </p:nvPr>
        </p:nvGraphicFramePr>
        <p:xfrm>
          <a:off x="1860549" y="4514616"/>
          <a:ext cx="52705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678">
                  <a:extLst>
                    <a:ext uri="{9D8B030D-6E8A-4147-A177-3AD203B41FA5}">
                      <a16:colId xmlns:a16="http://schemas.microsoft.com/office/drawing/2014/main" val="3070827270"/>
                    </a:ext>
                  </a:extLst>
                </a:gridCol>
                <a:gridCol w="621551">
                  <a:extLst>
                    <a:ext uri="{9D8B030D-6E8A-4147-A177-3AD203B41FA5}">
                      <a16:colId xmlns:a16="http://schemas.microsoft.com/office/drawing/2014/main" val="2938777521"/>
                    </a:ext>
                  </a:extLst>
                </a:gridCol>
                <a:gridCol w="646921">
                  <a:extLst>
                    <a:ext uri="{9D8B030D-6E8A-4147-A177-3AD203B41FA5}">
                      <a16:colId xmlns:a16="http://schemas.microsoft.com/office/drawing/2014/main" val="2080852174"/>
                    </a:ext>
                  </a:extLst>
                </a:gridCol>
                <a:gridCol w="621551">
                  <a:extLst>
                    <a:ext uri="{9D8B030D-6E8A-4147-A177-3AD203B41FA5}">
                      <a16:colId xmlns:a16="http://schemas.microsoft.com/office/drawing/2014/main" val="2524247341"/>
                    </a:ext>
                  </a:extLst>
                </a:gridCol>
                <a:gridCol w="659605">
                  <a:extLst>
                    <a:ext uri="{9D8B030D-6E8A-4147-A177-3AD203B41FA5}">
                      <a16:colId xmlns:a16="http://schemas.microsoft.com/office/drawing/2014/main" val="2443500010"/>
                    </a:ext>
                  </a:extLst>
                </a:gridCol>
                <a:gridCol w="675461">
                  <a:extLst>
                    <a:ext uri="{9D8B030D-6E8A-4147-A177-3AD203B41FA5}">
                      <a16:colId xmlns:a16="http://schemas.microsoft.com/office/drawing/2014/main" val="3866120780"/>
                    </a:ext>
                  </a:extLst>
                </a:gridCol>
                <a:gridCol w="646921">
                  <a:extLst>
                    <a:ext uri="{9D8B030D-6E8A-4147-A177-3AD203B41FA5}">
                      <a16:colId xmlns:a16="http://schemas.microsoft.com/office/drawing/2014/main" val="3830074110"/>
                    </a:ext>
                  </a:extLst>
                </a:gridCol>
                <a:gridCol w="570812">
                  <a:extLst>
                    <a:ext uri="{9D8B030D-6E8A-4147-A177-3AD203B41FA5}">
                      <a16:colId xmlns:a16="http://schemas.microsoft.com/office/drawing/2014/main" val="1102206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Arabic</a:t>
                      </a:r>
                      <a:endParaRPr lang="en-US" sz="1400" b="1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1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1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40</a:t>
                      </a:r>
                      <a:endParaRPr lang="en-US" sz="1400" b="1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60</a:t>
                      </a:r>
                      <a:endParaRPr lang="en-US" sz="1400" b="1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70</a:t>
                      </a:r>
                      <a:endParaRPr lang="en-US" sz="1400" b="1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80</a:t>
                      </a:r>
                      <a:endParaRPr lang="en-US" sz="1400" b="1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90</a:t>
                      </a:r>
                      <a:endParaRPr lang="en-US" sz="1400" b="1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16379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Roman</a:t>
                      </a:r>
                      <a:endParaRPr lang="en-US" sz="1400" b="1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XX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XXX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XL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LX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LXX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LXXX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XC</a:t>
                      </a:r>
                      <a:endParaRPr 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62521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Chinese</a:t>
                      </a:r>
                      <a:endParaRPr lang="en-US" sz="1400" b="1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二十</a:t>
                      </a:r>
                      <a:endParaRPr lang="ko-KR" alt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三十</a:t>
                      </a:r>
                      <a:endParaRPr lang="ko-KR" alt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四十</a:t>
                      </a:r>
                      <a:endParaRPr lang="ko-KR" alt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六十</a:t>
                      </a:r>
                      <a:endParaRPr lang="ko-KR" alt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七十</a:t>
                      </a:r>
                      <a:endParaRPr lang="ko-KR" alt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八十</a:t>
                      </a:r>
                      <a:endParaRPr lang="ko-KR" altLang="en-US" sz="14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 err="1">
                          <a:effectLst/>
                        </a:rPr>
                        <a:t>九十</a:t>
                      </a:r>
                      <a:endParaRPr lang="ko-KR" altLang="en-US" sz="1400" b="0" i="0" u="none" strike="noStrike" dirty="0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6283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9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381000" y="5334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Base b to base 10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2AF42CD-C470-B341-A428-1351A2F46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478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8001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An n-digit number in base b: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x written as a</a:t>
            </a:r>
            <a:r>
              <a:rPr lang="en-US" altLang="en-US" sz="3200" b="0" i="1" baseline="-25000" dirty="0">
                <a:solidFill>
                  <a:srgbClr val="7030A0"/>
                </a:solidFill>
                <a:latin typeface="Calibri" charset="0"/>
              </a:rPr>
              <a:t>n-1</a:t>
            </a:r>
            <a:r>
              <a:rPr lang="en-US" altLang="en-US" sz="3200" b="0" baseline="-25000" dirty="0">
                <a:solidFill>
                  <a:srgbClr val="7030A0"/>
                </a:solidFill>
                <a:latin typeface="Calibri" charset="0"/>
              </a:rPr>
              <a:t> </a:t>
            </a: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a</a:t>
            </a:r>
            <a:r>
              <a:rPr lang="en-US" altLang="en-US" sz="3200" b="0" i="1" baseline="-25000" dirty="0">
                <a:solidFill>
                  <a:srgbClr val="7030A0"/>
                </a:solidFill>
                <a:latin typeface="Calibri" charset="0"/>
              </a:rPr>
              <a:t>n-2</a:t>
            </a:r>
            <a:r>
              <a:rPr lang="en-US" altLang="en-US" sz="3200" b="0" baseline="-25000" dirty="0">
                <a:solidFill>
                  <a:srgbClr val="7030A0"/>
                </a:solidFill>
                <a:latin typeface="Calibri" charset="0"/>
              </a:rPr>
              <a:t> </a:t>
            </a: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…. a</a:t>
            </a:r>
            <a:r>
              <a:rPr lang="en-US" altLang="en-US" sz="3200" b="0" i="1" baseline="-25000" dirty="0">
                <a:solidFill>
                  <a:srgbClr val="7030A0"/>
                </a:solidFill>
                <a:latin typeface="Calibri" charset="0"/>
              </a:rPr>
              <a:t>0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Constraint on a</a:t>
            </a:r>
            <a:r>
              <a:rPr lang="en-US" altLang="en-US" sz="3200" b="0" i="1" baseline="-25000" dirty="0">
                <a:solidFill>
                  <a:srgbClr val="7030A0"/>
                </a:solidFill>
                <a:latin typeface="Calibri" charset="0"/>
              </a:rPr>
              <a:t>i</a:t>
            </a:r>
            <a:r>
              <a:rPr lang="en-US" altLang="en-US" sz="3200" b="0" i="1" dirty="0">
                <a:solidFill>
                  <a:srgbClr val="7030A0"/>
                </a:solidFill>
                <a:latin typeface="Calibri" charset="0"/>
              </a:rPr>
              <a:t>: </a:t>
            </a: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a</a:t>
            </a:r>
            <a:r>
              <a:rPr lang="en-US" altLang="en-US" sz="3200" b="0" i="1" baseline="-25000" dirty="0">
                <a:solidFill>
                  <a:srgbClr val="7030A0"/>
                </a:solidFill>
                <a:latin typeface="Calibri" charset="0"/>
              </a:rPr>
              <a:t>i  </a:t>
            </a:r>
            <a:r>
              <a:rPr lang="en-US" altLang="en-US" sz="3200" b="0" i="1" dirty="0">
                <a:solidFill>
                  <a:srgbClr val="7030A0"/>
                </a:solidFill>
                <a:latin typeface="Calibri" charset="0"/>
              </a:rPr>
              <a:t>= </a:t>
            </a: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0, 1, 2,…., b-1</a:t>
            </a:r>
          </a:p>
          <a:p>
            <a:pPr marL="457200" lvl="1" indent="0" eaLnBrk="1" hangingPunct="1">
              <a:spcBef>
                <a:spcPct val="20000"/>
              </a:spcBef>
            </a:pPr>
            <a:endParaRPr lang="en-US" altLang="en-US" sz="3200" b="0" dirty="0">
              <a:latin typeface="Calibri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b="0" dirty="0">
                <a:latin typeface="Calibri" charset="0"/>
              </a:rPr>
              <a:t>But what is </a:t>
            </a:r>
            <a:r>
              <a:rPr lang="en-US" altLang="en-US" sz="3200" b="0" dirty="0">
                <a:solidFill>
                  <a:srgbClr val="FF0000"/>
                </a:solidFill>
                <a:latin typeface="Calibri" charset="0"/>
              </a:rPr>
              <a:t>the VALUE of a number</a:t>
            </a:r>
            <a:r>
              <a:rPr lang="en-US" altLang="en-US" sz="3200" b="0" dirty="0">
                <a:latin typeface="Calibri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806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381000" y="5334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Base b to base 10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2AF42CD-C470-B341-A428-1351A2F46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478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8001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An n-digit number in base b: 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x written as a</a:t>
            </a:r>
            <a:r>
              <a:rPr lang="en-US" altLang="en-US" sz="3200" b="0" i="1" baseline="-25000" dirty="0">
                <a:solidFill>
                  <a:srgbClr val="7030A0"/>
                </a:solidFill>
                <a:latin typeface="Calibri" charset="0"/>
              </a:rPr>
              <a:t>n-1</a:t>
            </a:r>
            <a:r>
              <a:rPr lang="en-US" altLang="en-US" sz="3200" b="0" baseline="-25000" dirty="0">
                <a:solidFill>
                  <a:srgbClr val="7030A0"/>
                </a:solidFill>
                <a:latin typeface="Calibri" charset="0"/>
              </a:rPr>
              <a:t> </a:t>
            </a: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a</a:t>
            </a:r>
            <a:r>
              <a:rPr lang="en-US" altLang="en-US" sz="3200" b="0" i="1" baseline="-25000" dirty="0">
                <a:solidFill>
                  <a:srgbClr val="7030A0"/>
                </a:solidFill>
                <a:latin typeface="Calibri" charset="0"/>
              </a:rPr>
              <a:t>n-2</a:t>
            </a:r>
            <a:r>
              <a:rPr lang="en-US" altLang="en-US" sz="3200" b="0" baseline="-25000" dirty="0">
                <a:solidFill>
                  <a:srgbClr val="7030A0"/>
                </a:solidFill>
                <a:latin typeface="Calibri" charset="0"/>
              </a:rPr>
              <a:t> </a:t>
            </a: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…. a</a:t>
            </a:r>
            <a:r>
              <a:rPr lang="en-US" altLang="en-US" sz="3200" b="0" i="1" baseline="-25000" dirty="0">
                <a:solidFill>
                  <a:srgbClr val="7030A0"/>
                </a:solidFill>
                <a:latin typeface="Calibri" charset="0"/>
              </a:rPr>
              <a:t>0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Constraint on a</a:t>
            </a:r>
            <a:r>
              <a:rPr lang="en-US" altLang="en-US" sz="3200" b="0" i="1" baseline="-25000" dirty="0">
                <a:solidFill>
                  <a:srgbClr val="7030A0"/>
                </a:solidFill>
                <a:latin typeface="Calibri" charset="0"/>
              </a:rPr>
              <a:t>i</a:t>
            </a:r>
            <a:r>
              <a:rPr lang="en-US" altLang="en-US" sz="3200" b="0" i="1" dirty="0">
                <a:solidFill>
                  <a:srgbClr val="7030A0"/>
                </a:solidFill>
                <a:latin typeface="Calibri" charset="0"/>
              </a:rPr>
              <a:t>: </a:t>
            </a: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a</a:t>
            </a:r>
            <a:r>
              <a:rPr lang="en-US" altLang="en-US" sz="3200" b="0" i="1" baseline="-25000" dirty="0">
                <a:solidFill>
                  <a:srgbClr val="7030A0"/>
                </a:solidFill>
                <a:latin typeface="Calibri" charset="0"/>
              </a:rPr>
              <a:t>i  </a:t>
            </a:r>
            <a:r>
              <a:rPr lang="en-US" altLang="en-US" sz="3200" b="0" i="1" dirty="0">
                <a:solidFill>
                  <a:srgbClr val="7030A0"/>
                </a:solidFill>
                <a:latin typeface="Calibri" charset="0"/>
              </a:rPr>
              <a:t>= </a:t>
            </a: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0, 1, 2,…., b-1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3200" b="0" dirty="0">
              <a:latin typeface="Calibri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b="0" dirty="0">
                <a:latin typeface="Calibri" charset="0"/>
              </a:rPr>
              <a:t>But what is </a:t>
            </a:r>
            <a:r>
              <a:rPr lang="en-US" altLang="en-US" sz="3200" b="0" dirty="0">
                <a:solidFill>
                  <a:srgbClr val="FF0000"/>
                </a:solidFill>
                <a:latin typeface="Calibri" charset="0"/>
              </a:rPr>
              <a:t>the VALUE of a number</a:t>
            </a:r>
            <a:r>
              <a:rPr lang="en-US" altLang="en-US" sz="3200" b="0" dirty="0">
                <a:latin typeface="Calibri" charset="0"/>
              </a:rPr>
              <a:t>?</a:t>
            </a:r>
          </a:p>
          <a:p>
            <a:pPr lvl="2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800" b="0" dirty="0">
                <a:latin typeface="Calibri" charset="0"/>
              </a:rPr>
              <a:t>by positional weights</a:t>
            </a:r>
          </a:p>
          <a:p>
            <a:pPr lvl="3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b="0" dirty="0">
                <a:latin typeface="Calibri" charset="0"/>
              </a:rPr>
              <a:t>e.g. 123 = 1x10</a:t>
            </a:r>
            <a:r>
              <a:rPr lang="en-US" altLang="en-US" b="0" baseline="30000" dirty="0">
                <a:latin typeface="Calibri" charset="0"/>
              </a:rPr>
              <a:t>2</a:t>
            </a:r>
            <a:r>
              <a:rPr lang="en-US" altLang="en-US" b="0" dirty="0">
                <a:latin typeface="Calibri" charset="0"/>
              </a:rPr>
              <a:t> + 2x10</a:t>
            </a:r>
            <a:r>
              <a:rPr lang="en-US" altLang="en-US" b="0" baseline="30000" dirty="0">
                <a:latin typeface="Calibri" charset="0"/>
              </a:rPr>
              <a:t>1</a:t>
            </a:r>
            <a:r>
              <a:rPr lang="en-US" altLang="en-US" b="0" dirty="0">
                <a:latin typeface="Calibri" charset="0"/>
              </a:rPr>
              <a:t> + 3x10</a:t>
            </a:r>
            <a:r>
              <a:rPr lang="en-US" altLang="en-US" b="0" baseline="30000" dirty="0">
                <a:latin typeface="Calibri" charset="0"/>
              </a:rPr>
              <a:t>0</a:t>
            </a:r>
          </a:p>
          <a:p>
            <a:pPr lvl="3"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b="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7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381000" y="5334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Base b to base 10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2AF42CD-C470-B341-A428-1351A2F46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35" y="14478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8001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An n-digit number in base b: 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x written as a</a:t>
            </a:r>
            <a:r>
              <a:rPr lang="en-US" altLang="en-US" sz="3200" b="0" i="1" baseline="-25000" dirty="0">
                <a:solidFill>
                  <a:srgbClr val="7030A0"/>
                </a:solidFill>
                <a:latin typeface="Calibri" charset="0"/>
              </a:rPr>
              <a:t>n-1</a:t>
            </a:r>
            <a:r>
              <a:rPr lang="en-US" altLang="en-US" sz="3200" b="0" baseline="-25000" dirty="0">
                <a:solidFill>
                  <a:srgbClr val="7030A0"/>
                </a:solidFill>
                <a:latin typeface="Calibri" charset="0"/>
              </a:rPr>
              <a:t> </a:t>
            </a: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a</a:t>
            </a:r>
            <a:r>
              <a:rPr lang="en-US" altLang="en-US" sz="3200" b="0" i="1" baseline="-25000" dirty="0">
                <a:solidFill>
                  <a:srgbClr val="7030A0"/>
                </a:solidFill>
                <a:latin typeface="Calibri" charset="0"/>
              </a:rPr>
              <a:t>n-2</a:t>
            </a:r>
            <a:r>
              <a:rPr lang="en-US" altLang="en-US" sz="3200" b="0" baseline="-25000" dirty="0">
                <a:solidFill>
                  <a:srgbClr val="7030A0"/>
                </a:solidFill>
                <a:latin typeface="Calibri" charset="0"/>
              </a:rPr>
              <a:t> </a:t>
            </a: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…. a</a:t>
            </a:r>
            <a:r>
              <a:rPr lang="en-US" altLang="en-US" sz="3200" b="0" i="1" baseline="-25000" dirty="0">
                <a:solidFill>
                  <a:srgbClr val="7030A0"/>
                </a:solidFill>
                <a:latin typeface="Calibri" charset="0"/>
              </a:rPr>
              <a:t>0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Constraint on a</a:t>
            </a:r>
            <a:r>
              <a:rPr lang="en-US" altLang="en-US" sz="3200" b="0" i="1" baseline="-25000" dirty="0">
                <a:solidFill>
                  <a:srgbClr val="7030A0"/>
                </a:solidFill>
                <a:latin typeface="Calibri" charset="0"/>
              </a:rPr>
              <a:t>i</a:t>
            </a:r>
            <a:r>
              <a:rPr lang="en-US" altLang="en-US" sz="3200" b="0" i="1" dirty="0">
                <a:solidFill>
                  <a:srgbClr val="7030A0"/>
                </a:solidFill>
                <a:latin typeface="Calibri" charset="0"/>
              </a:rPr>
              <a:t>: </a:t>
            </a: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a</a:t>
            </a:r>
            <a:r>
              <a:rPr lang="en-US" altLang="en-US" sz="3200" b="0" i="1" baseline="-25000" dirty="0">
                <a:solidFill>
                  <a:srgbClr val="7030A0"/>
                </a:solidFill>
                <a:latin typeface="Calibri" charset="0"/>
              </a:rPr>
              <a:t>i  </a:t>
            </a:r>
            <a:r>
              <a:rPr lang="en-US" altLang="en-US" sz="3200" b="0" i="1" dirty="0">
                <a:solidFill>
                  <a:srgbClr val="7030A0"/>
                </a:solidFill>
                <a:latin typeface="Calibri" charset="0"/>
              </a:rPr>
              <a:t>= </a:t>
            </a: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0, 1, 2,…., b-1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3200" b="0" dirty="0">
              <a:latin typeface="Calibri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b="0" dirty="0">
                <a:latin typeface="Calibri" charset="0"/>
              </a:rPr>
              <a:t>But what is </a:t>
            </a:r>
            <a:r>
              <a:rPr lang="en-US" altLang="en-US" sz="3200" b="0" dirty="0">
                <a:solidFill>
                  <a:srgbClr val="FF0000"/>
                </a:solidFill>
                <a:latin typeface="Calibri" charset="0"/>
              </a:rPr>
              <a:t>the VALUE of a number</a:t>
            </a:r>
            <a:r>
              <a:rPr lang="en-US" altLang="en-US" sz="3200" b="0" dirty="0">
                <a:latin typeface="Calibri" charset="0"/>
              </a:rPr>
              <a:t>?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b="0" dirty="0">
                <a:latin typeface="Calibri" charset="0"/>
              </a:rPr>
              <a:t>Value of a number = Decimal Value</a:t>
            </a:r>
          </a:p>
          <a:p>
            <a:pPr lvl="3"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b="0" dirty="0">
              <a:latin typeface="Calibri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1B021-0D36-F749-8E73-A6A58AE1CF8C}"/>
              </a:ext>
            </a:extLst>
          </p:cNvPr>
          <p:cNvSpPr txBox="1"/>
          <p:nvPr/>
        </p:nvSpPr>
        <p:spPr>
          <a:xfrm>
            <a:off x="286897" y="5029200"/>
            <a:ext cx="8746475" cy="13973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 altLang="en-US" sz="4000" b="0" dirty="0">
                <a:solidFill>
                  <a:srgbClr val="FF0000"/>
                </a:solidFill>
                <a:latin typeface="Calibri" charset="0"/>
              </a:rPr>
              <a:t>V(x) = a</a:t>
            </a:r>
            <a:r>
              <a:rPr lang="en-US" altLang="en-US" sz="4000" b="0" baseline="-25000" dirty="0">
                <a:solidFill>
                  <a:srgbClr val="FF0000"/>
                </a:solidFill>
                <a:latin typeface="Calibri" charset="0"/>
              </a:rPr>
              <a:t>n-1 </a:t>
            </a:r>
            <a:r>
              <a:rPr lang="en-US" altLang="en-US" sz="4000" b="0" dirty="0">
                <a:solidFill>
                  <a:srgbClr val="FF0000"/>
                </a:solidFill>
                <a:latin typeface="Calibri" charset="0"/>
              </a:rPr>
              <a:t>b</a:t>
            </a:r>
            <a:r>
              <a:rPr lang="en-US" altLang="en-US" sz="4000" b="0" baseline="30000" dirty="0">
                <a:solidFill>
                  <a:srgbClr val="FF0000"/>
                </a:solidFill>
                <a:latin typeface="Calibri" charset="0"/>
              </a:rPr>
              <a:t>n-1 </a:t>
            </a:r>
            <a:r>
              <a:rPr lang="en-US" altLang="en-US" sz="4000" b="0" dirty="0">
                <a:solidFill>
                  <a:srgbClr val="FF0000"/>
                </a:solidFill>
                <a:latin typeface="Calibri" charset="0"/>
              </a:rPr>
              <a:t>+ a</a:t>
            </a:r>
            <a:r>
              <a:rPr lang="en-US" altLang="en-US" sz="4000" b="0" baseline="-25000" dirty="0">
                <a:solidFill>
                  <a:srgbClr val="FF0000"/>
                </a:solidFill>
                <a:latin typeface="Calibri" charset="0"/>
              </a:rPr>
              <a:t>n-2 </a:t>
            </a:r>
            <a:r>
              <a:rPr lang="en-US" altLang="en-US" sz="4000" b="0" dirty="0">
                <a:solidFill>
                  <a:srgbClr val="FF0000"/>
                </a:solidFill>
                <a:latin typeface="Calibri" charset="0"/>
              </a:rPr>
              <a:t>b</a:t>
            </a:r>
            <a:r>
              <a:rPr lang="en-US" altLang="en-US" sz="4000" b="0" baseline="30000" dirty="0">
                <a:solidFill>
                  <a:srgbClr val="FF0000"/>
                </a:solidFill>
                <a:latin typeface="Calibri" charset="0"/>
              </a:rPr>
              <a:t>n-2 </a:t>
            </a:r>
            <a:r>
              <a:rPr lang="en-US" altLang="en-US" sz="4000" b="0" dirty="0">
                <a:solidFill>
                  <a:srgbClr val="FF0000"/>
                </a:solidFill>
                <a:latin typeface="Calibri" charset="0"/>
              </a:rPr>
              <a:t>+  …. + a</a:t>
            </a:r>
            <a:r>
              <a:rPr lang="en-US" altLang="en-US" sz="4000" b="0" baseline="-25000" dirty="0">
                <a:solidFill>
                  <a:srgbClr val="FF0000"/>
                </a:solidFill>
                <a:latin typeface="Calibri" charset="0"/>
              </a:rPr>
              <a:t>0 </a:t>
            </a:r>
            <a:r>
              <a:rPr lang="en-US" altLang="en-US" sz="4000" b="0" dirty="0">
                <a:solidFill>
                  <a:srgbClr val="FF0000"/>
                </a:solidFill>
                <a:latin typeface="Calibri" charset="0"/>
              </a:rPr>
              <a:t>b</a:t>
            </a:r>
            <a:r>
              <a:rPr lang="en-US" altLang="en-US" sz="4000" b="0" baseline="30000" dirty="0">
                <a:solidFill>
                  <a:srgbClr val="FF0000"/>
                </a:solidFill>
                <a:latin typeface="Calibri" charset="0"/>
              </a:rPr>
              <a:t>0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en-US" sz="1200" b="0" baseline="30000" dirty="0">
                <a:solidFill>
                  <a:srgbClr val="FF0000"/>
                </a:solidFill>
                <a:latin typeface="Calibri" charset="0"/>
              </a:rPr>
              <a:t>  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en-US" sz="4400" b="0" baseline="30000" dirty="0">
                <a:solidFill>
                  <a:srgbClr val="FF0000"/>
                </a:solidFill>
                <a:latin typeface="Calibri" charset="0"/>
              </a:rPr>
              <a:t>             = x</a:t>
            </a:r>
            <a:r>
              <a:rPr lang="en-US" altLang="en-US" sz="4400" b="0" baseline="-25000" dirty="0">
                <a:solidFill>
                  <a:srgbClr val="FF0000"/>
                </a:solidFill>
                <a:latin typeface="Calibri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5416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45B9F64-9E9D-2C45-B08D-C4F31E05D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478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8001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lvl="0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1. Among octal numbers listed below, circle all numbers which are NOT written in octal?</a:t>
            </a:r>
          </a:p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		107		187		299		777</a:t>
            </a:r>
          </a:p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600"/>
              </a:spcAf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2. Determine which number in each pair is larger. Subscripts note the base of each number.</a:t>
            </a:r>
          </a:p>
          <a:p>
            <a:pPr lvl="0">
              <a:spcAft>
                <a:spcPts val="600"/>
              </a:spcAf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			a) 21</a:t>
            </a:r>
            <a:r>
              <a:rPr lang="en-US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 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     10101</a:t>
            </a:r>
            <a:r>
              <a:rPr lang="en-US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		</a:t>
            </a:r>
          </a:p>
          <a:p>
            <a:pPr lvl="0">
              <a:spcAft>
                <a:spcPts val="600"/>
              </a:spcAft>
            </a:pPr>
            <a:r>
              <a:rPr lang="en-US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b) AB</a:t>
            </a:r>
            <a:r>
              <a:rPr lang="en-US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	     252</a:t>
            </a:r>
            <a:r>
              <a:rPr lang="en-US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  <a:p>
            <a:pPr lvl="0">
              <a:spcAft>
                <a:spcPts val="600"/>
              </a:spcAf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			c) 123</a:t>
            </a:r>
            <a:r>
              <a:rPr lang="en-US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	    74</a:t>
            </a:r>
            <a:r>
              <a:rPr lang="en-US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b="0" dirty="0">
              <a:latin typeface="Calibri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F877B45-69D6-9747-9B7C-249D3511C7A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53340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16713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381000" y="5334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Base 10 to base b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2AF42CD-C470-B341-A428-1351A2F46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478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8001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An n-digit number in base b: a</a:t>
            </a:r>
            <a:r>
              <a:rPr lang="en-US" altLang="en-US" sz="3200" b="0" i="1" baseline="-25000" dirty="0">
                <a:solidFill>
                  <a:srgbClr val="7030A0"/>
                </a:solidFill>
                <a:latin typeface="Calibri" charset="0"/>
              </a:rPr>
              <a:t>n-1</a:t>
            </a:r>
            <a:r>
              <a:rPr lang="en-US" altLang="en-US" sz="3200" b="0" baseline="-25000" dirty="0">
                <a:solidFill>
                  <a:srgbClr val="7030A0"/>
                </a:solidFill>
                <a:latin typeface="Calibri" charset="0"/>
              </a:rPr>
              <a:t> </a:t>
            </a: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a</a:t>
            </a:r>
            <a:r>
              <a:rPr lang="en-US" altLang="en-US" sz="3200" b="0" i="1" baseline="-25000" dirty="0">
                <a:solidFill>
                  <a:srgbClr val="7030A0"/>
                </a:solidFill>
                <a:latin typeface="Calibri" charset="0"/>
              </a:rPr>
              <a:t>n-2</a:t>
            </a:r>
            <a:r>
              <a:rPr lang="en-US" altLang="en-US" sz="3200" b="0" baseline="-25000" dirty="0">
                <a:solidFill>
                  <a:srgbClr val="7030A0"/>
                </a:solidFill>
                <a:latin typeface="Calibri" charset="0"/>
              </a:rPr>
              <a:t> </a:t>
            </a: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…. a</a:t>
            </a:r>
            <a:r>
              <a:rPr lang="en-US" altLang="en-US" sz="3200" b="0" i="1" baseline="-25000" dirty="0">
                <a:solidFill>
                  <a:srgbClr val="7030A0"/>
                </a:solidFill>
                <a:latin typeface="Calibri" charset="0"/>
              </a:rPr>
              <a:t>0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Constraint on a</a:t>
            </a:r>
            <a:r>
              <a:rPr lang="en-US" altLang="en-US" sz="3200" b="0" i="1" baseline="-25000" dirty="0">
                <a:solidFill>
                  <a:srgbClr val="7030A0"/>
                </a:solidFill>
                <a:latin typeface="Calibri" charset="0"/>
              </a:rPr>
              <a:t>i</a:t>
            </a:r>
            <a:r>
              <a:rPr lang="en-US" altLang="en-US" sz="3200" b="0" i="1" dirty="0">
                <a:solidFill>
                  <a:srgbClr val="7030A0"/>
                </a:solidFill>
                <a:latin typeface="Calibri" charset="0"/>
              </a:rPr>
              <a:t>: </a:t>
            </a: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a</a:t>
            </a:r>
            <a:r>
              <a:rPr lang="en-US" altLang="en-US" sz="3200" b="0" i="1" baseline="-25000" dirty="0">
                <a:solidFill>
                  <a:srgbClr val="7030A0"/>
                </a:solidFill>
                <a:latin typeface="Calibri" charset="0"/>
              </a:rPr>
              <a:t>i  </a:t>
            </a:r>
            <a:r>
              <a:rPr lang="en-US" altLang="en-US" sz="3200" b="0" i="1" dirty="0">
                <a:solidFill>
                  <a:srgbClr val="7030A0"/>
                </a:solidFill>
                <a:latin typeface="Calibri" charset="0"/>
              </a:rPr>
              <a:t>= </a:t>
            </a: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0, 1, 2,…., b-1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3200" b="0" dirty="0">
              <a:latin typeface="Calibri" charset="0"/>
            </a:endParaRP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3200" b="0" dirty="0">
              <a:latin typeface="Calibri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b="0" dirty="0">
                <a:latin typeface="Calibri" charset="0"/>
              </a:rPr>
              <a:t>How do you write </a:t>
            </a:r>
            <a:r>
              <a:rPr lang="en-US" altLang="en-US" sz="3200" b="0" dirty="0">
                <a:solidFill>
                  <a:srgbClr val="FF0000"/>
                </a:solidFill>
                <a:latin typeface="Calibri" charset="0"/>
              </a:rPr>
              <a:t>a number value in base-b</a:t>
            </a:r>
            <a:r>
              <a:rPr lang="en-US" altLang="en-US" sz="3200" b="0" dirty="0">
                <a:latin typeface="Calibri" charset="0"/>
              </a:rPr>
              <a:t>?</a:t>
            </a:r>
          </a:p>
          <a:p>
            <a:pPr lvl="3"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b="0" dirty="0">
              <a:latin typeface="Calibri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C1243-721B-5F40-9EDE-A7F7949F80A0}"/>
              </a:ext>
            </a:extLst>
          </p:cNvPr>
          <p:cNvSpPr txBox="1"/>
          <p:nvPr/>
        </p:nvSpPr>
        <p:spPr>
          <a:xfrm>
            <a:off x="76200" y="2850442"/>
            <a:ext cx="80772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028700" lvl="1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600" b="0" dirty="0">
                <a:solidFill>
                  <a:srgbClr val="7030A0"/>
                </a:solidFill>
                <a:latin typeface="Calibri" charset="0"/>
              </a:rPr>
              <a:t>V(x) = a</a:t>
            </a:r>
            <a:r>
              <a:rPr lang="en-US" altLang="en-US" sz="3600" b="0" baseline="-25000" dirty="0">
                <a:solidFill>
                  <a:srgbClr val="7030A0"/>
                </a:solidFill>
                <a:latin typeface="Calibri" charset="0"/>
              </a:rPr>
              <a:t>n-1 </a:t>
            </a:r>
            <a:r>
              <a:rPr lang="en-US" altLang="en-US" sz="3600" b="0" dirty="0">
                <a:solidFill>
                  <a:srgbClr val="7030A0"/>
                </a:solidFill>
                <a:latin typeface="Calibri" charset="0"/>
              </a:rPr>
              <a:t>b</a:t>
            </a:r>
            <a:r>
              <a:rPr lang="en-US" altLang="en-US" sz="3600" b="0" baseline="30000" dirty="0">
                <a:solidFill>
                  <a:srgbClr val="7030A0"/>
                </a:solidFill>
                <a:latin typeface="Calibri" charset="0"/>
              </a:rPr>
              <a:t>n-1 </a:t>
            </a:r>
            <a:r>
              <a:rPr lang="en-US" altLang="en-US" sz="3600" b="0" dirty="0">
                <a:solidFill>
                  <a:srgbClr val="7030A0"/>
                </a:solidFill>
                <a:latin typeface="Calibri" charset="0"/>
              </a:rPr>
              <a:t>+ a</a:t>
            </a:r>
            <a:r>
              <a:rPr lang="en-US" altLang="en-US" sz="3600" b="0" baseline="-25000" dirty="0">
                <a:solidFill>
                  <a:srgbClr val="7030A0"/>
                </a:solidFill>
                <a:latin typeface="Calibri" charset="0"/>
              </a:rPr>
              <a:t>n-2 </a:t>
            </a:r>
            <a:r>
              <a:rPr lang="en-US" altLang="en-US" sz="3600" b="0" dirty="0">
                <a:solidFill>
                  <a:srgbClr val="7030A0"/>
                </a:solidFill>
                <a:latin typeface="Calibri" charset="0"/>
              </a:rPr>
              <a:t>b</a:t>
            </a:r>
            <a:r>
              <a:rPr lang="en-US" altLang="en-US" sz="3600" b="0" baseline="30000" dirty="0">
                <a:solidFill>
                  <a:srgbClr val="7030A0"/>
                </a:solidFill>
                <a:latin typeface="Calibri" charset="0"/>
              </a:rPr>
              <a:t>n-2 </a:t>
            </a:r>
            <a:r>
              <a:rPr lang="en-US" altLang="en-US" sz="3600" b="0" dirty="0">
                <a:solidFill>
                  <a:srgbClr val="7030A0"/>
                </a:solidFill>
                <a:latin typeface="Calibri" charset="0"/>
              </a:rPr>
              <a:t>+  …. + a</a:t>
            </a:r>
            <a:r>
              <a:rPr lang="en-US" altLang="en-US" sz="3600" b="0" baseline="-25000" dirty="0">
                <a:solidFill>
                  <a:srgbClr val="7030A0"/>
                </a:solidFill>
                <a:latin typeface="Calibri" charset="0"/>
              </a:rPr>
              <a:t>0 </a:t>
            </a:r>
            <a:r>
              <a:rPr lang="en-US" altLang="en-US" sz="3600" b="0" dirty="0">
                <a:solidFill>
                  <a:srgbClr val="7030A0"/>
                </a:solidFill>
                <a:latin typeface="Calibri" charset="0"/>
              </a:rPr>
              <a:t>b</a:t>
            </a:r>
            <a:r>
              <a:rPr lang="en-US" altLang="en-US" sz="3600" b="0" baseline="30000" dirty="0">
                <a:solidFill>
                  <a:srgbClr val="7030A0"/>
                </a:solidFill>
                <a:latin typeface="Calibri" charset="0"/>
              </a:rPr>
              <a:t>0 </a:t>
            </a:r>
          </a:p>
        </p:txBody>
      </p:sp>
    </p:spTree>
    <p:extLst>
      <p:ext uri="{BB962C8B-B14F-4D97-AF65-F5344CB8AC3E}">
        <p14:creationId xmlns:p14="http://schemas.microsoft.com/office/powerpoint/2010/main" val="218177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381000" y="5334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Number System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2AF42CD-C470-B341-A428-1351A2F46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478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8001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An n-digit number in base b: a</a:t>
            </a:r>
            <a:r>
              <a:rPr lang="en-US" altLang="en-US" sz="3200" b="0" i="1" baseline="-25000" dirty="0">
                <a:solidFill>
                  <a:srgbClr val="7030A0"/>
                </a:solidFill>
                <a:latin typeface="Calibri" charset="0"/>
              </a:rPr>
              <a:t>n-1</a:t>
            </a:r>
            <a:r>
              <a:rPr lang="en-US" altLang="en-US" sz="3200" b="0" baseline="-25000" dirty="0">
                <a:solidFill>
                  <a:srgbClr val="7030A0"/>
                </a:solidFill>
                <a:latin typeface="Calibri" charset="0"/>
              </a:rPr>
              <a:t> </a:t>
            </a: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a</a:t>
            </a:r>
            <a:r>
              <a:rPr lang="en-US" altLang="en-US" sz="3200" b="0" i="1" baseline="-25000" dirty="0">
                <a:solidFill>
                  <a:srgbClr val="7030A0"/>
                </a:solidFill>
                <a:latin typeface="Calibri" charset="0"/>
              </a:rPr>
              <a:t>n-2</a:t>
            </a:r>
            <a:r>
              <a:rPr lang="en-US" altLang="en-US" sz="3200" b="0" baseline="-25000" dirty="0">
                <a:solidFill>
                  <a:srgbClr val="7030A0"/>
                </a:solidFill>
                <a:latin typeface="Calibri" charset="0"/>
              </a:rPr>
              <a:t> </a:t>
            </a: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…. a</a:t>
            </a:r>
            <a:r>
              <a:rPr lang="en-US" altLang="en-US" sz="3200" b="0" i="1" baseline="-25000" dirty="0">
                <a:solidFill>
                  <a:srgbClr val="7030A0"/>
                </a:solidFill>
                <a:latin typeface="Calibri" charset="0"/>
              </a:rPr>
              <a:t>0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Constraint on a</a:t>
            </a:r>
            <a:r>
              <a:rPr lang="en-US" altLang="en-US" sz="3200" b="0" i="1" baseline="-25000" dirty="0">
                <a:solidFill>
                  <a:srgbClr val="7030A0"/>
                </a:solidFill>
                <a:latin typeface="Calibri" charset="0"/>
              </a:rPr>
              <a:t>i</a:t>
            </a:r>
            <a:r>
              <a:rPr lang="en-US" altLang="en-US" sz="3200" b="0" i="1" dirty="0">
                <a:solidFill>
                  <a:srgbClr val="7030A0"/>
                </a:solidFill>
                <a:latin typeface="Calibri" charset="0"/>
              </a:rPr>
              <a:t>: </a:t>
            </a: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a</a:t>
            </a:r>
            <a:r>
              <a:rPr lang="en-US" altLang="en-US" sz="3200" b="0" i="1" baseline="-25000" dirty="0">
                <a:solidFill>
                  <a:srgbClr val="7030A0"/>
                </a:solidFill>
                <a:latin typeface="Calibri" charset="0"/>
              </a:rPr>
              <a:t>i  </a:t>
            </a:r>
            <a:r>
              <a:rPr lang="en-US" altLang="en-US" sz="3200" b="0" i="1" dirty="0">
                <a:solidFill>
                  <a:srgbClr val="7030A0"/>
                </a:solidFill>
                <a:latin typeface="Calibri" charset="0"/>
              </a:rPr>
              <a:t>= </a:t>
            </a:r>
            <a:r>
              <a:rPr lang="en-US" altLang="en-US" sz="3200" b="0" dirty="0">
                <a:solidFill>
                  <a:srgbClr val="7030A0"/>
                </a:solidFill>
                <a:latin typeface="Calibri" charset="0"/>
              </a:rPr>
              <a:t>0, 1, 2,…., b-1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3200" b="0" dirty="0">
              <a:latin typeface="Calibri" charset="0"/>
            </a:endParaRP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3200" b="0" dirty="0">
              <a:latin typeface="Calibri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 b="0" dirty="0">
                <a:latin typeface="Calibri" charset="0"/>
              </a:rPr>
              <a:t>How do you write </a:t>
            </a:r>
            <a:r>
              <a:rPr lang="en-US" altLang="en-US" sz="3200" b="0" dirty="0">
                <a:solidFill>
                  <a:srgbClr val="FF0000"/>
                </a:solidFill>
                <a:latin typeface="Calibri" charset="0"/>
              </a:rPr>
              <a:t>a number value in base-b</a:t>
            </a:r>
            <a:r>
              <a:rPr lang="en-US" altLang="en-US" sz="3200" b="0" dirty="0">
                <a:latin typeface="Calibri" charset="0"/>
              </a:rPr>
              <a:t>?</a:t>
            </a:r>
            <a:endParaRPr lang="en-US" altLang="en-US" b="0" dirty="0">
              <a:latin typeface="Calibri" charset="0"/>
            </a:endParaRPr>
          </a:p>
          <a:p>
            <a:pPr lvl="2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b="0" dirty="0">
                <a:latin typeface="Calibri" charset="0"/>
              </a:rPr>
              <a:t>x = a</a:t>
            </a:r>
            <a:r>
              <a:rPr lang="en-US" altLang="en-US" b="0" baseline="-25000" dirty="0">
                <a:latin typeface="Calibri" charset="0"/>
              </a:rPr>
              <a:t>n-1 </a:t>
            </a:r>
            <a:r>
              <a:rPr lang="en-US" altLang="en-US" b="0" dirty="0">
                <a:latin typeface="Calibri" charset="0"/>
              </a:rPr>
              <a:t>b</a:t>
            </a:r>
            <a:r>
              <a:rPr lang="en-US" altLang="en-US" b="0" baseline="30000" dirty="0">
                <a:latin typeface="Calibri" charset="0"/>
              </a:rPr>
              <a:t>n-1 </a:t>
            </a:r>
            <a:r>
              <a:rPr lang="en-US" altLang="en-US" b="0" dirty="0">
                <a:latin typeface="Calibri" charset="0"/>
              </a:rPr>
              <a:t>+ a</a:t>
            </a:r>
            <a:r>
              <a:rPr lang="en-US" altLang="en-US" b="0" baseline="-25000" dirty="0">
                <a:latin typeface="Calibri" charset="0"/>
              </a:rPr>
              <a:t>n-2 </a:t>
            </a:r>
            <a:r>
              <a:rPr lang="en-US" altLang="en-US" b="0" dirty="0">
                <a:latin typeface="Calibri" charset="0"/>
              </a:rPr>
              <a:t>b</a:t>
            </a:r>
            <a:r>
              <a:rPr lang="en-US" altLang="en-US" b="0" baseline="30000" dirty="0">
                <a:latin typeface="Calibri" charset="0"/>
              </a:rPr>
              <a:t>n-2 </a:t>
            </a:r>
            <a:r>
              <a:rPr lang="en-US" altLang="en-US" b="0" dirty="0">
                <a:latin typeface="Calibri" charset="0"/>
              </a:rPr>
              <a:t>+  …. + a</a:t>
            </a:r>
            <a:r>
              <a:rPr lang="en-US" altLang="en-US" b="0" baseline="-25000" dirty="0">
                <a:latin typeface="Calibri" charset="0"/>
              </a:rPr>
              <a:t>0 </a:t>
            </a:r>
            <a:r>
              <a:rPr lang="en-US" altLang="en-US" b="0" dirty="0">
                <a:latin typeface="Calibri" charset="0"/>
              </a:rPr>
              <a:t>b</a:t>
            </a:r>
            <a:r>
              <a:rPr lang="en-US" altLang="en-US" b="0" baseline="30000" dirty="0">
                <a:latin typeface="Calibri" charset="0"/>
              </a:rPr>
              <a:t>0 </a:t>
            </a:r>
          </a:p>
          <a:p>
            <a:pPr lvl="2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b="0" dirty="0">
                <a:latin typeface="Calibri" charset="0"/>
              </a:rPr>
              <a:t>Keep dividing the number by b’s until it runs out:</a:t>
            </a:r>
          </a:p>
          <a:p>
            <a:pPr lvl="3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b="0" dirty="0">
                <a:latin typeface="Calibri" charset="0"/>
              </a:rPr>
              <a:t>Each remainder is a character starting from lowest (rightmost) and ending at highest (leftmost)</a:t>
            </a:r>
          </a:p>
          <a:p>
            <a:pPr lvl="3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b="0" dirty="0">
                <a:latin typeface="Calibri" charset="0"/>
              </a:rPr>
              <a:t>Quotient is the next number to divide; stop when 0</a:t>
            </a:r>
          </a:p>
          <a:p>
            <a:pPr lvl="3"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b="0" dirty="0">
              <a:latin typeface="Calibri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59972-05C4-2E4C-A62E-41BCAE73390D}"/>
              </a:ext>
            </a:extLst>
          </p:cNvPr>
          <p:cNvSpPr txBox="1"/>
          <p:nvPr/>
        </p:nvSpPr>
        <p:spPr>
          <a:xfrm>
            <a:off x="76200" y="2752852"/>
            <a:ext cx="80772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028700" lvl="1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600" b="0" dirty="0">
                <a:solidFill>
                  <a:srgbClr val="7030A0"/>
                </a:solidFill>
                <a:latin typeface="Calibri" charset="0"/>
              </a:rPr>
              <a:t>V(x) = a</a:t>
            </a:r>
            <a:r>
              <a:rPr lang="en-US" altLang="en-US" sz="3600" b="0" baseline="-25000" dirty="0">
                <a:solidFill>
                  <a:srgbClr val="7030A0"/>
                </a:solidFill>
                <a:latin typeface="Calibri" charset="0"/>
              </a:rPr>
              <a:t>n-1 </a:t>
            </a:r>
            <a:r>
              <a:rPr lang="en-US" altLang="en-US" sz="3600" b="0" dirty="0">
                <a:solidFill>
                  <a:srgbClr val="7030A0"/>
                </a:solidFill>
                <a:latin typeface="Calibri" charset="0"/>
              </a:rPr>
              <a:t>b</a:t>
            </a:r>
            <a:r>
              <a:rPr lang="en-US" altLang="en-US" sz="3600" b="0" baseline="30000" dirty="0">
                <a:solidFill>
                  <a:srgbClr val="7030A0"/>
                </a:solidFill>
                <a:latin typeface="Calibri" charset="0"/>
              </a:rPr>
              <a:t>n-1 </a:t>
            </a:r>
            <a:r>
              <a:rPr lang="en-US" altLang="en-US" sz="3600" b="0" dirty="0">
                <a:solidFill>
                  <a:srgbClr val="7030A0"/>
                </a:solidFill>
                <a:latin typeface="Calibri" charset="0"/>
              </a:rPr>
              <a:t>+ a</a:t>
            </a:r>
            <a:r>
              <a:rPr lang="en-US" altLang="en-US" sz="3600" b="0" baseline="-25000" dirty="0">
                <a:solidFill>
                  <a:srgbClr val="7030A0"/>
                </a:solidFill>
                <a:latin typeface="Calibri" charset="0"/>
              </a:rPr>
              <a:t>n-2 </a:t>
            </a:r>
            <a:r>
              <a:rPr lang="en-US" altLang="en-US" sz="3600" b="0" dirty="0">
                <a:solidFill>
                  <a:srgbClr val="7030A0"/>
                </a:solidFill>
                <a:latin typeface="Calibri" charset="0"/>
              </a:rPr>
              <a:t>b</a:t>
            </a:r>
            <a:r>
              <a:rPr lang="en-US" altLang="en-US" sz="3600" b="0" baseline="30000" dirty="0">
                <a:solidFill>
                  <a:srgbClr val="7030A0"/>
                </a:solidFill>
                <a:latin typeface="Calibri" charset="0"/>
              </a:rPr>
              <a:t>n-2 </a:t>
            </a:r>
            <a:r>
              <a:rPr lang="en-US" altLang="en-US" sz="3600" b="0" dirty="0">
                <a:solidFill>
                  <a:srgbClr val="7030A0"/>
                </a:solidFill>
                <a:latin typeface="Calibri" charset="0"/>
              </a:rPr>
              <a:t>+  …. + a</a:t>
            </a:r>
            <a:r>
              <a:rPr lang="en-US" altLang="en-US" sz="3600" b="0" baseline="-25000" dirty="0">
                <a:solidFill>
                  <a:srgbClr val="7030A0"/>
                </a:solidFill>
                <a:latin typeface="Calibri" charset="0"/>
              </a:rPr>
              <a:t>0 </a:t>
            </a:r>
            <a:r>
              <a:rPr lang="en-US" altLang="en-US" sz="3600" b="0" dirty="0">
                <a:solidFill>
                  <a:srgbClr val="7030A0"/>
                </a:solidFill>
                <a:latin typeface="Calibri" charset="0"/>
              </a:rPr>
              <a:t>b</a:t>
            </a:r>
            <a:r>
              <a:rPr lang="en-US" altLang="en-US" sz="3600" b="0" baseline="30000" dirty="0">
                <a:solidFill>
                  <a:srgbClr val="7030A0"/>
                </a:solidFill>
                <a:latin typeface="Calibri" charset="0"/>
              </a:rPr>
              <a:t>0 </a:t>
            </a:r>
          </a:p>
        </p:txBody>
      </p:sp>
    </p:spTree>
    <p:extLst>
      <p:ext uri="{BB962C8B-B14F-4D97-AF65-F5344CB8AC3E}">
        <p14:creationId xmlns:p14="http://schemas.microsoft.com/office/powerpoint/2010/main" val="350551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1405</TotalTime>
  <Words>778</Words>
  <Application>Microsoft Macintosh PowerPoint</Application>
  <PresentationFormat>On-screen Show (4:3)</PresentationFormat>
  <Paragraphs>233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Franklin Gothic Book</vt:lpstr>
      <vt:lpstr>Helvetica</vt:lpstr>
      <vt:lpstr>News Gothic MT</vt:lpstr>
      <vt:lpstr>Times</vt:lpstr>
      <vt:lpstr>Wingdings 2</vt:lpstr>
      <vt:lpstr>Breeze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CS1315: Introduction to Media Computation</dc:title>
  <dc:creator>Mark Guzdial</dc:creator>
  <cp:lastModifiedBy>Downen, Paul M</cp:lastModifiedBy>
  <cp:revision>137</cp:revision>
  <dcterms:created xsi:type="dcterms:W3CDTF">2004-01-20T22:43:44Z</dcterms:created>
  <dcterms:modified xsi:type="dcterms:W3CDTF">2023-09-08T16:25:12Z</dcterms:modified>
</cp:coreProperties>
</file>