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handoutMasterIdLst>
    <p:handoutMasterId r:id="rId11"/>
  </p:handoutMasterIdLst>
  <p:sldIdLst>
    <p:sldId id="456" r:id="rId2"/>
    <p:sldId id="455" r:id="rId3"/>
    <p:sldId id="463" r:id="rId4"/>
    <p:sldId id="471" r:id="rId5"/>
    <p:sldId id="470" r:id="rId6"/>
    <p:sldId id="468" r:id="rId7"/>
    <p:sldId id="469" r:id="rId8"/>
    <p:sldId id="47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77"/>
  </p:normalViewPr>
  <p:slideViewPr>
    <p:cSldViewPr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A2BA9DF4-BB37-8C41-8C61-E34C04DA163C}"/>
    <pc:docChg chg="undo custSel modSld">
      <pc:chgData name="Downen, Paul M" userId="b1fad98d-9c85-4afc-93ea-92c67574f2bd" providerId="ADAL" clId="{A2BA9DF4-BB37-8C41-8C61-E34C04DA163C}" dt="2023-09-19T18:50:31.317" v="508" actId="1076"/>
      <pc:docMkLst>
        <pc:docMk/>
      </pc:docMkLst>
      <pc:sldChg chg="modSp mod">
        <pc:chgData name="Downen, Paul M" userId="b1fad98d-9c85-4afc-93ea-92c67574f2bd" providerId="ADAL" clId="{A2BA9DF4-BB37-8C41-8C61-E34C04DA163C}" dt="2023-09-19T18:46:02.477" v="250" actId="20577"/>
        <pc:sldMkLst>
          <pc:docMk/>
          <pc:sldMk cId="0" sldId="463"/>
        </pc:sldMkLst>
        <pc:spChg chg="mod">
          <ac:chgData name="Downen, Paul M" userId="b1fad98d-9c85-4afc-93ea-92c67574f2bd" providerId="ADAL" clId="{A2BA9DF4-BB37-8C41-8C61-E34C04DA163C}" dt="2023-09-19T18:46:02.477" v="250" actId="20577"/>
          <ac:spMkLst>
            <pc:docMk/>
            <pc:sldMk cId="0" sldId="463"/>
            <ac:spMk id="5" creationId="{819FDBCC-2B30-564F-BFA7-6BBF9A099DFC}"/>
          </ac:spMkLst>
        </pc:spChg>
      </pc:sldChg>
      <pc:sldChg chg="modSp mod">
        <pc:chgData name="Downen, Paul M" userId="b1fad98d-9c85-4afc-93ea-92c67574f2bd" providerId="ADAL" clId="{A2BA9DF4-BB37-8C41-8C61-E34C04DA163C}" dt="2023-09-19T18:48:08.004" v="425" actId="20577"/>
        <pc:sldMkLst>
          <pc:docMk/>
          <pc:sldMk cId="3544107616" sldId="470"/>
        </pc:sldMkLst>
        <pc:spChg chg="mod">
          <ac:chgData name="Downen, Paul M" userId="b1fad98d-9c85-4afc-93ea-92c67574f2bd" providerId="ADAL" clId="{A2BA9DF4-BB37-8C41-8C61-E34C04DA163C}" dt="2023-09-19T18:48:08.004" v="425" actId="20577"/>
          <ac:spMkLst>
            <pc:docMk/>
            <pc:sldMk cId="3544107616" sldId="470"/>
            <ac:spMk id="5" creationId="{819FDBCC-2B30-564F-BFA7-6BBF9A099DFC}"/>
          </ac:spMkLst>
        </pc:spChg>
      </pc:sldChg>
      <pc:sldChg chg="modSp mod">
        <pc:chgData name="Downen, Paul M" userId="b1fad98d-9c85-4afc-93ea-92c67574f2bd" providerId="ADAL" clId="{A2BA9DF4-BB37-8C41-8C61-E34C04DA163C}" dt="2023-09-19T18:46:37.639" v="268" actId="20577"/>
        <pc:sldMkLst>
          <pc:docMk/>
          <pc:sldMk cId="636949285" sldId="471"/>
        </pc:sldMkLst>
        <pc:spChg chg="mod">
          <ac:chgData name="Downen, Paul M" userId="b1fad98d-9c85-4afc-93ea-92c67574f2bd" providerId="ADAL" clId="{A2BA9DF4-BB37-8C41-8C61-E34C04DA163C}" dt="2023-09-19T18:46:37.639" v="268" actId="20577"/>
          <ac:spMkLst>
            <pc:docMk/>
            <pc:sldMk cId="636949285" sldId="471"/>
            <ac:spMk id="4" creationId="{CFFDE5C9-6446-8148-8367-2516244B2599}"/>
          </ac:spMkLst>
        </pc:spChg>
      </pc:sldChg>
      <pc:sldChg chg="modSp mod">
        <pc:chgData name="Downen, Paul M" userId="b1fad98d-9c85-4afc-93ea-92c67574f2bd" providerId="ADAL" clId="{A2BA9DF4-BB37-8C41-8C61-E34C04DA163C}" dt="2023-09-19T18:50:31.317" v="508" actId="1076"/>
        <pc:sldMkLst>
          <pc:docMk/>
          <pc:sldMk cId="3497224966" sldId="472"/>
        </pc:sldMkLst>
        <pc:spChg chg="mod">
          <ac:chgData name="Downen, Paul M" userId="b1fad98d-9c85-4afc-93ea-92c67574f2bd" providerId="ADAL" clId="{A2BA9DF4-BB37-8C41-8C61-E34C04DA163C}" dt="2023-09-19T18:50:31.317" v="508" actId="1076"/>
          <ac:spMkLst>
            <pc:docMk/>
            <pc:sldMk cId="3497224966" sldId="472"/>
            <ac:spMk id="6" creationId="{F5CE22CF-EFBE-9941-87FB-0D2D8D5A2D38}"/>
          </ac:spMkLst>
        </pc:spChg>
        <pc:spChg chg="mod">
          <ac:chgData name="Downen, Paul M" userId="b1fad98d-9c85-4afc-93ea-92c67574f2bd" providerId="ADAL" clId="{A2BA9DF4-BB37-8C41-8C61-E34C04DA163C}" dt="2023-09-19T18:49:23.189" v="430" actId="14100"/>
          <ac:spMkLst>
            <pc:docMk/>
            <pc:sldMk cId="3497224966" sldId="472"/>
            <ac:spMk id="9" creationId="{1E7A41EC-C80B-F644-B83D-15583A35A0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64A90-3B2B-3F4A-B382-34B864BD0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07040-EA23-C04A-80A9-32A6A13300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098E8-D704-414D-9C79-F6EB9034F104}" type="datetimeFigureOut">
              <a:rPr lang="en-US" altLang="en-US"/>
              <a:pPr>
                <a:defRPr/>
              </a:pPr>
              <a:t>9/19/23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17E03-6E7B-7542-8112-CB613A699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5EB7-4C43-3041-A8FC-0355D36DC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692626-9168-CB40-AF26-E3A7F0806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0C09E9-0DD5-4549-9E59-90554F440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DD319DF-9FA9-574C-91E2-2E112C2BF1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669F577-2123-1247-96AE-E341908630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FBC3988-7900-A044-B102-5F6B9B1C0D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1600B86-0185-3941-A801-1D97015920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3DBB4EFD-D463-2E4A-BFE2-07E967949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E84EE6-EE37-2541-BC93-4A06FB497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F7E09-8588-8243-A204-1F147599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1295400"/>
            <a:ext cx="6486525" cy="31527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63500" sx="100500" sy="1005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7925BE-ECC2-5C47-B7EA-20B7C699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EC5F9C-8E65-174E-9243-8229E2B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CEEF1-A0F5-A54D-8BF3-535229A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D8D-5FB5-A047-B314-214E6263C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5C18B4-4BD4-1B43-A025-24DAD20A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C8674E-EEDA-2F49-9B07-8B17A9D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3C805A-3246-5F4F-A835-62F4836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62648-3CE0-924B-9A28-C8D5C2429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0E51-D9CE-0240-AE51-42A72BC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16FD-A04D-BB46-ACEC-67C2A660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2A17-A412-6A4A-8DFD-E43CFF4D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FA0E7-6CBF-3F42-8B34-2EBADF40E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2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44CB-F193-E541-91F8-2CC89D7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55FA-B8BE-3949-BEF8-028256C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ED04-DDDF-3741-997B-1AFE378A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F95C-6E43-4B45-AE38-B4AC612FA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1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CBB3-DAEE-EA48-8C00-5FD8B1B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3F71-3466-2641-9E70-8C77117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C528-4A89-2F47-8F7E-3654C528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5D41-4CCF-BD4A-A845-956142B25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20258-5480-FB47-9F3E-5F258F8AC8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5AF6D8-EBA2-C048-9E3F-A9EA40915F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362B22-B3A3-924F-BDFC-5C23F5A9B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CD01-0CE6-4443-8331-5F830EB18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F9F6-EC0F-A546-A39B-4BA98F7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F1ED-BEE4-C346-84CA-9C7E3BE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4070-2381-2543-8B68-8551A0F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0BCA-CB0B-6A4D-818E-6FD8D95D1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4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F58099-3D7A-0047-B851-8B84130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91FB51-02B7-4F45-97BD-0E5B7D0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115CA-D1D0-B24E-A2FD-3010C7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F4C7-2915-EE43-8F23-D16BE4CBD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0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229FF4-3E59-1B43-8008-46296D1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917CBC-4A7F-EF44-8149-EC73AD5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9AECEB-C175-D849-8CA7-7435C98C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3E988-F814-764F-B38B-38EA76C2B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B2AF7D7-4089-1749-AEEA-89057F3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0E6381A-42E6-5945-B250-92A0D36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040032-E413-5A48-8379-1A742260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055DD-DB15-D541-BA83-D1BC7ED945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D535FF-83A3-EA45-8E9B-0126D751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E1E82A-4D52-A644-88CB-C9B1FD4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AC6081-F062-3E41-A6F2-6CF65FB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17D2-680D-C548-A854-1DF6F46B1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98DEC2-5375-2E46-96BD-186B27B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CA5F83-51E9-DF44-9D7F-4CFAB22D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B860AA-BA9A-D248-8BE9-B312A015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C4F4-4718-D042-9ED5-56638A53F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8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41BE11C-D98F-6545-ADC9-F927087DAE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4CEA1C4-46A4-0248-897F-3009F0FF11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4A3D-260C-FF48-8019-2DFC7019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AFE9-390D-2E43-90D3-C2F5FE48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348D-374B-444C-AC1B-377B006FD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53477F4-96D6-A247-8B0F-D5E22CB49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86D9002B-BB8F-4446-847E-3CE1F501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3810000" cy="1320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if (</a:t>
            </a:r>
            <a:r>
              <a:rPr lang="en-US" altLang="en-US" sz="2000" i="1">
                <a:latin typeface="Courier New" panose="02070309020205020404" pitchFamily="49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then-statement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 i="1">
                <a:latin typeface="Courier New" panose="02070309020205020404" pitchFamily="49" charset="0"/>
              </a:rPr>
              <a:t>else-statement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8434" name="Title 63">
            <a:extLst>
              <a:ext uri="{FF2B5EF4-FFF2-40B4-BE49-F238E27FC236}">
                <a16:creationId xmlns:a16="http://schemas.microsoft.com/office/drawing/2014/main" id="{CE2588F0-17E8-244B-8BAC-415DDA1481EB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Programming Constructs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8976DB-8F97-994C-AAB4-980316D4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7975"/>
            <a:ext cx="3810000" cy="704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while (Test)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i="1"/>
              <a:t>Body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9D728407-0F01-584A-B618-C818E35C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17975"/>
            <a:ext cx="3962400" cy="162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loop: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(!</a:t>
            </a:r>
            <a:r>
              <a:rPr lang="en-US" altLang="en-US" sz="2000" i="1">
                <a:latin typeface="Courier New" panose="02070309020205020404" pitchFamily="49" charset="0"/>
              </a:rPr>
              <a:t>Test</a:t>
            </a:r>
            <a:r>
              <a:rPr lang="en-US" altLang="en-US" sz="2000">
                <a:latin typeface="Courier New" panose="02070309020205020404" pitchFamily="49" charset="0"/>
              </a:rPr>
              <a:t>) goto done;</a:t>
            </a:r>
          </a:p>
          <a:p>
            <a:r>
              <a:rPr lang="en-US" altLang="en-US" sz="2000" i="1"/>
              <a:t>     Body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goto </a:t>
            </a:r>
            <a:r>
              <a:rPr lang="en-US" altLang="en-US" sz="2000" i="1">
                <a:latin typeface="Courier New" panose="02070309020205020404" pitchFamily="49" charset="0"/>
              </a:rPr>
              <a:t>loop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EEDFEE0-326E-194B-A450-B7E9161D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560388" indent="-22225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if - else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 dirty="0">
              <a:latin typeface="Courier New" panose="02070309020205020404" pitchFamily="49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1DA58CC2-B20E-0943-9681-AE7CAA6E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560388" indent="-22225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while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 dirty="0">
              <a:latin typeface="Courier New" panose="02070309020205020404" pitchFamily="49" charset="0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336EEAAF-C321-9045-993A-1BEDB5C1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371600"/>
            <a:ext cx="3962400" cy="19367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   if (!</a:t>
            </a:r>
            <a:r>
              <a:rPr lang="en-US" altLang="en-US" sz="2000" i="1">
                <a:latin typeface="Courier New" panose="02070309020205020404" pitchFamily="49" charset="0"/>
              </a:rPr>
              <a:t>t</a:t>
            </a:r>
            <a:r>
              <a:rPr lang="en-US" altLang="en-US" sz="2000">
                <a:latin typeface="Courier New" panose="02070309020205020404" pitchFamily="49" charset="0"/>
              </a:rPr>
              <a:t>) goto false;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     then-statement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 goto done;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false:</a:t>
            </a:r>
          </a:p>
          <a:p>
            <a:r>
              <a:rPr lang="en-US" altLang="en-US" sz="2000" i="1">
                <a:latin typeface="Courier New" panose="02070309020205020404" pitchFamily="49" charset="0"/>
              </a:rPr>
              <a:t>     else-statement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done:</a:t>
            </a:r>
          </a:p>
        </p:txBody>
      </p:sp>
      <p:sp>
        <p:nvSpPr>
          <p:cNvPr id="18440" name="Rectangle 5">
            <a:extLst>
              <a:ext uri="{FF2B5EF4-FFF2-40B4-BE49-F238E27FC236}">
                <a16:creationId xmlns:a16="http://schemas.microsoft.com/office/drawing/2014/main" id="{AC11D17D-B1E8-3E4A-B7E3-DA3B8624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338138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defTabSz="895350"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 b="0" dirty="0">
                <a:latin typeface="Courier New" panose="02070309020205020404" pitchFamily="49" charset="0"/>
              </a:rPr>
              <a:t>Pseudo-C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A7DFEA41-30F9-6B4A-BB82-84B9D1694D91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Programming Constructs</a:t>
            </a:r>
          </a:p>
        </p:txBody>
      </p:sp>
      <p:sp>
        <p:nvSpPr>
          <p:cNvPr id="17410" name="Rectangle 7">
            <a:extLst>
              <a:ext uri="{FF2B5EF4-FFF2-40B4-BE49-F238E27FC236}">
                <a16:creationId xmlns:a16="http://schemas.microsoft.com/office/drawing/2014/main" id="{BD9D6E2B-7C0F-DF49-B2CB-869850A8E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467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b="0" dirty="0">
                <a:latin typeface="Calibri" panose="020F0502020204030204" pitchFamily="34" charset="0"/>
              </a:rPr>
              <a:t>Variations</a:t>
            </a:r>
            <a:endParaRPr lang="en-US" altLang="ja-JP" sz="2800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for loop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do … while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b="0" dirty="0">
                <a:latin typeface="Calibri" panose="020F0502020204030204" pitchFamily="34" charset="0"/>
              </a:rPr>
              <a:t>More explicit control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b="0" dirty="0">
                <a:latin typeface="Calibri" panose="020F0502020204030204" pitchFamily="34" charset="0"/>
              </a:rPr>
              <a:t>Directly mapped to assembly instructions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Functions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9FDBCC-2B30-564F-BFA7-6BBF9A0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746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Particularly critical in assembly code for modularity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Each function should be short in assembly</a:t>
            </a:r>
            <a:endParaRPr lang="en-US" altLang="ja-JP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</a:rPr>
              <a:t>MODULAR programming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</a:rPr>
              <a:t>Each function should be </a:t>
            </a:r>
            <a:r>
              <a:rPr lang="en-US" altLang="ja-JP" b="0" dirty="0">
                <a:solidFill>
                  <a:srgbClr val="FF0000"/>
                </a:solidFill>
                <a:latin typeface="Calibri" panose="020F0502020204030204" pitchFamily="34" charset="0"/>
              </a:rPr>
              <a:t>self-contained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</a:rPr>
              <a:t>Keep track of what what function does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</a:rPr>
              <a:t>Pre-conditions – assumption before function runs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</a:rPr>
              <a:t>Post-conditions – guarantees after function done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Arguments and return values are passed by registers, or in memory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Testing individual functions leads to the testing of the entire program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1504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Function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DE5C9-6446-8148-8367-2516244B2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4" y="1440568"/>
            <a:ext cx="4651196" cy="38172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0"/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Given a table of characters and their types,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tabChar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Read a line from the keyboard and save it in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of 80 characters (the last char of a line is ‘#’).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For each character in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, search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tabChar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for its type and save the type in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outBuf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outBuf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for the input line.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Repeat steps 1-3.</a:t>
            </a:r>
          </a:p>
          <a:p>
            <a:pPr>
              <a:defRPr/>
            </a:pPr>
            <a:endParaRPr lang="en-US" altLang="en-US" sz="10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E22CF-EFBE-9941-87FB-0D2D8D5A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69946"/>
            <a:ext cx="3235495" cy="3483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altLang="ko-KR" sz="1800" b="0" dirty="0">
                <a:latin typeface="Calibri" panose="020F0502020204030204" pitchFamily="34" charset="0"/>
                <a:cs typeface="Calibri" panose="020F0502020204030204" pitchFamily="34" charset="0"/>
              </a:rPr>
              <a:t>1){</a:t>
            </a:r>
          </a:p>
          <a:p>
            <a:r>
              <a:rPr lang="ko-KR" alt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ko-KR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ko-KR" sz="1800" b="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[0] != ‘#’) exit;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for (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] != ‘#’;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key =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chType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(key);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outBuf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18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chType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0">
                <a:latin typeface="Calibri" panose="020F0502020204030204" pitchFamily="34" charset="0"/>
                <a:cs typeface="Calibri" panose="020F0502020204030204" pitchFamily="34" charset="0"/>
              </a:rPr>
              <a:t>      }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print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outBuf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clear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      clear 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outBuf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en-US" sz="18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A8183-FD52-BB47-9628-1C5518A0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70316"/>
            <a:ext cx="7467600" cy="51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Problem Statement</a:t>
            </a:r>
            <a:endParaRPr lang="en-US" altLang="ja-JP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DEA7D3-EBCE-1744-9502-7BDC75126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860299"/>
            <a:ext cx="2247900" cy="51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Algorithm</a:t>
            </a:r>
            <a:endParaRPr lang="en-US" altLang="ja-JP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Function Call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9FDBCC-2B30-564F-BFA7-6BBF9A0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46760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y = x();</a:t>
            </a:r>
            <a:endParaRPr lang="en-US" altLang="ja-JP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’x’ is the name of the function,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or the</a:t>
            </a:r>
            <a:r>
              <a:rPr lang="en-US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 label </a:t>
            </a:r>
            <a:r>
              <a:rPr lang="en-US" altLang="en-US" sz="2000" b="0" dirty="0">
                <a:latin typeface="Calibri" panose="020F0502020204030204" pitchFamily="34" charset="0"/>
              </a:rPr>
              <a:t>for the function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Function call is a jump/branch to the function address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Except that it needs to save the return address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Caller prepares arguments before jump, finds results as necessary in following line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MIPS </a:t>
            </a:r>
            <a:r>
              <a:rPr lang="en-US" altLang="en-US" b="0" dirty="0" err="1">
                <a:latin typeface="Calibri" panose="020F0502020204030204" pitchFamily="34" charset="0"/>
              </a:rPr>
              <a:t>jal</a:t>
            </a:r>
            <a:r>
              <a:rPr lang="en-US" altLang="en-US" b="0" dirty="0">
                <a:latin typeface="Calibri" panose="020F0502020204030204" pitchFamily="34" charset="0"/>
              </a:rPr>
              <a:t> (jump and link)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Link the return address to a register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$ra (return address) is the default register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0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Function Call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9FDBCC-2B30-564F-BFA7-6BBF9A0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219200"/>
            <a:ext cx="5829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en-US" sz="2800" b="0" dirty="0">
                <a:latin typeface="Calibri" panose="020F0502020204030204" pitchFamily="34" charset="0"/>
              </a:rPr>
              <a:t> C			Pseudo-C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DE5C9-6446-8148-8367-2516244B2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76746"/>
            <a:ext cx="2362200" cy="2392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statement1;</a:t>
            </a:r>
          </a:p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foo();</a:t>
            </a:r>
          </a:p>
          <a:p>
            <a:pPr>
              <a:defRPr/>
            </a:pPr>
            <a:endParaRPr lang="en-US" altLang="en-US" sz="20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statement2;</a:t>
            </a:r>
          </a:p>
          <a:p>
            <a:pPr>
              <a:defRPr/>
            </a:pP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= foo2();</a:t>
            </a:r>
          </a:p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 = </a:t>
            </a: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*</a:t>
            </a: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;</a:t>
            </a:r>
          </a:p>
          <a:p>
            <a:pPr>
              <a:defRPr/>
            </a:pPr>
            <a:endParaRPr lang="en-US" altLang="en-US" sz="10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E22CF-EFBE-9941-87FB-0D2D8D5A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2362200" cy="23812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statement1;</a:t>
            </a:r>
          </a:p>
          <a:p>
            <a:pPr>
              <a:defRPr/>
            </a:pP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jal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foo</a:t>
            </a:r>
          </a:p>
          <a:p>
            <a:pPr>
              <a:defRPr/>
            </a:pPr>
            <a:endParaRPr lang="en-US" altLang="en-US" sz="20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statement2;</a:t>
            </a:r>
          </a:p>
          <a:p>
            <a:pPr>
              <a:defRPr/>
            </a:pP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jal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foo2;</a:t>
            </a:r>
          </a:p>
          <a:p>
            <a:pPr>
              <a:defRPr/>
            </a:pP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= </a:t>
            </a:r>
            <a:r>
              <a:rPr lang="en-US" altLang="en-US" sz="2000" b="0" dirty="0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$??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;</a:t>
            </a:r>
          </a:p>
          <a:p>
            <a:pPr>
              <a:defRPr/>
            </a:pP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 = </a:t>
            </a: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*</a:t>
            </a:r>
            <a:r>
              <a:rPr lang="en-US" altLang="en-US" sz="2000" b="0" dirty="0" err="1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val</a:t>
            </a:r>
            <a:r>
              <a:rPr lang="en-US" altLang="en-US" sz="2000" b="0" dirty="0">
                <a:solidFill>
                  <a:srgbClr val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;</a:t>
            </a:r>
          </a:p>
          <a:p>
            <a:pPr>
              <a:defRPr/>
            </a:pPr>
            <a:endParaRPr lang="en-US" altLang="en-US" sz="1000" b="0" dirty="0">
              <a:solidFill>
                <a:srgbClr val="000000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A8183-FD52-BB47-9628-1C5518A0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02" y="4529914"/>
            <a:ext cx="7467600" cy="185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main() is responsible to reserve </a:t>
            </a:r>
            <a:r>
              <a:rPr lang="en-US" altLang="en-US" b="0" dirty="0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$??</a:t>
            </a:r>
            <a:r>
              <a:rPr lang="en-US" altLang="en-US" sz="2000" b="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altLang="en-US" b="0" dirty="0"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for a reg with return value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b="0" dirty="0"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foo2() is responsible to store the return value in </a:t>
            </a:r>
            <a:r>
              <a:rPr lang="en-US" altLang="en-US" b="0" dirty="0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$?? </a:t>
            </a:r>
            <a:r>
              <a:rPr lang="en-US" altLang="ja-JP" b="0" dirty="0"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before returning with </a:t>
            </a:r>
            <a:r>
              <a:rPr lang="en-US" altLang="ja-JP" b="0" dirty="0">
                <a:solidFill>
                  <a:srgbClr val="FF0000"/>
                </a:solidFill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’</a:t>
            </a:r>
            <a:r>
              <a:rPr lang="en-US" altLang="ja-JP" b="0" dirty="0" err="1">
                <a:solidFill>
                  <a:srgbClr val="FF0000"/>
                </a:solidFill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jr</a:t>
            </a:r>
            <a:r>
              <a:rPr lang="en-US" altLang="ja-JP" b="0" dirty="0">
                <a:solidFill>
                  <a:srgbClr val="FF0000"/>
                </a:solidFill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	$ra</a:t>
            </a:r>
            <a:r>
              <a:rPr lang="en-US" altLang="ja-JP" b="0" dirty="0">
                <a:latin typeface="Calibri" panose="020F0502020204030204" pitchFamily="34" charset="0"/>
                <a:ea typeface="Ayuthaya" pitchFamily="2" charset="-34"/>
                <a:cs typeface="Ayuthaya" pitchFamily="2" charset="-34"/>
              </a:rPr>
              <a:t>’</a:t>
            </a:r>
            <a:endParaRPr lang="en-US" altLang="ja-JP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8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Function Call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19FDBCC-2B30-564F-BFA7-6BBF9A099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29625"/>
            <a:ext cx="7467600" cy="390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MIPS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 err="1">
                <a:latin typeface="Calibri" panose="020F0502020204030204" pitchFamily="34" charset="0"/>
              </a:rPr>
              <a:t>jal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dirty="0" err="1">
                <a:latin typeface="Calibri" panose="020F0502020204030204" pitchFamily="34" charset="0"/>
              </a:rPr>
              <a:t>func_name</a:t>
            </a:r>
            <a:r>
              <a:rPr lang="en-US" altLang="en-US" sz="2000" b="0" dirty="0">
                <a:latin typeface="Calibri" panose="020F0502020204030204" pitchFamily="34" charset="0"/>
              </a:rPr>
              <a:t>: 	jump and link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ja-JP" sz="2000" b="0" dirty="0" err="1">
                <a:latin typeface="Calibri" panose="020F0502020204030204" pitchFamily="34" charset="0"/>
              </a:rPr>
              <a:t>jr</a:t>
            </a:r>
            <a:r>
              <a:rPr lang="en-US" altLang="ja-JP" sz="2000" b="0" dirty="0">
                <a:latin typeface="Calibri" panose="020F0502020204030204" pitchFamily="34" charset="0"/>
              </a:rPr>
              <a:t> $ra:		jump and return</a:t>
            </a:r>
          </a:p>
          <a:p>
            <a:pPr marL="457200" lvl="1" indent="0">
              <a:spcBef>
                <a:spcPct val="20000"/>
              </a:spcBef>
            </a:pPr>
            <a:endParaRPr lang="en-US" altLang="en-US" sz="2000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$ra prevents nested </a:t>
            </a:r>
            <a:r>
              <a:rPr lang="en-US" altLang="en-US" b="0">
                <a:latin typeface="Calibri" panose="020F0502020204030204" pitchFamily="34" charset="0"/>
              </a:rPr>
              <a:t>function calls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 err="1">
                <a:latin typeface="Calibri" panose="020F0502020204030204" pitchFamily="34" charset="0"/>
              </a:rPr>
              <a:t>jalr</a:t>
            </a:r>
            <a:r>
              <a:rPr lang="en-US" altLang="en-US" b="0" dirty="0">
                <a:latin typeface="Calibri" panose="020F0502020204030204" pitchFamily="34" charset="0"/>
              </a:rPr>
              <a:t>	$r, </a:t>
            </a:r>
            <a:r>
              <a:rPr lang="en-US" altLang="en-US" b="0" dirty="0" err="1">
                <a:latin typeface="Calibri" panose="020F0502020204030204" pitchFamily="34" charset="0"/>
              </a:rPr>
              <a:t>func_name</a:t>
            </a:r>
            <a:endParaRPr lang="en-US" altLang="en-US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Jump and link with register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Return address in register $r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63">
            <a:extLst>
              <a:ext uri="{FF2B5EF4-FFF2-40B4-BE49-F238E27FC236}">
                <a16:creationId xmlns:a16="http://schemas.microsoft.com/office/drawing/2014/main" id="{8D43BF90-00C0-5342-9C5E-F5581009242E}"/>
              </a:ext>
            </a:extLst>
          </p:cNvPr>
          <p:cNvSpPr txBox="1">
            <a:spLocks/>
          </p:cNvSpPr>
          <p:nvPr/>
        </p:nvSpPr>
        <p:spPr bwMode="auto">
          <a:xfrm>
            <a:off x="457200" y="15049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E22CF-EFBE-9941-87FB-0D2D8D5A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3492"/>
            <a:ext cx="4191000" cy="43860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[0] != ‘#’){</a:t>
            </a:r>
          </a:p>
          <a:p>
            <a:r>
              <a:rPr 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ko-KR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  <a:endParaRPr 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while(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]!=‘#’) {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key =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chType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outBuf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chType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outBuf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clear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clear </a:t>
            </a:r>
            <a:r>
              <a:rPr lang="en-US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outBuf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rgbClr val="00000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A41EC-C80B-F644-B83D-15583A35A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648200" cy="51762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800" b="0" dirty="0" err="1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nextline</a:t>
            </a:r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if (</a:t>
            </a:r>
            <a:r>
              <a:rPr lang="en-US" sz="1800" b="0" dirty="0" err="1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inBuf</a:t>
            </a:r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[0]==‘#’) </a:t>
            </a:r>
            <a:r>
              <a:rPr lang="en-US" sz="1800" b="0" dirty="0" err="1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 exit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FF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getline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=0</a:t>
            </a:r>
          </a:p>
          <a:p>
            <a:r>
              <a:rPr lang="en-US" sz="1800" b="0" dirty="0" err="1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nextChar</a:t>
            </a:r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key = 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inBuf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if(key == ‘#’)</a:t>
            </a:r>
            <a:r>
              <a:rPr lang="en-US" sz="1800" b="0" dirty="0" err="1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 dump</a:t>
            </a:r>
          </a:p>
          <a:p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chType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(key);</a:t>
            </a:r>
          </a:p>
          <a:p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	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outBuf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chType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  	</a:t>
            </a:r>
            <a:r>
              <a:rPr lang="en-US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nextChar</a:t>
            </a:r>
            <a:endParaRPr lang="en-US" sz="1800" b="0" dirty="0">
              <a:solidFill>
                <a:srgbClr val="00B05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B05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dump: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print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outBuf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clear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inBuf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clear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outBuf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	</a:t>
            </a:r>
            <a:r>
              <a:rPr lang="en-US" sz="1800" b="0" dirty="0" err="1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nextline</a:t>
            </a:r>
            <a:endParaRPr lang="en-US" sz="1800" b="0" dirty="0">
              <a:solidFill>
                <a:srgbClr val="7030A0"/>
              </a:solidFill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7030A0"/>
                </a:solidFill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exit:</a:t>
            </a:r>
          </a:p>
          <a:p>
            <a:endParaRPr 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2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1752</TotalTime>
  <Words>621</Words>
  <Application>Microsoft Macintosh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Ayuthaya</vt:lpstr>
      <vt:lpstr>Calibri</vt:lpstr>
      <vt:lpstr>Consolas</vt:lpstr>
      <vt:lpstr>Courier New</vt:lpstr>
      <vt:lpstr>Franklin Gothic Book</vt:lpstr>
      <vt:lpstr>News Gothic MT</vt:lpstr>
      <vt:lpstr>Times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171</cp:revision>
  <dcterms:created xsi:type="dcterms:W3CDTF">2004-01-20T22:43:44Z</dcterms:created>
  <dcterms:modified xsi:type="dcterms:W3CDTF">2023-09-19T18:50:32Z</dcterms:modified>
</cp:coreProperties>
</file>