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936" r:id="rId1"/>
  </p:sldMasterIdLst>
  <p:notesMasterIdLst>
    <p:notesMasterId r:id="rId8"/>
  </p:notesMasterIdLst>
  <p:handoutMasterIdLst>
    <p:handoutMasterId r:id="rId9"/>
  </p:handoutMasterIdLst>
  <p:sldIdLst>
    <p:sldId id="432" r:id="rId2"/>
    <p:sldId id="424" r:id="rId3"/>
    <p:sldId id="427" r:id="rId4"/>
    <p:sldId id="420" r:id="rId5"/>
    <p:sldId id="430" r:id="rId6"/>
    <p:sldId id="431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/>
    <p:restoredTop sz="94690"/>
  </p:normalViewPr>
  <p:slideViewPr>
    <p:cSldViewPr>
      <p:cViewPr varScale="1">
        <p:scale>
          <a:sx n="99" d="100"/>
          <a:sy n="99" d="100"/>
        </p:scale>
        <p:origin x="13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981EBD-01CA-8249-A44D-4CCB07A824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C4265-3D48-F14F-B0B4-E4B304F56A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0CAF6625-E2D4-3A43-BC31-642A9C3C278A}" type="datetimeFigureOut">
              <a:rPr lang="en-US" altLang="en-US"/>
              <a:pPr>
                <a:defRPr/>
              </a:pPr>
              <a:t>2/17/21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79787-9A71-F941-892C-5EC6FD5CD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532B8-F7CB-7645-B2D6-BA023F4B3C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0489F37-80E1-C54D-8564-369BD8D4D2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B64C616-96DC-874C-8269-BE0DC435B0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8610DF9-366E-454F-92F9-1FA4270BDAB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A2685F5D-90F2-9A45-BC23-61082BC6620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D2D3A9E4-54A6-DB45-9EEA-3B765792006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A6922DC2-86CF-9342-AAF9-1A5E24C516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114F3045-6679-D84E-9D08-8C8D5DD171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AAE3840-986F-A343-BE2A-8105DCE7CF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AEFD89-457C-0F44-A4C2-021DEB4C0E0F}"/>
              </a:ext>
            </a:extLst>
          </p:cNvPr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C888F6-91FB-7E4C-8799-AB4064B3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A8562C-6DA3-3345-ACC1-BCFB50B8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BC395E-FE38-2D44-A9B4-A74E27B2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8D68D-335F-154C-A45E-9D95A930F3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70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FF798DF-0A28-BB49-8B15-7CC62D5B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FBB0510-C2A2-8A47-A600-AA1F4064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E4C3B6-F050-BF4F-843B-4F8AD7F3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68181-7829-CE4B-9426-D2F9DA00F2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85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2CCA2-FD26-C344-B3E3-6B71A630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32765-7F15-6E49-BFBB-CEB71DA6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4E9E0-77A5-4D4E-9D3F-AA14F695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57B06-786F-AE4A-A34F-22D4C04754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55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D23C5-EA7D-8046-857E-2624EAF0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742D-8B02-3947-B2E8-4EB24095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9E509-50D2-BB4B-B996-C412BAE5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860B6-C557-A042-93C3-D3DADED796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32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5E3F4-E668-D541-A263-DE45F430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45DF-DC65-8E4F-9C64-B16E4637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08E4-BBDB-FA40-9B84-511C5C19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1902F-756A-594E-97FA-24672BC057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35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5BC4BE-9D75-884B-941A-4083383FED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47AB0E-742E-3642-8E5F-8A4EA1790E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C90511-5B47-8C4A-9EAC-BDD52CECF9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D9234-B7BF-FE4F-8532-E89B8F9B16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28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F7DDF-A7C7-C447-82F4-8F5921C0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BCB8C-8871-374A-8D12-C0257999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C1652-F817-444A-AF42-B4ABE755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20A99-EFE2-0248-B238-71E3516BE7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41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D632F2D-6FFF-7D4B-8650-4A98161F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088056B-C276-E141-AB55-ACF9C5D3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C154C0-5303-344E-A706-877E16CF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B5725-F9F6-AE45-B284-51B5F3C92D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78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576403F-AA71-F74C-90B0-554A83EA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0B4F034-9A1D-A04E-9083-CF234DED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3AA8DA-96E1-BC48-AD4B-4BA54739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90C60-F70E-6645-BCE7-0ACCC0EC29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3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9047A8-C8CA-1B4C-8D45-C38FBD4C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BC7C098-FF1A-094D-9758-524C2D97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6FAF9F-9165-9E47-A707-21F8D40D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54F51-4C85-1C42-B83A-90F3946CF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49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7A14AE3-0BE2-7347-8C37-366F050B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2163E50-65E5-B44F-9A3B-79C3486A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23F9B9-7A19-5646-A3D7-F07CCB18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D9BD1-0EF2-F642-85F9-6EA99C929E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271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5CCE828-0D94-FD49-8BBC-9C57D7B1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A09558-1DB4-7B44-A165-743D5724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5AB309-4890-8840-B40D-695B735A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3B58F-778C-0C47-B04E-760C91D6F1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18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45E6577-5318-D44D-B5CB-19720757C93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3FECBC7-5E96-4143-B5C6-F8EDECDDCF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D1554-8A5E-DC46-A379-A82C07786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1543-36D5-5149-AF8C-A4B6280CB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D0D6-D94F-2843-A408-8592E8F8F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266A15-C275-9D48-9CFD-249EC6A4A1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  <p:sldLayoutId id="21474842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4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sz="2200"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512CC3A8-809E-D040-97B0-3FFAC862A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70104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5400">
                <a:solidFill>
                  <a:schemeClr val="accent1"/>
                </a:solidFill>
                <a:latin typeface="Calibri" panose="020F0502020204030204" pitchFamily="34" charset="0"/>
              </a:rPr>
              <a:t>Boolean Operations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4B1DB4D-A6FF-0F4C-A5AC-FF090FF5F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975" y="1582738"/>
            <a:ext cx="7362825" cy="504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 b="0" dirty="0">
              <a:latin typeface="+mn-lt"/>
              <a:ea typeface="+mn-ea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>
                <a:latin typeface="+mn-lt"/>
                <a:ea typeface="+mn-ea"/>
              </a:rPr>
              <a:t>Boolean Algebra (2.1.7--2.1.10)</a:t>
            </a:r>
          </a:p>
          <a:p>
            <a:pPr marL="1143000" lvl="2" indent="-228600">
              <a:lnSpc>
                <a:spcPct val="97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b="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Boolean algebra</a:t>
            </a:r>
          </a:p>
          <a:p>
            <a:pPr marL="1143000" lvl="2" indent="-228600">
              <a:lnSpc>
                <a:spcPct val="97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b="0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Expressing in C</a:t>
            </a:r>
          </a:p>
          <a:p>
            <a:pPr marL="228600" indent="-228600">
              <a:lnSpc>
                <a:spcPct val="97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b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7541D5EC-7913-764F-808F-CD71732FB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513"/>
            <a:ext cx="8307388" cy="573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Font typeface="Wingdings" charset="2"/>
              <a:buNone/>
              <a:defRPr/>
            </a:pPr>
            <a:r>
              <a:rPr lang="en-US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Boolean Algebra 	</a:t>
            </a:r>
            <a:r>
              <a:rPr lang="en-US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charset="2"/>
              </a:rPr>
              <a:t></a:t>
            </a:r>
            <a:r>
              <a:rPr lang="en-US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Integer Ring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5530513C-077E-8444-83FC-408D5C27F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830738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>
                <a:latin typeface="Calibri" panose="020F0502020204030204" pitchFamily="34" charset="0"/>
              </a:rPr>
              <a:t>Developed by George Boole in 19th Century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>
                <a:latin typeface="Calibri" panose="020F0502020204030204" pitchFamily="34" charset="0"/>
              </a:rPr>
              <a:t>Algebraic representation of logic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>
                <a:latin typeface="Calibri" panose="020F0502020204030204" pitchFamily="34" charset="0"/>
              </a:rPr>
              <a:t>Encode </a:t>
            </a:r>
            <a:r>
              <a:rPr lang="ja-JP" altLang="en-US" sz="2000" b="0">
                <a:latin typeface="Calibri" panose="020F0502020204030204" pitchFamily="34" charset="0"/>
              </a:rPr>
              <a:t>“</a:t>
            </a:r>
            <a:r>
              <a:rPr lang="en-US" altLang="ja-JP" sz="2000" b="0">
                <a:latin typeface="Calibri" panose="020F0502020204030204" pitchFamily="34" charset="0"/>
              </a:rPr>
              <a:t>True</a:t>
            </a:r>
            <a:r>
              <a:rPr lang="ja-JP" altLang="en-US" sz="2000" b="0">
                <a:latin typeface="Calibri" panose="020F0502020204030204" pitchFamily="34" charset="0"/>
              </a:rPr>
              <a:t>”</a:t>
            </a:r>
            <a:r>
              <a:rPr lang="en-US" altLang="ja-JP" sz="2000" b="0">
                <a:latin typeface="Calibri" panose="020F0502020204030204" pitchFamily="34" charset="0"/>
              </a:rPr>
              <a:t> as 1 and </a:t>
            </a:r>
            <a:r>
              <a:rPr lang="ja-JP" altLang="en-US" sz="2000" b="0">
                <a:latin typeface="Calibri" panose="020F0502020204030204" pitchFamily="34" charset="0"/>
              </a:rPr>
              <a:t>“</a:t>
            </a:r>
            <a:r>
              <a:rPr lang="en-US" altLang="ja-JP" sz="2000" b="0">
                <a:latin typeface="Calibri" panose="020F0502020204030204" pitchFamily="34" charset="0"/>
              </a:rPr>
              <a:t>False</a:t>
            </a:r>
            <a:r>
              <a:rPr lang="ja-JP" altLang="en-US" sz="2000" b="0">
                <a:latin typeface="Calibri" panose="020F0502020204030204" pitchFamily="34" charset="0"/>
              </a:rPr>
              <a:t>”</a:t>
            </a:r>
            <a:r>
              <a:rPr lang="en-US" altLang="ja-JP" sz="2000" b="0">
                <a:latin typeface="Calibri" panose="020F0502020204030204" pitchFamily="34" charset="0"/>
              </a:rPr>
              <a:t> as 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D627DD-B8B2-394A-BA18-8DFA345D7B17}"/>
              </a:ext>
            </a:extLst>
          </p:cNvPr>
          <p:cNvSpPr/>
          <p:nvPr/>
        </p:nvSpPr>
        <p:spPr>
          <a:xfrm>
            <a:off x="165100" y="2286000"/>
            <a:ext cx="4572000" cy="7699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98475" lvl="1" eaLnBrk="1" hangingPunct="1">
              <a:spcBef>
                <a:spcPct val="25000"/>
              </a:spcBef>
              <a:buClr>
                <a:schemeClr val="hlink"/>
              </a:buClr>
              <a:buSzPct val="75000"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ＭＳ Ｐゴシック" charset="-128"/>
              </a:rPr>
              <a:t>And</a:t>
            </a:r>
          </a:p>
          <a:p>
            <a:pPr marL="744538" lvl="1" indent="-246063" eaLnBrk="1" hangingPunct="1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1600" dirty="0">
                <a:latin typeface="Helvetica" pitchFamily="34" charset="0"/>
                <a:ea typeface="ＭＳ Ｐゴシック" charset="-128"/>
              </a:rPr>
              <a:t>A&amp;B = 1 when both A=1 and B=1</a:t>
            </a:r>
          </a:p>
        </p:txBody>
      </p:sp>
      <p:graphicFrame>
        <p:nvGraphicFramePr>
          <p:cNvPr id="17412" name="Object 2">
            <a:extLst>
              <a:ext uri="{FF2B5EF4-FFF2-40B4-BE49-F238E27FC236}">
                <a16:creationId xmlns:a16="http://schemas.microsoft.com/office/drawing/2014/main" id="{04C54EAA-9389-1149-8297-0EF228A46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967038"/>
          <a:ext cx="1397000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Document" r:id="rId3" imgW="6248400" imgH="1371600" progId="Word.Document.8">
                  <p:embed/>
                </p:oleObj>
              </mc:Choice>
              <mc:Fallback>
                <p:oleObj name="Document" r:id="rId3" imgW="6248400" imgH="13716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1752600" y="2967038"/>
                        <a:ext cx="1397000" cy="137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5">
            <a:extLst>
              <a:ext uri="{FF2B5EF4-FFF2-40B4-BE49-F238E27FC236}">
                <a16:creationId xmlns:a16="http://schemas.microsoft.com/office/drawing/2014/main" id="{0FC96FE6-F14F-EF4E-A0CA-C6EF44C6C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2290763"/>
            <a:ext cx="39624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385763" indent="-385763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+mn-ea"/>
              </a:rPr>
              <a:t>Or</a:t>
            </a:r>
          </a:p>
          <a:p>
            <a:pPr marL="744538" lvl="1" indent="-246063" eaLnBrk="1" hangingPunct="1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1600" dirty="0">
                <a:latin typeface="Helvetica" pitchFamily="34" charset="0"/>
                <a:ea typeface="+mn-ea"/>
              </a:rPr>
              <a:t>A|B = 1 when either A=1 or B=1</a:t>
            </a:r>
          </a:p>
        </p:txBody>
      </p:sp>
      <p:graphicFrame>
        <p:nvGraphicFramePr>
          <p:cNvPr id="17414" name="Object 4">
            <a:extLst>
              <a:ext uri="{FF2B5EF4-FFF2-40B4-BE49-F238E27FC236}">
                <a16:creationId xmlns:a16="http://schemas.microsoft.com/office/drawing/2014/main" id="{9713C65F-26D2-8245-A368-D06B7E15C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8200" y="2967038"/>
          <a:ext cx="1397000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Document" r:id="rId5" imgW="6248400" imgH="1371600" progId="Word.Document.8">
                  <p:embed/>
                </p:oleObj>
              </mc:Choice>
              <mc:Fallback>
                <p:oleObj name="Document" r:id="rId5" imgW="6248400" imgH="1371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5918200" y="2967038"/>
                        <a:ext cx="1397000" cy="137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4">
            <a:extLst>
              <a:ext uri="{FF2B5EF4-FFF2-40B4-BE49-F238E27FC236}">
                <a16:creationId xmlns:a16="http://schemas.microsoft.com/office/drawing/2014/main" id="{864E8337-4999-344A-8A16-781B7DD0F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95763"/>
            <a:ext cx="44323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385763" indent="-385763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+mn-ea"/>
              </a:rPr>
              <a:t>Not</a:t>
            </a:r>
          </a:p>
          <a:p>
            <a:pPr marL="744538" lvl="1" indent="-246063" eaLnBrk="1" hangingPunct="1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1600" dirty="0">
                <a:latin typeface="Helvetica" pitchFamily="34" charset="0"/>
                <a:ea typeface="+mn-ea"/>
              </a:rPr>
              <a:t>~A = 1 when A=0</a:t>
            </a: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6EECCA4E-D3EF-5E46-9ACA-9B02E98D8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325" y="4195763"/>
            <a:ext cx="4079875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385763" indent="-385763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+mn-ea"/>
              </a:rPr>
              <a:t>Exclusive-Or (</a:t>
            </a:r>
            <a:r>
              <a:rPr lang="en-US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+mn-ea"/>
              </a:rPr>
              <a:t>Xor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+mn-ea"/>
              </a:rPr>
              <a:t>)</a:t>
            </a:r>
          </a:p>
          <a:p>
            <a:pPr marL="744538" lvl="1" indent="-246063" eaLnBrk="1" hangingPunct="1"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1600" dirty="0">
                <a:latin typeface="Helvetica" pitchFamily="34" charset="0"/>
                <a:ea typeface="+mn-ea"/>
              </a:rPr>
              <a:t>A^B = 1 when either A=1 or B=1, but not both</a:t>
            </a:r>
          </a:p>
        </p:txBody>
      </p:sp>
      <p:graphicFrame>
        <p:nvGraphicFramePr>
          <p:cNvPr id="17417" name="Object 3">
            <a:extLst>
              <a:ext uri="{FF2B5EF4-FFF2-40B4-BE49-F238E27FC236}">
                <a16:creationId xmlns:a16="http://schemas.microsoft.com/office/drawing/2014/main" id="{10AB15BB-FE87-E447-AA07-6A481E113E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95300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Document" r:id="rId7" imgW="6248400" imgH="1371600" progId="Word.Document.8">
                  <p:embed/>
                </p:oleObj>
              </mc:Choice>
              <mc:Fallback>
                <p:oleObj name="Document" r:id="rId7" imgW="6248400" imgH="13716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1752600" y="4953000"/>
                        <a:ext cx="13970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5">
            <a:extLst>
              <a:ext uri="{FF2B5EF4-FFF2-40B4-BE49-F238E27FC236}">
                <a16:creationId xmlns:a16="http://schemas.microsoft.com/office/drawing/2014/main" id="{7428C714-3D0E-2B47-AB42-FEA181D9B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5226050"/>
          <a:ext cx="1397000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Document" r:id="rId9" imgW="6248400" imgH="1371600" progId="Word.Document.8">
                  <p:embed/>
                </p:oleObj>
              </mc:Choice>
              <mc:Fallback>
                <p:oleObj name="Document" r:id="rId9" imgW="6248400" imgH="13716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7625"/>
                      <a:stretch>
                        <a:fillRect/>
                      </a:stretch>
                    </p:blipFill>
                    <p:spPr bwMode="auto">
                      <a:xfrm>
                        <a:off x="6084888" y="5226050"/>
                        <a:ext cx="1397000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32C4102B-0DD8-6746-9899-17619D95A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513"/>
            <a:ext cx="749617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600">
                <a:solidFill>
                  <a:schemeClr val="accent1"/>
                </a:solidFill>
                <a:latin typeface="Calibri" panose="020F0502020204030204" pitchFamily="34" charset="0"/>
              </a:rPr>
              <a:t>General Boolean Algebras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4DB49702-8379-CD47-A3DD-16E8D539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830738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255713" algn="l"/>
                <a:tab pos="1774825" algn="l"/>
                <a:tab pos="4113213" algn="l"/>
                <a:tab pos="5484813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1255713" algn="l"/>
                <a:tab pos="1774825" algn="l"/>
                <a:tab pos="4113213" algn="l"/>
                <a:tab pos="5484813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1255713" algn="l"/>
                <a:tab pos="1774825" algn="l"/>
                <a:tab pos="4113213" algn="l"/>
                <a:tab pos="5484813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1255713" algn="l"/>
                <a:tab pos="1774825" algn="l"/>
                <a:tab pos="4113213" algn="l"/>
                <a:tab pos="5484813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1255713" algn="l"/>
                <a:tab pos="1774825" algn="l"/>
                <a:tab pos="4113213" algn="l"/>
                <a:tab pos="5484813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5713" algn="l"/>
                <a:tab pos="1774825" algn="l"/>
                <a:tab pos="4113213" algn="l"/>
                <a:tab pos="5484813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5713" algn="l"/>
                <a:tab pos="1774825" algn="l"/>
                <a:tab pos="4113213" algn="l"/>
                <a:tab pos="5484813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5713" algn="l"/>
                <a:tab pos="1774825" algn="l"/>
                <a:tab pos="4113213" algn="l"/>
                <a:tab pos="5484813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5713" algn="l"/>
                <a:tab pos="1774825" algn="l"/>
                <a:tab pos="4113213" algn="l"/>
                <a:tab pos="5484813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>
                <a:latin typeface="Arial" panose="020B0604020202020204" pitchFamily="34" charset="0"/>
              </a:rPr>
              <a:t>Operate on Bit Vectors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b="0"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 b="0">
                <a:latin typeface="Arial" panose="020B0604020202020204" pitchFamily="34" charset="0"/>
              </a:rPr>
              <a:t>Operations applied bitwise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b="0"/>
          </a:p>
          <a:p>
            <a:pPr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b="0"/>
          </a:p>
          <a:p>
            <a:pPr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b="0"/>
          </a:p>
          <a:p>
            <a:pPr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800" b="0"/>
          </a:p>
          <a:p>
            <a:pPr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>
                <a:latin typeface="Arial" panose="020B0604020202020204" pitchFamily="34" charset="0"/>
              </a:rPr>
              <a:t>All of the Properties of Boolean Algebra Apply</a:t>
            </a: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6878E356-6E5D-0247-8C1C-BA95F8074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67000"/>
            <a:ext cx="170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  01101001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&amp; 01010101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Courier New" panose="02070309020205020404" pitchFamily="49" charset="0"/>
              </a:rPr>
              <a:t>01000001</a:t>
            </a:r>
          </a:p>
        </p:txBody>
      </p:sp>
      <p:sp>
        <p:nvSpPr>
          <p:cNvPr id="18436" name="Text Box 8">
            <a:extLst>
              <a:ext uri="{FF2B5EF4-FFF2-40B4-BE49-F238E27FC236}">
                <a16:creationId xmlns:a16="http://schemas.microsoft.com/office/drawing/2014/main" id="{71D414D5-DB43-BB4A-8A72-89220D6A4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667000"/>
            <a:ext cx="170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  01101001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| 01010101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Courier New" panose="02070309020205020404" pitchFamily="49" charset="0"/>
              </a:rPr>
              <a:t>01111101</a:t>
            </a:r>
          </a:p>
        </p:txBody>
      </p:sp>
      <p:sp>
        <p:nvSpPr>
          <p:cNvPr id="18437" name="Text Box 11">
            <a:extLst>
              <a:ext uri="{FF2B5EF4-FFF2-40B4-BE49-F238E27FC236}">
                <a16:creationId xmlns:a16="http://schemas.microsoft.com/office/drawing/2014/main" id="{20868EB8-8E9E-FF45-A1F5-B0E75CAB7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667000"/>
            <a:ext cx="170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  01101001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^ 01010101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Courier New" panose="02070309020205020404" pitchFamily="49" charset="0"/>
              </a:rPr>
              <a:t>00111100</a:t>
            </a:r>
          </a:p>
        </p:txBody>
      </p:sp>
      <p:sp>
        <p:nvSpPr>
          <p:cNvPr id="18438" name="Text Box 14">
            <a:extLst>
              <a:ext uri="{FF2B5EF4-FFF2-40B4-BE49-F238E27FC236}">
                <a16:creationId xmlns:a16="http://schemas.microsoft.com/office/drawing/2014/main" id="{08553CC6-E660-024F-8E23-3F994F7E1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667000"/>
            <a:ext cx="1708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  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~ 01010101</a:t>
            </a:r>
          </a:p>
          <a:p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>
                <a:solidFill>
                  <a:schemeClr val="bg1"/>
                </a:solidFill>
                <a:latin typeface="Courier New" panose="02070309020205020404" pitchFamily="49" charset="0"/>
              </a:rPr>
              <a:t>10101010</a:t>
            </a:r>
          </a:p>
        </p:txBody>
      </p:sp>
      <p:sp>
        <p:nvSpPr>
          <p:cNvPr id="18439" name="TextBox 15">
            <a:extLst>
              <a:ext uri="{FF2B5EF4-FFF2-40B4-BE49-F238E27FC236}">
                <a16:creationId xmlns:a16="http://schemas.microsoft.com/office/drawing/2014/main" id="{F48A25C9-C55F-0143-9DEE-47BD6E7BA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3425825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0">
                <a:solidFill>
                  <a:srgbClr val="FF0000"/>
                </a:solidFill>
                <a:latin typeface="Arial" panose="020B0604020202020204" pitchFamily="34" charset="0"/>
              </a:rPr>
              <a:t>01000001</a:t>
            </a:r>
          </a:p>
        </p:txBody>
      </p:sp>
      <p:sp>
        <p:nvSpPr>
          <p:cNvPr id="18440" name="Line 5">
            <a:extLst>
              <a:ext uri="{FF2B5EF4-FFF2-40B4-BE49-F238E27FC236}">
                <a16:creationId xmlns:a16="http://schemas.microsoft.com/office/drawing/2014/main" id="{B3EA1F26-2284-154C-B48B-CB7DB1189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298825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5CBDA1FA-8E77-CF40-9078-A379F3CA73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298825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2">
            <a:extLst>
              <a:ext uri="{FF2B5EF4-FFF2-40B4-BE49-F238E27FC236}">
                <a16:creationId xmlns:a16="http://schemas.microsoft.com/office/drawing/2014/main" id="{59BB005D-FCF4-1E44-BB9B-08BC3449A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298825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5">
            <a:extLst>
              <a:ext uri="{FF2B5EF4-FFF2-40B4-BE49-F238E27FC236}">
                <a16:creationId xmlns:a16="http://schemas.microsoft.com/office/drawing/2014/main" id="{E30E6CAE-611E-6F48-BDA9-A9939F9286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298825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TextBox 22">
            <a:extLst>
              <a:ext uri="{FF2B5EF4-FFF2-40B4-BE49-F238E27FC236}">
                <a16:creationId xmlns:a16="http://schemas.microsoft.com/office/drawing/2014/main" id="{B9B93140-059F-9E42-BED1-DFB0FFE8B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5" y="3451225"/>
            <a:ext cx="1249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0">
                <a:solidFill>
                  <a:srgbClr val="FF0000"/>
                </a:solidFill>
                <a:latin typeface="Arial" panose="020B0604020202020204" pitchFamily="34" charset="0"/>
              </a:rPr>
              <a:t>01111101</a:t>
            </a:r>
          </a:p>
        </p:txBody>
      </p:sp>
      <p:sp>
        <p:nvSpPr>
          <p:cNvPr id="18445" name="TextBox 23">
            <a:extLst>
              <a:ext uri="{FF2B5EF4-FFF2-40B4-BE49-F238E27FC236}">
                <a16:creationId xmlns:a16="http://schemas.microsoft.com/office/drawing/2014/main" id="{CDB112CC-8993-534A-8FC0-91673895E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8" y="3408363"/>
            <a:ext cx="1268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0">
                <a:solidFill>
                  <a:srgbClr val="FF0000"/>
                </a:solidFill>
                <a:latin typeface="Arial" panose="020B0604020202020204" pitchFamily="34" charset="0"/>
              </a:rPr>
              <a:t>00111100</a:t>
            </a:r>
          </a:p>
        </p:txBody>
      </p:sp>
      <p:sp>
        <p:nvSpPr>
          <p:cNvPr id="18446" name="TextBox 24">
            <a:extLst>
              <a:ext uri="{FF2B5EF4-FFF2-40B4-BE49-F238E27FC236}">
                <a16:creationId xmlns:a16="http://schemas.microsoft.com/office/drawing/2014/main" id="{D0B95991-62FC-EE46-AB9E-2F855FAC5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813" y="3382963"/>
            <a:ext cx="1325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0">
                <a:solidFill>
                  <a:srgbClr val="FF0000"/>
                </a:solidFill>
                <a:latin typeface="Arial" panose="020B0604020202020204" pitchFamily="34" charset="0"/>
              </a:rPr>
              <a:t>10101010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0A74F8AE-057D-6942-9D0C-1635A0076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3850"/>
            <a:ext cx="6777038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600">
                <a:solidFill>
                  <a:schemeClr val="accent1"/>
                </a:solidFill>
                <a:latin typeface="Calibri" panose="020F0502020204030204" pitchFamily="34" charset="0"/>
              </a:rPr>
              <a:t>Bit-Level Operations in C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D1EFCDD7-907D-0649-AB63-139253F41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307388" cy="522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>
                <a:latin typeface="Calibri" panose="020F0502020204030204" pitchFamily="34" charset="0"/>
              </a:rPr>
              <a:t>Operations &amp;,  |,  ~,  ^ Available in C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>
                <a:latin typeface="Calibri" panose="020F0502020204030204" pitchFamily="34" charset="0"/>
              </a:rPr>
              <a:t>Apply to any </a:t>
            </a:r>
            <a:r>
              <a:rPr lang="ja-JP" altLang="en-US" b="0">
                <a:latin typeface="Calibri" panose="020F0502020204030204" pitchFamily="34" charset="0"/>
              </a:rPr>
              <a:t>“</a:t>
            </a:r>
            <a:r>
              <a:rPr lang="en-US" altLang="ja-JP" b="0">
                <a:latin typeface="Calibri" panose="020F0502020204030204" pitchFamily="34" charset="0"/>
              </a:rPr>
              <a:t>integral</a:t>
            </a:r>
            <a:r>
              <a:rPr lang="ja-JP" altLang="en-US" b="0">
                <a:latin typeface="Calibri" panose="020F0502020204030204" pitchFamily="34" charset="0"/>
              </a:rPr>
              <a:t>”</a:t>
            </a:r>
            <a:r>
              <a:rPr lang="en-US" altLang="ja-JP" b="0">
                <a:latin typeface="Calibri" panose="020F0502020204030204" pitchFamily="34" charset="0"/>
              </a:rPr>
              <a:t> data type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>
                <a:latin typeface="Courier New" panose="02070309020205020404" pitchFamily="49" charset="0"/>
              </a:rPr>
              <a:t>long</a:t>
            </a:r>
            <a:r>
              <a:rPr lang="en-US" altLang="en-US" b="0">
                <a:latin typeface="Calibri" panose="020F0502020204030204" pitchFamily="34" charset="0"/>
              </a:rPr>
              <a:t>,  </a:t>
            </a:r>
            <a:r>
              <a:rPr lang="en-US" altLang="en-US" b="0">
                <a:latin typeface="Courier New" panose="02070309020205020404" pitchFamily="49" charset="0"/>
              </a:rPr>
              <a:t>int</a:t>
            </a:r>
            <a:r>
              <a:rPr lang="en-US" altLang="en-US" b="0">
                <a:latin typeface="Calibri" panose="020F0502020204030204" pitchFamily="34" charset="0"/>
              </a:rPr>
              <a:t>,  </a:t>
            </a:r>
            <a:r>
              <a:rPr lang="en-US" altLang="en-US" b="0">
                <a:latin typeface="Courier New" panose="02070309020205020404" pitchFamily="49" charset="0"/>
              </a:rPr>
              <a:t>short</a:t>
            </a:r>
            <a:r>
              <a:rPr lang="en-US" altLang="en-US" b="0">
                <a:latin typeface="Calibri" panose="020F0502020204030204" pitchFamily="34" charset="0"/>
              </a:rPr>
              <a:t>,  </a:t>
            </a:r>
            <a:r>
              <a:rPr lang="en-US" altLang="en-US" b="0">
                <a:latin typeface="Courier New" panose="02070309020205020404" pitchFamily="49" charset="0"/>
              </a:rPr>
              <a:t>char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>
                <a:latin typeface="Calibri" panose="020F0502020204030204" pitchFamily="34" charset="0"/>
              </a:rPr>
              <a:t>View arguments as bit vectors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>
                <a:latin typeface="Calibri" panose="020F0502020204030204" pitchFamily="34" charset="0"/>
              </a:rPr>
              <a:t>Arguments applied bit-wise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>
                <a:latin typeface="Calibri" panose="020F0502020204030204" pitchFamily="34" charset="0"/>
              </a:rPr>
              <a:t>Examples (Char data type)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>
                <a:latin typeface="Courier New" panose="02070309020205020404" pitchFamily="49" charset="0"/>
              </a:rPr>
              <a:t>~0x41 --&gt;  0xBE</a:t>
            </a:r>
          </a:p>
          <a:p>
            <a:pPr lvl="2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0">
                <a:latin typeface="Courier New" panose="02070309020205020404" pitchFamily="49" charset="0"/>
              </a:rPr>
              <a:t>~01000001</a:t>
            </a:r>
            <a:r>
              <a:rPr lang="en-US" altLang="en-US" sz="2000" b="0" baseline="-25000">
                <a:latin typeface="Courier New" panose="02070309020205020404" pitchFamily="49" charset="0"/>
              </a:rPr>
              <a:t>2</a:t>
            </a:r>
            <a:r>
              <a:rPr lang="en-US" altLang="en-US" sz="2000" b="0">
                <a:latin typeface="Courier New" panose="02070309020205020404" pitchFamily="49" charset="0"/>
              </a:rPr>
              <a:t>	--&gt;	10111110</a:t>
            </a:r>
            <a:r>
              <a:rPr lang="en-US" altLang="en-US" sz="2000" b="0" baseline="-25000">
                <a:latin typeface="Courier New" panose="02070309020205020404" pitchFamily="49" charset="0"/>
              </a:rPr>
              <a:t>2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>
                <a:latin typeface="Courier New" panose="02070309020205020404" pitchFamily="49" charset="0"/>
              </a:rPr>
              <a:t>~0x00 --&gt;  0xFF</a:t>
            </a:r>
          </a:p>
          <a:p>
            <a:pPr lvl="2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0">
                <a:latin typeface="Courier New" panose="02070309020205020404" pitchFamily="49" charset="0"/>
              </a:rPr>
              <a:t>~00000000</a:t>
            </a:r>
            <a:r>
              <a:rPr lang="en-US" altLang="en-US" sz="2000" b="0" baseline="-25000">
                <a:latin typeface="Courier New" panose="02070309020205020404" pitchFamily="49" charset="0"/>
              </a:rPr>
              <a:t>2</a:t>
            </a:r>
            <a:r>
              <a:rPr lang="en-US" altLang="en-US" sz="2000" b="0">
                <a:latin typeface="Courier New" panose="02070309020205020404" pitchFamily="49" charset="0"/>
              </a:rPr>
              <a:t>	--&gt;	11111111</a:t>
            </a:r>
            <a:r>
              <a:rPr lang="en-US" altLang="en-US" sz="2000" b="0" baseline="-25000">
                <a:latin typeface="Courier New" panose="02070309020205020404" pitchFamily="49" charset="0"/>
              </a:rPr>
              <a:t>2</a:t>
            </a:r>
            <a:endParaRPr lang="en-US" altLang="en-US" sz="2000" b="0">
              <a:latin typeface="Courier New" panose="02070309020205020404" pitchFamily="49" charset="0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>
                <a:latin typeface="Courier New" panose="02070309020205020404" pitchFamily="49" charset="0"/>
              </a:rPr>
              <a:t>0x69 &amp; 0x55  --&gt;  0x41</a:t>
            </a:r>
          </a:p>
          <a:p>
            <a:pPr lvl="2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0">
                <a:latin typeface="Courier New" panose="02070309020205020404" pitchFamily="49" charset="0"/>
              </a:rPr>
              <a:t>01101001</a:t>
            </a:r>
            <a:r>
              <a:rPr lang="en-US" altLang="en-US" sz="2000" b="0" baseline="-25000">
                <a:latin typeface="Courier New" panose="02070309020205020404" pitchFamily="49" charset="0"/>
              </a:rPr>
              <a:t>2</a:t>
            </a:r>
            <a:r>
              <a:rPr lang="en-US" altLang="en-US" sz="2000" b="0">
                <a:latin typeface="Courier New" panose="02070309020205020404" pitchFamily="49" charset="0"/>
              </a:rPr>
              <a:t> &amp; 01010101</a:t>
            </a:r>
            <a:r>
              <a:rPr lang="en-US" altLang="en-US" sz="2000" b="0" baseline="-25000">
                <a:latin typeface="Courier New" panose="02070309020205020404" pitchFamily="49" charset="0"/>
              </a:rPr>
              <a:t>2</a:t>
            </a:r>
            <a:r>
              <a:rPr lang="en-US" altLang="en-US" sz="2000" b="0">
                <a:latin typeface="Courier New" panose="02070309020205020404" pitchFamily="49" charset="0"/>
              </a:rPr>
              <a:t> --&gt; 01000001</a:t>
            </a:r>
            <a:r>
              <a:rPr lang="en-US" altLang="en-US" sz="2000" b="0" baseline="-25000">
                <a:latin typeface="Courier New" panose="02070309020205020404" pitchFamily="49" charset="0"/>
              </a:rPr>
              <a:t>2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>
                <a:latin typeface="Courier New" panose="02070309020205020404" pitchFamily="49" charset="0"/>
              </a:rPr>
              <a:t>0x69 | 0x55  --&gt;  0x7D</a:t>
            </a:r>
          </a:p>
          <a:p>
            <a:pPr lvl="2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0">
                <a:latin typeface="Courier New" panose="02070309020205020404" pitchFamily="49" charset="0"/>
              </a:rPr>
              <a:t>01101001</a:t>
            </a:r>
            <a:r>
              <a:rPr lang="en-US" altLang="en-US" sz="2000" b="0" baseline="-25000">
                <a:latin typeface="Courier New" panose="02070309020205020404" pitchFamily="49" charset="0"/>
              </a:rPr>
              <a:t>2</a:t>
            </a:r>
            <a:r>
              <a:rPr lang="en-US" altLang="en-US" sz="2000" b="0">
                <a:latin typeface="Courier New" panose="02070309020205020404" pitchFamily="49" charset="0"/>
              </a:rPr>
              <a:t> | 01010101</a:t>
            </a:r>
            <a:r>
              <a:rPr lang="en-US" altLang="en-US" sz="2000" b="0" baseline="-25000">
                <a:latin typeface="Courier New" panose="02070309020205020404" pitchFamily="49" charset="0"/>
              </a:rPr>
              <a:t>2</a:t>
            </a:r>
            <a:r>
              <a:rPr lang="en-US" altLang="en-US" sz="2000" b="0">
                <a:latin typeface="Courier New" panose="02070309020205020404" pitchFamily="49" charset="0"/>
              </a:rPr>
              <a:t> --&gt; 01111101</a:t>
            </a:r>
            <a:r>
              <a:rPr lang="en-US" altLang="en-US" sz="2000" b="0" baseline="-25000">
                <a:latin typeface="Courier New" panose="02070309020205020404" pitchFamily="49" charset="0"/>
              </a:rPr>
              <a:t>2</a:t>
            </a:r>
          </a:p>
          <a:p>
            <a:pPr lvl="2">
              <a:spcBef>
                <a:spcPct val="20000"/>
              </a:spcBef>
              <a:buFont typeface="Wingdings" pitchFamily="2" charset="2"/>
              <a:buNone/>
            </a:pPr>
            <a:endParaRPr lang="en-US" altLang="en-US" b="0" baseline="-250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82504B46-B450-584E-A798-171DED748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4800"/>
            <a:ext cx="80772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600">
                <a:solidFill>
                  <a:schemeClr val="accent1"/>
                </a:solidFill>
                <a:latin typeface="Calibri" panose="020F0502020204030204" pitchFamily="34" charset="0"/>
              </a:rPr>
              <a:t>Contrast: Logic Operations in C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9B3D1756-267D-B04A-9142-D1E507FA5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809148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998663" algn="l"/>
                <a:tab pos="2573338" algn="l"/>
                <a:tab pos="4521200" algn="l"/>
                <a:tab pos="5943600" algn="l"/>
                <a:tab pos="6451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1998663" algn="l"/>
                <a:tab pos="2573338" algn="l"/>
                <a:tab pos="4521200" algn="l"/>
                <a:tab pos="5943600" algn="l"/>
                <a:tab pos="6451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1998663" algn="l"/>
                <a:tab pos="2573338" algn="l"/>
                <a:tab pos="4521200" algn="l"/>
                <a:tab pos="5943600" algn="l"/>
                <a:tab pos="6451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1998663" algn="l"/>
                <a:tab pos="2573338" algn="l"/>
                <a:tab pos="4521200" algn="l"/>
                <a:tab pos="5943600" algn="l"/>
                <a:tab pos="6451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1998663" algn="l"/>
                <a:tab pos="2573338" algn="l"/>
                <a:tab pos="4521200" algn="l"/>
                <a:tab pos="5943600" algn="l"/>
                <a:tab pos="6451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98663" algn="l"/>
                <a:tab pos="2573338" algn="l"/>
                <a:tab pos="4521200" algn="l"/>
                <a:tab pos="5943600" algn="l"/>
                <a:tab pos="6451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98663" algn="l"/>
                <a:tab pos="2573338" algn="l"/>
                <a:tab pos="4521200" algn="l"/>
                <a:tab pos="5943600" algn="l"/>
                <a:tab pos="6451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98663" algn="l"/>
                <a:tab pos="2573338" algn="l"/>
                <a:tab pos="4521200" algn="l"/>
                <a:tab pos="5943600" algn="l"/>
                <a:tab pos="6451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998663" algn="l"/>
                <a:tab pos="2573338" algn="l"/>
                <a:tab pos="4521200" algn="l"/>
                <a:tab pos="5943600" algn="l"/>
                <a:tab pos="6451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>
                <a:latin typeface="Calibri" panose="020F0502020204030204" pitchFamily="34" charset="0"/>
              </a:rPr>
              <a:t>Contrast to Logical Operators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>
                <a:latin typeface="Courier New" panose="02070309020205020404" pitchFamily="49" charset="0"/>
              </a:rPr>
              <a:t>&amp;&amp;</a:t>
            </a:r>
            <a:r>
              <a:rPr lang="en-US" altLang="en-US" b="0">
                <a:latin typeface="Calibri" panose="020F0502020204030204" pitchFamily="34" charset="0"/>
              </a:rPr>
              <a:t>, </a:t>
            </a:r>
            <a:r>
              <a:rPr lang="en-US" altLang="en-US" b="0">
                <a:latin typeface="Courier New" panose="02070309020205020404" pitchFamily="49" charset="0"/>
              </a:rPr>
              <a:t>||</a:t>
            </a:r>
            <a:r>
              <a:rPr lang="en-US" altLang="en-US" b="0">
                <a:latin typeface="Calibri" panose="020F0502020204030204" pitchFamily="34" charset="0"/>
              </a:rPr>
              <a:t>, </a:t>
            </a:r>
            <a:r>
              <a:rPr lang="en-US" altLang="en-US" b="0">
                <a:latin typeface="Courier New" panose="02070309020205020404" pitchFamily="49" charset="0"/>
              </a:rPr>
              <a:t>!</a:t>
            </a:r>
            <a:endParaRPr lang="en-US" altLang="en-US" b="0">
              <a:latin typeface="Calibri" panose="020F0502020204030204" pitchFamily="34" charset="0"/>
            </a:endParaRP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>
                <a:latin typeface="Calibri" panose="020F0502020204030204" pitchFamily="34" charset="0"/>
              </a:rPr>
              <a:t>View 0 as </a:t>
            </a:r>
            <a:r>
              <a:rPr lang="ja-JP" altLang="en-US" sz="2000" b="0">
                <a:latin typeface="Calibri" panose="020F0502020204030204" pitchFamily="34" charset="0"/>
              </a:rPr>
              <a:t>“</a:t>
            </a:r>
            <a:r>
              <a:rPr lang="en-US" altLang="ja-JP" sz="2000" b="0">
                <a:latin typeface="Calibri" panose="020F0502020204030204" pitchFamily="34" charset="0"/>
              </a:rPr>
              <a:t>False</a:t>
            </a:r>
            <a:r>
              <a:rPr lang="ja-JP" altLang="en-US" sz="2000" b="0">
                <a:latin typeface="Calibri" panose="020F0502020204030204" pitchFamily="34" charset="0"/>
              </a:rPr>
              <a:t>”</a:t>
            </a:r>
            <a:endParaRPr lang="en-US" altLang="ja-JP" sz="2000" b="0">
              <a:latin typeface="Calibri" panose="020F0502020204030204" pitchFamily="34" charset="0"/>
            </a:endParaRP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>
                <a:latin typeface="Calibri" panose="020F0502020204030204" pitchFamily="34" charset="0"/>
              </a:rPr>
              <a:t>Anything nonzero as </a:t>
            </a:r>
            <a:r>
              <a:rPr lang="ja-JP" altLang="en-US" sz="2000" b="0">
                <a:latin typeface="Calibri" panose="020F0502020204030204" pitchFamily="34" charset="0"/>
              </a:rPr>
              <a:t>“</a:t>
            </a:r>
            <a:r>
              <a:rPr lang="en-US" altLang="ja-JP" sz="2000" b="0">
                <a:latin typeface="Calibri" panose="020F0502020204030204" pitchFamily="34" charset="0"/>
              </a:rPr>
              <a:t>True</a:t>
            </a:r>
            <a:r>
              <a:rPr lang="ja-JP" altLang="en-US" sz="2000" b="0">
                <a:latin typeface="Calibri" panose="020F0502020204030204" pitchFamily="34" charset="0"/>
              </a:rPr>
              <a:t>”</a:t>
            </a:r>
            <a:endParaRPr lang="en-US" altLang="ja-JP" sz="2000" b="0">
              <a:latin typeface="Calibri" panose="020F0502020204030204" pitchFamily="34" charset="0"/>
            </a:endParaRP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>
                <a:latin typeface="Calibri" panose="020F0502020204030204" pitchFamily="34" charset="0"/>
              </a:rPr>
              <a:t>Always return 0 or 1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>
                <a:latin typeface="Calibri" panose="020F0502020204030204" pitchFamily="34" charset="0"/>
              </a:rPr>
              <a:t>Early termination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>
                <a:latin typeface="Calibri" panose="020F0502020204030204" pitchFamily="34" charset="0"/>
              </a:rPr>
              <a:t>Examples (char data type)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>
                <a:latin typeface="Courier New" panose="02070309020205020404" pitchFamily="49" charset="0"/>
              </a:rPr>
              <a:t>!0x41  --&gt;  0x00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>
                <a:latin typeface="Courier New" panose="02070309020205020404" pitchFamily="49" charset="0"/>
              </a:rPr>
              <a:t>!0x00  --&gt;  0x01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>
                <a:latin typeface="Courier New" panose="02070309020205020404" pitchFamily="49" charset="0"/>
              </a:rPr>
              <a:t>!!0x41 --&gt;  0x01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en-US" sz="2000" b="0" baseline="-25000">
              <a:latin typeface="Courier New" panose="02070309020205020404" pitchFamily="49" charset="0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>
                <a:latin typeface="Courier New" panose="02070309020205020404" pitchFamily="49" charset="0"/>
              </a:rPr>
              <a:t>0x69 &amp;&amp; 0x55  --&gt;  0x01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>
                <a:latin typeface="Courier New" panose="02070309020205020404" pitchFamily="49" charset="0"/>
              </a:rPr>
              <a:t>0x69 || 0x55  --&gt;  0x01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en-US" sz="2000" b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34C09829-093C-D24A-BC2C-8D4412E62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3850"/>
            <a:ext cx="5875338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600">
                <a:solidFill>
                  <a:schemeClr val="accent1"/>
                </a:solidFill>
                <a:latin typeface="Calibri" panose="020F0502020204030204" pitchFamily="34" charset="0"/>
              </a:rPr>
              <a:t>Cool Stuff with Xor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ADFC28-D3B5-1D42-AAB9-8523A016F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1447800"/>
            <a:ext cx="4495800" cy="205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/>
          <a:lstStyle>
            <a:lvl1pPr marL="385763" indent="-385763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charset="2"/>
              <a:buNone/>
              <a:defRPr/>
            </a:pPr>
            <a:r>
              <a:rPr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</a:rPr>
              <a:t>void funny(int *x, int *y)</a:t>
            </a:r>
          </a:p>
          <a:p>
            <a:pPr eaLnBrk="1" hangingPunct="1">
              <a:buClr>
                <a:schemeClr val="hlink"/>
              </a:buClr>
              <a:buFont typeface="Wingdings" charset="2"/>
              <a:buNone/>
              <a:defRPr/>
            </a:pPr>
            <a:r>
              <a:rPr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</a:rPr>
              <a:t>{</a:t>
            </a:r>
          </a:p>
          <a:p>
            <a:pPr eaLnBrk="1" hangingPunct="1">
              <a:buClr>
                <a:schemeClr val="hlink"/>
              </a:buClr>
              <a:buFont typeface="Wingdings" charset="2"/>
              <a:buNone/>
              <a:defRPr/>
            </a:pPr>
            <a:r>
              <a:rPr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</a:rPr>
              <a:t>   *x = *x ^ *y;    /* #1 */</a:t>
            </a:r>
          </a:p>
          <a:p>
            <a:pPr eaLnBrk="1" hangingPunct="1">
              <a:buClr>
                <a:schemeClr val="hlink"/>
              </a:buClr>
              <a:buFont typeface="Wingdings" charset="2"/>
              <a:buNone/>
              <a:defRPr/>
            </a:pPr>
            <a:r>
              <a:rPr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</a:rPr>
              <a:t>   *y = *x ^ *y;    /* #2 */</a:t>
            </a:r>
          </a:p>
          <a:p>
            <a:pPr eaLnBrk="1" hangingPunct="1">
              <a:buClr>
                <a:schemeClr val="hlink"/>
              </a:buClr>
              <a:buFont typeface="Wingdings" charset="2"/>
              <a:buNone/>
              <a:defRPr/>
            </a:pPr>
            <a:r>
              <a:rPr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</a:rPr>
              <a:t>   *x = *x ^ *y;    /* #3 */</a:t>
            </a:r>
          </a:p>
          <a:p>
            <a:pPr eaLnBrk="1" hangingPunct="1">
              <a:buClr>
                <a:schemeClr val="hlink"/>
              </a:buClr>
              <a:buFont typeface="Wingdings" charset="2"/>
              <a:buNone/>
              <a:defRPr/>
            </a:pPr>
            <a:r>
              <a:rPr lang="en-US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charset="0"/>
              </a:rPr>
              <a:t>}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FFCC55D-1BDD-F24F-932A-442841C1D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3810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b="0" dirty="0">
                <a:latin typeface="+mn-lt"/>
                <a:ea typeface="+mn-ea"/>
              </a:rPr>
              <a:t>Bitwise </a:t>
            </a:r>
            <a:r>
              <a:rPr lang="en-US" b="0" dirty="0" err="1">
                <a:latin typeface="+mn-lt"/>
                <a:ea typeface="+mn-ea"/>
              </a:rPr>
              <a:t>xor</a:t>
            </a:r>
            <a:r>
              <a:rPr lang="en-US" b="0" dirty="0">
                <a:latin typeface="+mn-lt"/>
                <a:ea typeface="+mn-ea"/>
              </a:rPr>
              <a:t> is form of addition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b="0" dirty="0">
                <a:latin typeface="+mn-lt"/>
                <a:ea typeface="+mn-ea"/>
              </a:rPr>
              <a:t>With extra property that every value is its own additive inverse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b="0" dirty="0">
                <a:latin typeface="+mn-lt"/>
                <a:ea typeface="+mn-ea"/>
              </a:rPr>
              <a:t> A ^ A = 0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endParaRPr lang="en-US" sz="2800" b="0" dirty="0">
              <a:latin typeface="+mn-lt"/>
              <a:ea typeface="+mn-ea"/>
            </a:endParaRPr>
          </a:p>
        </p:txBody>
      </p:sp>
      <p:sp>
        <p:nvSpPr>
          <p:cNvPr id="21508" name="Rectangle 19">
            <a:extLst>
              <a:ext uri="{FF2B5EF4-FFF2-40B4-BE49-F238E27FC236}">
                <a16:creationId xmlns:a16="http://schemas.microsoft.com/office/drawing/2014/main" id="{F23F5514-40BA-1E45-9045-5D03C0EF7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343400"/>
            <a:ext cx="22098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21509" name="Rectangle 20">
            <a:extLst>
              <a:ext uri="{FF2B5EF4-FFF2-40B4-BE49-F238E27FC236}">
                <a16:creationId xmlns:a16="http://schemas.microsoft.com/office/drawing/2014/main" id="{008A38EC-0215-A84B-87B8-107CAC0D9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22098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21510" name="Rectangle 21">
            <a:extLst>
              <a:ext uri="{FF2B5EF4-FFF2-40B4-BE49-F238E27FC236}">
                <a16:creationId xmlns:a16="http://schemas.microsoft.com/office/drawing/2014/main" id="{8DF7A7D3-5F02-1147-B572-127EE0EDB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914400" cy="381000"/>
          </a:xfrm>
          <a:prstGeom prst="rect">
            <a:avLst/>
          </a:prstGeom>
          <a:solidFill>
            <a:srgbClr val="FF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Begin</a:t>
            </a:r>
          </a:p>
        </p:txBody>
      </p:sp>
      <p:grpSp>
        <p:nvGrpSpPr>
          <p:cNvPr id="8" name="Group 36">
            <a:extLst>
              <a:ext uri="{FF2B5EF4-FFF2-40B4-BE49-F238E27FC236}">
                <a16:creationId xmlns:a16="http://schemas.microsoft.com/office/drawing/2014/main" id="{21D0D812-6B2E-2844-96BB-F1B47A0FDD98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724400"/>
            <a:ext cx="4419600" cy="381000"/>
            <a:chOff x="1728" y="2976"/>
            <a:chExt cx="2784" cy="240"/>
          </a:xfrm>
        </p:grpSpPr>
        <p:sp>
          <p:nvSpPr>
            <p:cNvPr id="21527" name="Rectangle 22">
              <a:extLst>
                <a:ext uri="{FF2B5EF4-FFF2-40B4-BE49-F238E27FC236}">
                  <a16:creationId xmlns:a16="http://schemas.microsoft.com/office/drawing/2014/main" id="{A4ABC5EA-836F-364D-85A3-321985F85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76"/>
              <a:ext cx="139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21528" name="Rectangle 23">
              <a:extLst>
                <a:ext uri="{FF2B5EF4-FFF2-40B4-BE49-F238E27FC236}">
                  <a16:creationId xmlns:a16="http://schemas.microsoft.com/office/drawing/2014/main" id="{DE03A31A-5D2B-F049-A390-9F21B4AED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976"/>
              <a:ext cx="139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A^B</a:t>
              </a:r>
            </a:p>
          </p:txBody>
        </p:sp>
      </p:grpSp>
      <p:sp>
        <p:nvSpPr>
          <p:cNvPr id="21512" name="Rectangle 24">
            <a:extLst>
              <a:ext uri="{FF2B5EF4-FFF2-40B4-BE49-F238E27FC236}">
                <a16:creationId xmlns:a16="http://schemas.microsoft.com/office/drawing/2014/main" id="{19F03899-D1F4-7E4B-9282-8903D15F9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724400"/>
            <a:ext cx="914400" cy="381000"/>
          </a:xfrm>
          <a:prstGeom prst="rect">
            <a:avLst/>
          </a:prstGeom>
          <a:solidFill>
            <a:srgbClr val="FF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grpSp>
        <p:nvGrpSpPr>
          <p:cNvPr id="12" name="Group 37">
            <a:extLst>
              <a:ext uri="{FF2B5EF4-FFF2-40B4-BE49-F238E27FC236}">
                <a16:creationId xmlns:a16="http://schemas.microsoft.com/office/drawing/2014/main" id="{0A60535B-A05C-0B46-8B96-74FCCB0436E0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105400"/>
            <a:ext cx="4419600" cy="381000"/>
            <a:chOff x="1728" y="3216"/>
            <a:chExt cx="2784" cy="240"/>
          </a:xfrm>
        </p:grpSpPr>
        <p:sp>
          <p:nvSpPr>
            <p:cNvPr id="21525" name="Rectangle 25">
              <a:extLst>
                <a:ext uri="{FF2B5EF4-FFF2-40B4-BE49-F238E27FC236}">
                  <a16:creationId xmlns:a16="http://schemas.microsoft.com/office/drawing/2014/main" id="{8C29E91A-7B5B-BA43-AA39-5A6261DBC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216"/>
              <a:ext cx="139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(A^B)^B = A</a:t>
              </a:r>
            </a:p>
          </p:txBody>
        </p:sp>
        <p:sp>
          <p:nvSpPr>
            <p:cNvPr id="21526" name="Rectangle 26">
              <a:extLst>
                <a:ext uri="{FF2B5EF4-FFF2-40B4-BE49-F238E27FC236}">
                  <a16:creationId xmlns:a16="http://schemas.microsoft.com/office/drawing/2014/main" id="{721F55C8-83CB-1949-A131-AF6FE11B0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216"/>
              <a:ext cx="139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A^B</a:t>
              </a:r>
            </a:p>
          </p:txBody>
        </p:sp>
      </p:grpSp>
      <p:sp>
        <p:nvSpPr>
          <p:cNvPr id="21514" name="Rectangle 27">
            <a:extLst>
              <a:ext uri="{FF2B5EF4-FFF2-40B4-BE49-F238E27FC236}">
                <a16:creationId xmlns:a16="http://schemas.microsoft.com/office/drawing/2014/main" id="{BB4E9BFF-A5BE-754D-B71F-CAF00F062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105400"/>
            <a:ext cx="914400" cy="381000"/>
          </a:xfrm>
          <a:prstGeom prst="rect">
            <a:avLst/>
          </a:prstGeom>
          <a:solidFill>
            <a:srgbClr val="FF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grpSp>
        <p:nvGrpSpPr>
          <p:cNvPr id="16" name="Group 38">
            <a:extLst>
              <a:ext uri="{FF2B5EF4-FFF2-40B4-BE49-F238E27FC236}">
                <a16:creationId xmlns:a16="http://schemas.microsoft.com/office/drawing/2014/main" id="{4743F284-BA64-C147-AA4B-C4A946D75C54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486400"/>
            <a:ext cx="4419600" cy="381000"/>
            <a:chOff x="1728" y="3456"/>
            <a:chExt cx="2784" cy="240"/>
          </a:xfrm>
        </p:grpSpPr>
        <p:sp>
          <p:nvSpPr>
            <p:cNvPr id="21523" name="Rectangle 28">
              <a:extLst>
                <a:ext uri="{FF2B5EF4-FFF2-40B4-BE49-F238E27FC236}">
                  <a16:creationId xmlns:a16="http://schemas.microsoft.com/office/drawing/2014/main" id="{D1D9DD59-93BC-3F4A-B77A-04085D71C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456"/>
              <a:ext cx="139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21524" name="Rectangle 29">
              <a:extLst>
                <a:ext uri="{FF2B5EF4-FFF2-40B4-BE49-F238E27FC236}">
                  <a16:creationId xmlns:a16="http://schemas.microsoft.com/office/drawing/2014/main" id="{DD94F126-6E58-8E42-97B1-1E8BA0338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456"/>
              <a:ext cx="1392" cy="24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(A^B)^A = B</a:t>
              </a:r>
            </a:p>
          </p:txBody>
        </p:sp>
      </p:grpSp>
      <p:sp>
        <p:nvSpPr>
          <p:cNvPr id="21516" name="Rectangle 30">
            <a:extLst>
              <a:ext uri="{FF2B5EF4-FFF2-40B4-BE49-F238E27FC236}">
                <a16:creationId xmlns:a16="http://schemas.microsoft.com/office/drawing/2014/main" id="{9032F4C1-3056-4D4F-9B29-6BA8E35FD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486400"/>
            <a:ext cx="914400" cy="381000"/>
          </a:xfrm>
          <a:prstGeom prst="rect">
            <a:avLst/>
          </a:prstGeom>
          <a:solidFill>
            <a:srgbClr val="FF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grpSp>
        <p:nvGrpSpPr>
          <p:cNvPr id="20" name="Group 39">
            <a:extLst>
              <a:ext uri="{FF2B5EF4-FFF2-40B4-BE49-F238E27FC236}">
                <a16:creationId xmlns:a16="http://schemas.microsoft.com/office/drawing/2014/main" id="{90EDBBCD-2734-904F-9560-D46BA467703A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867400"/>
            <a:ext cx="4419600" cy="381000"/>
            <a:chOff x="1728" y="3696"/>
            <a:chExt cx="2784" cy="240"/>
          </a:xfrm>
        </p:grpSpPr>
        <p:sp>
          <p:nvSpPr>
            <p:cNvPr id="21521" name="Rectangle 31">
              <a:extLst>
                <a:ext uri="{FF2B5EF4-FFF2-40B4-BE49-F238E27FC236}">
                  <a16:creationId xmlns:a16="http://schemas.microsoft.com/office/drawing/2014/main" id="{2064263A-DE8D-3F49-A2E5-B3C64C702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696"/>
              <a:ext cx="1392" cy="24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21522" name="Rectangle 32">
              <a:extLst>
                <a:ext uri="{FF2B5EF4-FFF2-40B4-BE49-F238E27FC236}">
                  <a16:creationId xmlns:a16="http://schemas.microsoft.com/office/drawing/2014/main" id="{39B8BA0E-C2B4-E14E-8FC4-11BCCFF5D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696"/>
              <a:ext cx="1392" cy="24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Courier New" panose="02070309020205020404" pitchFamily="49" charset="0"/>
                </a:rPr>
                <a:t>B</a:t>
              </a:r>
            </a:p>
          </p:txBody>
        </p:sp>
      </p:grpSp>
      <p:sp>
        <p:nvSpPr>
          <p:cNvPr id="21518" name="Rectangle 33">
            <a:extLst>
              <a:ext uri="{FF2B5EF4-FFF2-40B4-BE49-F238E27FC236}">
                <a16:creationId xmlns:a16="http://schemas.microsoft.com/office/drawing/2014/main" id="{5E65CFA3-C6C0-F940-A003-EE8CDD807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867400"/>
            <a:ext cx="914400" cy="381000"/>
          </a:xfrm>
          <a:prstGeom prst="rect">
            <a:avLst/>
          </a:prstGeom>
          <a:solidFill>
            <a:srgbClr val="FF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End</a:t>
            </a:r>
          </a:p>
        </p:txBody>
      </p:sp>
      <p:sp>
        <p:nvSpPr>
          <p:cNvPr id="21519" name="Rectangle 34">
            <a:extLst>
              <a:ext uri="{FF2B5EF4-FFF2-40B4-BE49-F238E27FC236}">
                <a16:creationId xmlns:a16="http://schemas.microsoft.com/office/drawing/2014/main" id="{FB2382E7-23C6-734F-9E80-49E718C13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962400"/>
            <a:ext cx="22098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*y</a:t>
            </a:r>
          </a:p>
        </p:txBody>
      </p:sp>
      <p:sp>
        <p:nvSpPr>
          <p:cNvPr id="21520" name="Rectangle 35">
            <a:extLst>
              <a:ext uri="{FF2B5EF4-FFF2-40B4-BE49-F238E27FC236}">
                <a16:creationId xmlns:a16="http://schemas.microsoft.com/office/drawing/2014/main" id="{F7D01A71-7E48-4B4F-9582-669889294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962400"/>
            <a:ext cx="22098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*x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1064</TotalTime>
  <Words>410</Words>
  <Application>Microsoft Macintosh PowerPoint</Application>
  <PresentationFormat>On-screen Show (4:3)</PresentationFormat>
  <Paragraphs>98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Times</vt:lpstr>
      <vt:lpstr>ＭＳ Ｐゴシック</vt:lpstr>
      <vt:lpstr>Arial</vt:lpstr>
      <vt:lpstr>News Gothic MT</vt:lpstr>
      <vt:lpstr>Wingdings 2</vt:lpstr>
      <vt:lpstr>Calibri</vt:lpstr>
      <vt:lpstr>Symbol</vt:lpstr>
      <vt:lpstr>Wingdings</vt:lpstr>
      <vt:lpstr>Helvetica</vt:lpstr>
      <vt:lpstr>Courier New</vt:lpstr>
      <vt:lpstr>Breeze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CS1315: Introduction to Media Computation</dc:title>
  <dc:creator>Mark Guzdial</dc:creator>
  <cp:lastModifiedBy>Kim, Byung</cp:lastModifiedBy>
  <cp:revision>126</cp:revision>
  <dcterms:created xsi:type="dcterms:W3CDTF">2004-01-20T22:43:44Z</dcterms:created>
  <dcterms:modified xsi:type="dcterms:W3CDTF">2021-02-17T15:52:35Z</dcterms:modified>
</cp:coreProperties>
</file>