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5"/>
  </p:notesMasterIdLst>
  <p:handoutMasterIdLst>
    <p:handoutMasterId r:id="rId36"/>
  </p:handoutMasterIdLst>
  <p:sldIdLst>
    <p:sldId id="395" r:id="rId2"/>
    <p:sldId id="683" r:id="rId3"/>
    <p:sldId id="387" r:id="rId4"/>
    <p:sldId id="390" r:id="rId5"/>
    <p:sldId id="436" r:id="rId6"/>
    <p:sldId id="437" r:id="rId7"/>
    <p:sldId id="392" r:id="rId8"/>
    <p:sldId id="439" r:id="rId9"/>
    <p:sldId id="440" r:id="rId10"/>
    <p:sldId id="441" r:id="rId11"/>
    <p:sldId id="442" r:id="rId12"/>
    <p:sldId id="598" r:id="rId13"/>
    <p:sldId id="443" r:id="rId14"/>
    <p:sldId id="681" r:id="rId15"/>
    <p:sldId id="597" r:id="rId16"/>
    <p:sldId id="680" r:id="rId17"/>
    <p:sldId id="446" r:id="rId18"/>
    <p:sldId id="447" r:id="rId19"/>
    <p:sldId id="448" r:id="rId20"/>
    <p:sldId id="449" r:id="rId21"/>
    <p:sldId id="450" r:id="rId22"/>
    <p:sldId id="454" r:id="rId23"/>
    <p:sldId id="679" r:id="rId24"/>
    <p:sldId id="674" r:id="rId25"/>
    <p:sldId id="682" r:id="rId26"/>
    <p:sldId id="599" r:id="rId27"/>
    <p:sldId id="659" r:id="rId28"/>
    <p:sldId id="601" r:id="rId29"/>
    <p:sldId id="602" r:id="rId30"/>
    <p:sldId id="663" r:id="rId31"/>
    <p:sldId id="664" r:id="rId32"/>
    <p:sldId id="665" r:id="rId33"/>
    <p:sldId id="666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EEFAF-F56B-F345-951C-72C6D1DE5666}" v="345" dt="2023-11-03T17:48:15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43"/>
    <p:restoredTop sz="94577"/>
  </p:normalViewPr>
  <p:slideViewPr>
    <p:cSldViewPr>
      <p:cViewPr varScale="1">
        <p:scale>
          <a:sx n="116" d="100"/>
          <a:sy n="116" d="100"/>
        </p:scale>
        <p:origin x="16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72AEEFAF-F56B-F345-951C-72C6D1DE5666}"/>
    <pc:docChg chg="undo custSel addSld modSld sldOrd">
      <pc:chgData name="Downen, Paul M" userId="b1fad98d-9c85-4afc-93ea-92c67574f2bd" providerId="ADAL" clId="{72AEEFAF-F56B-F345-951C-72C6D1DE5666}" dt="2023-11-06T17:53:55.980" v="3088" actId="20577"/>
      <pc:docMkLst>
        <pc:docMk/>
      </pc:docMkLst>
      <pc:sldChg chg="modSp mod">
        <pc:chgData name="Downen, Paul M" userId="b1fad98d-9c85-4afc-93ea-92c67574f2bd" providerId="ADAL" clId="{72AEEFAF-F56B-F345-951C-72C6D1DE5666}" dt="2023-11-03T15:39:52.405" v="2318" actId="20577"/>
        <pc:sldMkLst>
          <pc:docMk/>
          <pc:sldMk cId="0" sldId="387"/>
        </pc:sldMkLst>
        <pc:spChg chg="mod">
          <ac:chgData name="Downen, Paul M" userId="b1fad98d-9c85-4afc-93ea-92c67574f2bd" providerId="ADAL" clId="{72AEEFAF-F56B-F345-951C-72C6D1DE5666}" dt="2023-11-03T15:39:52.405" v="2318" actId="20577"/>
          <ac:spMkLst>
            <pc:docMk/>
            <pc:sldMk cId="0" sldId="387"/>
            <ac:spMk id="3" creationId="{CDF57306-C1FC-774A-9F73-B3C8244BC70E}"/>
          </ac:spMkLst>
        </pc:spChg>
      </pc:sldChg>
      <pc:sldChg chg="modSp mod">
        <pc:chgData name="Downen, Paul M" userId="b1fad98d-9c85-4afc-93ea-92c67574f2bd" providerId="ADAL" clId="{72AEEFAF-F56B-F345-951C-72C6D1DE5666}" dt="2023-11-03T15:33:09.176" v="1869" actId="313"/>
        <pc:sldMkLst>
          <pc:docMk/>
          <pc:sldMk cId="0" sldId="392"/>
        </pc:sldMkLst>
        <pc:spChg chg="mod">
          <ac:chgData name="Downen, Paul M" userId="b1fad98d-9c85-4afc-93ea-92c67574f2bd" providerId="ADAL" clId="{72AEEFAF-F56B-F345-951C-72C6D1DE5666}" dt="2023-11-03T15:33:09.176" v="1869" actId="313"/>
          <ac:spMkLst>
            <pc:docMk/>
            <pc:sldMk cId="0" sldId="392"/>
            <ac:spMk id="25601" creationId="{98DB9AB9-F7FB-844A-B232-02B79FCE7927}"/>
          </ac:spMkLst>
        </pc:spChg>
        <pc:spChg chg="mod">
          <ac:chgData name="Downen, Paul M" userId="b1fad98d-9c85-4afc-93ea-92c67574f2bd" providerId="ADAL" clId="{72AEEFAF-F56B-F345-951C-72C6D1DE5666}" dt="2023-11-03T15:32:55.032" v="1867" actId="12"/>
          <ac:spMkLst>
            <pc:docMk/>
            <pc:sldMk cId="0" sldId="392"/>
            <ac:spMk id="25602" creationId="{773FF317-C930-B643-B18A-D0F330F1B59F}"/>
          </ac:spMkLst>
        </pc:spChg>
      </pc:sldChg>
      <pc:sldChg chg="modSp mod">
        <pc:chgData name="Downen, Paul M" userId="b1fad98d-9c85-4afc-93ea-92c67574f2bd" providerId="ADAL" clId="{72AEEFAF-F56B-F345-951C-72C6D1DE5666}" dt="2023-11-03T15:06:10.934" v="621" actId="12"/>
        <pc:sldMkLst>
          <pc:docMk/>
          <pc:sldMk cId="0" sldId="395"/>
        </pc:sldMkLst>
        <pc:spChg chg="mod">
          <ac:chgData name="Downen, Paul M" userId="b1fad98d-9c85-4afc-93ea-92c67574f2bd" providerId="ADAL" clId="{72AEEFAF-F56B-F345-951C-72C6D1DE5666}" dt="2023-11-03T15:06:03.231" v="619" actId="20577"/>
          <ac:spMkLst>
            <pc:docMk/>
            <pc:sldMk cId="0" sldId="395"/>
            <ac:spMk id="2" creationId="{88E708DB-F145-9E4D-BFDB-012528CB6189}"/>
          </ac:spMkLst>
        </pc:spChg>
        <pc:spChg chg="mod">
          <ac:chgData name="Downen, Paul M" userId="b1fad98d-9c85-4afc-93ea-92c67574f2bd" providerId="ADAL" clId="{72AEEFAF-F56B-F345-951C-72C6D1DE5666}" dt="2023-11-03T15:06:10.934" v="621" actId="12"/>
          <ac:spMkLst>
            <pc:docMk/>
            <pc:sldMk cId="0" sldId="395"/>
            <ac:spMk id="16386" creationId="{C127CFBE-DDA1-2942-93B2-D18436CF146B}"/>
          </ac:spMkLst>
        </pc:spChg>
      </pc:sldChg>
      <pc:sldChg chg="modSp mod">
        <pc:chgData name="Downen, Paul M" userId="b1fad98d-9c85-4afc-93ea-92c67574f2bd" providerId="ADAL" clId="{72AEEFAF-F56B-F345-951C-72C6D1DE5666}" dt="2023-11-03T15:33:17.136" v="1871" actId="20577"/>
        <pc:sldMkLst>
          <pc:docMk/>
          <pc:sldMk cId="0" sldId="436"/>
        </pc:sldMkLst>
        <pc:spChg chg="mod">
          <ac:chgData name="Downen, Paul M" userId="b1fad98d-9c85-4afc-93ea-92c67574f2bd" providerId="ADAL" clId="{72AEEFAF-F56B-F345-951C-72C6D1DE5666}" dt="2023-11-03T15:33:17.136" v="1871" actId="20577"/>
          <ac:spMkLst>
            <pc:docMk/>
            <pc:sldMk cId="0" sldId="436"/>
            <ac:spMk id="143363" creationId="{CAD9EFFC-4D47-C34B-9667-F05E736E2189}"/>
          </ac:spMkLst>
        </pc:spChg>
      </pc:sldChg>
      <pc:sldChg chg="modSp mod">
        <pc:chgData name="Downen, Paul M" userId="b1fad98d-9c85-4afc-93ea-92c67574f2bd" providerId="ADAL" clId="{72AEEFAF-F56B-F345-951C-72C6D1DE5666}" dt="2023-11-03T15:42:40.158" v="2343" actId="313"/>
        <pc:sldMkLst>
          <pc:docMk/>
          <pc:sldMk cId="0" sldId="439"/>
        </pc:sldMkLst>
        <pc:spChg chg="mod">
          <ac:chgData name="Downen, Paul M" userId="b1fad98d-9c85-4afc-93ea-92c67574f2bd" providerId="ADAL" clId="{72AEEFAF-F56B-F345-951C-72C6D1DE5666}" dt="2023-11-03T15:42:25.319" v="2340" actId="1076"/>
          <ac:spMkLst>
            <pc:docMk/>
            <pc:sldMk cId="0" sldId="439"/>
            <ac:spMk id="19" creationId="{7330D236-36FC-8C4E-B5AB-839BD2745386}"/>
          </ac:spMkLst>
        </pc:spChg>
        <pc:spChg chg="mod">
          <ac:chgData name="Downen, Paul M" userId="b1fad98d-9c85-4afc-93ea-92c67574f2bd" providerId="ADAL" clId="{72AEEFAF-F56B-F345-951C-72C6D1DE5666}" dt="2023-11-03T15:42:40.158" v="2343" actId="313"/>
          <ac:spMkLst>
            <pc:docMk/>
            <pc:sldMk cId="0" sldId="439"/>
            <ac:spMk id="26625" creationId="{C6326FC1-1146-F047-A080-43640C0B184F}"/>
          </ac:spMkLst>
        </pc:spChg>
        <pc:spChg chg="mod">
          <ac:chgData name="Downen, Paul M" userId="b1fad98d-9c85-4afc-93ea-92c67574f2bd" providerId="ADAL" clId="{72AEEFAF-F56B-F345-951C-72C6D1DE5666}" dt="2023-11-03T15:42:25.319" v="2340" actId="1076"/>
          <ac:spMkLst>
            <pc:docMk/>
            <pc:sldMk cId="0" sldId="439"/>
            <ac:spMk id="26627" creationId="{E691B2EB-BB9A-984B-B384-23CF5514CEBC}"/>
          </ac:spMkLst>
        </pc:spChg>
        <pc:spChg chg="mod">
          <ac:chgData name="Downen, Paul M" userId="b1fad98d-9c85-4afc-93ea-92c67574f2bd" providerId="ADAL" clId="{72AEEFAF-F56B-F345-951C-72C6D1DE5666}" dt="2023-11-03T15:42:25.319" v="2340" actId="1076"/>
          <ac:spMkLst>
            <pc:docMk/>
            <pc:sldMk cId="0" sldId="439"/>
            <ac:spMk id="26628" creationId="{C29CD2E1-A903-7240-8022-9BA631E05413}"/>
          </ac:spMkLst>
        </pc:spChg>
        <pc:spChg chg="mod">
          <ac:chgData name="Downen, Paul M" userId="b1fad98d-9c85-4afc-93ea-92c67574f2bd" providerId="ADAL" clId="{72AEEFAF-F56B-F345-951C-72C6D1DE5666}" dt="2023-11-03T15:42:25.319" v="2340" actId="1076"/>
          <ac:spMkLst>
            <pc:docMk/>
            <pc:sldMk cId="0" sldId="439"/>
            <ac:spMk id="26639" creationId="{3240E34B-97D7-3744-868C-0A44ACDEE351}"/>
          </ac:spMkLst>
        </pc:spChg>
      </pc:sldChg>
      <pc:sldChg chg="modSp mod">
        <pc:chgData name="Downen, Paul M" userId="b1fad98d-9c85-4afc-93ea-92c67574f2bd" providerId="ADAL" clId="{72AEEFAF-F56B-F345-951C-72C6D1DE5666}" dt="2023-11-03T15:43:48.697" v="2401" actId="20577"/>
        <pc:sldMkLst>
          <pc:docMk/>
          <pc:sldMk cId="0" sldId="440"/>
        </pc:sldMkLst>
        <pc:spChg chg="mod">
          <ac:chgData name="Downen, Paul M" userId="b1fad98d-9c85-4afc-93ea-92c67574f2bd" providerId="ADAL" clId="{72AEEFAF-F56B-F345-951C-72C6D1DE5666}" dt="2023-11-03T15:43:48.697" v="2401" actId="20577"/>
          <ac:spMkLst>
            <pc:docMk/>
            <pc:sldMk cId="0" sldId="440"/>
            <ac:spMk id="27650" creationId="{7592167B-3E30-C249-A82D-081662ADCDA0}"/>
          </ac:spMkLst>
        </pc:spChg>
      </pc:sldChg>
      <pc:sldChg chg="ord">
        <pc:chgData name="Downen, Paul M" userId="b1fad98d-9c85-4afc-93ea-92c67574f2bd" providerId="ADAL" clId="{72AEEFAF-F56B-F345-951C-72C6D1DE5666}" dt="2023-11-03T15:44:15.178" v="2402" actId="20578"/>
        <pc:sldMkLst>
          <pc:docMk/>
          <pc:sldMk cId="0" sldId="441"/>
        </pc:sldMkLst>
      </pc:sldChg>
      <pc:sldChg chg="modSp mod">
        <pc:chgData name="Downen, Paul M" userId="b1fad98d-9c85-4afc-93ea-92c67574f2bd" providerId="ADAL" clId="{72AEEFAF-F56B-F345-951C-72C6D1DE5666}" dt="2023-11-03T15:49:33.179" v="2670" actId="20577"/>
        <pc:sldMkLst>
          <pc:docMk/>
          <pc:sldMk cId="0" sldId="443"/>
        </pc:sldMkLst>
        <pc:spChg chg="mod">
          <ac:chgData name="Downen, Paul M" userId="b1fad98d-9c85-4afc-93ea-92c67574f2bd" providerId="ADAL" clId="{72AEEFAF-F56B-F345-951C-72C6D1DE5666}" dt="2023-11-03T15:49:33.179" v="2670" actId="20577"/>
          <ac:spMkLst>
            <pc:docMk/>
            <pc:sldMk cId="0" sldId="443"/>
            <ac:spMk id="30722" creationId="{ACCC6C28-FE0F-414E-B908-17591583897F}"/>
          </ac:spMkLst>
        </pc:spChg>
      </pc:sldChg>
      <pc:sldChg chg="modSp mod">
        <pc:chgData name="Downen, Paul M" userId="b1fad98d-9c85-4afc-93ea-92c67574f2bd" providerId="ADAL" clId="{72AEEFAF-F56B-F345-951C-72C6D1DE5666}" dt="2023-11-06T17:53:55.980" v="3088" actId="20577"/>
        <pc:sldMkLst>
          <pc:docMk/>
          <pc:sldMk cId="0" sldId="446"/>
        </pc:sldMkLst>
        <pc:spChg chg="mod">
          <ac:chgData name="Downen, Paul M" userId="b1fad98d-9c85-4afc-93ea-92c67574f2bd" providerId="ADAL" clId="{72AEEFAF-F56B-F345-951C-72C6D1DE5666}" dt="2023-11-06T17:53:55.980" v="3088" actId="20577"/>
          <ac:spMkLst>
            <pc:docMk/>
            <pc:sldMk cId="0" sldId="446"/>
            <ac:spMk id="33794" creationId="{3F467271-3FCC-DF44-98FD-83AAF0C4E52D}"/>
          </ac:spMkLst>
        </pc:spChg>
      </pc:sldChg>
      <pc:sldChg chg="modSp mod">
        <pc:chgData name="Downen, Paul M" userId="b1fad98d-9c85-4afc-93ea-92c67574f2bd" providerId="ADAL" clId="{72AEEFAF-F56B-F345-951C-72C6D1DE5666}" dt="2023-11-03T16:58:21.638" v="3040" actId="20577"/>
        <pc:sldMkLst>
          <pc:docMk/>
          <pc:sldMk cId="0" sldId="447"/>
        </pc:sldMkLst>
        <pc:graphicFrameChg chg="mod modGraphic">
          <ac:chgData name="Downen, Paul M" userId="b1fad98d-9c85-4afc-93ea-92c67574f2bd" providerId="ADAL" clId="{72AEEFAF-F56B-F345-951C-72C6D1DE5666}" dt="2023-11-03T16:58:21.638" v="3040" actId="20577"/>
          <ac:graphicFrameMkLst>
            <pc:docMk/>
            <pc:sldMk cId="0" sldId="447"/>
            <ac:graphicFrameMk id="7" creationId="{74366495-9A77-3142-ABCA-84C69DC0C92F}"/>
          </ac:graphicFrameMkLst>
        </pc:graphicFrameChg>
      </pc:sldChg>
      <pc:sldChg chg="modSp mod">
        <pc:chgData name="Downen, Paul M" userId="b1fad98d-9c85-4afc-93ea-92c67574f2bd" providerId="ADAL" clId="{72AEEFAF-F56B-F345-951C-72C6D1DE5666}" dt="2023-11-03T16:58:53.641" v="3052" actId="20577"/>
        <pc:sldMkLst>
          <pc:docMk/>
          <pc:sldMk cId="0" sldId="449"/>
        </pc:sldMkLst>
        <pc:spChg chg="mod">
          <ac:chgData name="Downen, Paul M" userId="b1fad98d-9c85-4afc-93ea-92c67574f2bd" providerId="ADAL" clId="{72AEEFAF-F56B-F345-951C-72C6D1DE5666}" dt="2023-11-03T16:58:53.641" v="3052" actId="20577"/>
          <ac:spMkLst>
            <pc:docMk/>
            <pc:sldMk cId="0" sldId="449"/>
            <ac:spMk id="36866" creationId="{7121D7F8-95C2-204F-A4CB-C4DA542314B7}"/>
          </ac:spMkLst>
        </pc:spChg>
      </pc:sldChg>
      <pc:sldChg chg="modSp mod">
        <pc:chgData name="Downen, Paul M" userId="b1fad98d-9c85-4afc-93ea-92c67574f2bd" providerId="ADAL" clId="{72AEEFAF-F56B-F345-951C-72C6D1DE5666}" dt="2023-11-03T16:59:08.976" v="3053" actId="2711"/>
        <pc:sldMkLst>
          <pc:docMk/>
          <pc:sldMk cId="0" sldId="450"/>
        </pc:sldMkLst>
        <pc:spChg chg="mod">
          <ac:chgData name="Downen, Paul M" userId="b1fad98d-9c85-4afc-93ea-92c67574f2bd" providerId="ADAL" clId="{72AEEFAF-F56B-F345-951C-72C6D1DE5666}" dt="2023-11-03T16:59:08.976" v="3053" actId="2711"/>
          <ac:spMkLst>
            <pc:docMk/>
            <pc:sldMk cId="0" sldId="450"/>
            <ac:spMk id="37890" creationId="{916A6FF3-B0A6-6444-97D5-86D8A802250B}"/>
          </ac:spMkLst>
        </pc:spChg>
      </pc:sldChg>
      <pc:sldChg chg="modSp mod">
        <pc:chgData name="Downen, Paul M" userId="b1fad98d-9c85-4afc-93ea-92c67574f2bd" providerId="ADAL" clId="{72AEEFAF-F56B-F345-951C-72C6D1DE5666}" dt="2023-11-03T16:59:26.286" v="3055" actId="20577"/>
        <pc:sldMkLst>
          <pc:docMk/>
          <pc:sldMk cId="3163035390" sldId="454"/>
        </pc:sldMkLst>
        <pc:spChg chg="mod">
          <ac:chgData name="Downen, Paul M" userId="b1fad98d-9c85-4afc-93ea-92c67574f2bd" providerId="ADAL" clId="{72AEEFAF-F56B-F345-951C-72C6D1DE5666}" dt="2023-11-03T16:59:26.286" v="3055" actId="20577"/>
          <ac:spMkLst>
            <pc:docMk/>
            <pc:sldMk cId="3163035390" sldId="454"/>
            <ac:spMk id="2" creationId="{8ECFAF5B-A42A-4F42-9DAF-375A5FF8BD69}"/>
          </ac:spMkLst>
        </pc:spChg>
        <pc:spChg chg="mod">
          <ac:chgData name="Downen, Paul M" userId="b1fad98d-9c85-4afc-93ea-92c67574f2bd" providerId="ADAL" clId="{72AEEFAF-F56B-F345-951C-72C6D1DE5666}" dt="2023-11-03T15:53:42.205" v="2822"/>
          <ac:spMkLst>
            <pc:docMk/>
            <pc:sldMk cId="3163035390" sldId="454"/>
            <ac:spMk id="11" creationId="{4707D7BF-5678-414A-9024-DDBA381AEABC}"/>
          </ac:spMkLst>
        </pc:spChg>
      </pc:sldChg>
      <pc:sldChg chg="modSp mod modAnim">
        <pc:chgData name="Downen, Paul M" userId="b1fad98d-9c85-4afc-93ea-92c67574f2bd" providerId="ADAL" clId="{72AEEFAF-F56B-F345-951C-72C6D1DE5666}" dt="2023-11-03T17:49:03.983" v="3059" actId="1076"/>
        <pc:sldMkLst>
          <pc:docMk/>
          <pc:sldMk cId="1964663119" sldId="597"/>
        </pc:sldMkLst>
        <pc:spChg chg="mod">
          <ac:chgData name="Downen, Paul M" userId="b1fad98d-9c85-4afc-93ea-92c67574f2bd" providerId="ADAL" clId="{72AEEFAF-F56B-F345-951C-72C6D1DE5666}" dt="2023-11-03T17:49:03.983" v="3059" actId="1076"/>
          <ac:spMkLst>
            <pc:docMk/>
            <pc:sldMk cId="1964663119" sldId="597"/>
            <ac:spMk id="30" creationId="{3EF6942B-589F-1A40-AEA5-68184128A441}"/>
          </ac:spMkLst>
        </pc:spChg>
        <pc:spChg chg="mod">
          <ac:chgData name="Downen, Paul M" userId="b1fad98d-9c85-4afc-93ea-92c67574f2bd" providerId="ADAL" clId="{72AEEFAF-F56B-F345-951C-72C6D1DE5666}" dt="2023-11-03T17:48:52.082" v="3058" actId="1076"/>
          <ac:spMkLst>
            <pc:docMk/>
            <pc:sldMk cId="1964663119" sldId="597"/>
            <ac:spMk id="33" creationId="{B26ED444-F18D-3342-8904-D52C986FB759}"/>
          </ac:spMkLst>
        </pc:spChg>
      </pc:sldChg>
      <pc:sldChg chg="modSp mod">
        <pc:chgData name="Downen, Paul M" userId="b1fad98d-9c85-4afc-93ea-92c67574f2bd" providerId="ADAL" clId="{72AEEFAF-F56B-F345-951C-72C6D1DE5666}" dt="2023-11-03T15:45:24.788" v="2496" actId="20577"/>
        <pc:sldMkLst>
          <pc:docMk/>
          <pc:sldMk cId="1542441496" sldId="598"/>
        </pc:sldMkLst>
        <pc:spChg chg="mod">
          <ac:chgData name="Downen, Paul M" userId="b1fad98d-9c85-4afc-93ea-92c67574f2bd" providerId="ADAL" clId="{72AEEFAF-F56B-F345-951C-72C6D1DE5666}" dt="2023-11-03T15:45:24.788" v="2496" actId="20577"/>
          <ac:spMkLst>
            <pc:docMk/>
            <pc:sldMk cId="1542441496" sldId="598"/>
            <ac:spMk id="158723" creationId="{00000000-0000-0000-0000-000000000000}"/>
          </ac:spMkLst>
        </pc:spChg>
      </pc:sldChg>
      <pc:sldChg chg="modSp mod">
        <pc:chgData name="Downen, Paul M" userId="b1fad98d-9c85-4afc-93ea-92c67574f2bd" providerId="ADAL" clId="{72AEEFAF-F56B-F345-951C-72C6D1DE5666}" dt="2023-11-03T16:02:37.716" v="2972" actId="20577"/>
        <pc:sldMkLst>
          <pc:docMk/>
          <pc:sldMk cId="4270414108" sldId="674"/>
        </pc:sldMkLst>
        <pc:spChg chg="mod">
          <ac:chgData name="Downen, Paul M" userId="b1fad98d-9c85-4afc-93ea-92c67574f2bd" providerId="ADAL" clId="{72AEEFAF-F56B-F345-951C-72C6D1DE5666}" dt="2023-11-03T16:01:24.827" v="2955" actId="20577"/>
          <ac:spMkLst>
            <pc:docMk/>
            <pc:sldMk cId="4270414108" sldId="674"/>
            <ac:spMk id="2" creationId="{00000000-0000-0000-0000-000000000000}"/>
          </ac:spMkLst>
        </pc:spChg>
        <pc:spChg chg="mod">
          <ac:chgData name="Downen, Paul M" userId="b1fad98d-9c85-4afc-93ea-92c67574f2bd" providerId="ADAL" clId="{72AEEFAF-F56B-F345-951C-72C6D1DE5666}" dt="2023-11-03T16:02:37.716" v="2972" actId="20577"/>
          <ac:spMkLst>
            <pc:docMk/>
            <pc:sldMk cId="4270414108" sldId="674"/>
            <ac:spMk id="8" creationId="{20F13130-595D-2A4A-A2C0-345914BC1D1B}"/>
          </ac:spMkLst>
        </pc:spChg>
        <pc:spChg chg="mod">
          <ac:chgData name="Downen, Paul M" userId="b1fad98d-9c85-4afc-93ea-92c67574f2bd" providerId="ADAL" clId="{72AEEFAF-F56B-F345-951C-72C6D1DE5666}" dt="2023-11-03T15:57:50.628" v="2907" actId="1076"/>
          <ac:spMkLst>
            <pc:docMk/>
            <pc:sldMk cId="4270414108" sldId="674"/>
            <ac:spMk id="17412" creationId="{00000000-0000-0000-0000-000000000000}"/>
          </ac:spMkLst>
        </pc:spChg>
        <pc:spChg chg="mod">
          <ac:chgData name="Downen, Paul M" userId="b1fad98d-9c85-4afc-93ea-92c67574f2bd" providerId="ADAL" clId="{72AEEFAF-F56B-F345-951C-72C6D1DE5666}" dt="2023-11-03T15:56:35.642" v="2890" actId="20577"/>
          <ac:spMkLst>
            <pc:docMk/>
            <pc:sldMk cId="4270414108" sldId="674"/>
            <ac:spMk id="17413" creationId="{00000000-0000-0000-0000-000000000000}"/>
          </ac:spMkLst>
        </pc:spChg>
      </pc:sldChg>
      <pc:sldChg chg="modSp mod ord">
        <pc:chgData name="Downen, Paul M" userId="b1fad98d-9c85-4afc-93ea-92c67574f2bd" providerId="ADAL" clId="{72AEEFAF-F56B-F345-951C-72C6D1DE5666}" dt="2023-11-03T16:02:31.677" v="2970" actId="1076"/>
        <pc:sldMkLst>
          <pc:docMk/>
          <pc:sldMk cId="2994034571" sldId="679"/>
        </pc:sldMkLst>
        <pc:spChg chg="mod">
          <ac:chgData name="Downen, Paul M" userId="b1fad98d-9c85-4afc-93ea-92c67574f2bd" providerId="ADAL" clId="{72AEEFAF-F56B-F345-951C-72C6D1DE5666}" dt="2023-11-03T16:01:50.017" v="2962" actId="20577"/>
          <ac:spMkLst>
            <pc:docMk/>
            <pc:sldMk cId="2994034571" sldId="679"/>
            <ac:spMk id="17412" creationId="{00000000-0000-0000-0000-000000000000}"/>
          </ac:spMkLst>
        </pc:spChg>
        <pc:spChg chg="mod">
          <ac:chgData name="Downen, Paul M" userId="b1fad98d-9c85-4afc-93ea-92c67574f2bd" providerId="ADAL" clId="{72AEEFAF-F56B-F345-951C-72C6D1DE5666}" dt="2023-11-03T16:02:31.366" v="2969" actId="1076"/>
          <ac:spMkLst>
            <pc:docMk/>
            <pc:sldMk cId="2994034571" sldId="679"/>
            <ac:spMk id="17413" creationId="{00000000-0000-0000-0000-000000000000}"/>
          </ac:spMkLst>
        </pc:spChg>
        <pc:graphicFrameChg chg="mod">
          <ac:chgData name="Downen, Paul M" userId="b1fad98d-9c85-4afc-93ea-92c67574f2bd" providerId="ADAL" clId="{72AEEFAF-F56B-F345-951C-72C6D1DE5666}" dt="2023-11-03T16:02:31.677" v="2970" actId="1076"/>
          <ac:graphicFrameMkLst>
            <pc:docMk/>
            <pc:sldMk cId="2994034571" sldId="679"/>
            <ac:graphicFrameMk id="9" creationId="{00000000-0000-0000-0000-000000000000}"/>
          </ac:graphicFrameMkLst>
        </pc:graphicFrameChg>
      </pc:sldChg>
      <pc:sldChg chg="modSp mod">
        <pc:chgData name="Downen, Paul M" userId="b1fad98d-9c85-4afc-93ea-92c67574f2bd" providerId="ADAL" clId="{72AEEFAF-F56B-F345-951C-72C6D1DE5666}" dt="2023-11-06T17:53:29.140" v="3084" actId="20577"/>
        <pc:sldMkLst>
          <pc:docMk/>
          <pc:sldMk cId="859925568" sldId="680"/>
        </pc:sldMkLst>
        <pc:spChg chg="mod">
          <ac:chgData name="Downen, Paul M" userId="b1fad98d-9c85-4afc-93ea-92c67574f2bd" providerId="ADAL" clId="{72AEEFAF-F56B-F345-951C-72C6D1DE5666}" dt="2023-11-06T17:53:29.140" v="3084" actId="20577"/>
          <ac:spMkLst>
            <pc:docMk/>
            <pc:sldMk cId="859925568" sldId="680"/>
            <ac:spMk id="158723" creationId="{00000000-0000-0000-0000-000000000000}"/>
          </ac:spMkLst>
        </pc:spChg>
      </pc:sldChg>
      <pc:sldChg chg="modSp mod">
        <pc:chgData name="Downen, Paul M" userId="b1fad98d-9c85-4afc-93ea-92c67574f2bd" providerId="ADAL" clId="{72AEEFAF-F56B-F345-951C-72C6D1DE5666}" dt="2023-11-03T15:50:54.542" v="2720" actId="20577"/>
        <pc:sldMkLst>
          <pc:docMk/>
          <pc:sldMk cId="2677933980" sldId="681"/>
        </pc:sldMkLst>
        <pc:spChg chg="mod">
          <ac:chgData name="Downen, Paul M" userId="b1fad98d-9c85-4afc-93ea-92c67574f2bd" providerId="ADAL" clId="{72AEEFAF-F56B-F345-951C-72C6D1DE5666}" dt="2023-11-03T15:50:54.542" v="2720" actId="20577"/>
          <ac:spMkLst>
            <pc:docMk/>
            <pc:sldMk cId="2677933980" sldId="681"/>
            <ac:spMk id="30722" creationId="{ACCC6C28-FE0F-414E-B908-17591583897F}"/>
          </ac:spMkLst>
        </pc:spChg>
      </pc:sldChg>
      <pc:sldChg chg="modSp mod">
        <pc:chgData name="Downen, Paul M" userId="b1fad98d-9c85-4afc-93ea-92c67574f2bd" providerId="ADAL" clId="{72AEEFAF-F56B-F345-951C-72C6D1DE5666}" dt="2023-11-03T16:06:42.211" v="3017" actId="20577"/>
        <pc:sldMkLst>
          <pc:docMk/>
          <pc:sldMk cId="1427990325" sldId="682"/>
        </pc:sldMkLst>
        <pc:spChg chg="mod">
          <ac:chgData name="Downen, Paul M" userId="b1fad98d-9c85-4afc-93ea-92c67574f2bd" providerId="ADAL" clId="{72AEEFAF-F56B-F345-951C-72C6D1DE5666}" dt="2023-11-03T16:06:42.211" v="3017" actId="20577"/>
          <ac:spMkLst>
            <pc:docMk/>
            <pc:sldMk cId="1427990325" sldId="682"/>
            <ac:spMk id="13316" creationId="{00000000-0000-0000-0000-000000000000}"/>
          </ac:spMkLst>
        </pc:spChg>
      </pc:sldChg>
      <pc:sldChg chg="modSp add mod">
        <pc:chgData name="Downen, Paul M" userId="b1fad98d-9c85-4afc-93ea-92c67574f2bd" providerId="ADAL" clId="{72AEEFAF-F56B-F345-951C-72C6D1DE5666}" dt="2023-11-03T15:26:56.594" v="1778" actId="207"/>
        <pc:sldMkLst>
          <pc:docMk/>
          <pc:sldMk cId="382603913" sldId="683"/>
        </pc:sldMkLst>
        <pc:spChg chg="mod">
          <ac:chgData name="Downen, Paul M" userId="b1fad98d-9c85-4afc-93ea-92c67574f2bd" providerId="ADAL" clId="{72AEEFAF-F56B-F345-951C-72C6D1DE5666}" dt="2023-11-03T15:15:37.779" v="993" actId="20577"/>
          <ac:spMkLst>
            <pc:docMk/>
            <pc:sldMk cId="382603913" sldId="683"/>
            <ac:spMk id="2" creationId="{88E708DB-F145-9E4D-BFDB-012528CB6189}"/>
          </ac:spMkLst>
        </pc:spChg>
        <pc:spChg chg="mod">
          <ac:chgData name="Downen, Paul M" userId="b1fad98d-9c85-4afc-93ea-92c67574f2bd" providerId="ADAL" clId="{72AEEFAF-F56B-F345-951C-72C6D1DE5666}" dt="2023-11-03T15:26:56.594" v="1778" actId="207"/>
          <ac:spMkLst>
            <pc:docMk/>
            <pc:sldMk cId="382603913" sldId="683"/>
            <ac:spMk id="16386" creationId="{C127CFBE-DDA1-2942-93B2-D18436CF14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59BFC5-07D8-6747-B8D3-8763D415F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CC428-CBBE-B346-A72E-62255D69A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1CC03E-1A88-7841-BA1B-3A556869BB6F}" type="datetimeFigureOut">
              <a:rPr lang="en-US" altLang="en-US"/>
              <a:pPr>
                <a:defRPr/>
              </a:pPr>
              <a:t>11/6/23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85EF-B45E-244A-9E09-9AD30433B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5708-6624-C445-8F78-5D14D5BA1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E736D-6542-A745-836C-951310F5A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4B1C40-0C0A-E24C-9DC1-335333ADC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437E9-F717-DD48-9C92-F8BC495F1E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9670EA-FD12-734F-AECC-314512158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8403287-1B37-384E-B5F4-4FE39EBD6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338D26F-9490-2544-9731-6360379A04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945E563-728A-B440-BA31-9771BAD29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E21AFAF8-A904-8447-AE21-DE676AF98C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5D50391-71E6-1643-BE16-9E33777C6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F9E92CCD-5800-0348-B4C4-ACA9416710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86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6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9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E0DAE7D3-A151-EC49-8501-AED5BB2E05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EE5BE8CA-0DF4-9A4B-926C-F02642F9E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2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5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1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29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94989-F26C-6247-9A3E-F27B50CE38FF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448097-BDC9-1B4B-9A34-40DF1D2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986480-E313-F44A-AF8A-DE3C821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EDD865-F4F0-0649-82D1-746B65E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889B3-A206-5E45-88E0-25F0D494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6E93C-89F1-A240-A39E-90AC0D9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49CE2-5BAA-FE44-9577-115983FF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70AE1F-B3E7-3F40-846E-63AE516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CFAB-8682-3448-A4C9-24005AD33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9C8D-16E9-5146-8672-6BEBAD2A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E703-48EE-204C-9438-16CD805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7AF8-EAB7-A348-93FC-DA8F274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4FEAD-15E4-7740-86BF-5D7AEF6D5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9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28C9-0329-634D-B7A8-D1E961FF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2094-2CF6-3841-BCF7-B053120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D708-46E1-024C-9564-3AE05C6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A7D1A-25DA-0C43-84C6-135E3C71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BEC1-E663-2B44-B3A9-A8BAF2BB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4BE-B182-EE44-A0FC-2911F52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8A75-3CDF-F14E-9F99-CE59C31B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F8A00-5775-2F43-9CE5-41B25FAF0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50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4C6128-A2ED-AF49-BB65-C655D33D8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39BEFD-BF38-D74C-A166-BBDB057EE3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B408B-6006-3649-A72A-0821912BF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B5B84AC-DFE4-EF4F-91D0-6B6A77C6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02F4-F955-F44F-84CE-F8A3AF6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264-B9F4-1940-B9F5-C7CDA12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A657-4C13-1D4C-BE53-01012EC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58C77-2BDF-8842-8273-19E91AE12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F1F050-1A46-CB49-A607-83C419BF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033FBF-89B0-4D4C-B3B9-F916D3B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83F15-9A3B-B049-A127-F5CFC6B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63E40-B5E5-A24C-8207-5ABFCA43B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98C68-93CD-2D42-8CDA-17123CD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813A0A-DC1C-134C-8191-766129D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910A76-E6A6-0846-ACE9-C13ED05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A15D-89E9-5447-8ECA-BC8F75A1A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1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063A9F-4C4D-CA4F-8DAB-6C052DD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02EC02-67C6-1A41-9D24-34AAF79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69873-F929-4B48-B817-78E6B74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1464A-A8C8-2C46-B509-E93A5A710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95F518-0BBB-224C-A357-35B6B2B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2D52F3-447D-DD4E-AC9A-FB21A23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02E5DE-A9AB-474B-BAFE-419E468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4346-7D83-9443-A92D-21D633A8E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71A561-F154-484D-89E9-CA75204E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6BB80-B4B4-6942-8440-FA333AE0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4498C-2367-CB4B-B321-D56BD6E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33C0-9E72-6A4D-BC2A-8E9068201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8A66B0-BF11-7747-B72B-BC48915A04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416503-81A3-6349-8E9B-BF6813BB4D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81E5-EBAD-5E42-A7C2-398CFA363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3333-136E-A842-B389-6049CAAE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3EE9-CC58-4043-AE46-E9E2FCFA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EA68D70-06F2-3E41-A74B-ED3759388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>
            <a:extLst>
              <a:ext uri="{FF2B5EF4-FFF2-40B4-BE49-F238E27FC236}">
                <a16:creationId xmlns:a16="http://schemas.microsoft.com/office/drawing/2014/main" id="{88E708DB-F145-9E4D-BFDB-012528CB6189}"/>
              </a:ext>
            </a:extLst>
          </p:cNvPr>
          <p:cNvSpPr txBox="1">
            <a:spLocks noChangeArrowheads="1"/>
          </p:cNvSpPr>
          <p:nvPr/>
        </p:nvSpPr>
        <p:spPr>
          <a:xfrm>
            <a:off x="404813" y="247650"/>
            <a:ext cx="8716962" cy="781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Layers of Abstraction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127CFBE-DDA1-2942-93B2-D18436CF1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560388" indent="-222250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Architecture</a:t>
            </a:r>
            <a:r>
              <a:rPr lang="en-US" altLang="en-US" b="0" dirty="0">
                <a:latin typeface="Calibri" panose="020F0502020204030204" pitchFamily="34" charset="0"/>
              </a:rPr>
              <a:t> (instruction set architecture, </a:t>
            </a:r>
            <a:r>
              <a:rPr lang="en-US" alt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ISA</a:t>
            </a:r>
            <a:r>
              <a:rPr lang="en-US" altLang="en-US" b="0" dirty="0">
                <a:latin typeface="Calibri" panose="020F0502020204030204" pitchFamily="34" charset="0"/>
              </a:rPr>
              <a:t>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Highest level of abstraction in computer specification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The parts of a processor design needed to read and write assembly code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Concerned about instruction set specification, registers, etc.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Microarchitecture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Lower-level details about how architecture is implemented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Concerned about cache sizes, core frequency, etc.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May contain optimizations (like pipelining, branch prediction) not talked about by architecture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solidFill>
                  <a:srgbClr val="FF0000"/>
                </a:solidFill>
                <a:latin typeface="Calibri" panose="020F0502020204030204" pitchFamily="34" charset="0"/>
              </a:rPr>
              <a:t>Processor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Lowest level of abstraction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Implementation of computer in physical hardware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Includes materials, circuitry, geometrical arrangements, etc.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000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0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F30D-1934-3F4D-B395-51D75A776BA9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IA32 Machine Basics</a:t>
            </a:r>
          </a:p>
        </p:txBody>
      </p:sp>
      <p:pic>
        <p:nvPicPr>
          <p:cNvPr id="28674" name="Picture 2" descr="05-machine-basics 26.jpg">
            <a:extLst>
              <a:ext uri="{FF2B5EF4-FFF2-40B4-BE49-F238E27FC236}">
                <a16:creationId xmlns:a16="http://schemas.microsoft.com/office/drawing/2014/main" id="{FB53D633-7EB6-DE4E-B2CE-1221332F8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03313"/>
            <a:ext cx="8077200" cy="552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F76AEC52-6CC9-7C46-A32A-996A30086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107950"/>
            <a:ext cx="8042275" cy="1073150"/>
          </a:xfrm>
        </p:spPr>
        <p:txBody>
          <a:bodyPr/>
          <a:lstStyle/>
          <a:p>
            <a:pPr marL="119063" indent="-119063"/>
            <a:r>
              <a:rPr lang="en-US" altLang="en-US">
                <a:ea typeface="ＭＳ Ｐゴシック" panose="020B0600070205080204" pitchFamily="34" charset="-128"/>
              </a:rPr>
              <a:t>x86-64 Integer Registers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26AC4FFE-34C8-CA44-BCAF-F4CD0318F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9088" y="6019800"/>
            <a:ext cx="8824912" cy="533400"/>
          </a:xfrm>
        </p:spPr>
        <p:txBody>
          <a:bodyPr/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reference low-order 4 bytes (also low-order 1 &amp; 2 bytes)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92A2968F-83C9-7D4C-97BC-823AF350982C}"/>
              </a:ext>
            </a:extLst>
          </p:cNvPr>
          <p:cNvSpPr>
            <a:spLocks/>
          </p:cNvSpPr>
          <p:nvPr/>
        </p:nvSpPr>
        <p:spPr bwMode="auto">
          <a:xfrm>
            <a:off x="2552700" y="11811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sz="1800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eax</a:t>
            </a:r>
            <a:endParaRPr lang="en-US" altLang="en-US" sz="1800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0B4532A9-3688-0B44-B146-7E9ED666CAA3}"/>
              </a:ext>
            </a:extLst>
          </p:cNvPr>
          <p:cNvSpPr>
            <a:spLocks/>
          </p:cNvSpPr>
          <p:nvPr/>
        </p:nvSpPr>
        <p:spPr bwMode="auto">
          <a:xfrm>
            <a:off x="2552700" y="17907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%ebx</a:t>
            </a:r>
          </a:p>
        </p:txBody>
      </p:sp>
      <p:sp>
        <p:nvSpPr>
          <p:cNvPr id="29702" name="Rectangle 8">
            <a:extLst>
              <a:ext uri="{FF2B5EF4-FFF2-40B4-BE49-F238E27FC236}">
                <a16:creationId xmlns:a16="http://schemas.microsoft.com/office/drawing/2014/main" id="{F0CD526B-67AB-9441-B0FC-403CD3C9766F}"/>
              </a:ext>
            </a:extLst>
          </p:cNvPr>
          <p:cNvSpPr>
            <a:spLocks/>
          </p:cNvSpPr>
          <p:nvPr/>
        </p:nvSpPr>
        <p:spPr bwMode="auto">
          <a:xfrm>
            <a:off x="2552700" y="24003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%ecx</a:t>
            </a:r>
          </a:p>
        </p:txBody>
      </p:sp>
      <p:sp>
        <p:nvSpPr>
          <p:cNvPr id="29703" name="Rectangle 9">
            <a:extLst>
              <a:ext uri="{FF2B5EF4-FFF2-40B4-BE49-F238E27FC236}">
                <a16:creationId xmlns:a16="http://schemas.microsoft.com/office/drawing/2014/main" id="{BB1665B0-CE31-5C43-AFA1-EB36AAC15BA2}"/>
              </a:ext>
            </a:extLst>
          </p:cNvPr>
          <p:cNvSpPr>
            <a:spLocks/>
          </p:cNvSpPr>
          <p:nvPr/>
        </p:nvSpPr>
        <p:spPr bwMode="auto">
          <a:xfrm>
            <a:off x="2552700" y="30099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%edx</a:t>
            </a:r>
          </a:p>
        </p:txBody>
      </p:sp>
      <p:sp>
        <p:nvSpPr>
          <p:cNvPr id="29704" name="Rectangle 10">
            <a:extLst>
              <a:ext uri="{FF2B5EF4-FFF2-40B4-BE49-F238E27FC236}">
                <a16:creationId xmlns:a16="http://schemas.microsoft.com/office/drawing/2014/main" id="{DAA91AF3-1D5D-AF4E-894B-86BC1694992D}"/>
              </a:ext>
            </a:extLst>
          </p:cNvPr>
          <p:cNvSpPr>
            <a:spLocks/>
          </p:cNvSpPr>
          <p:nvPr/>
        </p:nvSpPr>
        <p:spPr bwMode="auto">
          <a:xfrm>
            <a:off x="2552700" y="36195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%esi</a:t>
            </a:r>
          </a:p>
        </p:txBody>
      </p:sp>
      <p:sp>
        <p:nvSpPr>
          <p:cNvPr id="29705" name="Rectangle 11">
            <a:extLst>
              <a:ext uri="{FF2B5EF4-FFF2-40B4-BE49-F238E27FC236}">
                <a16:creationId xmlns:a16="http://schemas.microsoft.com/office/drawing/2014/main" id="{BF5C6719-5EC4-F145-AC6E-03B398A70039}"/>
              </a:ext>
            </a:extLst>
          </p:cNvPr>
          <p:cNvSpPr>
            <a:spLocks/>
          </p:cNvSpPr>
          <p:nvPr/>
        </p:nvSpPr>
        <p:spPr bwMode="auto">
          <a:xfrm>
            <a:off x="2552700" y="42291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%edi</a:t>
            </a:r>
          </a:p>
        </p:txBody>
      </p:sp>
      <p:sp>
        <p:nvSpPr>
          <p:cNvPr id="29707" name="Rectangle 13">
            <a:extLst>
              <a:ext uri="{FF2B5EF4-FFF2-40B4-BE49-F238E27FC236}">
                <a16:creationId xmlns:a16="http://schemas.microsoft.com/office/drawing/2014/main" id="{ACCEEA06-65E2-554B-BEFC-EC69EC8E050C}"/>
              </a:ext>
            </a:extLst>
          </p:cNvPr>
          <p:cNvSpPr>
            <a:spLocks/>
          </p:cNvSpPr>
          <p:nvPr/>
        </p:nvSpPr>
        <p:spPr bwMode="auto">
          <a:xfrm>
            <a:off x="2552700" y="54356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%ebp</a:t>
            </a:r>
          </a:p>
        </p:txBody>
      </p:sp>
      <p:sp>
        <p:nvSpPr>
          <p:cNvPr id="29708" name="Rectangle 14">
            <a:extLst>
              <a:ext uri="{FF2B5EF4-FFF2-40B4-BE49-F238E27FC236}">
                <a16:creationId xmlns:a16="http://schemas.microsoft.com/office/drawing/2014/main" id="{2E59F24F-6CDD-3C45-A912-1C4699CE1038}"/>
              </a:ext>
            </a:extLst>
          </p:cNvPr>
          <p:cNvSpPr>
            <a:spLocks/>
          </p:cNvSpPr>
          <p:nvPr/>
        </p:nvSpPr>
        <p:spPr bwMode="auto">
          <a:xfrm>
            <a:off x="6515100" y="11811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%r8d</a:t>
            </a:r>
          </a:p>
        </p:txBody>
      </p:sp>
      <p:sp>
        <p:nvSpPr>
          <p:cNvPr id="29709" name="Rectangle 15">
            <a:extLst>
              <a:ext uri="{FF2B5EF4-FFF2-40B4-BE49-F238E27FC236}">
                <a16:creationId xmlns:a16="http://schemas.microsoft.com/office/drawing/2014/main" id="{661D6DA8-317A-514B-A74A-E1DF196F6C0B}"/>
              </a:ext>
            </a:extLst>
          </p:cNvPr>
          <p:cNvSpPr>
            <a:spLocks/>
          </p:cNvSpPr>
          <p:nvPr/>
        </p:nvSpPr>
        <p:spPr bwMode="auto">
          <a:xfrm>
            <a:off x="6515100" y="17907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%r9d</a:t>
            </a:r>
          </a:p>
        </p:txBody>
      </p:sp>
      <p:sp>
        <p:nvSpPr>
          <p:cNvPr id="29710" name="Rectangle 16">
            <a:extLst>
              <a:ext uri="{FF2B5EF4-FFF2-40B4-BE49-F238E27FC236}">
                <a16:creationId xmlns:a16="http://schemas.microsoft.com/office/drawing/2014/main" id="{C0622FA7-FFAE-CB4E-870E-B97B8F963929}"/>
              </a:ext>
            </a:extLst>
          </p:cNvPr>
          <p:cNvSpPr>
            <a:spLocks/>
          </p:cNvSpPr>
          <p:nvPr/>
        </p:nvSpPr>
        <p:spPr bwMode="auto">
          <a:xfrm>
            <a:off x="6515100" y="24003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%r10d</a:t>
            </a:r>
          </a:p>
        </p:txBody>
      </p:sp>
      <p:sp>
        <p:nvSpPr>
          <p:cNvPr id="29711" name="Rectangle 17">
            <a:extLst>
              <a:ext uri="{FF2B5EF4-FFF2-40B4-BE49-F238E27FC236}">
                <a16:creationId xmlns:a16="http://schemas.microsoft.com/office/drawing/2014/main" id="{1F7537BF-846C-D44B-9594-BADD1003E477}"/>
              </a:ext>
            </a:extLst>
          </p:cNvPr>
          <p:cNvSpPr>
            <a:spLocks/>
          </p:cNvSpPr>
          <p:nvPr/>
        </p:nvSpPr>
        <p:spPr bwMode="auto">
          <a:xfrm>
            <a:off x="6515100" y="30099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%r11d</a:t>
            </a:r>
          </a:p>
        </p:txBody>
      </p:sp>
      <p:sp>
        <p:nvSpPr>
          <p:cNvPr id="29712" name="Rectangle 18">
            <a:extLst>
              <a:ext uri="{FF2B5EF4-FFF2-40B4-BE49-F238E27FC236}">
                <a16:creationId xmlns:a16="http://schemas.microsoft.com/office/drawing/2014/main" id="{47CA2C9D-E11C-3A48-8CF6-86960F8CD210}"/>
              </a:ext>
            </a:extLst>
          </p:cNvPr>
          <p:cNvSpPr>
            <a:spLocks/>
          </p:cNvSpPr>
          <p:nvPr/>
        </p:nvSpPr>
        <p:spPr bwMode="auto">
          <a:xfrm>
            <a:off x="6515100" y="36195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%r12d</a:t>
            </a:r>
          </a:p>
        </p:txBody>
      </p:sp>
      <p:sp>
        <p:nvSpPr>
          <p:cNvPr id="29713" name="Rectangle 19">
            <a:extLst>
              <a:ext uri="{FF2B5EF4-FFF2-40B4-BE49-F238E27FC236}">
                <a16:creationId xmlns:a16="http://schemas.microsoft.com/office/drawing/2014/main" id="{58D364D8-2450-7C45-A3E5-A456AF8A65E3}"/>
              </a:ext>
            </a:extLst>
          </p:cNvPr>
          <p:cNvSpPr>
            <a:spLocks/>
          </p:cNvSpPr>
          <p:nvPr/>
        </p:nvSpPr>
        <p:spPr bwMode="auto">
          <a:xfrm>
            <a:off x="6515100" y="42291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%r13d</a:t>
            </a:r>
          </a:p>
        </p:txBody>
      </p:sp>
      <p:sp>
        <p:nvSpPr>
          <p:cNvPr id="29714" name="Rectangle 20">
            <a:extLst>
              <a:ext uri="{FF2B5EF4-FFF2-40B4-BE49-F238E27FC236}">
                <a16:creationId xmlns:a16="http://schemas.microsoft.com/office/drawing/2014/main" id="{000CF376-BFF0-9642-876A-BDC163A61531}"/>
              </a:ext>
            </a:extLst>
          </p:cNvPr>
          <p:cNvSpPr>
            <a:spLocks/>
          </p:cNvSpPr>
          <p:nvPr/>
        </p:nvSpPr>
        <p:spPr bwMode="auto">
          <a:xfrm>
            <a:off x="6515100" y="48387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%r14d</a:t>
            </a:r>
          </a:p>
        </p:txBody>
      </p:sp>
      <p:sp>
        <p:nvSpPr>
          <p:cNvPr id="29715" name="Rectangle 21">
            <a:extLst>
              <a:ext uri="{FF2B5EF4-FFF2-40B4-BE49-F238E27FC236}">
                <a16:creationId xmlns:a16="http://schemas.microsoft.com/office/drawing/2014/main" id="{BBB00CB5-7B9D-5F4A-8136-5CAF12E4643F}"/>
              </a:ext>
            </a:extLst>
          </p:cNvPr>
          <p:cNvSpPr>
            <a:spLocks/>
          </p:cNvSpPr>
          <p:nvPr/>
        </p:nvSpPr>
        <p:spPr bwMode="auto">
          <a:xfrm>
            <a:off x="6515100" y="54483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%r15d</a:t>
            </a:r>
          </a:p>
        </p:txBody>
      </p:sp>
      <p:sp>
        <p:nvSpPr>
          <p:cNvPr id="29716" name="Rectangle 22">
            <a:extLst>
              <a:ext uri="{FF2B5EF4-FFF2-40B4-BE49-F238E27FC236}">
                <a16:creationId xmlns:a16="http://schemas.microsoft.com/office/drawing/2014/main" id="{DCBDCB0E-50D4-8F4B-BC18-89946EE47FD5}"/>
              </a:ext>
            </a:extLst>
          </p:cNvPr>
          <p:cNvSpPr>
            <a:spLocks/>
          </p:cNvSpPr>
          <p:nvPr/>
        </p:nvSpPr>
        <p:spPr bwMode="auto">
          <a:xfrm>
            <a:off x="4724400" y="11430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%r8</a:t>
            </a:r>
          </a:p>
        </p:txBody>
      </p:sp>
      <p:sp>
        <p:nvSpPr>
          <p:cNvPr id="29717" name="Rectangle 23">
            <a:extLst>
              <a:ext uri="{FF2B5EF4-FFF2-40B4-BE49-F238E27FC236}">
                <a16:creationId xmlns:a16="http://schemas.microsoft.com/office/drawing/2014/main" id="{1A427F68-5648-1D44-B1A1-B240A8603C95}"/>
              </a:ext>
            </a:extLst>
          </p:cNvPr>
          <p:cNvSpPr>
            <a:spLocks/>
          </p:cNvSpPr>
          <p:nvPr/>
        </p:nvSpPr>
        <p:spPr bwMode="auto">
          <a:xfrm>
            <a:off x="4724400" y="17526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%r9</a:t>
            </a:r>
          </a:p>
        </p:txBody>
      </p:sp>
      <p:sp>
        <p:nvSpPr>
          <p:cNvPr id="29718" name="Rectangle 24">
            <a:extLst>
              <a:ext uri="{FF2B5EF4-FFF2-40B4-BE49-F238E27FC236}">
                <a16:creationId xmlns:a16="http://schemas.microsoft.com/office/drawing/2014/main" id="{09FEC89E-3996-E54B-9230-FCBEAE6F1541}"/>
              </a:ext>
            </a:extLst>
          </p:cNvPr>
          <p:cNvSpPr>
            <a:spLocks/>
          </p:cNvSpPr>
          <p:nvPr/>
        </p:nvSpPr>
        <p:spPr bwMode="auto">
          <a:xfrm>
            <a:off x="4724400" y="23622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%r10</a:t>
            </a:r>
          </a:p>
        </p:txBody>
      </p:sp>
      <p:sp>
        <p:nvSpPr>
          <p:cNvPr id="29719" name="Rectangle 25">
            <a:extLst>
              <a:ext uri="{FF2B5EF4-FFF2-40B4-BE49-F238E27FC236}">
                <a16:creationId xmlns:a16="http://schemas.microsoft.com/office/drawing/2014/main" id="{21BF1B6A-A50A-5741-8587-A31BD79B4E61}"/>
              </a:ext>
            </a:extLst>
          </p:cNvPr>
          <p:cNvSpPr>
            <a:spLocks/>
          </p:cNvSpPr>
          <p:nvPr/>
        </p:nvSpPr>
        <p:spPr bwMode="auto">
          <a:xfrm>
            <a:off x="4724400" y="29718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%r11</a:t>
            </a:r>
          </a:p>
        </p:txBody>
      </p:sp>
      <p:sp>
        <p:nvSpPr>
          <p:cNvPr id="29720" name="Rectangle 26">
            <a:extLst>
              <a:ext uri="{FF2B5EF4-FFF2-40B4-BE49-F238E27FC236}">
                <a16:creationId xmlns:a16="http://schemas.microsoft.com/office/drawing/2014/main" id="{C24F4E8C-7311-584A-B1EF-525BF40E7403}"/>
              </a:ext>
            </a:extLst>
          </p:cNvPr>
          <p:cNvSpPr>
            <a:spLocks/>
          </p:cNvSpPr>
          <p:nvPr/>
        </p:nvSpPr>
        <p:spPr bwMode="auto">
          <a:xfrm>
            <a:off x="4724400" y="35814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%r12</a:t>
            </a:r>
          </a:p>
        </p:txBody>
      </p:sp>
      <p:sp>
        <p:nvSpPr>
          <p:cNvPr id="29721" name="Rectangle 27">
            <a:extLst>
              <a:ext uri="{FF2B5EF4-FFF2-40B4-BE49-F238E27FC236}">
                <a16:creationId xmlns:a16="http://schemas.microsoft.com/office/drawing/2014/main" id="{A638AC04-4057-8147-A8CD-AFE6FB29F4AB}"/>
              </a:ext>
            </a:extLst>
          </p:cNvPr>
          <p:cNvSpPr>
            <a:spLocks/>
          </p:cNvSpPr>
          <p:nvPr/>
        </p:nvSpPr>
        <p:spPr bwMode="auto">
          <a:xfrm>
            <a:off x="4724400" y="41910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%r13</a:t>
            </a:r>
          </a:p>
        </p:txBody>
      </p:sp>
      <p:sp>
        <p:nvSpPr>
          <p:cNvPr id="29722" name="Rectangle 28">
            <a:extLst>
              <a:ext uri="{FF2B5EF4-FFF2-40B4-BE49-F238E27FC236}">
                <a16:creationId xmlns:a16="http://schemas.microsoft.com/office/drawing/2014/main" id="{112A70A0-13E0-6E4B-B6BB-D4506783AACA}"/>
              </a:ext>
            </a:extLst>
          </p:cNvPr>
          <p:cNvSpPr>
            <a:spLocks/>
          </p:cNvSpPr>
          <p:nvPr/>
        </p:nvSpPr>
        <p:spPr bwMode="auto">
          <a:xfrm>
            <a:off x="4724400" y="48006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%r14</a:t>
            </a:r>
          </a:p>
        </p:txBody>
      </p:sp>
      <p:sp>
        <p:nvSpPr>
          <p:cNvPr id="29723" name="Rectangle 29">
            <a:extLst>
              <a:ext uri="{FF2B5EF4-FFF2-40B4-BE49-F238E27FC236}">
                <a16:creationId xmlns:a16="http://schemas.microsoft.com/office/drawing/2014/main" id="{3A3A2209-919E-4B4F-BE12-93FC1A535E2E}"/>
              </a:ext>
            </a:extLst>
          </p:cNvPr>
          <p:cNvSpPr>
            <a:spLocks/>
          </p:cNvSpPr>
          <p:nvPr/>
        </p:nvSpPr>
        <p:spPr bwMode="auto">
          <a:xfrm>
            <a:off x="4724400" y="54102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%r15</a:t>
            </a:r>
          </a:p>
        </p:txBody>
      </p:sp>
      <p:sp>
        <p:nvSpPr>
          <p:cNvPr id="29724" name="Rectangle 30">
            <a:extLst>
              <a:ext uri="{FF2B5EF4-FFF2-40B4-BE49-F238E27FC236}">
                <a16:creationId xmlns:a16="http://schemas.microsoft.com/office/drawing/2014/main" id="{133E39AB-1603-AE44-A4AB-19E5427B85D9}"/>
              </a:ext>
            </a:extLst>
          </p:cNvPr>
          <p:cNvSpPr>
            <a:spLocks/>
          </p:cNvSpPr>
          <p:nvPr/>
        </p:nvSpPr>
        <p:spPr bwMode="auto">
          <a:xfrm>
            <a:off x="762000" y="11430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rax</a:t>
            </a:r>
            <a:endParaRPr lang="en-US" altLang="en-US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29725" name="Rectangle 31">
            <a:extLst>
              <a:ext uri="{FF2B5EF4-FFF2-40B4-BE49-F238E27FC236}">
                <a16:creationId xmlns:a16="http://schemas.microsoft.com/office/drawing/2014/main" id="{BC43F558-8F0F-7441-91DE-05BE2228EF4D}"/>
              </a:ext>
            </a:extLst>
          </p:cNvPr>
          <p:cNvSpPr>
            <a:spLocks/>
          </p:cNvSpPr>
          <p:nvPr/>
        </p:nvSpPr>
        <p:spPr bwMode="auto">
          <a:xfrm>
            <a:off x="762000" y="17526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%rbx</a:t>
            </a:r>
          </a:p>
        </p:txBody>
      </p:sp>
      <p:sp>
        <p:nvSpPr>
          <p:cNvPr id="29726" name="Rectangle 32">
            <a:extLst>
              <a:ext uri="{FF2B5EF4-FFF2-40B4-BE49-F238E27FC236}">
                <a16:creationId xmlns:a16="http://schemas.microsoft.com/office/drawing/2014/main" id="{C33151B2-1964-A843-A3A5-85C748319126}"/>
              </a:ext>
            </a:extLst>
          </p:cNvPr>
          <p:cNvSpPr>
            <a:spLocks/>
          </p:cNvSpPr>
          <p:nvPr/>
        </p:nvSpPr>
        <p:spPr bwMode="auto">
          <a:xfrm>
            <a:off x="762000" y="23622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%rcx</a:t>
            </a:r>
          </a:p>
        </p:txBody>
      </p:sp>
      <p:sp>
        <p:nvSpPr>
          <p:cNvPr id="29727" name="Rectangle 33">
            <a:extLst>
              <a:ext uri="{FF2B5EF4-FFF2-40B4-BE49-F238E27FC236}">
                <a16:creationId xmlns:a16="http://schemas.microsoft.com/office/drawing/2014/main" id="{CE848596-4469-3E46-ADC8-24AF3F8B08AB}"/>
              </a:ext>
            </a:extLst>
          </p:cNvPr>
          <p:cNvSpPr>
            <a:spLocks/>
          </p:cNvSpPr>
          <p:nvPr/>
        </p:nvSpPr>
        <p:spPr bwMode="auto">
          <a:xfrm>
            <a:off x="762000" y="29718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%rdx</a:t>
            </a:r>
          </a:p>
        </p:txBody>
      </p:sp>
      <p:sp>
        <p:nvSpPr>
          <p:cNvPr id="29728" name="Rectangle 34">
            <a:extLst>
              <a:ext uri="{FF2B5EF4-FFF2-40B4-BE49-F238E27FC236}">
                <a16:creationId xmlns:a16="http://schemas.microsoft.com/office/drawing/2014/main" id="{653E8D21-54AF-F840-BAC0-25A00079F78D}"/>
              </a:ext>
            </a:extLst>
          </p:cNvPr>
          <p:cNvSpPr>
            <a:spLocks/>
          </p:cNvSpPr>
          <p:nvPr/>
        </p:nvSpPr>
        <p:spPr bwMode="auto">
          <a:xfrm>
            <a:off x="762000" y="35814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rsi</a:t>
            </a:r>
            <a:endParaRPr lang="en-US" altLang="en-US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29729" name="Rectangle 35">
            <a:extLst>
              <a:ext uri="{FF2B5EF4-FFF2-40B4-BE49-F238E27FC236}">
                <a16:creationId xmlns:a16="http://schemas.microsoft.com/office/drawing/2014/main" id="{408EDFC5-8EA8-2545-8852-A5FC5268137C}"/>
              </a:ext>
            </a:extLst>
          </p:cNvPr>
          <p:cNvSpPr>
            <a:spLocks/>
          </p:cNvSpPr>
          <p:nvPr/>
        </p:nvSpPr>
        <p:spPr bwMode="auto">
          <a:xfrm>
            <a:off x="762000" y="41910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rdi</a:t>
            </a:r>
            <a:endParaRPr lang="en-US" altLang="en-US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29730" name="Rectangle 36">
            <a:extLst>
              <a:ext uri="{FF2B5EF4-FFF2-40B4-BE49-F238E27FC236}">
                <a16:creationId xmlns:a16="http://schemas.microsoft.com/office/drawing/2014/main" id="{3217EAA8-9265-934A-82CE-6F9D041CBAAF}"/>
              </a:ext>
            </a:extLst>
          </p:cNvPr>
          <p:cNvSpPr>
            <a:spLocks/>
          </p:cNvSpPr>
          <p:nvPr/>
        </p:nvSpPr>
        <p:spPr bwMode="auto">
          <a:xfrm>
            <a:off x="762000" y="54102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%rbp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C3326C-6F18-0241-BF67-BE17015B1996}"/>
              </a:ext>
            </a:extLst>
          </p:cNvPr>
          <p:cNvSpPr>
            <a:spLocks/>
          </p:cNvSpPr>
          <p:nvPr/>
        </p:nvSpPr>
        <p:spPr bwMode="auto">
          <a:xfrm>
            <a:off x="774700" y="481330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rsp</a:t>
            </a:r>
            <a:endParaRPr lang="en-US" altLang="en-US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B6613364-A2FE-7049-834C-BE468FA5891F}"/>
              </a:ext>
            </a:extLst>
          </p:cNvPr>
          <p:cNvSpPr>
            <a:spLocks/>
          </p:cNvSpPr>
          <p:nvPr/>
        </p:nvSpPr>
        <p:spPr bwMode="auto">
          <a:xfrm>
            <a:off x="2531464" y="4849734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sz="1800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esp</a:t>
            </a:r>
            <a:endParaRPr lang="en-US" altLang="en-US" sz="1800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035800" cy="573088"/>
          </a:xfrm>
        </p:spPr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7" y="1161288"/>
            <a:ext cx="8062913" cy="5239512"/>
          </a:xfrm>
        </p:spPr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Word </a:t>
            </a:r>
            <a:r>
              <a:rPr lang="mr-IN" dirty="0">
                <a:solidFill>
                  <a:schemeClr val="tx1"/>
                </a:solidFill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refers to a 16-bit data type (historically)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32-bit: double word / “long” word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64-bit: quad word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 marL="223838" indent="-223838" defTabSz="895350">
              <a:spcBef>
                <a:spcPts val="0"/>
              </a:spcBef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In x86-64</a:t>
            </a:r>
          </a:p>
          <a:p>
            <a:pPr marL="3086100" lvl="7" indent="0" defTabSz="895350">
              <a:spcBef>
                <a:spcPts val="0"/>
              </a:spcBef>
              <a:buNone/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       code Suffix	size (byte)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char	byte	b		1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short	word	w		2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	double	l		4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long	quad	q		8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char *	quad	q		8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float	single prec.	s (l)	4</a:t>
            </a:r>
          </a:p>
          <a:p>
            <a:pPr marL="623888" lvl="1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double	double prec.	l (q)	8</a:t>
            </a:r>
          </a:p>
        </p:txBody>
      </p:sp>
    </p:spTree>
    <p:extLst>
      <p:ext uri="{BB962C8B-B14F-4D97-AF65-F5344CB8AC3E}">
        <p14:creationId xmlns:p14="http://schemas.microsoft.com/office/powerpoint/2010/main" val="1542441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69BC249-DB3A-EB4B-AC9A-4B737E01AE9C}"/>
              </a:ext>
            </a:extLst>
          </p:cNvPr>
          <p:cNvSpPr txBox="1">
            <a:spLocks noChangeArrowheads="1"/>
          </p:cNvSpPr>
          <p:nvPr/>
        </p:nvSpPr>
        <p:spPr>
          <a:xfrm>
            <a:off x="404813" y="247650"/>
            <a:ext cx="8716962" cy="781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Moving Data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ACCC6C28-FE0F-414E-B908-17591583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02960"/>
            <a:ext cx="4766664" cy="471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b="0" dirty="0">
                <a:latin typeface="Calibri" panose="020F0502020204030204" pitchFamily="34" charset="0"/>
              </a:rPr>
              <a:t>Moving Data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movx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>
                <a:latin typeface="Calibri" panose="020F0502020204030204" pitchFamily="34" charset="0"/>
              </a:rPr>
              <a:t>Source</a:t>
            </a:r>
            <a:r>
              <a:rPr lang="en-US" altLang="en-US" sz="2000" b="0" dirty="0">
                <a:latin typeface="Calibri" panose="020F0502020204030204" pitchFamily="34" charset="0"/>
              </a:rPr>
              <a:t>,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: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endParaRPr lang="en-US" altLang="en-US" sz="2000" b="0" dirty="0">
              <a:latin typeface="Calibri" panose="020F0502020204030204" pitchFamily="34" charset="0"/>
            </a:endParaRPr>
          </a:p>
          <a:p>
            <a:pPr marL="4000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1</a:t>
            </a:r>
            <a:r>
              <a:rPr lang="en-US" altLang="en-US" sz="2000" b="0" baseline="30000" dirty="0">
                <a:latin typeface="Calibri" panose="020F0502020204030204" pitchFamily="34" charset="0"/>
              </a:rPr>
              <a:t>st</a:t>
            </a:r>
            <a:r>
              <a:rPr lang="en-US" altLang="en-US" sz="2000" b="0" dirty="0">
                <a:latin typeface="Calibri" panose="020F0502020204030204" pitchFamily="34" charset="0"/>
              </a:rPr>
              <a:t> operand </a:t>
            </a:r>
            <a:r>
              <a:rPr lang="en-US" altLang="en-US" sz="2000" b="0" dirty="0">
                <a:solidFill>
                  <a:srgbClr val="FF0000"/>
                </a:solidFill>
                <a:latin typeface="Calibri" panose="020F0502020204030204" pitchFamily="34" charset="0"/>
              </a:rPr>
              <a:t>=&gt;</a:t>
            </a:r>
            <a:r>
              <a:rPr lang="en-US" altLang="en-US" sz="2000" b="0" dirty="0">
                <a:latin typeface="Calibri" panose="020F0502020204030204" pitchFamily="34" charset="0"/>
              </a:rPr>
              <a:t> 2</a:t>
            </a:r>
            <a:r>
              <a:rPr lang="en-US" altLang="en-US" sz="2000" b="0" baseline="30000" dirty="0">
                <a:latin typeface="Calibri" panose="020F0502020204030204" pitchFamily="34" charset="0"/>
              </a:rPr>
              <a:t>nd</a:t>
            </a:r>
            <a:r>
              <a:rPr lang="en-US" altLang="en-US" sz="2000" b="0" dirty="0">
                <a:latin typeface="Calibri" panose="020F0502020204030204" pitchFamily="34" charset="0"/>
              </a:rPr>
              <a:t> operand</a:t>
            </a:r>
            <a:endParaRPr lang="en-US" alt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000" b="0" dirty="0">
                <a:latin typeface="Calibri" panose="020F0502020204030204" pitchFamily="34" charset="0"/>
              </a:rPr>
              <a:t> refers to the size moved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 sz="2000" b="0" dirty="0">
                <a:latin typeface="Calibri" panose="020F0502020204030204" pitchFamily="34" charset="0"/>
              </a:rPr>
              <a:t> = quad word (64 bits)  	% </a:t>
            </a:r>
            <a:r>
              <a:rPr lang="en-US" altLang="en-US" sz="2000" b="0" dirty="0" err="1">
                <a:latin typeface="Calibri" panose="020F0502020204030204" pitchFamily="34" charset="0"/>
              </a:rPr>
              <a:t>rax</a:t>
            </a:r>
            <a:endParaRPr lang="en-US" altLang="en-US" sz="2000" b="0" dirty="0"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altLang="en-US" sz="2000" b="0" dirty="0">
                <a:latin typeface="Calibri" panose="020F0502020204030204" pitchFamily="34" charset="0"/>
              </a:rPr>
              <a:t> = long word   (32 bits)	% </a:t>
            </a:r>
            <a:r>
              <a:rPr lang="en-US" altLang="en-US" sz="2000" b="0" dirty="0" err="1">
                <a:latin typeface="Calibri" panose="020F0502020204030204" pitchFamily="34" charset="0"/>
              </a:rPr>
              <a:t>eax</a:t>
            </a:r>
            <a:endParaRPr lang="en-US" altLang="en-US" sz="2000" b="0" dirty="0">
              <a:latin typeface="Calibri" panose="020F0502020204030204" pitchFamily="34" charset="0"/>
            </a:endParaRP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en-US" sz="2000" b="0" dirty="0">
                <a:latin typeface="Calibri" panose="020F0502020204030204" pitchFamily="34" charset="0"/>
              </a:rPr>
              <a:t> = word	          (16 bit)	% ax</a:t>
            </a:r>
          </a:p>
          <a:p>
            <a:pPr marL="800100" lvl="1" indent="-342900">
              <a:spcBef>
                <a:spcPct val="20000"/>
              </a:spcBef>
              <a:buFontTx/>
              <a:buChar char="-"/>
            </a:pPr>
            <a:r>
              <a:rPr lang="en-US" alt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sz="2000" b="0" dirty="0">
                <a:latin typeface="Calibri" panose="020F0502020204030204" pitchFamily="34" charset="0"/>
              </a:rPr>
              <a:t> = byte	          (8 bits)	% ah, al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b="0" dirty="0">
              <a:latin typeface="Calibri" panose="020F0502020204030204" pitchFamily="34" charset="0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A4EC8C8E-4C1F-1E45-AC36-61E7DB0269F6}"/>
              </a:ext>
            </a:extLst>
          </p:cNvPr>
          <p:cNvSpPr>
            <a:spLocks/>
          </p:cNvSpPr>
          <p:nvPr/>
        </p:nvSpPr>
        <p:spPr bwMode="auto">
          <a:xfrm>
            <a:off x="5029200" y="120015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rax</a:t>
            </a:r>
            <a:endParaRPr lang="en-US" altLang="en-US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14" name="Rectangle 31">
            <a:extLst>
              <a:ext uri="{FF2B5EF4-FFF2-40B4-BE49-F238E27FC236}">
                <a16:creationId xmlns:a16="http://schemas.microsoft.com/office/drawing/2014/main" id="{62E8337B-243C-5649-B737-78F1CD72D96D}"/>
              </a:ext>
            </a:extLst>
          </p:cNvPr>
          <p:cNvSpPr>
            <a:spLocks/>
          </p:cNvSpPr>
          <p:nvPr/>
        </p:nvSpPr>
        <p:spPr bwMode="auto">
          <a:xfrm>
            <a:off x="5029200" y="180975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%rbx</a:t>
            </a:r>
          </a:p>
        </p:txBody>
      </p:sp>
      <p:sp>
        <p:nvSpPr>
          <p:cNvPr id="15" name="Rectangle 32">
            <a:extLst>
              <a:ext uri="{FF2B5EF4-FFF2-40B4-BE49-F238E27FC236}">
                <a16:creationId xmlns:a16="http://schemas.microsoft.com/office/drawing/2014/main" id="{5D427F2F-D399-EA41-B24E-1046DF491124}"/>
              </a:ext>
            </a:extLst>
          </p:cNvPr>
          <p:cNvSpPr>
            <a:spLocks/>
          </p:cNvSpPr>
          <p:nvPr/>
        </p:nvSpPr>
        <p:spPr bwMode="auto">
          <a:xfrm>
            <a:off x="5029200" y="241935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%rcx</a:t>
            </a:r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12984285-D347-414B-8B8E-67D081BAAE77}"/>
              </a:ext>
            </a:extLst>
          </p:cNvPr>
          <p:cNvSpPr>
            <a:spLocks/>
          </p:cNvSpPr>
          <p:nvPr/>
        </p:nvSpPr>
        <p:spPr bwMode="auto">
          <a:xfrm>
            <a:off x="5029200" y="302895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%rdx</a:t>
            </a: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25972EF7-DDA7-E947-89A9-84C04899C291}"/>
              </a:ext>
            </a:extLst>
          </p:cNvPr>
          <p:cNvSpPr>
            <a:spLocks/>
          </p:cNvSpPr>
          <p:nvPr/>
        </p:nvSpPr>
        <p:spPr bwMode="auto">
          <a:xfrm>
            <a:off x="5029200" y="363855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rsi</a:t>
            </a:r>
            <a:endParaRPr lang="en-US" altLang="en-US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149E5555-7E21-F84E-BCE8-C822CDE75521}"/>
              </a:ext>
            </a:extLst>
          </p:cNvPr>
          <p:cNvSpPr>
            <a:spLocks/>
          </p:cNvSpPr>
          <p:nvPr/>
        </p:nvSpPr>
        <p:spPr bwMode="auto">
          <a:xfrm>
            <a:off x="5029200" y="424815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rdi</a:t>
            </a:r>
            <a:endParaRPr lang="en-US" altLang="en-US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19" name="Rectangle 36">
            <a:extLst>
              <a:ext uri="{FF2B5EF4-FFF2-40B4-BE49-F238E27FC236}">
                <a16:creationId xmlns:a16="http://schemas.microsoft.com/office/drawing/2014/main" id="{5F0EBEC2-9384-3142-AE63-0F9155DF552B}"/>
              </a:ext>
            </a:extLst>
          </p:cNvPr>
          <p:cNvSpPr>
            <a:spLocks/>
          </p:cNvSpPr>
          <p:nvPr/>
        </p:nvSpPr>
        <p:spPr bwMode="auto">
          <a:xfrm>
            <a:off x="5029200" y="546735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%rbp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7C8727-FECB-0C49-BD85-98D18838C62D}"/>
              </a:ext>
            </a:extLst>
          </p:cNvPr>
          <p:cNvSpPr>
            <a:spLocks/>
          </p:cNvSpPr>
          <p:nvPr/>
        </p:nvSpPr>
        <p:spPr bwMode="auto">
          <a:xfrm>
            <a:off x="5041900" y="4870450"/>
            <a:ext cx="35560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rsp</a:t>
            </a:r>
            <a:endParaRPr lang="en-US" altLang="en-US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BB648FBE-59A5-B14F-99FB-85899E82050C}"/>
              </a:ext>
            </a:extLst>
          </p:cNvPr>
          <p:cNvSpPr>
            <a:spLocks/>
          </p:cNvSpPr>
          <p:nvPr/>
        </p:nvSpPr>
        <p:spPr bwMode="auto">
          <a:xfrm>
            <a:off x="6819900" y="12192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sz="1800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eax</a:t>
            </a:r>
            <a:endParaRPr lang="en-US" altLang="en-US" sz="1800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59C85951-F134-B24A-8110-0A0E5AA5EFE1}"/>
              </a:ext>
            </a:extLst>
          </p:cNvPr>
          <p:cNvSpPr>
            <a:spLocks/>
          </p:cNvSpPr>
          <p:nvPr/>
        </p:nvSpPr>
        <p:spPr bwMode="auto">
          <a:xfrm>
            <a:off x="6819900" y="18288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%ebx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88463895-8380-584E-9FE4-DC6E6244FDFB}"/>
              </a:ext>
            </a:extLst>
          </p:cNvPr>
          <p:cNvSpPr>
            <a:spLocks/>
          </p:cNvSpPr>
          <p:nvPr/>
        </p:nvSpPr>
        <p:spPr bwMode="auto">
          <a:xfrm>
            <a:off x="6819900" y="24384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%ecx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1DF83EE5-2A1F-A44F-AA2F-03D3D16F2C1F}"/>
              </a:ext>
            </a:extLst>
          </p:cNvPr>
          <p:cNvSpPr>
            <a:spLocks/>
          </p:cNvSpPr>
          <p:nvPr/>
        </p:nvSpPr>
        <p:spPr bwMode="auto">
          <a:xfrm>
            <a:off x="6819900" y="30480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%edx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AE733671-5868-2340-8CBE-361ED7B5BB60}"/>
              </a:ext>
            </a:extLst>
          </p:cNvPr>
          <p:cNvSpPr>
            <a:spLocks/>
          </p:cNvSpPr>
          <p:nvPr/>
        </p:nvSpPr>
        <p:spPr bwMode="auto">
          <a:xfrm>
            <a:off x="6819900" y="36576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%esi</a:t>
            </a: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4AD6BB4A-FD43-F14E-9992-8E2D9CFDE1EF}"/>
              </a:ext>
            </a:extLst>
          </p:cNvPr>
          <p:cNvSpPr>
            <a:spLocks/>
          </p:cNvSpPr>
          <p:nvPr/>
        </p:nvSpPr>
        <p:spPr bwMode="auto">
          <a:xfrm>
            <a:off x="6819900" y="42672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%edi</a:t>
            </a: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46BFFBD1-D746-9B47-9B99-93C40C28E5B6}"/>
              </a:ext>
            </a:extLst>
          </p:cNvPr>
          <p:cNvSpPr>
            <a:spLocks/>
          </p:cNvSpPr>
          <p:nvPr/>
        </p:nvSpPr>
        <p:spPr bwMode="auto">
          <a:xfrm>
            <a:off x="6819900" y="5473700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%ebp</a:t>
            </a:r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706E985B-09BE-8C49-A9F4-05B5C00C9EFF}"/>
              </a:ext>
            </a:extLst>
          </p:cNvPr>
          <p:cNvSpPr>
            <a:spLocks/>
          </p:cNvSpPr>
          <p:nvPr/>
        </p:nvSpPr>
        <p:spPr bwMode="auto">
          <a:xfrm>
            <a:off x="6798664" y="4887834"/>
            <a:ext cx="1765300" cy="444500"/>
          </a:xfrm>
          <a:prstGeom prst="rect">
            <a:avLst/>
          </a:prstGeom>
          <a:solidFill>
            <a:srgbClr val="D8D8D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8100" tIns="38100" rIns="38100" bIns="38100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%</a:t>
            </a:r>
            <a:r>
              <a:rPr lang="en-US" altLang="en-US" sz="1800" dirty="0" err="1">
                <a:latin typeface="Courier New Bold" panose="02070309020205020404" pitchFamily="49" charset="0"/>
                <a:ea typeface="Courier New Bold" panose="02070309020205020404" pitchFamily="49" charset="0"/>
                <a:cs typeface="Courier New Bold" panose="02070309020205020404" pitchFamily="49" charset="0"/>
                <a:sym typeface="Courier New Bold" panose="02070309020205020404" pitchFamily="49" charset="0"/>
              </a:rPr>
              <a:t>esp</a:t>
            </a:r>
            <a:endParaRPr lang="en-US" altLang="en-US" sz="1800" dirty="0">
              <a:latin typeface="Courier New Bold" panose="02070309020205020404" pitchFamily="49" charset="0"/>
              <a:ea typeface="Courier New Bold" panose="02070309020205020404" pitchFamily="49" charset="0"/>
              <a:cs typeface="Courier New Bold" panose="02070309020205020404" pitchFamily="49" charset="0"/>
              <a:sym typeface="Courier New Bold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69BC249-DB3A-EB4B-AC9A-4B737E01AE9C}"/>
              </a:ext>
            </a:extLst>
          </p:cNvPr>
          <p:cNvSpPr txBox="1">
            <a:spLocks noChangeArrowheads="1"/>
          </p:cNvSpPr>
          <p:nvPr/>
        </p:nvSpPr>
        <p:spPr>
          <a:xfrm>
            <a:off x="404813" y="247650"/>
            <a:ext cx="8716962" cy="781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Moving Data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ACCC6C28-FE0F-414E-B908-17591583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778668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b="0" dirty="0">
                <a:latin typeface="Calibri" panose="020F0502020204030204" pitchFamily="34" charset="0"/>
              </a:rPr>
              <a:t>Operand Types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Immediate: Constant integer data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Like C constant, but prefixed with </a:t>
            </a:r>
            <a:r>
              <a:rPr lang="ja-JP" altLang="en-US" sz="2000" b="0">
                <a:latin typeface="Calibri" panose="020F0502020204030204" pitchFamily="34" charset="0"/>
              </a:rPr>
              <a:t>‘</a:t>
            </a:r>
            <a:r>
              <a:rPr lang="en-US" altLang="ja-JP" sz="2000" b="0" dirty="0">
                <a:latin typeface="Courier New" panose="02070309020205020404" pitchFamily="49" charset="0"/>
              </a:rPr>
              <a:t>$</a:t>
            </a:r>
            <a:r>
              <a:rPr lang="ja-JP" altLang="en-US" sz="2000" b="0">
                <a:latin typeface="Calibri" panose="020F0502020204030204" pitchFamily="34" charset="0"/>
              </a:rPr>
              <a:t>’</a:t>
            </a:r>
            <a:endParaRPr lang="en-US" altLang="ja-JP" sz="2000" b="0" dirty="0">
              <a:latin typeface="Calibri" panose="020F0502020204030204" pitchFamily="34" charset="0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E.g., </a:t>
            </a:r>
            <a:r>
              <a:rPr lang="en-US" altLang="en-US" sz="2000" b="0" dirty="0">
                <a:latin typeface="Courier New" panose="02070309020205020404" pitchFamily="49" charset="0"/>
              </a:rPr>
              <a:t>$0x400</a:t>
            </a:r>
            <a:r>
              <a:rPr lang="en-US" altLang="en-US" sz="2000" b="0" dirty="0">
                <a:latin typeface="Calibri" panose="020F0502020204030204" pitchFamily="34" charset="0"/>
              </a:rPr>
              <a:t>, </a:t>
            </a:r>
            <a:r>
              <a:rPr lang="en-US" altLang="en-US" sz="2000" b="0" dirty="0">
                <a:latin typeface="Courier New" panose="02070309020205020404" pitchFamily="49" charset="0"/>
              </a:rPr>
              <a:t>$-533</a:t>
            </a:r>
            <a:endParaRPr lang="en-US" altLang="en-US" sz="2000" b="0" dirty="0">
              <a:latin typeface="Calibri" panose="020F0502020204030204" pitchFamily="34" charset="0"/>
            </a:endParaRP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Encoded with 1, 2, or 4 bytes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Register: One of 16 integer registers (only 8 in 32-bit x86)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But </a:t>
            </a:r>
            <a:r>
              <a:rPr lang="en-US" altLang="en-US" sz="2000" b="0" dirty="0">
                <a:latin typeface="Courier New" panose="02070309020205020404" pitchFamily="49" charset="0"/>
              </a:rPr>
              <a:t>%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rsp</a:t>
            </a:r>
            <a:r>
              <a:rPr lang="en-US" altLang="en-US" sz="2000" b="0" dirty="0">
                <a:latin typeface="Calibri" panose="020F0502020204030204" pitchFamily="34" charset="0"/>
              </a:rPr>
              <a:t> and </a:t>
            </a:r>
            <a:r>
              <a:rPr lang="en-US" altLang="en-US" sz="2000" b="0" dirty="0">
                <a:latin typeface="Courier New" panose="02070309020205020404" pitchFamily="49" charset="0"/>
              </a:rPr>
              <a:t>%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rbp</a:t>
            </a:r>
            <a:r>
              <a:rPr lang="en-US" altLang="en-US" sz="2000" b="0" dirty="0">
                <a:latin typeface="Calibri" panose="020F0502020204030204" pitchFamily="34" charset="0"/>
              </a:rPr>
              <a:t> reserved for special use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Some others have special uses for particular instructions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Memory: 8 consecutive bytes of memory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Various </a:t>
            </a:r>
            <a:r>
              <a:rPr lang="ja-JP" altLang="en-US" sz="2000" b="0">
                <a:latin typeface="Calibri" panose="020F0502020204030204" pitchFamily="34" charset="0"/>
              </a:rPr>
              <a:t>“</a:t>
            </a:r>
            <a:r>
              <a:rPr lang="en-US" altLang="ja-JP" sz="2000" b="0" dirty="0">
                <a:latin typeface="Calibri" panose="020F0502020204030204" pitchFamily="34" charset="0"/>
              </a:rPr>
              <a:t>address modes</a:t>
            </a:r>
            <a:r>
              <a:rPr lang="ja-JP" altLang="en-US" sz="2000" b="0">
                <a:latin typeface="Calibri" panose="020F0502020204030204" pitchFamily="34" charset="0"/>
              </a:rPr>
              <a:t>”</a:t>
            </a:r>
            <a:endParaRPr lang="en-US" altLang="en-US" sz="2000" b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933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8991600" cy="533400"/>
          </a:xfrm>
        </p:spPr>
        <p:txBody>
          <a:bodyPr/>
          <a:lstStyle/>
          <a:p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/>
              <a:t> Operand Combinations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943600"/>
            <a:ext cx="8140700" cy="533400"/>
          </a:xfrm>
          <a:noFill/>
        </p:spPr>
        <p:txBody>
          <a:bodyPr lIns="0" tIns="0" rIns="0" bIns="0"/>
          <a:lstStyle/>
          <a:p>
            <a:pPr marL="0" indent="0" algn="ctr">
              <a:buNone/>
            </a:pPr>
            <a:r>
              <a:rPr lang="en-US" i="1" dirty="0">
                <a:solidFill>
                  <a:srgbClr val="C00000"/>
                </a:solidFill>
              </a:rPr>
              <a:t>Cannot do memory-memory transfer with a single instruction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228600" y="3771900"/>
            <a:ext cx="93627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ourier New" pitchFamily="49" charset="0"/>
              </a:rPr>
              <a:t>movq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7701" name="Text Box 5"/>
          <p:cNvSpPr txBox="1">
            <a:spLocks noChangeArrowheads="1"/>
          </p:cNvSpPr>
          <p:nvPr/>
        </p:nvSpPr>
        <p:spPr bwMode="auto">
          <a:xfrm>
            <a:off x="1600200" y="2705100"/>
            <a:ext cx="760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Imm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1600200" y="3771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3" name="Text Box 7"/>
          <p:cNvSpPr txBox="1">
            <a:spLocks noChangeArrowheads="1"/>
          </p:cNvSpPr>
          <p:nvPr/>
        </p:nvSpPr>
        <p:spPr bwMode="auto">
          <a:xfrm>
            <a:off x="1600200" y="49149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2819400" y="2476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5" name="Text Box 9"/>
          <p:cNvSpPr txBox="1">
            <a:spLocks noChangeArrowheads="1"/>
          </p:cNvSpPr>
          <p:nvPr/>
        </p:nvSpPr>
        <p:spPr bwMode="auto">
          <a:xfrm>
            <a:off x="2819400" y="2933700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6" name="Text Box 10"/>
          <p:cNvSpPr txBox="1">
            <a:spLocks noChangeArrowheads="1"/>
          </p:cNvSpPr>
          <p:nvPr/>
        </p:nvSpPr>
        <p:spPr bwMode="auto">
          <a:xfrm>
            <a:off x="2819400" y="36195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7" name="Text Box 11"/>
          <p:cNvSpPr txBox="1">
            <a:spLocks noChangeArrowheads="1"/>
          </p:cNvSpPr>
          <p:nvPr/>
        </p:nvSpPr>
        <p:spPr bwMode="auto">
          <a:xfrm>
            <a:off x="2819400" y="4065588"/>
            <a:ext cx="8763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Mem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8" name="Text Box 12"/>
          <p:cNvSpPr txBox="1">
            <a:spLocks noChangeArrowheads="1"/>
          </p:cNvSpPr>
          <p:nvPr/>
        </p:nvSpPr>
        <p:spPr bwMode="auto">
          <a:xfrm>
            <a:off x="2819400" y="4914900"/>
            <a:ext cx="6658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 err="1">
                <a:latin typeface="Calibri" pitchFamily="34" charset="0"/>
              </a:rPr>
              <a:t>Reg</a:t>
            </a:r>
            <a:endParaRPr lang="en-US" sz="2400" i="1" dirty="0">
              <a:latin typeface="Calibri" pitchFamily="34" charset="0"/>
            </a:endParaRPr>
          </a:p>
        </p:txBody>
      </p:sp>
      <p:sp>
        <p:nvSpPr>
          <p:cNvPr id="157709" name="Text Box 13"/>
          <p:cNvSpPr txBox="1">
            <a:spLocks noChangeArrowheads="1"/>
          </p:cNvSpPr>
          <p:nvPr/>
        </p:nvSpPr>
        <p:spPr bwMode="auto">
          <a:xfrm>
            <a:off x="1447800" y="1752600"/>
            <a:ext cx="104913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Source</a:t>
            </a:r>
          </a:p>
        </p:txBody>
      </p:sp>
      <p:sp>
        <p:nvSpPr>
          <p:cNvPr id="157710" name="Text Box 14"/>
          <p:cNvSpPr txBox="1">
            <a:spLocks noChangeArrowheads="1"/>
          </p:cNvSpPr>
          <p:nvPr/>
        </p:nvSpPr>
        <p:spPr bwMode="auto">
          <a:xfrm>
            <a:off x="2819400" y="1752600"/>
            <a:ext cx="76149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Dest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157716" name="AutoShape 20"/>
          <p:cNvSpPr>
            <a:spLocks/>
          </p:cNvSpPr>
          <p:nvPr/>
        </p:nvSpPr>
        <p:spPr bwMode="auto">
          <a:xfrm>
            <a:off x="1295400" y="2628900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7" name="AutoShape 21"/>
          <p:cNvSpPr>
            <a:spLocks/>
          </p:cNvSpPr>
          <p:nvPr/>
        </p:nvSpPr>
        <p:spPr bwMode="auto">
          <a:xfrm>
            <a:off x="2514600" y="2552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8" name="AutoShape 22"/>
          <p:cNvSpPr>
            <a:spLocks/>
          </p:cNvSpPr>
          <p:nvPr/>
        </p:nvSpPr>
        <p:spPr bwMode="auto">
          <a:xfrm>
            <a:off x="2514600" y="3695700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7719" name="Text Box 23"/>
          <p:cNvSpPr txBox="1">
            <a:spLocks noChangeArrowheads="1"/>
          </p:cNvSpPr>
          <p:nvPr/>
        </p:nvSpPr>
        <p:spPr bwMode="auto">
          <a:xfrm>
            <a:off x="6858000" y="1752600"/>
            <a:ext cx="130676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 Analog</a:t>
            </a:r>
          </a:p>
        </p:txBody>
      </p:sp>
      <p:sp>
        <p:nvSpPr>
          <p:cNvPr id="157711" name="Text Box 15"/>
          <p:cNvSpPr txBox="1">
            <a:spLocks noChangeArrowheads="1"/>
          </p:cNvSpPr>
          <p:nvPr/>
        </p:nvSpPr>
        <p:spPr bwMode="auto">
          <a:xfrm>
            <a:off x="3733800" y="2506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$0x4,%rax</a:t>
            </a:r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6673850" y="2506663"/>
            <a:ext cx="18605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0x4;</a:t>
            </a:r>
          </a:p>
        </p:txBody>
      </p:sp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3733800" y="2963863"/>
            <a:ext cx="280119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$-147,(%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673850" y="29638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*p = -147;</a:t>
            </a:r>
          </a:p>
        </p:txBody>
      </p:sp>
      <p:sp>
        <p:nvSpPr>
          <p:cNvPr id="157713" name="Text Box 17"/>
          <p:cNvSpPr txBox="1">
            <a:spLocks noChangeArrowheads="1"/>
          </p:cNvSpPr>
          <p:nvPr/>
        </p:nvSpPr>
        <p:spPr bwMode="auto">
          <a:xfrm>
            <a:off x="3733800" y="3649663"/>
            <a:ext cx="233945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2" name="Text Box 26"/>
          <p:cNvSpPr txBox="1">
            <a:spLocks noChangeArrowheads="1"/>
          </p:cNvSpPr>
          <p:nvPr/>
        </p:nvSpPr>
        <p:spPr bwMode="auto">
          <a:xfrm>
            <a:off x="6673850" y="3649663"/>
            <a:ext cx="23177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temp2 = temp1;</a:t>
            </a:r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3733800" y="4095750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,(%</a:t>
            </a:r>
            <a:r>
              <a:rPr lang="en-US" sz="2000" dirty="0" err="1">
                <a:latin typeface="Courier New" pitchFamily="49" charset="0"/>
              </a:rPr>
              <a:t>rdx</a:t>
            </a:r>
            <a:r>
              <a:rPr lang="en-US" sz="2000" dirty="0">
                <a:latin typeface="Courier New" pitchFamily="49" charset="0"/>
              </a:rPr>
              <a:t>)</a:t>
            </a:r>
          </a:p>
        </p:txBody>
      </p:sp>
      <p:sp>
        <p:nvSpPr>
          <p:cNvPr id="157723" name="Text Box 27"/>
          <p:cNvSpPr txBox="1">
            <a:spLocks noChangeArrowheads="1"/>
          </p:cNvSpPr>
          <p:nvPr/>
        </p:nvSpPr>
        <p:spPr bwMode="auto">
          <a:xfrm>
            <a:off x="6673850" y="4095750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ourier New" pitchFamily="49" charset="0"/>
              </a:rPr>
              <a:t>*p = temp;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3733800" y="4945063"/>
            <a:ext cx="264727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ourier New" pitchFamily="49" charset="0"/>
              </a:rPr>
              <a:t>movq</a:t>
            </a:r>
            <a:r>
              <a:rPr lang="en-US" sz="2000" dirty="0">
                <a:latin typeface="Courier New" pitchFamily="49" charset="0"/>
              </a:rPr>
              <a:t> (%</a:t>
            </a:r>
            <a:r>
              <a:rPr lang="en-US" sz="2000" dirty="0" err="1">
                <a:latin typeface="Courier New" pitchFamily="49" charset="0"/>
              </a:rPr>
              <a:t>rax</a:t>
            </a:r>
            <a:r>
              <a:rPr lang="en-US" sz="2000" dirty="0">
                <a:latin typeface="Courier New" pitchFamily="49" charset="0"/>
              </a:rPr>
              <a:t>),%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157724" name="Text Box 28"/>
          <p:cNvSpPr txBox="1">
            <a:spLocks noChangeArrowheads="1"/>
          </p:cNvSpPr>
          <p:nvPr/>
        </p:nvSpPr>
        <p:spPr bwMode="auto">
          <a:xfrm>
            <a:off x="6673850" y="4945063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ourier New" pitchFamily="49" charset="0"/>
              </a:rPr>
              <a:t>temp = *p;</a:t>
            </a:r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4572000" y="1752600"/>
            <a:ext cx="1220399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 err="1">
                <a:latin typeface="Calibri" pitchFamily="34" charset="0"/>
              </a:rPr>
              <a:t>Src,</a:t>
            </a:r>
            <a:r>
              <a:rPr lang="en-US" sz="2400" dirty="0" err="1">
                <a:solidFill>
                  <a:srgbClr val="FF0000"/>
                </a:solidFill>
                <a:latin typeface="Calibri" pitchFamily="34" charset="0"/>
              </a:rPr>
              <a:t>Dest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EF6942B-589F-1A40-AEA5-68184128A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338" y="4459258"/>
            <a:ext cx="218521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sw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$t0, ($s0)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93F6731F-422C-BE49-93AE-CD3C8BB9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865" y="5335618"/>
            <a:ext cx="218521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</a:rPr>
              <a:t>lw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 $t0, ($s0)</a:t>
            </a:r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E21CD27E-263F-214F-B9EE-A08EFEF66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8565" y="2287468"/>
            <a:ext cx="218521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li $s0,0x400 </a:t>
            </a:r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B26ED444-F18D-3342-8904-D52C986FB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338" y="3409950"/>
            <a:ext cx="218521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move $t0, $s0</a:t>
            </a:r>
          </a:p>
        </p:txBody>
      </p:sp>
    </p:spTree>
    <p:extLst>
      <p:ext uri="{BB962C8B-B14F-4D97-AF65-F5344CB8AC3E}">
        <p14:creationId xmlns:p14="http://schemas.microsoft.com/office/powerpoint/2010/main" val="19646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1" grpId="0"/>
      <p:bldP spid="157720" grpId="0"/>
      <p:bldP spid="157712" grpId="0"/>
      <p:bldP spid="157721" grpId="0"/>
      <p:bldP spid="157713" grpId="0"/>
      <p:bldP spid="157722" grpId="0"/>
      <p:bldP spid="157714" grpId="0"/>
      <p:bldP spid="157723" grpId="0"/>
      <p:bldP spid="157715" grpId="0"/>
      <p:bldP spid="157724" grpId="0"/>
      <p:bldP spid="30" grpId="0"/>
      <p:bldP spid="31" grpId="0"/>
      <p:bldP spid="32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848600" cy="573088"/>
          </a:xfrm>
        </p:spPr>
        <p:txBody>
          <a:bodyPr/>
          <a:lstStyle/>
          <a:p>
            <a:r>
              <a:rPr lang="en-US" sz="3600" dirty="0"/>
              <a:t>Simple Memory Addressing Modes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2" y="1257300"/>
            <a:ext cx="8212138" cy="5030788"/>
          </a:xfrm>
        </p:spPr>
        <p:txBody>
          <a:bodyPr/>
          <a:lstStyle/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Direct		D		Mem[D]</a:t>
            </a:r>
          </a:p>
          <a:p>
            <a:pPr marL="0" indent="0" defTabSz="895350">
              <a:spcBef>
                <a:spcPts val="800"/>
              </a:spcBef>
              <a:buNone/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movq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X+8, %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rax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Normal (indirect)	(R)	Mem[Reg[R]]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Register R specifies memory address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Pointer dereferencing in C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movq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(%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rcx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),%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rax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223838" indent="-223838" defTabSz="895350">
              <a:tabLst>
                <a:tab pos="2349500" algn="l"/>
                <a:tab pos="4114800" algn="l"/>
              </a:tabLst>
            </a:pPr>
            <a:r>
              <a:rPr lang="en-US" dirty="0">
                <a:solidFill>
                  <a:schemeClr val="tx1"/>
                </a:solidFill>
              </a:rPr>
              <a:t>Displacement (indexed)	D(R)	Mem[</a:t>
            </a:r>
            <a:r>
              <a:rPr lang="en-US" dirty="0" err="1">
                <a:solidFill>
                  <a:schemeClr val="tx1"/>
                </a:solidFill>
              </a:rPr>
              <a:t>D+Reg</a:t>
            </a:r>
            <a:r>
              <a:rPr lang="en-US" dirty="0">
                <a:solidFill>
                  <a:schemeClr val="tx1"/>
                </a:solidFill>
              </a:rPr>
              <a:t>[R]]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Register R specifies start of memory region</a:t>
            </a:r>
          </a:p>
          <a:p>
            <a:pPr marL="560388" lvl="1" indent="-222250" defTabSz="895350">
              <a:tabLst>
                <a:tab pos="2349500" algn="l"/>
                <a:tab pos="411480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Constant displacement D specifies offset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movq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8(%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rbp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),%</a:t>
            </a:r>
            <a:r>
              <a:rPr lang="en-US" sz="2400" b="1" dirty="0" err="1">
                <a:solidFill>
                  <a:schemeClr val="tx1"/>
                </a:solidFill>
                <a:latin typeface="Courier New" pitchFamily="49" charset="0"/>
              </a:rPr>
              <a:t>rdx</a:t>
            </a: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2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ED61CD1-CE8E-6C47-B825-168EEE71B21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04800"/>
            <a:ext cx="8229600" cy="57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Indexed Addressing Modes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3F467271-3FCC-DF44-98FD-83AAF0C4E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914400"/>
            <a:ext cx="8307387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681038" indent="-223838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017588" indent="-222250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296988" indent="-165100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Most General Form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Calibri" panose="020F0502020204030204" pitchFamily="34" charset="0"/>
              </a:rPr>
              <a:t>D(</a:t>
            </a:r>
            <a:r>
              <a:rPr lang="en-US" altLang="en-US" b="0" dirty="0" err="1">
                <a:latin typeface="Calibri" panose="020F0502020204030204" pitchFamily="34" charset="0"/>
              </a:rPr>
              <a:t>Rb,Ri,S</a:t>
            </a:r>
            <a:r>
              <a:rPr lang="en-US" altLang="en-US" b="0" dirty="0">
                <a:latin typeface="Calibri" panose="020F0502020204030204" pitchFamily="34" charset="0"/>
              </a:rPr>
              <a:t>)	Mem[D + Reg[Rb] + Reg[Ri]*S]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D:  Constant </a:t>
            </a:r>
            <a:r>
              <a:rPr lang="ja-JP" altLang="en-US" sz="2000" b="0">
                <a:latin typeface="Calibri" panose="020F0502020204030204" pitchFamily="34" charset="0"/>
              </a:rPr>
              <a:t>“</a:t>
            </a:r>
            <a:r>
              <a:rPr lang="en-US" altLang="ja-JP" sz="2000" b="0" dirty="0">
                <a:latin typeface="Calibri" panose="020F0502020204030204" pitchFamily="34" charset="0"/>
              </a:rPr>
              <a:t>displacement</a:t>
            </a:r>
            <a:r>
              <a:rPr lang="ja-JP" altLang="en-US" sz="2000" b="0">
                <a:latin typeface="Calibri" panose="020F0502020204030204" pitchFamily="34" charset="0"/>
              </a:rPr>
              <a:t>”</a:t>
            </a:r>
            <a:r>
              <a:rPr lang="en-US" altLang="ja-JP" sz="2000" b="0" dirty="0">
                <a:latin typeface="Calibri" panose="020F0502020204030204" pitchFamily="34" charset="0"/>
              </a:rPr>
              <a:t> 1, 2, or 4 bytes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 err="1">
                <a:latin typeface="Calibri" panose="020F0502020204030204" pitchFamily="34" charset="0"/>
              </a:rPr>
              <a:t>Rb</a:t>
            </a:r>
            <a:r>
              <a:rPr lang="en-US" altLang="en-US" sz="2000" b="0" dirty="0">
                <a:latin typeface="Calibri" panose="020F0502020204030204" pitchFamily="34" charset="0"/>
              </a:rPr>
              <a:t>: Base register: Any of 8 integer registers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Ri: Index register: Any, except for </a:t>
            </a:r>
            <a:r>
              <a:rPr lang="en-US" altLang="en-US" sz="2000" b="0" dirty="0">
                <a:latin typeface="Courier New" panose="02070309020205020404" pitchFamily="49" charset="0"/>
              </a:rPr>
              <a:t>%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esp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pPr lvl="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Unlikely you’</a:t>
            </a:r>
            <a:r>
              <a:rPr lang="en-US" altLang="ja-JP" sz="2000" b="0" dirty="0">
                <a:latin typeface="Calibri" panose="020F0502020204030204" pitchFamily="34" charset="0"/>
              </a:rPr>
              <a:t>d use </a:t>
            </a:r>
            <a:r>
              <a:rPr lang="en-US" altLang="ja-JP" sz="2000" b="0" dirty="0">
                <a:latin typeface="Courier New" panose="02070309020205020404" pitchFamily="49" charset="0"/>
              </a:rPr>
              <a:t>%</a:t>
            </a:r>
            <a:r>
              <a:rPr lang="en-US" altLang="ja-JP" sz="2000" b="0" dirty="0" err="1">
                <a:latin typeface="Courier New" panose="02070309020205020404" pitchFamily="49" charset="0"/>
              </a:rPr>
              <a:t>ebp</a:t>
            </a:r>
            <a:r>
              <a:rPr lang="en-US" altLang="ja-JP" sz="2000" b="0" dirty="0">
                <a:latin typeface="Calibri" panose="020F0502020204030204" pitchFamily="34" charset="0"/>
              </a:rPr>
              <a:t>, either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S:  Scale: 1, 2, 4, or 8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Special Cases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(</a:t>
            </a:r>
            <a:r>
              <a:rPr lang="en-US" altLang="en-US" sz="2000" b="0" dirty="0" err="1">
                <a:latin typeface="Calibri" panose="020F0502020204030204" pitchFamily="34" charset="0"/>
              </a:rPr>
              <a:t>Rb,Ri</a:t>
            </a:r>
            <a:r>
              <a:rPr lang="en-US" altLang="en-US" sz="2000" b="0" dirty="0">
                <a:latin typeface="Calibri" panose="020F0502020204030204" pitchFamily="34" charset="0"/>
              </a:rPr>
              <a:t>)	Mem[Reg[Rb] + Reg[Ri]]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D(</a:t>
            </a:r>
            <a:r>
              <a:rPr lang="en-US" altLang="en-US" sz="2000" b="0" dirty="0" err="1">
                <a:latin typeface="Calibri" panose="020F0502020204030204" pitchFamily="34" charset="0"/>
              </a:rPr>
              <a:t>Rb,Ri</a:t>
            </a:r>
            <a:r>
              <a:rPr lang="en-US" altLang="en-US" sz="2000" b="0" dirty="0">
                <a:latin typeface="Calibri" panose="020F0502020204030204" pitchFamily="34" charset="0"/>
              </a:rPr>
              <a:t>)	Mem[D + Reg[Rb] + Reg[Ri]]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(,</a:t>
            </a:r>
            <a:r>
              <a:rPr lang="en-US" altLang="en-US" sz="2000" b="0" dirty="0" err="1">
                <a:latin typeface="Calibri" panose="020F0502020204030204" pitchFamily="34" charset="0"/>
              </a:rPr>
              <a:t>Ri,S</a:t>
            </a:r>
            <a:r>
              <a:rPr lang="en-US" altLang="en-US" sz="2000" b="0" dirty="0">
                <a:latin typeface="Calibri" panose="020F0502020204030204" pitchFamily="34" charset="0"/>
              </a:rPr>
              <a:t>)	</a:t>
            </a:r>
            <a:r>
              <a:rPr lang="en-US" altLang="en-US" sz="2000" b="0">
                <a:latin typeface="Calibri" panose="020F0502020204030204" pitchFamily="34" charset="0"/>
              </a:rPr>
              <a:t>Mem[Reg</a:t>
            </a:r>
            <a:r>
              <a:rPr lang="en-US" altLang="en-US" sz="2000" b="0" dirty="0">
                <a:latin typeface="Calibri" panose="020F0502020204030204" pitchFamily="34" charset="0"/>
              </a:rPr>
              <a:t>[</a:t>
            </a:r>
            <a:r>
              <a:rPr lang="en-US" altLang="en-US" sz="2000" b="0">
                <a:latin typeface="Calibri" panose="020F0502020204030204" pitchFamily="34" charset="0"/>
              </a:rPr>
              <a:t>Ri]*s]</a:t>
            </a:r>
            <a:endParaRPr lang="en-US" altLang="en-US" sz="20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FE4C799-F1B8-A242-9FE2-E9F6DEE84F1D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304800"/>
            <a:ext cx="8839200" cy="57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Address Computation Examples</a:t>
            </a:r>
          </a:p>
        </p:txBody>
      </p:sp>
      <p:sp>
        <p:nvSpPr>
          <p:cNvPr id="34818" name="Rectangle 6">
            <a:extLst>
              <a:ext uri="{FF2B5EF4-FFF2-40B4-BE49-F238E27FC236}">
                <a16:creationId xmlns:a16="http://schemas.microsoft.com/office/drawing/2014/main" id="{047EC18B-2487-F141-9908-0F9BB7181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00200"/>
            <a:ext cx="762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%edx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5459A9A2-5E70-E34E-B91E-1A1690591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7620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Courier New" panose="02070309020205020404" pitchFamily="49" charset="0"/>
              </a:rPr>
              <a:t>%ecx</a:t>
            </a:r>
          </a:p>
        </p:txBody>
      </p:sp>
      <p:sp>
        <p:nvSpPr>
          <p:cNvPr id="34820" name="Rectangle 15">
            <a:extLst>
              <a:ext uri="{FF2B5EF4-FFF2-40B4-BE49-F238E27FC236}">
                <a16:creationId xmlns:a16="http://schemas.microsoft.com/office/drawing/2014/main" id="{9E221502-DF55-D147-ABC3-3C97FB009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002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000">
                <a:latin typeface="Courier New" panose="02070309020205020404" pitchFamily="49" charset="0"/>
              </a:rPr>
              <a:t>0xf000</a:t>
            </a:r>
          </a:p>
        </p:txBody>
      </p:sp>
      <p:sp>
        <p:nvSpPr>
          <p:cNvPr id="34821" name="Rectangle 16">
            <a:extLst>
              <a:ext uri="{FF2B5EF4-FFF2-40B4-BE49-F238E27FC236}">
                <a16:creationId xmlns:a16="http://schemas.microsoft.com/office/drawing/2014/main" id="{8FE72652-74DF-7145-9578-A4BE0661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57400"/>
            <a:ext cx="10668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en-US" sz="2000">
                <a:latin typeface="Courier New" panose="02070309020205020404" pitchFamily="49" charset="0"/>
              </a:rPr>
              <a:t>0x100</a:t>
            </a:r>
          </a:p>
        </p:txBody>
      </p:sp>
      <p:graphicFrame>
        <p:nvGraphicFramePr>
          <p:cNvPr id="7" name="Group 117">
            <a:extLst>
              <a:ext uri="{FF2B5EF4-FFF2-40B4-BE49-F238E27FC236}">
                <a16:creationId xmlns:a16="http://schemas.microsoft.com/office/drawing/2014/main" id="{74366495-9A77-3142-ABCA-84C69DC0C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31592"/>
              </p:ext>
            </p:extLst>
          </p:nvPr>
        </p:nvGraphicFramePr>
        <p:xfrm>
          <a:off x="1066800" y="3124200"/>
          <a:ext cx="6934200" cy="2701926"/>
        </p:xfrm>
        <a:graphic>
          <a:graphicData uri="http://schemas.openxmlformats.org/drawingml/2006/table">
            <a:tbl>
              <a:tblPr/>
              <a:tblGrid>
                <a:gridCol w="267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510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charset="0"/>
                          <a:ea typeface="ＭＳ Ｐゴシック" charset="-128"/>
                        </a:rPr>
                        <a:t>Expression</a:t>
                      </a:r>
                    </a:p>
                  </a:txBody>
                  <a:tcPr marL="45720" marR="4572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charset="0"/>
                          <a:ea typeface="ＭＳ Ｐゴシック" charset="-128"/>
                        </a:rPr>
                        <a:t>Computation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charset="0"/>
                          <a:ea typeface="ＭＳ Ｐゴシック" charset="-128"/>
                        </a:rPr>
                        <a:t>Effective Address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854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0x8(%edx)</a:t>
                      </a:r>
                    </a:p>
                  </a:txBody>
                  <a:tcPr marL="45720" marR="4572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0x8 + 0xf000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0xf008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54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(%edx,%ecx)</a:t>
                      </a:r>
                    </a:p>
                  </a:txBody>
                  <a:tcPr marL="45720" marR="4572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0xf000 + 0x100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0xf100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854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(%edx,%ecx,4)</a:t>
                      </a:r>
                    </a:p>
                  </a:txBody>
                  <a:tcPr marL="45720" marR="4572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0xf000 + 0x100*4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0xf400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54"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0x80(,%edx,2)</a:t>
                      </a:r>
                    </a:p>
                  </a:txBody>
                  <a:tcPr marL="45720" marR="45720"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0x80 + 0xf000*2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20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20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ts val="600"/>
                        </a:spcBef>
                        <a:buClr>
                          <a:srgbClr val="215D7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ts val="600"/>
                        </a:spcBef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FB7D7"/>
                        </a:buClr>
                        <a:buSzPct val="110000"/>
                        <a:buFont typeface="Wingdings 2" charset="2"/>
                        <a:defRPr sz="1600">
                          <a:solidFill>
                            <a:srgbClr val="595959"/>
                          </a:solidFill>
                          <a:latin typeface="News Gothic MT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charset="0"/>
                          <a:ea typeface="ＭＳ Ｐゴシック" charset="-128"/>
                        </a:rPr>
                        <a:t>0x1e080</a:t>
                      </a:r>
                    </a:p>
                  </a:txBody>
                  <a:tcPr marL="45720" marR="45720"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6E4822-4E6E-C54B-AE06-E886C1F04AD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686800" cy="57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Some Arithmetic Operations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121B0D8-55C5-494C-9C14-B28DF471D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560388" indent="-222250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0" dirty="0">
                <a:latin typeface="Calibri" panose="020F0502020204030204" pitchFamily="34" charset="0"/>
              </a:rPr>
              <a:t>Format	Computation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Two Operand Instructions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addq</a:t>
            </a:r>
            <a:r>
              <a:rPr lang="en-US" altLang="en-US" sz="2000" b="0" dirty="0">
                <a:latin typeface="Courier New" panose="02070309020205020404" pitchFamily="49" charset="0"/>
              </a:rPr>
              <a:t> 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+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endParaRPr lang="en-US" altLang="en-US" sz="2000" b="0" i="1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subq</a:t>
            </a:r>
            <a:r>
              <a:rPr lang="en-US" altLang="en-US" sz="2000" b="0" dirty="0">
                <a:latin typeface="Courier New" panose="02070309020205020404" pitchFamily="49" charset="0"/>
              </a:rPr>
              <a:t> 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–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i="1" dirty="0">
                <a:latin typeface="Calibri" panose="020F0502020204030204" pitchFamily="34" charset="0"/>
              </a:rPr>
              <a:t>	MIPS: sub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d,r,s</a:t>
            </a:r>
            <a:r>
              <a:rPr lang="en-US" altLang="en-US" sz="2000" b="0" i="1" dirty="0">
                <a:latin typeface="Calibri" panose="020F0502020204030204" pitchFamily="34" charset="0"/>
              </a:rPr>
              <a:t> (d=r-s)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imulq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*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endParaRPr lang="en-US" altLang="en-US" sz="2000" b="0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salq</a:t>
            </a:r>
            <a:r>
              <a:rPr lang="en-US" altLang="en-US" sz="2000" b="0" dirty="0">
                <a:latin typeface="Courier New" panose="02070309020205020404" pitchFamily="49" charset="0"/>
              </a:rPr>
              <a:t> 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&lt;&lt;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i="1" dirty="0">
                <a:latin typeface="Calibri" panose="020F0502020204030204" pitchFamily="34" charset="0"/>
              </a:rPr>
              <a:t>	</a:t>
            </a:r>
            <a:r>
              <a:rPr lang="en-US" altLang="en-US" sz="2000" b="0" dirty="0">
                <a:latin typeface="Calibri" panose="020F0502020204030204" pitchFamily="34" charset="0"/>
              </a:rPr>
              <a:t>Also called </a:t>
            </a:r>
            <a:r>
              <a:rPr lang="en-US" altLang="en-US" sz="2000" b="0" dirty="0" err="1">
                <a:latin typeface="Courier New" panose="02070309020205020404" pitchFamily="49" charset="0"/>
              </a:rPr>
              <a:t>shlq</a:t>
            </a:r>
            <a:endParaRPr lang="en-US" altLang="en-US" sz="2000" b="0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sarq</a:t>
            </a:r>
            <a:r>
              <a:rPr lang="en-US" altLang="en-US" sz="2000" b="0" dirty="0">
                <a:latin typeface="Courier New" panose="02070309020205020404" pitchFamily="49" charset="0"/>
              </a:rPr>
              <a:t> 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&gt;&gt;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>
                <a:latin typeface="Calibri" panose="020F0502020204030204" pitchFamily="34" charset="0"/>
              </a:rPr>
              <a:t>	Arithmetic (MIPS: </a:t>
            </a:r>
            <a:r>
              <a:rPr lang="en-US" altLang="en-US" sz="2000" b="0" dirty="0" err="1">
                <a:latin typeface="Calibri" panose="020F0502020204030204" pitchFamily="34" charset="0"/>
              </a:rPr>
              <a:t>sra</a:t>
            </a:r>
            <a:r>
              <a:rPr lang="en-US" altLang="en-US" sz="2000" b="0" dirty="0">
                <a:latin typeface="Calibri" panose="020F0502020204030204" pitchFamily="34" charset="0"/>
              </a:rPr>
              <a:t>)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shrq</a:t>
            </a:r>
            <a:r>
              <a:rPr lang="en-US" altLang="en-US" sz="2000" b="0" dirty="0">
                <a:latin typeface="Courier New" panose="02070309020205020404" pitchFamily="49" charset="0"/>
              </a:rPr>
              <a:t> 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&gt;&gt;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>
                <a:latin typeface="Calibri" panose="020F0502020204030204" pitchFamily="34" charset="0"/>
              </a:rPr>
              <a:t>	Logical        (MIPS: </a:t>
            </a:r>
            <a:r>
              <a:rPr lang="en-US" altLang="en-US" sz="2000" b="0" dirty="0" err="1">
                <a:latin typeface="Calibri" panose="020F0502020204030204" pitchFamily="34" charset="0"/>
              </a:rPr>
              <a:t>srl</a:t>
            </a:r>
            <a:r>
              <a:rPr lang="en-US" altLang="en-US" sz="2000" b="0" dirty="0">
                <a:latin typeface="Calibri" panose="020F0502020204030204" pitchFamily="34" charset="0"/>
              </a:rPr>
              <a:t>)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xorq</a:t>
            </a:r>
            <a:r>
              <a:rPr lang="en-US" altLang="en-US" sz="2000" b="0" dirty="0">
                <a:latin typeface="Courier New" panose="02070309020205020404" pitchFamily="49" charset="0"/>
              </a:rPr>
              <a:t> 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^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endParaRPr lang="en-US" altLang="en-US" sz="2000" b="0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andq</a:t>
            </a:r>
            <a:r>
              <a:rPr lang="en-US" altLang="en-US" sz="2000" b="0" dirty="0">
                <a:latin typeface="Courier New" panose="02070309020205020404" pitchFamily="49" charset="0"/>
              </a:rPr>
              <a:t> 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&amp;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endParaRPr lang="en-US" altLang="en-US" sz="2000" b="0" dirty="0">
              <a:latin typeface="Calibri" panose="020F0502020204030204" pitchFamily="34" charset="0"/>
            </a:endParaRP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orq</a:t>
            </a:r>
            <a:r>
              <a:rPr lang="en-US" altLang="en-US" sz="2000" b="0" dirty="0">
                <a:latin typeface="Courier New" panose="02070309020205020404" pitchFamily="49" charset="0"/>
              </a:rPr>
              <a:t>  </a:t>
            </a:r>
            <a:r>
              <a:rPr lang="en-US" altLang="en-US" sz="2000" b="0" dirty="0">
                <a:latin typeface="Calibri" panose="020F0502020204030204" pitchFamily="34" charset="0"/>
              </a:rPr>
              <a:t>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r>
              <a:rPr lang="en-US" altLang="en-US" sz="2000" b="0" dirty="0" err="1">
                <a:latin typeface="Calibri" panose="020F0502020204030204" pitchFamily="34" charset="0"/>
              </a:rPr>
              <a:t>,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|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Src</a:t>
            </a:r>
            <a:endParaRPr lang="en-US" altLang="en-US" sz="20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7">
            <a:extLst>
              <a:ext uri="{FF2B5EF4-FFF2-40B4-BE49-F238E27FC236}">
                <a16:creationId xmlns:a16="http://schemas.microsoft.com/office/drawing/2014/main" id="{88E708DB-F145-9E4D-BFDB-012528CB6189}"/>
              </a:ext>
            </a:extLst>
          </p:cNvPr>
          <p:cNvSpPr txBox="1">
            <a:spLocks noChangeArrowheads="1"/>
          </p:cNvSpPr>
          <p:nvPr/>
        </p:nvSpPr>
        <p:spPr>
          <a:xfrm>
            <a:off x="404813" y="247650"/>
            <a:ext cx="8716962" cy="781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Architecture Design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127CFBE-DDA1-2942-93B2-D18436CF1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513" y="1220788"/>
                <a:ext cx="8307387" cy="5224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23838" indent="-223838" defTabSz="895350"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1pPr>
                <a:lvl2pPr marL="560388" indent="-222250" defTabSz="895350"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2pPr>
                <a:lvl3pPr marL="1143000" indent="-228600" defTabSz="895350"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3pPr>
                <a:lvl4pPr marL="1600200" indent="-228600" defTabSz="895350"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4pPr>
                <a:lvl5pPr marL="2057400" indent="-228600" defTabSz="895350"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5pPr>
                <a:lvl6pPr marL="25146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6pPr>
                <a:lvl7pPr marL="29718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7pPr>
                <a:lvl8pPr marL="34290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8pPr>
                <a:lvl9pPr marL="3886200" indent="-228600" defTabSz="89535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2349500" algn="l"/>
                  </a:tabLst>
                  <a:defRPr sz="2400" b="1">
                    <a:solidFill>
                      <a:schemeClr val="tx1"/>
                    </a:solidFill>
                    <a:latin typeface="Times" pitchFamily="2" charset="0"/>
                    <a:ea typeface="ＭＳ Ｐゴシック" panose="020B0600070205080204" pitchFamily="34" charset="-128"/>
                  </a:defRPr>
                </a:lvl9pPr>
              </a:lstStyle>
              <a:p>
                <a: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b="0" dirty="0">
                    <a:latin typeface="Cambria Math" panose="02040503050406030204" pitchFamily="18" charset="0"/>
                  </a:rPr>
                  <a:t>CPU Performance formula</a:t>
                </a:r>
              </a:p>
              <a:p>
                <a:pPr marL="336550" lvl="1" indent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𝐼𝑛𝑠𝑡𝑟𝑢𝑐𝑡𝑖𝑜𝑛𝑠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𝑃𝑟𝑜𝑔𝑟𝑎𝑚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𝐶𝑦𝑐𝑙𝑒𝑠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𝐼𝑛𝑠𝑡𝑟𝑢𝑐𝑡𝑖𝑜𝑛</m:t>
                          </m:r>
                        </m:den>
                      </m:f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𝑇𝑖𝑚𝑒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𝐶𝑦𝑐𝑙𝑒𝑠</m:t>
                          </m:r>
                        </m:den>
                      </m:f>
                    </m:oMath>
                  </m:oMathPara>
                </a14:m>
                <a:endParaRPr lang="en-US" altLang="en-US" b="0" dirty="0">
                  <a:latin typeface="Calibri" panose="020F0502020204030204" pitchFamily="34" charset="0"/>
                </a:endParaRPr>
              </a:p>
              <a:p>
                <a:pPr marL="336550" lvl="1" indent="0">
                  <a:spcBef>
                    <a:spcPct val="20000"/>
                  </a:spcBef>
                </a:pPr>
                <a:r>
                  <a:rPr lang="en-US" altLang="en-US" b="0" dirty="0">
                    <a:latin typeface="Calibri" panose="020F0502020204030204" pitchFamily="34" charset="0"/>
                  </a:rPr>
                  <a:t>	</a:t>
                </a:r>
                <a:r>
                  <a:rPr lang="en-US" altLang="en-US" b="0" dirty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(architecture)     (</a:t>
                </a:r>
                <a:r>
                  <a:rPr lang="en-US" altLang="en-US" b="0" dirty="0" err="1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microarch</a:t>
                </a:r>
                <a:r>
                  <a:rPr lang="en-US" altLang="en-US" b="0" dirty="0">
                    <a:solidFill>
                      <a:schemeClr val="accent1"/>
                    </a:solidFill>
                    <a:latin typeface="Calibri" panose="020F0502020204030204" pitchFamily="34" charset="0"/>
                  </a:rPr>
                  <a:t>.)   (processor)</a:t>
                </a:r>
              </a:p>
              <a:p>
                <a: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b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RISC</a:t>
                </a:r>
                <a:r>
                  <a:rPr lang="en-US" altLang="en-US" b="0" dirty="0">
                    <a:latin typeface="Calibri" panose="020F0502020204030204" pitchFamily="34" charset="0"/>
                  </a:rPr>
                  <a:t> (Reduced Instruction Set Computer)</a:t>
                </a: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:r>
                  <a:rPr lang="en-US" altLang="en-US" sz="2000" b="0" dirty="0">
                    <a:latin typeface="Calibri" panose="020F0502020204030204" pitchFamily="34" charset="0"/>
                  </a:rPr>
                  <a:t>Focus on simple instructions that do 1 thing, </a:t>
                </a:r>
                <a:r>
                  <a:rPr lang="en-US" altLang="en-US" sz="2000" b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lowers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</m:t>
                        </m:r>
                      </m:den>
                    </m:f>
                  </m:oMath>
                </a14:m>
                <a:endParaRPr lang="en-US" altLang="en-US" sz="2000" b="0" dirty="0">
                  <a:latin typeface="Calibri" panose="020F0502020204030204" pitchFamily="34" charset="0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:r>
                  <a:rPr lang="en-US" altLang="en-US" sz="2000" b="0" dirty="0">
                    <a:latin typeface="Calibri" panose="020F0502020204030204" pitchFamily="34" charset="0"/>
                  </a:rPr>
                  <a:t>Fewer instructions, easier to implement, </a:t>
                </a:r>
                <a:r>
                  <a:rPr lang="en-US" altLang="en-US" sz="2000" b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lowers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den>
                    </m:f>
                  </m:oMath>
                </a14:m>
                <a:endParaRPr lang="en-US" altLang="en-US" sz="2000" b="0" dirty="0">
                  <a:latin typeface="Calibri" panose="020F0502020204030204" pitchFamily="34" charset="0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:r>
                  <a:rPr lang="en-US" altLang="en-US" sz="2000" b="0" dirty="0">
                    <a:latin typeface="Calibri" panose="020F0502020204030204" pitchFamily="34" charset="0"/>
                  </a:rPr>
                  <a:t>But common patterns repeated in code, </a:t>
                </a:r>
                <a:r>
                  <a:rPr lang="en-US" altLang="en-US" sz="2000" b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raises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𝑃𝑟𝑜𝑔𝑟𝑎𝑚</m:t>
                        </m:r>
                      </m:den>
                    </m:f>
                  </m:oMath>
                </a14:m>
                <a:endParaRPr lang="en-US" altLang="en-US" sz="2000" b="0" dirty="0">
                  <a:latin typeface="Calibri" panose="020F0502020204030204" pitchFamily="34" charset="0"/>
                </a:endParaRPr>
              </a:p>
              <a:p>
                <a:pPr marL="342900" indent="-3429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:r>
                  <a:rPr lang="en-US" altLang="en-US" b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CISC</a:t>
                </a:r>
                <a:r>
                  <a:rPr lang="en-US" altLang="en-US" b="0" dirty="0">
                    <a:latin typeface="Calibri" panose="020F0502020204030204" pitchFamily="34" charset="0"/>
                  </a:rPr>
                  <a:t> (Complex Instruction Set Computer)</a:t>
                </a:r>
                <a:endParaRPr lang="en-US" altLang="en-US" b="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:r>
                  <a:rPr lang="en-US" altLang="en-US" sz="2000" b="0" dirty="0">
                    <a:latin typeface="Calibri" panose="020F0502020204030204" pitchFamily="34" charset="0"/>
                  </a:rPr>
                  <a:t>Special instructions for common patterns, </a:t>
                </a:r>
                <a:r>
                  <a:rPr lang="en-US" altLang="en-US" sz="2000" b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lowers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𝐼𝑛𝑠𝑡𝑟𝑢𝑐𝑡𝑖𝑜𝑛𝑠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𝑃𝑟𝑜𝑔𝑟𝑎𝑚</m:t>
                        </m:r>
                      </m:den>
                    </m:f>
                  </m:oMath>
                </a14:m>
                <a:endParaRPr lang="en-US" altLang="en-US" sz="2000" b="0" dirty="0">
                  <a:latin typeface="Calibri" panose="020F0502020204030204" pitchFamily="34" charset="0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:r>
                  <a:rPr lang="en-US" altLang="en-US" sz="2000" b="0" dirty="0">
                    <a:latin typeface="Calibri" panose="020F0502020204030204" pitchFamily="34" charset="0"/>
                  </a:rPr>
                  <a:t>Some instructions do many things at once, </a:t>
                </a:r>
                <a:r>
                  <a:rPr lang="en-US" altLang="en-US" sz="2000" b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raises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𝐼𝑛𝑠𝑡𝑟𝑢𝑐𝑡𝑖𝑜𝑛</m:t>
                        </m:r>
                      </m:den>
                    </m:f>
                  </m:oMath>
                </a14:m>
                <a:endParaRPr lang="en-US" altLang="en-US" sz="2000" b="0" dirty="0">
                  <a:latin typeface="Calibri" panose="020F0502020204030204" pitchFamily="34" charset="0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:r>
                  <a:rPr lang="en-US" altLang="en-US" sz="2000" b="0" dirty="0">
                    <a:latin typeface="Calibri" panose="020F0502020204030204" pitchFamily="34" charset="0"/>
                  </a:rPr>
                  <a:t>More instructions, harder to implement, </a:t>
                </a:r>
                <a:r>
                  <a:rPr lang="en-US" altLang="en-US" sz="2000" b="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raises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num>
                      <m:den>
                        <m:r>
                          <a:rPr lang="en-US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𝐶𝑦𝑐𝑙𝑒𝑠</m:t>
                        </m:r>
                      </m:den>
                    </m:f>
                  </m:oMath>
                </a14:m>
                <a:endParaRPr lang="en-US" altLang="en-US" sz="2000" b="0" dirty="0">
                  <a:latin typeface="Calibri" panose="020F0502020204030204" pitchFamily="34" charset="0"/>
                </a:endParaRPr>
              </a:p>
              <a:p>
                <a:pPr lvl="1">
                  <a:spcBef>
                    <a:spcPct val="20000"/>
                  </a:spcBef>
                  <a:buFont typeface="Arial" panose="020B0604020202020204" pitchFamily="34" charset="0"/>
                  <a:buChar char="–"/>
                </a:pPr>
                <a:endParaRPr lang="en-US" altLang="en-US" sz="2000" b="0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127CFBE-DDA1-2942-93B2-D18436CF1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513" y="1220788"/>
                <a:ext cx="8307387" cy="5224462"/>
              </a:xfrm>
              <a:prstGeom prst="rect">
                <a:avLst/>
              </a:prstGeom>
              <a:blipFill>
                <a:blip r:embed="rId2"/>
                <a:stretch>
                  <a:fillRect l="-1070" t="-971" b="-140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03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CCFABD2-F7A4-A748-BA90-B493EBE9470A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304800"/>
            <a:ext cx="8458200" cy="57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>
                <a:latin typeface="+mj-lt"/>
                <a:ea typeface="+mj-ea"/>
                <a:cs typeface="+mj-cs"/>
              </a:rPr>
              <a:t>Some Arithmetic Operations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7121D7F8-95C2-204F-A4CB-C4DA54231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560388" indent="-222250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  <a:tab pos="56007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800" b="0" dirty="0">
                <a:latin typeface="Calibri" panose="020F0502020204030204" pitchFamily="34" charset="0"/>
              </a:rPr>
              <a:t>Format	Computation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One Operand Instructions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incq</a:t>
            </a:r>
            <a:r>
              <a:rPr lang="en-US" altLang="en-US" sz="2000" b="0" dirty="0">
                <a:latin typeface="Calibri" panose="020F0502020204030204" pitchFamily="34" charset="0"/>
              </a:rPr>
              <a:t>  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+ 1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decq</a:t>
            </a:r>
            <a:r>
              <a:rPr lang="en-US" altLang="en-US" sz="2000" b="0" dirty="0">
                <a:latin typeface="Calibri" panose="020F0502020204030204" pitchFamily="34" charset="0"/>
              </a:rPr>
              <a:t>  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- 1</a:t>
            </a: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negq</a:t>
            </a:r>
            <a:r>
              <a:rPr lang="en-US" altLang="en-US" sz="2000" b="0" dirty="0">
                <a:latin typeface="Calibri" panose="020F0502020204030204" pitchFamily="34" charset="0"/>
              </a:rPr>
              <a:t>  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-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endParaRPr lang="en-US" altLang="en-US" sz="2000" b="0" dirty="0">
              <a:latin typeface="Courier New" panose="02070309020205020404" pitchFamily="49" charset="0"/>
            </a:endParaRPr>
          </a:p>
          <a:p>
            <a:pPr lvl="1"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b="0" dirty="0" err="1">
                <a:latin typeface="Courier New" panose="02070309020205020404" pitchFamily="49" charset="0"/>
              </a:rPr>
              <a:t>notq</a:t>
            </a:r>
            <a:r>
              <a:rPr lang="en-US" altLang="en-US" sz="2000" b="0" dirty="0">
                <a:latin typeface="Calibri" panose="020F0502020204030204" pitchFamily="34" charset="0"/>
              </a:rPr>
              <a:t>   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alibri" panose="020F0502020204030204" pitchFamily="34" charset="0"/>
              </a:rPr>
              <a:t>	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r>
              <a:rPr lang="en-US" altLang="en-US" sz="2000" b="0" dirty="0">
                <a:latin typeface="Courier New" panose="02070309020205020404" pitchFamily="49" charset="0"/>
              </a:rPr>
              <a:t> = ~</a:t>
            </a:r>
            <a:r>
              <a:rPr lang="en-US" altLang="en-US" sz="2000" b="0" i="1" dirty="0" err="1">
                <a:latin typeface="Calibri" panose="020F0502020204030204" pitchFamily="34" charset="0"/>
              </a:rPr>
              <a:t>Dest</a:t>
            </a:r>
            <a:endParaRPr lang="en-US" altLang="en-US" sz="20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1C95877-FDB2-4348-A1E8-4B6105C6F8B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04800"/>
            <a:ext cx="8610600" cy="57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 dirty="0" err="1">
                <a:latin typeface="+mj-lt"/>
                <a:ea typeface="+mj-ea"/>
                <a:cs typeface="+mj-cs"/>
              </a:rPr>
              <a:t>Addr</a:t>
            </a:r>
            <a:r>
              <a:rPr lang="en-US" sz="4400" b="0" dirty="0">
                <a:latin typeface="+mj-lt"/>
                <a:ea typeface="+mj-ea"/>
                <a:cs typeface="+mj-cs"/>
              </a:rPr>
              <a:t> Computation Instruction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916A6FF3-B0A6-6444-97D5-86D8A8022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27150"/>
            <a:ext cx="8307388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681038" indent="-223838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38238" indent="-223838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1206500" algn="l"/>
                <a:tab pos="36576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altLang="en-US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i="1" dirty="0">
                <a:latin typeface="News Gothic MT" panose="020B0503020103020203" pitchFamily="34" charset="0"/>
              </a:rPr>
              <a:t>Load Effective Address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i="1" dirty="0" err="1">
                <a:latin typeface="News Gothic MT" panose="020B0503020103020203" pitchFamily="34" charset="0"/>
              </a:rPr>
              <a:t>Src</a:t>
            </a:r>
            <a:r>
              <a:rPr lang="en-US" altLang="en-US" sz="2000" b="0" dirty="0">
                <a:latin typeface="News Gothic MT" panose="020B0503020103020203" pitchFamily="34" charset="0"/>
              </a:rPr>
              <a:t> is address mode expression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News Gothic MT" panose="020B0503020103020203" pitchFamily="34" charset="0"/>
              </a:rPr>
              <a:t>Set </a:t>
            </a:r>
            <a:r>
              <a:rPr lang="en-US" altLang="en-US" sz="2000" b="0" i="1" dirty="0" err="1">
                <a:latin typeface="News Gothic MT" panose="020B0503020103020203" pitchFamily="34" charset="0"/>
              </a:rPr>
              <a:t>Dest</a:t>
            </a:r>
            <a:r>
              <a:rPr lang="en-US" altLang="en-US" sz="2000" b="0" dirty="0">
                <a:latin typeface="News Gothic MT" panose="020B0503020103020203" pitchFamily="34" charset="0"/>
              </a:rPr>
              <a:t> to address denoted by expression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News Gothic MT" panose="020B0503020103020203" pitchFamily="34" charset="0"/>
              </a:rPr>
              <a:t>Uses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News Gothic MT" panose="020B0503020103020203" pitchFamily="34" charset="0"/>
              </a:rPr>
              <a:t>Computing address </a:t>
            </a:r>
            <a:r>
              <a:rPr lang="en-US" altLang="en-US" sz="2000" b="0" dirty="0">
                <a:solidFill>
                  <a:srgbClr val="FF0000"/>
                </a:solidFill>
                <a:latin typeface="News Gothic MT" panose="020B0503020103020203" pitchFamily="34" charset="0"/>
              </a:rPr>
              <a:t>without</a:t>
            </a:r>
            <a:r>
              <a:rPr lang="en-US" altLang="en-US" sz="2000" b="0" dirty="0">
                <a:latin typeface="News Gothic MT" panose="020B0503020103020203" pitchFamily="34" charset="0"/>
              </a:rPr>
              <a:t> the memory reference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News Gothic MT" panose="020B0503020103020203" pitchFamily="34" charset="0"/>
              </a:rPr>
              <a:t>E.g., translation of p = &amp;x[</a:t>
            </a:r>
            <a:r>
              <a:rPr lang="en-US" altLang="en-US" sz="2000" b="0" dirty="0" err="1">
                <a:latin typeface="News Gothic MT" panose="020B0503020103020203" pitchFamily="34" charset="0"/>
              </a:rPr>
              <a:t>i</a:t>
            </a:r>
            <a:r>
              <a:rPr lang="en-US" altLang="en-US" sz="2000" b="0" dirty="0">
                <a:latin typeface="News Gothic MT" panose="020B0503020103020203" pitchFamily="34" charset="0"/>
              </a:rPr>
              <a:t>];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News Gothic MT" panose="020B0503020103020203" pitchFamily="34" charset="0"/>
              </a:rPr>
              <a:t>Similar to MIPS ‘la’ instruction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News Gothic MT" panose="020B0503020103020203" pitchFamily="34" charset="0"/>
              </a:rPr>
              <a:t>Can also be (ab)used for computing arithmetic expressions of the form x + k*y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News Gothic MT" panose="020B0503020103020203" pitchFamily="34" charset="0"/>
              </a:rPr>
              <a:t>k = 1, 2, 4, or 8.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ECFAF5B-A42A-4F42-9DAF-375A5FF8BD6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28600"/>
            <a:ext cx="9144000" cy="573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000" b="0" dirty="0">
                <a:latin typeface="+mj-lt"/>
                <a:ea typeface="+mj-ea"/>
                <a:cs typeface="+mj-cs"/>
              </a:rPr>
              <a:t>Using </a:t>
            </a:r>
            <a:r>
              <a:rPr lang="en-US" sz="4000" b="0" dirty="0" err="1">
                <a:latin typeface="Courier New" pitchFamily="49" charset="0"/>
                <a:ea typeface="+mj-ea"/>
                <a:cs typeface="+mj-cs"/>
              </a:rPr>
              <a:t>leaq</a:t>
            </a:r>
            <a:r>
              <a:rPr lang="en-US" sz="4000" b="0" dirty="0">
                <a:latin typeface="+mj-lt"/>
                <a:ea typeface="+mj-ea"/>
                <a:cs typeface="+mj-cs"/>
              </a:rPr>
              <a:t> for Arithmetic</a:t>
            </a:r>
          </a:p>
        </p:txBody>
      </p:sp>
      <p:sp>
        <p:nvSpPr>
          <p:cNvPr id="38914" name="Rectangle 4">
            <a:extLst>
              <a:ext uri="{FF2B5EF4-FFF2-40B4-BE49-F238E27FC236}">
                <a16:creationId xmlns:a16="http://schemas.microsoft.com/office/drawing/2014/main" id="{B1D0C3FB-6FFD-C544-AAC9-29EA7D836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362200"/>
            <a:ext cx="5638800" cy="119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leaq</a:t>
            </a:r>
            <a:r>
              <a:rPr lang="en-US" altLang="en-US" dirty="0">
                <a:latin typeface="Courier New" panose="02070309020205020404" pitchFamily="49" charset="0"/>
              </a:rPr>
              <a:t> (%rdx,%rdx,2),%</a:t>
            </a:r>
            <a:r>
              <a:rPr lang="en-US" altLang="en-US" dirty="0" err="1">
                <a:latin typeface="Courier New" panose="02070309020205020404" pitchFamily="49" charset="0"/>
              </a:rPr>
              <a:t>rdx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	# %</a:t>
            </a:r>
            <a:r>
              <a:rPr lang="en-US" altLang="en-US" dirty="0" err="1">
                <a:latin typeface="Courier New" panose="02070309020205020404" pitchFamily="49" charset="0"/>
              </a:rPr>
              <a:t>rdx</a:t>
            </a:r>
            <a:r>
              <a:rPr lang="en-US" altLang="en-US" dirty="0">
                <a:latin typeface="Courier New" panose="02070309020205020404" pitchFamily="49" charset="0"/>
              </a:rPr>
              <a:t> = 3*%</a:t>
            </a:r>
            <a:r>
              <a:rPr lang="en-US" altLang="en-US" dirty="0" err="1">
                <a:latin typeface="Courier New" panose="02070309020205020404" pitchFamily="49" charset="0"/>
              </a:rPr>
              <a:t>rdx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07D7BF-5678-414A-9024-DDBA381AEAB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371600"/>
            <a:ext cx="7772400" cy="1416050"/>
          </a:xfrm>
          <a:prstGeom prst="rect">
            <a:avLst/>
          </a:prstGeom>
        </p:spPr>
        <p:txBody>
          <a:bodyPr/>
          <a:lstStyle/>
          <a:p>
            <a:pPr marL="223838" indent="-223838" defTabSz="895350">
              <a:spcBef>
                <a:spcPct val="20000"/>
              </a:spcBef>
              <a:buFont typeface="Arial" charset="0"/>
              <a:buChar char="•"/>
              <a:tabLst>
                <a:tab pos="1206500" algn="l"/>
                <a:tab pos="3657600" algn="l"/>
              </a:tabLst>
              <a:defRPr/>
            </a:pPr>
            <a:r>
              <a:rPr lang="en-US" sz="2800" b="0" dirty="0">
                <a:latin typeface="+mn-lt"/>
                <a:ea typeface="+mn-ea"/>
              </a:rPr>
              <a:t>What is the result (stored in </a:t>
            </a:r>
            <a:r>
              <a:rPr lang="en-US" altLang="en-US" sz="2800" dirty="0">
                <a:latin typeface="Courier New" panose="02070309020205020404" pitchFamily="49" charset="0"/>
              </a:rPr>
              <a:t>%</a:t>
            </a:r>
            <a:r>
              <a:rPr lang="en-US" altLang="en-US" sz="2800" dirty="0" err="1">
                <a:latin typeface="Courier New" panose="02070309020205020404" pitchFamily="49" charset="0"/>
              </a:rPr>
              <a:t>rdx</a:t>
            </a:r>
            <a:r>
              <a:rPr lang="en-US" sz="2800" b="0" dirty="0">
                <a:latin typeface="+mn-lt"/>
                <a:ea typeface="+mn-ea"/>
              </a:rPr>
              <a:t>)?</a:t>
            </a:r>
            <a:endParaRPr lang="en-US" sz="2000" b="0" dirty="0">
              <a:latin typeface="+mn-lt"/>
              <a:ea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D5A6F-5DDF-A042-9479-E7E7F5CF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78250"/>
            <a:ext cx="6705600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7" tIns="44450" rIns="90487" bIns="44450">
            <a:spAutoFit/>
          </a:bodyPr>
          <a:lstStyle>
            <a:lvl1pPr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latin typeface="Courier New" panose="02070309020205020404" pitchFamily="49" charset="0"/>
              </a:rPr>
              <a:t>movq</a:t>
            </a:r>
            <a:r>
              <a:rPr lang="en-US" altLang="en-US" dirty="0">
                <a:latin typeface="Courier New" panose="02070309020205020404" pitchFamily="49" charset="0"/>
              </a:rPr>
              <a:t> (%rdx,%rdx,2),%</a:t>
            </a:r>
            <a:r>
              <a:rPr lang="en-US" altLang="en-US" dirty="0" err="1">
                <a:latin typeface="Courier New" panose="02070309020205020404" pitchFamily="49" charset="0"/>
              </a:rPr>
              <a:t>rdx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</a:rPr>
              <a:t>		# %</a:t>
            </a:r>
            <a:r>
              <a:rPr lang="en-US" altLang="en-US" dirty="0" err="1">
                <a:latin typeface="Courier New" panose="02070309020205020404" pitchFamily="49" charset="0"/>
              </a:rPr>
              <a:t>rdx</a:t>
            </a:r>
            <a:r>
              <a:rPr lang="en-US" altLang="en-US" dirty="0">
                <a:latin typeface="Courier New" panose="02070309020205020404" pitchFamily="49" charset="0"/>
              </a:rPr>
              <a:t> = Memory[3*</a:t>
            </a:r>
            <a:r>
              <a:rPr lang="en-US" altLang="en-US" dirty="0" err="1">
                <a:latin typeface="Courier New" panose="02070309020205020404" pitchFamily="49" charset="0"/>
              </a:rPr>
              <a:t>rdx</a:t>
            </a:r>
            <a:r>
              <a:rPr lang="en-US" altLang="en-US" dirty="0"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6303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549275" y="107951"/>
            <a:ext cx="8042275" cy="1009650"/>
          </a:xfrm>
          <a:ln/>
        </p:spPr>
        <p:txBody>
          <a:bodyPr/>
          <a:lstStyle/>
          <a:p>
            <a:pPr marL="119063" indent="-119063"/>
            <a:r>
              <a:rPr lang="en-US" sz="4000" dirty="0"/>
              <a:t>Arithmetic Expression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152400" y="1752600"/>
            <a:ext cx="35052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long y, long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x +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 + t1;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 + 4;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t4 = y * 48;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810000" y="1193800"/>
            <a:ext cx="51816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 t1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t2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(%rsi,%rsi,2),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$4,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 # t4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t5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#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44143"/>
              </p:ext>
            </p:extLst>
          </p:nvPr>
        </p:nvGraphicFramePr>
        <p:xfrm>
          <a:off x="4648200" y="3733800"/>
          <a:ext cx="3352800" cy="2667000"/>
        </p:xfrm>
        <a:graphic>
          <a:graphicData uri="http://schemas.openxmlformats.org/drawingml/2006/table">
            <a:tbl>
              <a:tblPr firstRow="1" band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t1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t2</a:t>
                      </a:r>
                      <a:r>
                        <a:rPr lang="en-US" baseline="0" dirty="0">
                          <a:latin typeface="Calibri"/>
                          <a:cs typeface="Calibri"/>
                        </a:rPr>
                        <a:t>, </a:t>
                      </a:r>
                      <a:r>
                        <a:rPr lang="en-US" b="1" i="0" baseline="0" dirty="0" err="1">
                          <a:latin typeface="Courier New"/>
                          <a:cs typeface="Courier New"/>
                        </a:rPr>
                        <a:t>rval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t4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 Bold"/>
                          <a:ea typeface="ヒラギノ角ゴ ProN W6"/>
                          <a:cs typeface="ヒラギノ角ゴ ProN W6"/>
                        </a:defRPr>
                      </a:lvl9pPr>
                    </a:lstStyle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t5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00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034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33800" y="4343400"/>
            <a:ext cx="5105400" cy="2159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Interesting Instructions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leaq</a:t>
            </a:r>
            <a:r>
              <a:rPr lang="en-US" dirty="0"/>
              <a:t>: address computation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salq</a:t>
            </a:r>
            <a:r>
              <a:rPr lang="en-US" dirty="0"/>
              <a:t>: shift</a:t>
            </a:r>
          </a:p>
          <a:p>
            <a:pPr lvl="1" indent="-342900"/>
            <a:r>
              <a:rPr lang="en-US" b="1" dirty="0" err="1">
                <a:latin typeface="Courier New"/>
                <a:cs typeface="Courier New"/>
              </a:rPr>
              <a:t>imulq</a:t>
            </a:r>
            <a:r>
              <a:rPr lang="en-US" dirty="0"/>
              <a:t>: multiplication (slow!)</a:t>
            </a:r>
          </a:p>
          <a:p>
            <a:pPr lvl="2" indent="-342900"/>
            <a:r>
              <a:rPr lang="en-US" dirty="0"/>
              <a:t>But, only used once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52789" y="1574800"/>
            <a:ext cx="33909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(long x,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y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long z)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{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t1 = x + y;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t2 = z + t1;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t3 = x + 4;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long t4 = y * 48;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t5 = t3 + t4;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long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t2 * t5;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return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rval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</a:t>
            </a:r>
          </a:p>
          <a:p>
            <a:pPr algn="l"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}</a:t>
            </a:r>
          </a:p>
        </p:txBody>
      </p:sp>
      <p:sp>
        <p:nvSpPr>
          <p:cNvPr id="17413" name="Rectangle 5"/>
          <p:cNvSpPr>
            <a:spLocks/>
          </p:cNvSpPr>
          <p:nvPr/>
        </p:nvSpPr>
        <p:spPr bwMode="auto">
          <a:xfrm>
            <a:off x="3429000" y="2057400"/>
            <a:ext cx="5715000" cy="2463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arith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(%rsi,%rsi,2),%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#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=3*y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salq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$4, %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      #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=16*(3*y) </a:t>
            </a: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leaq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4(%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imulq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rcx</a:t>
            </a: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F13130-595D-2A4A-A2C0-345914BC1D1B}"/>
              </a:ext>
            </a:extLst>
          </p:cNvPr>
          <p:cNvSpPr>
            <a:spLocks/>
          </p:cNvSpPr>
          <p:nvPr/>
        </p:nvSpPr>
        <p:spPr bwMode="auto">
          <a:xfrm>
            <a:off x="3573061" y="1588293"/>
            <a:ext cx="4368800" cy="37623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 =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y =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z =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346075" algn="l"/>
                <a:tab pos="457200" algn="l"/>
                <a:tab pos="1201738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1ED069C-A0C5-E34E-9516-9B7B9764D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9275" y="107951"/>
            <a:ext cx="8042275" cy="1009650"/>
          </a:xfrm>
          <a:ln/>
        </p:spPr>
        <p:txBody>
          <a:bodyPr/>
          <a:lstStyle/>
          <a:p>
            <a:pPr marL="119063" indent="-119063"/>
            <a:r>
              <a:rPr lang="en-US" sz="4000" dirty="0"/>
              <a:t>Arithmetic Expression Example</a:t>
            </a:r>
          </a:p>
        </p:txBody>
      </p:sp>
    </p:spTree>
    <p:extLst>
      <p:ext uri="{BB962C8B-B14F-4D97-AF65-F5344CB8AC3E}">
        <p14:creationId xmlns:p14="http://schemas.microsoft.com/office/powerpoint/2010/main" val="4270414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Zero/sign extension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9275" y="1600200"/>
            <a:ext cx="8518525" cy="4343400"/>
          </a:xfrm>
          <a:ln/>
        </p:spPr>
        <p:txBody>
          <a:bodyPr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movzSR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s,r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Move with zero extension</a:t>
            </a:r>
            <a:endParaRPr lang="en-US" dirty="0"/>
          </a:p>
          <a:p>
            <a:pPr marL="55245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%dl = AA;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%dl,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00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0000 0000 0000 00AA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movsSR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s,r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Move with sign extension</a:t>
            </a:r>
            <a:endParaRPr lang="en-US" dirty="0"/>
          </a:p>
          <a:p>
            <a:pPr marL="552450"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%dl = AA;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movsbq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%dl,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52500"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FFFF FFFF FFFF FFAA</a:t>
            </a:r>
          </a:p>
          <a:p>
            <a:pPr marL="152400"/>
            <a:r>
              <a:rPr lang="en-US" b="0" dirty="0" err="1"/>
              <a:t>cltq</a:t>
            </a:r>
            <a:r>
              <a:rPr lang="en-US" b="0" dirty="0"/>
              <a:t> (Convert Long To Quad)</a:t>
            </a:r>
          </a:p>
          <a:p>
            <a:pPr marL="488950" lvl="1"/>
            <a:r>
              <a:rPr lang="en-US" b="0" dirty="0"/>
              <a:t>sign extend %</a:t>
            </a:r>
            <a:r>
              <a:rPr lang="en-US" b="0" dirty="0" err="1"/>
              <a:t>eax</a:t>
            </a:r>
            <a:r>
              <a:rPr lang="en-US" b="0" dirty="0"/>
              <a:t> to %</a:t>
            </a:r>
            <a:r>
              <a:rPr lang="en-US" b="0" dirty="0" err="1"/>
              <a:t>rax</a:t>
            </a:r>
            <a:r>
              <a:rPr lang="en-US" b="0" dirty="0"/>
              <a:t> (only for %</a:t>
            </a:r>
            <a:r>
              <a:rPr lang="en-US" b="0" dirty="0" err="1"/>
              <a:t>eax</a:t>
            </a:r>
            <a:r>
              <a:rPr lang="en-US" b="0" dirty="0"/>
              <a:t> &amp; %</a:t>
            </a:r>
            <a:r>
              <a:rPr lang="en-US" b="0" dirty="0" err="1"/>
              <a:t>rax</a:t>
            </a:r>
            <a:r>
              <a:rPr lang="en-U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990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658100" cy="573088"/>
          </a:xfrm>
        </p:spPr>
        <p:txBody>
          <a:bodyPr/>
          <a:lstStyle/>
          <a:p>
            <a:r>
              <a:rPr lang="en-US" dirty="0"/>
              <a:t>Example of Simple Addressing Modes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587829" y="227612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931229" y="2830118"/>
            <a:ext cx="41910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163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calls in x86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97000"/>
            <a:ext cx="5715000" cy="3784600"/>
          </a:xfrm>
        </p:spPr>
        <p:txBody>
          <a:bodyPr/>
          <a:lstStyle/>
          <a:p>
            <a:r>
              <a:rPr lang="en-US" dirty="0"/>
              <a:t>Arguments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rdi</a:t>
            </a:r>
            <a:r>
              <a:rPr lang="en-US" dirty="0"/>
              <a:t>, %</a:t>
            </a:r>
            <a:r>
              <a:rPr lang="en-US" dirty="0" err="1"/>
              <a:t>rsi</a:t>
            </a:r>
            <a:r>
              <a:rPr lang="en-US" dirty="0"/>
              <a:t>, %</a:t>
            </a:r>
            <a:r>
              <a:rPr lang="en-US" dirty="0" err="1"/>
              <a:t>rdx</a:t>
            </a:r>
            <a:r>
              <a:rPr lang="en-US" dirty="0"/>
              <a:t>, %</a:t>
            </a:r>
            <a:r>
              <a:rPr lang="en-US" dirty="0" err="1"/>
              <a:t>rcx</a:t>
            </a:r>
            <a:r>
              <a:rPr lang="en-US" dirty="0"/>
              <a:t>, %r8, %r9</a:t>
            </a:r>
          </a:p>
          <a:p>
            <a:pPr lvl="1"/>
            <a:endParaRPr lang="en-US" dirty="0"/>
          </a:p>
          <a:p>
            <a:r>
              <a:rPr lang="en-US" dirty="0"/>
              <a:t>Return value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rax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Return Address - Stack-based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4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331822" y="1780988"/>
            <a:ext cx="1752600" cy="1752600"/>
            <a:chOff x="9111129" y="1790700"/>
            <a:chExt cx="1752600" cy="1752600"/>
          </a:xfrm>
        </p:grpSpPr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7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8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59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0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1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304800" y="1295400"/>
            <a:ext cx="39624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void swap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 (long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, long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) 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{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t0 =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long t1 =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xp</a:t>
            </a:r>
            <a:r>
              <a:rPr lang="en-US" sz="1800" dirty="0">
                <a:latin typeface="Courier New" pitchFamily="49" charset="0"/>
              </a:rPr>
              <a:t> = t1;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  *</a:t>
            </a:r>
            <a:r>
              <a:rPr lang="en-US" sz="1800" dirty="0" err="1">
                <a:latin typeface="Courier New" pitchFamily="49" charset="0"/>
              </a:rPr>
              <a:t>yp</a:t>
            </a:r>
            <a:r>
              <a:rPr lang="en-US" sz="1800" dirty="0">
                <a:latin typeface="Courier New" pitchFamily="49" charset="0"/>
              </a:rPr>
              <a:t> = t0;</a:t>
            </a:r>
          </a:p>
          <a:p>
            <a:pPr algn="l">
              <a:lnSpc>
                <a:spcPct val="100000"/>
              </a:lnSpc>
              <a:tabLst>
                <a:tab pos="457200" algn="l"/>
                <a:tab pos="1485900" algn="l"/>
              </a:tabLst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7090370" y="833735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2438400" cy="1676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alibri" pitchFamily="34" charset="0"/>
              </a:rPr>
              <a:t>Register	Value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xp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rsi</a:t>
            </a: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yp</a:t>
            </a:r>
            <a:endParaRPr lang="en-US" sz="1800" dirty="0">
              <a:latin typeface="Courier New" pitchFamily="49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	t0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  <a:tabLst>
                <a:tab pos="1206500" algn="l"/>
              </a:tabLst>
            </a:pPr>
            <a:r>
              <a:rPr lang="en-US" sz="1800" dirty="0">
                <a:latin typeface="Courier New" pitchFamily="49" charset="0"/>
              </a:rPr>
              <a:t>%</a:t>
            </a:r>
            <a:r>
              <a:rPr lang="en-US" sz="1800" dirty="0" err="1">
                <a:latin typeface="Courier New" pitchFamily="49" charset="0"/>
              </a:rPr>
              <a:t>rdx</a:t>
            </a:r>
            <a:r>
              <a:rPr lang="en-US" sz="1800" dirty="0">
                <a:latin typeface="Courier New" pitchFamily="49" charset="0"/>
              </a:rPr>
              <a:t>	t1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048000" y="48006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516399" y="1219200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cxnSp>
        <p:nvCxnSpPr>
          <p:cNvPr id="3" name="Straight Arrow Connector 2"/>
          <p:cNvCxnSpPr>
            <a:endCxn id="34" idx="1"/>
          </p:cNvCxnSpPr>
          <p:nvPr/>
        </p:nvCxnSpPr>
        <p:spPr bwMode="auto">
          <a:xfrm flipV="1">
            <a:off x="5715000" y="1647175"/>
            <a:ext cx="1466178" cy="334025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5715000" y="2438400"/>
            <a:ext cx="1451237" cy="685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/>
        </p:nvSpPr>
        <p:spPr bwMode="auto">
          <a:xfrm>
            <a:off x="5638800" y="19050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5638800" y="2362200"/>
            <a:ext cx="152400" cy="1524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81178" y="1456675"/>
            <a:ext cx="1066800" cy="1905000"/>
            <a:chOff x="7181178" y="1456675"/>
            <a:chExt cx="1066800" cy="1905000"/>
          </a:xfrm>
        </p:grpSpPr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7181178" y="1456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7181178" y="1837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7181178" y="2218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181178" y="2599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7181178" y="2980675"/>
              <a:ext cx="1066800" cy="381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07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alibri" pitchFamily="34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5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5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32">
            <a:extLst>
              <a:ext uri="{FF2B5EF4-FFF2-40B4-BE49-F238E27FC236}">
                <a16:creationId xmlns:a16="http://schemas.microsoft.com/office/drawing/2014/main" id="{EA0330CA-60ED-234A-8ADD-C9B4B3949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47650"/>
            <a:ext cx="8534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600" dirty="0">
                <a:solidFill>
                  <a:schemeClr val="accent1"/>
                </a:solidFill>
                <a:latin typeface="Calibri" panose="020F0502020204030204" pitchFamily="34" charset="0"/>
              </a:rPr>
              <a:t>IA32/x86 Processors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DF57306-C1FC-774A-9F73-B3C8244BC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1220788"/>
            <a:ext cx="8307387" cy="522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b="0" dirty="0">
                <a:latin typeface="+mn-lt"/>
                <a:ea typeface="+mn-ea"/>
              </a:rPr>
              <a:t>Evolutionary Design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Started in 1978 with 8086 (based on 8-bit 8008 from 1972)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Layered more features on top as time goes on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Good: 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Backwards compatibility, still support ALL old features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Ancient machine code still runs on modern processors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Bad: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Old choices no longer relevant</a:t>
            </a:r>
          </a:p>
          <a:p>
            <a:pPr marL="1200150" lvl="2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Obsolete features still wasting space in your computer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2800" b="0" dirty="0">
                <a:latin typeface="+mn-lt"/>
                <a:ea typeface="+mn-ea"/>
              </a:rPr>
              <a:t>Complex Instruction Set Computer (CISC)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Many different instructions with many different formats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Hard to match performance of RISC – ARM, MIPS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000" b="0" dirty="0">
                <a:latin typeface="+mn-lt"/>
                <a:ea typeface="+mn-ea"/>
              </a:rPr>
              <a:t>But Intel figured out how!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 sz="1800">
                <a:latin typeface="Courier New" pitchFamily="49" charset="0"/>
              </a:endParaRP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3" idx="1"/>
            <a:endCxn id="71" idx="3"/>
          </p:cNvCxnSpPr>
          <p:nvPr/>
        </p:nvCxnSpPr>
        <p:spPr bwMode="auto">
          <a:xfrm flipH="1">
            <a:off x="2863423" y="1852210"/>
            <a:ext cx="2089577" cy="10668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442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123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solidFill>
                    <a:srgbClr val="FF0000"/>
                  </a:solidFill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58" idx="1"/>
            <a:endCxn id="72" idx="3"/>
          </p:cNvCxnSpPr>
          <p:nvPr/>
        </p:nvCxnSpPr>
        <p:spPr bwMode="auto">
          <a:xfrm flipH="1">
            <a:off x="2863423" y="3376210"/>
            <a:ext cx="2089577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3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2" idx="3"/>
            <a:endCxn id="53" idx="1"/>
          </p:cNvCxnSpPr>
          <p:nvPr/>
        </p:nvCxnSpPr>
        <p:spPr bwMode="auto">
          <a:xfrm flipV="1">
            <a:off x="2863423" y="1852210"/>
            <a:ext cx="2089577" cy="15240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2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3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5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5791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375400" cy="573088"/>
          </a:xfrm>
        </p:spPr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Swap</a:t>
            </a:r>
            <a:r>
              <a:rPr lang="en-US" dirty="0"/>
              <a:t>()</a:t>
            </a:r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>
            <a:off x="4953000" y="1661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latin typeface="Courier New" pitchFamily="49" charset="0"/>
              </a:rPr>
              <a:t>456</a:t>
            </a:r>
          </a:p>
        </p:txBody>
      </p:sp>
      <p:sp>
        <p:nvSpPr>
          <p:cNvPr id="55" name="Rectangle 9"/>
          <p:cNvSpPr>
            <a:spLocks noChangeArrowheads="1"/>
          </p:cNvSpPr>
          <p:nvPr/>
        </p:nvSpPr>
        <p:spPr bwMode="auto">
          <a:xfrm>
            <a:off x="4953000" y="2042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56" name="Rectangle 10"/>
          <p:cNvSpPr>
            <a:spLocks noChangeArrowheads="1"/>
          </p:cNvSpPr>
          <p:nvPr/>
        </p:nvSpPr>
        <p:spPr bwMode="auto">
          <a:xfrm>
            <a:off x="4953000" y="2423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4953000" y="2804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</p:txBody>
      </p:sp>
      <p:sp>
        <p:nvSpPr>
          <p:cNvPr id="58" name="Rectangle 20"/>
          <p:cNvSpPr>
            <a:spLocks noChangeArrowheads="1"/>
          </p:cNvSpPr>
          <p:nvPr/>
        </p:nvSpPr>
        <p:spPr bwMode="auto">
          <a:xfrm>
            <a:off x="4953000" y="318571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  <a:latin typeface="Calibri" pitchFamily="34" charset="0"/>
              </a:rPr>
              <a:t>123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110823" y="1814110"/>
            <a:ext cx="1752600" cy="1752600"/>
            <a:chOff x="9111129" y="1790700"/>
            <a:chExt cx="1752600" cy="1752600"/>
          </a:xfrm>
        </p:grpSpPr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9111129" y="17907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6" name="Rectangle 44"/>
            <p:cNvSpPr>
              <a:spLocks noChangeArrowheads="1"/>
            </p:cNvSpPr>
            <p:nvPr/>
          </p:nvSpPr>
          <p:spPr bwMode="auto">
            <a:xfrm>
              <a:off x="9111129" y="22479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rsi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7" name="Rectangle 45"/>
            <p:cNvSpPr>
              <a:spLocks noChangeArrowheads="1"/>
            </p:cNvSpPr>
            <p:nvPr/>
          </p:nvSpPr>
          <p:spPr bwMode="auto">
            <a:xfrm>
              <a:off x="9111129" y="27051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rax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8" name="Rectangle 46"/>
            <p:cNvSpPr>
              <a:spLocks noChangeArrowheads="1"/>
            </p:cNvSpPr>
            <p:nvPr/>
          </p:nvSpPr>
          <p:spPr bwMode="auto">
            <a:xfrm>
              <a:off x="9111129" y="3162300"/>
              <a:ext cx="685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%</a:t>
              </a:r>
              <a:r>
                <a:rPr lang="en-US" sz="1800" dirty="0" err="1">
                  <a:latin typeface="Courier New" pitchFamily="49" charset="0"/>
                </a:rPr>
                <a:t>rdx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69" name="Rectangle 52"/>
            <p:cNvSpPr>
              <a:spLocks noChangeArrowheads="1"/>
            </p:cNvSpPr>
            <p:nvPr/>
          </p:nvSpPr>
          <p:spPr bwMode="auto">
            <a:xfrm>
              <a:off x="9796929" y="17907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</a:t>
              </a:r>
            </a:p>
          </p:txBody>
        </p:sp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9796929" y="22479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71" name="Rectangle 54"/>
            <p:cNvSpPr>
              <a:spLocks noChangeArrowheads="1"/>
            </p:cNvSpPr>
            <p:nvPr/>
          </p:nvSpPr>
          <p:spPr bwMode="auto">
            <a:xfrm>
              <a:off x="9796929" y="27051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123</a:t>
              </a:r>
            </a:p>
          </p:txBody>
        </p:sp>
        <p:sp>
          <p:nvSpPr>
            <p:cNvPr id="72" name="Rectangle 55"/>
            <p:cNvSpPr>
              <a:spLocks noChangeArrowheads="1"/>
            </p:cNvSpPr>
            <p:nvPr/>
          </p:nvSpPr>
          <p:spPr bwMode="auto">
            <a:xfrm>
              <a:off x="9796929" y="3162300"/>
              <a:ext cx="10668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456</a:t>
              </a:r>
            </a:p>
          </p:txBody>
        </p:sp>
      </p:grpSp>
      <p:sp>
        <p:nvSpPr>
          <p:cNvPr id="73" name="Text Box 5"/>
          <p:cNvSpPr txBox="1">
            <a:spLocks noChangeArrowheads="1"/>
          </p:cNvSpPr>
          <p:nvPr/>
        </p:nvSpPr>
        <p:spPr bwMode="auto">
          <a:xfrm>
            <a:off x="1295400" y="1252322"/>
            <a:ext cx="135100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Registers</a:t>
            </a:r>
          </a:p>
        </p:txBody>
      </p:sp>
      <p:sp>
        <p:nvSpPr>
          <p:cNvPr id="76" name="Text Box 5"/>
          <p:cNvSpPr txBox="1">
            <a:spLocks noChangeArrowheads="1"/>
          </p:cNvSpPr>
          <p:nvPr/>
        </p:nvSpPr>
        <p:spPr bwMode="auto">
          <a:xfrm>
            <a:off x="4816383" y="1032633"/>
            <a:ext cx="127961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Memory</a:t>
            </a:r>
          </a:p>
        </p:txBody>
      </p:sp>
      <p:cxnSp>
        <p:nvCxnSpPr>
          <p:cNvPr id="78" name="Straight Arrow Connector 77"/>
          <p:cNvCxnSpPr>
            <a:stCxn id="71" idx="3"/>
          </p:cNvCxnSpPr>
          <p:nvPr/>
        </p:nvCxnSpPr>
        <p:spPr bwMode="auto">
          <a:xfrm>
            <a:off x="2863423" y="2919010"/>
            <a:ext cx="2074636" cy="41910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447800" y="4114800"/>
            <a:ext cx="58674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swap: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ro-RO" sz="1800" dirty="0">
                <a:latin typeface="Courier New" pitchFamily="49" charset="0"/>
              </a:rPr>
              <a:t> movq    (%rdi), %rax  # t0 = *xp  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(%rsi), %rdx  # t1 = *yp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movq    %rdx, (%rdi)  # *xp = t1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</a:t>
            </a:r>
            <a:r>
              <a:rPr lang="ro-RO" sz="1800" dirty="0">
                <a:solidFill>
                  <a:srgbClr val="FF0000"/>
                </a:solidFill>
                <a:latin typeface="Courier New" pitchFamily="49" charset="0"/>
              </a:rPr>
              <a:t>movq    %rax, (%rsi)  # *yp = t0</a:t>
            </a:r>
          </a:p>
          <a:p>
            <a:pPr>
              <a:tabLst>
                <a:tab pos="347663" algn="l"/>
                <a:tab pos="1312863" algn="l"/>
              </a:tabLst>
            </a:pPr>
            <a:r>
              <a:rPr lang="ro-RO" sz="1800" dirty="0">
                <a:latin typeface="Courier New" pitchFamily="49" charset="0"/>
              </a:rPr>
              <a:t>   ret</a:t>
            </a:r>
            <a:endParaRPr lang="en-US" sz="1800" dirty="0">
              <a:latin typeface="Courier New" pitchFamily="49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096000" y="1414046"/>
            <a:ext cx="1219200" cy="2190764"/>
            <a:chOff x="6096000" y="1414046"/>
            <a:chExt cx="1219200" cy="2190764"/>
          </a:xfrm>
        </p:grpSpPr>
        <p:sp>
          <p:nvSpPr>
            <p:cNvPr id="29" name="Text Box 34"/>
            <p:cNvSpPr txBox="1">
              <a:spLocks noChangeArrowheads="1"/>
            </p:cNvSpPr>
            <p:nvPr/>
          </p:nvSpPr>
          <p:spPr bwMode="auto">
            <a:xfrm>
              <a:off x="6096000" y="165694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0x120 </a:t>
              </a:r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6096000" y="2052235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0x118</a:t>
              </a: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6096000" y="2447523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0x110 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6096000" y="2842810"/>
              <a:ext cx="121920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0x108 </a:t>
              </a:r>
            </a:p>
          </p:txBody>
        </p:sp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6096000" y="3238098"/>
              <a:ext cx="12192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800" dirty="0">
                  <a:latin typeface="Courier New" pitchFamily="49" charset="0"/>
                </a:rPr>
                <a:t>0x100 </a:t>
              </a: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6096000" y="1414046"/>
              <a:ext cx="1219200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dirty="0">
                  <a:latin typeface="Calibri"/>
                  <a:cs typeface="Calibri"/>
                </a:rPr>
                <a:t>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92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3" descr="05-machine-basics 6.jpg">
            <a:extLst>
              <a:ext uri="{FF2B5EF4-FFF2-40B4-BE49-F238E27FC236}">
                <a16:creationId xmlns:a16="http://schemas.microsoft.com/office/drawing/2014/main" id="{656EF912-5E04-CE47-B635-11F0D2DB3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457200"/>
            <a:ext cx="863600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34432230-9AE7-FA48-9625-FE431D48A1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868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Intel x86 Evolution: Milestones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CAD9EFFC-4D47-C34B-9667-F05E736E2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924800" cy="5105400"/>
          </a:xfrm>
        </p:spPr>
        <p:txBody>
          <a:bodyPr/>
          <a:lstStyle/>
          <a:p>
            <a:pPr marL="223838" indent="-223838" defTabSz="895350">
              <a:buFont typeface="Wingdings 2" charset="2"/>
              <a:buNone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2000" i="1" dirty="0">
                <a:solidFill>
                  <a:srgbClr val="C00000"/>
                </a:solidFill>
              </a:rPr>
              <a:t>	Name	Date	Transistors	MHz</a:t>
            </a:r>
          </a:p>
          <a:p>
            <a:pPr marL="223838" indent="-223838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8086	1978	29K	5-10</a:t>
            </a:r>
          </a:p>
          <a:p>
            <a:pPr marL="560388" lvl="1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First 16-bit Intel processor.  Basis for IBM PC &amp; DOS</a:t>
            </a:r>
          </a:p>
          <a:p>
            <a:pPr marL="560388" lvl="1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1MB address space</a:t>
            </a:r>
          </a:p>
          <a:p>
            <a:pPr marL="223838" indent="-223838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386	1985	275K	16-33	</a:t>
            </a:r>
          </a:p>
          <a:p>
            <a:pPr marL="560388" lvl="1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First 32-bit Intel processor , referred to as IA32</a:t>
            </a:r>
          </a:p>
          <a:p>
            <a:pPr marL="560388" lvl="1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Added “flat addressing”, capable of running Unix</a:t>
            </a:r>
          </a:p>
          <a:p>
            <a:pPr marL="160338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Pentium 4E	2004	125M	2800-3800</a:t>
            </a:r>
          </a:p>
          <a:p>
            <a:pPr marL="560388" lvl="1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First 64-bit Intel x86 processor, referred to as x86-64</a:t>
            </a:r>
          </a:p>
          <a:p>
            <a:pPr marL="160338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Core 2	2006	291M	1060-3500</a:t>
            </a:r>
          </a:p>
          <a:p>
            <a:pPr marL="560388" lvl="1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First multi-core Intel processor</a:t>
            </a:r>
          </a:p>
          <a:p>
            <a:pPr marL="160338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2000" dirty="0">
                <a:solidFill>
                  <a:schemeClr val="tx1"/>
                </a:solidFill>
              </a:rPr>
              <a:t>Core i7	2008	731M	1700-3900</a:t>
            </a:r>
          </a:p>
          <a:p>
            <a:pPr marL="560388" lvl="1" indent="-222250" defTabSz="895350">
              <a:buFont typeface="Wingdings 2" charset="2"/>
              <a:buChar char=""/>
              <a:tabLst>
                <a:tab pos="2055813" algn="l"/>
                <a:tab pos="3884613" algn="l"/>
                <a:tab pos="5946775" algn="l"/>
              </a:tabLst>
              <a:defRPr/>
            </a:pPr>
            <a:r>
              <a:rPr lang="en-US" sz="1800" dirty="0">
                <a:solidFill>
                  <a:schemeClr val="tx1"/>
                </a:solidFill>
              </a:rPr>
              <a:t>Four cores (our shark machines)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A9BADDF0-56AF-5A46-A610-5B96B4CEF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7308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Intel x86 Processors, cont.</a:t>
            </a:r>
          </a:p>
        </p:txBody>
      </p:sp>
      <p:pic>
        <p:nvPicPr>
          <p:cNvPr id="21506" name="Picture 3">
            <a:extLst>
              <a:ext uri="{FF2B5EF4-FFF2-40B4-BE49-F238E27FC236}">
                <a16:creationId xmlns:a16="http://schemas.microsoft.com/office/drawing/2014/main" id="{F51C9F00-0975-FA43-B746-E3001412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600200"/>
            <a:ext cx="53721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7">
            <a:extLst>
              <a:ext uri="{FF2B5EF4-FFF2-40B4-BE49-F238E27FC236}">
                <a16:creationId xmlns:a16="http://schemas.microsoft.com/office/drawing/2014/main" id="{98DB9AB9-F7FB-844A-B232-02B79FCE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47650"/>
            <a:ext cx="8716962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b="0" dirty="0">
                <a:latin typeface="Calibri" panose="020F0502020204030204" pitchFamily="34" charset="0"/>
              </a:rPr>
              <a:t>Intel’</a:t>
            </a:r>
            <a:r>
              <a:rPr lang="en-US" altLang="ja-JP" sz="4400" b="0" dirty="0">
                <a:latin typeface="Calibri" panose="020F0502020204030204" pitchFamily="34" charset="0"/>
              </a:rPr>
              <a:t>s 64-bit Architecture</a:t>
            </a:r>
            <a:endParaRPr lang="en-US" altLang="en-US" sz="4400" b="0" dirty="0">
              <a:latin typeface="Calibri" panose="020F0502020204030204" pitchFamily="34" charset="0"/>
            </a:endParaRP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773FF317-C930-B643-B18A-D0F330F1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8307388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560388" indent="-222250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 defTabSz="895350"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Calibri" panose="020F0502020204030204" pitchFamily="34" charset="0"/>
              </a:rPr>
              <a:t>Tried a radical shift from IA32 to IA64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Totally different architecture (Itanium)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Executes IA32 code only as legacy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Performance disappointing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Calibri" panose="020F0502020204030204" pitchFamily="34" charset="0"/>
              </a:rPr>
              <a:t>AMD stepped in with Evolutionary Solution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x86-64 (now called </a:t>
            </a:r>
            <a:r>
              <a:rPr lang="ja-JP" altLang="en-US" sz="2000" b="0">
                <a:latin typeface="Calibri" panose="020F0502020204030204" pitchFamily="34" charset="0"/>
              </a:rPr>
              <a:t>“</a:t>
            </a:r>
            <a:r>
              <a:rPr lang="en-US" altLang="ja-JP" sz="2000" b="0" dirty="0">
                <a:latin typeface="Calibri" panose="020F0502020204030204" pitchFamily="34" charset="0"/>
              </a:rPr>
              <a:t>AMD64</a:t>
            </a:r>
            <a:r>
              <a:rPr lang="ja-JP" altLang="en-US" sz="2000" b="0">
                <a:latin typeface="Calibri" panose="020F0502020204030204" pitchFamily="34" charset="0"/>
              </a:rPr>
              <a:t>”</a:t>
            </a:r>
            <a:r>
              <a:rPr lang="en-US" altLang="ja-JP" sz="2000" b="0" dirty="0">
                <a:latin typeface="Calibri" panose="020F050202020403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Calibri" panose="020F0502020204030204" pitchFamily="34" charset="0"/>
              </a:rPr>
              <a:t>2004: Intel announced EM64T extension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Extended memory 64-bit technology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Almost identical to x86-64!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Still not supported by OS, programmers	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000" b="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C6326FC1-1146-F047-A080-43640C0B184F}"/>
              </a:ext>
            </a:extLst>
          </p:cNvPr>
          <p:cNvSpPr txBox="1">
            <a:spLocks/>
          </p:cNvSpPr>
          <p:nvPr/>
        </p:nvSpPr>
        <p:spPr bwMode="auto">
          <a:xfrm>
            <a:off x="457200" y="1270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600" dirty="0">
                <a:solidFill>
                  <a:schemeClr val="accent1"/>
                </a:solidFill>
                <a:latin typeface="Calibri" panose="020F0502020204030204" pitchFamily="34" charset="0"/>
              </a:rPr>
              <a:t>Assembly Programmer’</a:t>
            </a:r>
            <a:r>
              <a:rPr lang="en-US" altLang="ja-JP" sz="4600" dirty="0">
                <a:solidFill>
                  <a:schemeClr val="accent1"/>
                </a:solidFill>
                <a:latin typeface="Calibri" panose="020F0502020204030204" pitchFamily="34" charset="0"/>
              </a:rPr>
              <a:t>s View</a:t>
            </a:r>
            <a:endParaRPr lang="en-US" altLang="en-US" sz="46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9B81319-E2C9-7745-B440-D59F8E555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4357688" cy="268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95350">
              <a:spcBef>
                <a:spcPct val="20000"/>
              </a:spcBef>
              <a:buFont typeface="Arial" charset="0"/>
              <a:buChar char="•"/>
              <a:tabLst>
                <a:tab pos="1371600" algn="l"/>
                <a:tab pos="4572000" algn="l"/>
              </a:tabLst>
              <a:defRPr/>
            </a:pPr>
            <a:r>
              <a:rPr lang="en-US" sz="2000" b="0" dirty="0">
                <a:latin typeface="+mn-lt"/>
                <a:ea typeface="+mn-ea"/>
              </a:rPr>
              <a:t>Programmer-Visible State</a:t>
            </a:r>
          </a:p>
          <a:p>
            <a:pPr marL="560388" lvl="1" indent="-222250" defTabSz="895350">
              <a:spcBef>
                <a:spcPct val="20000"/>
              </a:spcBef>
              <a:buFont typeface="Arial" charset="0"/>
              <a:buChar char="–"/>
              <a:tabLst>
                <a:tab pos="1371600" algn="l"/>
                <a:tab pos="4572000" algn="l"/>
              </a:tabLst>
              <a:defRPr/>
            </a:pPr>
            <a:r>
              <a:rPr lang="en-US" sz="2000" b="0" dirty="0">
                <a:latin typeface="+mn-lt"/>
                <a:ea typeface="+mn-ea"/>
              </a:rPr>
              <a:t>EIP (IA32) or RIP (IA64)</a:t>
            </a:r>
          </a:p>
          <a:p>
            <a:pPr marL="839788" lvl="2" indent="-165100" defTabSz="895350">
              <a:spcBef>
                <a:spcPct val="20000"/>
              </a:spcBef>
              <a:buFont typeface="Arial" charset="0"/>
              <a:buChar char="•"/>
              <a:tabLst>
                <a:tab pos="1371600" algn="l"/>
                <a:tab pos="4572000" algn="l"/>
              </a:tabLst>
              <a:defRPr/>
            </a:pPr>
            <a:r>
              <a:rPr lang="en-US" sz="1600" b="0" dirty="0">
                <a:latin typeface="+mn-lt"/>
                <a:ea typeface="+mn-ea"/>
              </a:rPr>
              <a:t>Program Counter (PC)</a:t>
            </a:r>
          </a:p>
          <a:p>
            <a:pPr marL="839788" lvl="2" indent="-165100" defTabSz="895350">
              <a:spcBef>
                <a:spcPct val="20000"/>
              </a:spcBef>
              <a:buFont typeface="Arial" charset="0"/>
              <a:buChar char="•"/>
              <a:tabLst>
                <a:tab pos="1371600" algn="l"/>
                <a:tab pos="4572000" algn="l"/>
              </a:tabLst>
              <a:defRPr/>
            </a:pPr>
            <a:r>
              <a:rPr lang="en-US" sz="1600" b="0" dirty="0">
                <a:latin typeface="+mn-lt"/>
                <a:ea typeface="+mn-ea"/>
              </a:rPr>
              <a:t>Address of next instruction</a:t>
            </a:r>
          </a:p>
          <a:p>
            <a:pPr marL="560388" lvl="1" indent="-222250" defTabSz="895350">
              <a:spcBef>
                <a:spcPct val="20000"/>
              </a:spcBef>
              <a:buFont typeface="Arial" charset="0"/>
              <a:buChar char="–"/>
              <a:tabLst>
                <a:tab pos="1371600" algn="l"/>
                <a:tab pos="4572000" algn="l"/>
              </a:tabLst>
              <a:defRPr/>
            </a:pPr>
            <a:r>
              <a:rPr lang="en-US" sz="2000" b="0" dirty="0">
                <a:latin typeface="+mn-lt"/>
                <a:ea typeface="+mn-ea"/>
              </a:rPr>
              <a:t>Register File</a:t>
            </a:r>
          </a:p>
          <a:p>
            <a:pPr marL="839788" lvl="2" indent="-165100" defTabSz="895350">
              <a:spcBef>
                <a:spcPct val="20000"/>
              </a:spcBef>
              <a:buFont typeface="Arial" charset="0"/>
              <a:buChar char="•"/>
              <a:tabLst>
                <a:tab pos="1371600" algn="l"/>
                <a:tab pos="4572000" algn="l"/>
              </a:tabLst>
              <a:defRPr/>
            </a:pPr>
            <a:r>
              <a:rPr lang="en-US" sz="1600" b="0" dirty="0">
                <a:latin typeface="+mn-lt"/>
                <a:ea typeface="+mn-ea"/>
              </a:rPr>
              <a:t>Heavily used program data</a:t>
            </a:r>
          </a:p>
          <a:p>
            <a:pPr marL="560388" lvl="1" indent="-222250" defTabSz="895350">
              <a:spcBef>
                <a:spcPct val="20000"/>
              </a:spcBef>
              <a:buFont typeface="Arial" charset="0"/>
              <a:buChar char="–"/>
              <a:tabLst>
                <a:tab pos="1371600" algn="l"/>
                <a:tab pos="4572000" algn="l"/>
              </a:tabLst>
              <a:defRPr/>
            </a:pPr>
            <a:r>
              <a:rPr lang="en-US" sz="2000" b="0" dirty="0">
                <a:latin typeface="+mn-lt"/>
                <a:ea typeface="+mn-ea"/>
              </a:rPr>
              <a:t>Condition Codes</a:t>
            </a:r>
          </a:p>
          <a:p>
            <a:pPr marL="839788" lvl="2" indent="-165100" defTabSz="895350">
              <a:spcBef>
                <a:spcPct val="20000"/>
              </a:spcBef>
              <a:buFont typeface="Arial" charset="0"/>
              <a:buChar char="•"/>
              <a:tabLst>
                <a:tab pos="1371600" algn="l"/>
                <a:tab pos="4572000" algn="l"/>
              </a:tabLst>
              <a:defRPr/>
            </a:pPr>
            <a:r>
              <a:rPr lang="en-US" sz="1600" b="0" dirty="0">
                <a:latin typeface="+mn-lt"/>
                <a:ea typeface="+mn-ea"/>
              </a:rPr>
              <a:t>Store status information about most recent arithmetic operation</a:t>
            </a:r>
          </a:p>
          <a:p>
            <a:pPr marL="839788" lvl="2" indent="-165100" defTabSz="895350">
              <a:spcBef>
                <a:spcPct val="20000"/>
              </a:spcBef>
              <a:buFont typeface="Arial" charset="0"/>
              <a:buChar char="•"/>
              <a:tabLst>
                <a:tab pos="1371600" algn="l"/>
                <a:tab pos="4572000" algn="l"/>
              </a:tabLst>
              <a:defRPr/>
            </a:pPr>
            <a:r>
              <a:rPr lang="en-US" sz="1600" b="0" dirty="0">
                <a:latin typeface="+mn-lt"/>
                <a:ea typeface="+mn-ea"/>
              </a:rPr>
              <a:t>Used for conditional branching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E691B2EB-BB9A-984B-B384-23CF5514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80" y="1736942"/>
            <a:ext cx="625927" cy="144213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PC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C29CD2E1-A903-7240-8022-9BA631E0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202" y="1696007"/>
            <a:ext cx="1485900" cy="7620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Registers</a:t>
            </a:r>
          </a:p>
        </p:txBody>
      </p:sp>
      <p:sp>
        <p:nvSpPr>
          <p:cNvPr id="26629" name="Rectangle 6">
            <a:extLst>
              <a:ext uri="{FF2B5EF4-FFF2-40B4-BE49-F238E27FC236}">
                <a16:creationId xmlns:a16="http://schemas.microsoft.com/office/drawing/2014/main" id="{B6A721B2-E95D-C547-A5B5-3E9FDBC50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143000"/>
            <a:ext cx="3200400" cy="2209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7" tIns="44450" rIns="90487" bIns="44450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CPU</a:t>
            </a:r>
          </a:p>
        </p:txBody>
      </p:sp>
      <p:sp>
        <p:nvSpPr>
          <p:cNvPr id="26630" name="Rectangle 7">
            <a:extLst>
              <a:ext uri="{FF2B5EF4-FFF2-40B4-BE49-F238E27FC236}">
                <a16:creationId xmlns:a16="http://schemas.microsoft.com/office/drawing/2014/main" id="{18993522-06A1-3542-B960-785840806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143000"/>
            <a:ext cx="2286000" cy="3810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Ctr="1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Memory</a:t>
            </a:r>
          </a:p>
        </p:txBody>
      </p:sp>
      <p:sp>
        <p:nvSpPr>
          <p:cNvPr id="26631" name="Text Box 8">
            <a:extLst>
              <a:ext uri="{FF2B5EF4-FFF2-40B4-BE49-F238E27FC236}">
                <a16:creationId xmlns:a16="http://schemas.microsoft.com/office/drawing/2014/main" id="{5723A2D1-B7EE-074B-82E3-7CED516C8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828800"/>
            <a:ext cx="22860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latin typeface="Helvetica" pitchFamily="2" charset="0"/>
              </a:rPr>
              <a:t>Object Code</a:t>
            </a:r>
          </a:p>
          <a:p>
            <a:r>
              <a:rPr lang="en-US" altLang="en-US" sz="1800" b="0">
                <a:latin typeface="Helvetica" pitchFamily="2" charset="0"/>
              </a:rPr>
              <a:t>Program Data</a:t>
            </a:r>
          </a:p>
          <a:p>
            <a:r>
              <a:rPr lang="en-US" altLang="en-US" sz="1800" b="0">
                <a:latin typeface="Helvetica" pitchFamily="2" charset="0"/>
              </a:rPr>
              <a:t>OS Data</a:t>
            </a:r>
          </a:p>
        </p:txBody>
      </p:sp>
      <p:sp>
        <p:nvSpPr>
          <p:cNvPr id="26632" name="Line 9">
            <a:extLst>
              <a:ext uri="{FF2B5EF4-FFF2-40B4-BE49-F238E27FC236}">
                <a16:creationId xmlns:a16="http://schemas.microsoft.com/office/drawing/2014/main" id="{B6B4C901-0888-FB42-9511-81CA7A2F4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9050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10">
            <a:extLst>
              <a:ext uri="{FF2B5EF4-FFF2-40B4-BE49-F238E27FC236}">
                <a16:creationId xmlns:a16="http://schemas.microsoft.com/office/drawing/2014/main" id="{867E39D2-EA6F-3445-AE00-5F48B303B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Line 11">
            <a:extLst>
              <a:ext uri="{FF2B5EF4-FFF2-40B4-BE49-F238E27FC236}">
                <a16:creationId xmlns:a16="http://schemas.microsoft.com/office/drawing/2014/main" id="{BA36204B-662C-8E41-88D3-172937C27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971800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Text Box 12">
            <a:extLst>
              <a:ext uri="{FF2B5EF4-FFF2-40B4-BE49-F238E27FC236}">
                <a16:creationId xmlns:a16="http://schemas.microsoft.com/office/drawing/2014/main" id="{5F0618EF-7E74-904F-BA43-CF1A43FB9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98600"/>
            <a:ext cx="1752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latin typeface="Helvetica" pitchFamily="2" charset="0"/>
              </a:rPr>
              <a:t>Addresses</a:t>
            </a:r>
          </a:p>
        </p:txBody>
      </p:sp>
      <p:sp>
        <p:nvSpPr>
          <p:cNvPr id="26636" name="Text Box 13">
            <a:extLst>
              <a:ext uri="{FF2B5EF4-FFF2-40B4-BE49-F238E27FC236}">
                <a16:creationId xmlns:a16="http://schemas.microsoft.com/office/drawing/2014/main" id="{94459226-122F-A547-AD97-B9DDAA777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17526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latin typeface="Helvetica" pitchFamily="2" charset="0"/>
              </a:rPr>
              <a:t>Data</a:t>
            </a:r>
          </a:p>
        </p:txBody>
      </p:sp>
      <p:sp>
        <p:nvSpPr>
          <p:cNvPr id="26637" name="Text Box 14">
            <a:extLst>
              <a:ext uri="{FF2B5EF4-FFF2-40B4-BE49-F238E27FC236}">
                <a16:creationId xmlns:a16="http://schemas.microsoft.com/office/drawing/2014/main" id="{5E61D3B9-C5A0-554B-A360-9A9706C8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167640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0">
                <a:latin typeface="Helvetica" pitchFamily="2" charset="0"/>
              </a:rPr>
              <a:t>Instructions</a:t>
            </a:r>
          </a:p>
        </p:txBody>
      </p:sp>
      <p:sp>
        <p:nvSpPr>
          <p:cNvPr id="26638" name="Rectangle 15">
            <a:extLst>
              <a:ext uri="{FF2B5EF4-FFF2-40B4-BE49-F238E27FC236}">
                <a16:creationId xmlns:a16="http://schemas.microsoft.com/office/drawing/2014/main" id="{01AF2BA6-9825-CB42-999C-E42B677A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124200"/>
            <a:ext cx="990600" cy="1371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Stack</a:t>
            </a:r>
          </a:p>
        </p:txBody>
      </p:sp>
      <p:sp>
        <p:nvSpPr>
          <p:cNvPr id="26639" name="Rectangle 16">
            <a:extLst>
              <a:ext uri="{FF2B5EF4-FFF2-40B4-BE49-F238E27FC236}">
                <a16:creationId xmlns:a16="http://schemas.microsoft.com/office/drawing/2014/main" id="{3240E34B-97D7-3744-868C-0A44ACDEE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202" y="2568168"/>
            <a:ext cx="1485900" cy="6858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/>
              <a:t>Condition</a:t>
            </a:r>
          </a:p>
          <a:p>
            <a:r>
              <a:rPr lang="en-US" altLang="en-US" dirty="0"/>
              <a:t>Codes</a:t>
            </a:r>
          </a:p>
        </p:txBody>
      </p:sp>
      <p:sp>
        <p:nvSpPr>
          <p:cNvPr id="26640" name="Rectangle 17">
            <a:extLst>
              <a:ext uri="{FF2B5EF4-FFF2-40B4-BE49-F238E27FC236}">
                <a16:creationId xmlns:a16="http://schemas.microsoft.com/office/drawing/2014/main" id="{67794D83-787E-D44A-95A2-C9ECF169F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953000"/>
            <a:ext cx="40767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1800" b="0">
                <a:latin typeface="Calibri" panose="020F0502020204030204" pitchFamily="34" charset="0"/>
              </a:rPr>
              <a:t>Memory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latin typeface="Calibri" panose="020F0502020204030204" pitchFamily="34" charset="0"/>
              </a:rPr>
              <a:t>Byte addressable array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latin typeface="Calibri" panose="020F0502020204030204" pitchFamily="34" charset="0"/>
              </a:rPr>
              <a:t>Code, user data, (some) OS data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1600" b="0">
                <a:latin typeface="Calibri" panose="020F0502020204030204" pitchFamily="34" charset="0"/>
              </a:rPr>
              <a:t>Includes stack used to support procedures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000" b="0">
              <a:latin typeface="Calibri" panose="020F0502020204030204" pitchFamily="34" charset="0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330D236-36FC-8C4E-B5AB-839BD2745386}"/>
              </a:ext>
            </a:extLst>
          </p:cNvPr>
          <p:cNvSpPr>
            <a:spLocks/>
          </p:cNvSpPr>
          <p:nvPr/>
        </p:nvSpPr>
        <p:spPr bwMode="auto">
          <a:xfrm>
            <a:off x="3695997" y="1691699"/>
            <a:ext cx="457200" cy="1562270"/>
          </a:xfrm>
          <a:custGeom>
            <a:avLst/>
            <a:gdLst>
              <a:gd name="T0" fmla="*/ 0 w 288"/>
              <a:gd name="T1" fmla="*/ 0 h 816"/>
              <a:gd name="T2" fmla="*/ 2147483646 w 288"/>
              <a:gd name="T3" fmla="*/ 2147483646 h 816"/>
              <a:gd name="T4" fmla="*/ 2147483646 w 288"/>
              <a:gd name="T5" fmla="*/ 2147483646 h 816"/>
              <a:gd name="T6" fmla="*/ 0 w 288"/>
              <a:gd name="T7" fmla="*/ 2147483646 h 816"/>
              <a:gd name="T8" fmla="*/ 0 w 288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816"/>
              <a:gd name="T17" fmla="*/ 288 w 288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816">
                <a:moveTo>
                  <a:pt x="0" y="0"/>
                </a:moveTo>
                <a:lnTo>
                  <a:pt x="288" y="192"/>
                </a:lnTo>
                <a:lnTo>
                  <a:pt x="288" y="624"/>
                </a:lnTo>
                <a:lnTo>
                  <a:pt x="0" y="816"/>
                </a:lnTo>
                <a:lnTo>
                  <a:pt x="0" y="0"/>
                </a:lnTo>
                <a:close/>
              </a:path>
            </a:pathLst>
          </a:cu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endParaRPr lang="en-US" altLang="en-US" sz="1200" dirty="0"/>
          </a:p>
          <a:p>
            <a:r>
              <a:rPr lang="en-US" altLang="en-US" dirty="0"/>
              <a:t>A</a:t>
            </a:r>
          </a:p>
          <a:p>
            <a:r>
              <a:rPr lang="en-US" altLang="en-US" dirty="0"/>
              <a:t>LU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7">
            <a:extLst>
              <a:ext uri="{FF2B5EF4-FFF2-40B4-BE49-F238E27FC236}">
                <a16:creationId xmlns:a16="http://schemas.microsoft.com/office/drawing/2014/main" id="{9189C3EE-74A5-014E-A6E9-5290C9F0BCB5}"/>
              </a:ext>
            </a:extLst>
          </p:cNvPr>
          <p:cNvSpPr txBox="1">
            <a:spLocks noChangeArrowheads="1"/>
          </p:cNvSpPr>
          <p:nvPr/>
        </p:nvSpPr>
        <p:spPr>
          <a:xfrm>
            <a:off x="404813" y="247650"/>
            <a:ext cx="8716962" cy="781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400" b="0">
                <a:latin typeface="+mj-lt"/>
                <a:ea typeface="+mj-ea"/>
                <a:cs typeface="+mj-cs"/>
              </a:rPr>
              <a:t>Assembly Characteristics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592167B-3E30-C249-A82D-081662AD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914400"/>
            <a:ext cx="8548687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Minimal Data Types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ja-JP" altLang="en-US" sz="2000" b="0">
                <a:latin typeface="Calibri" panose="020F0502020204030204" pitchFamily="34" charset="0"/>
              </a:rPr>
              <a:t>“</a:t>
            </a:r>
            <a:r>
              <a:rPr lang="en-US" altLang="ja-JP" sz="2000" b="0" dirty="0">
                <a:latin typeface="Calibri" panose="020F0502020204030204" pitchFamily="34" charset="0"/>
              </a:rPr>
              <a:t>Integer</a:t>
            </a:r>
            <a:r>
              <a:rPr lang="ja-JP" altLang="en-US" sz="2000" b="0">
                <a:latin typeface="Calibri" panose="020F0502020204030204" pitchFamily="34" charset="0"/>
              </a:rPr>
              <a:t>”</a:t>
            </a:r>
            <a:r>
              <a:rPr lang="en-US" altLang="ja-JP" sz="2000" b="0" dirty="0">
                <a:latin typeface="Calibri" panose="020F0502020204030204" pitchFamily="34" charset="0"/>
              </a:rPr>
              <a:t> data of 1, 2, or 4 bytes (+ 8 bytes in 64-bit machines)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Data values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Addresses (untyped pointers)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Floating point data of 4, 8, or 10 bytes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No aggregate types such as arrays or structures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Just contiguously allocated bytes in memory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pitchFamily="34" charset="0"/>
              </a:rPr>
              <a:t>Primitive Operations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Perform arithmetic function on register or memory data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Transfer data between memory and register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Load data from memory into register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Store register data into memory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000" b="0" dirty="0">
                <a:latin typeface="Calibri" panose="020F0502020204030204" pitchFamily="34" charset="0"/>
              </a:rPr>
              <a:t>Transfer control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Unconditional jumps to/from procedures</a:t>
            </a:r>
          </a:p>
          <a:p>
            <a:pPr lvl="2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</a:rPr>
              <a:t>Conditional branches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2169</TotalTime>
  <Words>2719</Words>
  <Application>Microsoft Macintosh PowerPoint</Application>
  <PresentationFormat>On-screen Show (4:3)</PresentationFormat>
  <Paragraphs>551</Paragraphs>
  <Slides>33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Italic</vt:lpstr>
      <vt:lpstr>Cambria Math</vt:lpstr>
      <vt:lpstr>Courier New</vt:lpstr>
      <vt:lpstr>Courier New Bold</vt:lpstr>
      <vt:lpstr>Helvetica</vt:lpstr>
      <vt:lpstr>News Gothic MT</vt:lpstr>
      <vt:lpstr>Times</vt:lpstr>
      <vt:lpstr>Wingdings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Intel x86 Evolution: Milestones</vt:lpstr>
      <vt:lpstr>Intel x86 Processors, cont.</vt:lpstr>
      <vt:lpstr>PowerPoint Presentation</vt:lpstr>
      <vt:lpstr>PowerPoint Presentation</vt:lpstr>
      <vt:lpstr>PowerPoint Presentation</vt:lpstr>
      <vt:lpstr>PowerPoint Presentation</vt:lpstr>
      <vt:lpstr>x86-64 Integer Registers</vt:lpstr>
      <vt:lpstr>Data Formats</vt:lpstr>
      <vt:lpstr>PowerPoint Presentation</vt:lpstr>
      <vt:lpstr>PowerPoint Presentation</vt:lpstr>
      <vt:lpstr>movq Operand Combinations</vt:lpstr>
      <vt:lpstr>Simple Memory Addressing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Expression Example</vt:lpstr>
      <vt:lpstr>Arithmetic Expression Example</vt:lpstr>
      <vt:lpstr>Zero/sign extension</vt:lpstr>
      <vt:lpstr>Example of Simple Addressing Modes</vt:lpstr>
      <vt:lpstr>Procedure calls in x86</vt:lpstr>
      <vt:lpstr>Swap()</vt:lpstr>
      <vt:lpstr>Swap()</vt:lpstr>
      <vt:lpstr>Swap()</vt:lpstr>
      <vt:lpstr>Swap()</vt:lpstr>
      <vt:lpstr>Swap()</vt:lpstr>
      <vt:lpstr>Swap()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162</cp:revision>
  <dcterms:created xsi:type="dcterms:W3CDTF">2004-01-20T22:43:44Z</dcterms:created>
  <dcterms:modified xsi:type="dcterms:W3CDTF">2023-11-06T17:53:56Z</dcterms:modified>
</cp:coreProperties>
</file>