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556" r:id="rId2"/>
    <p:sldId id="294" r:id="rId3"/>
    <p:sldId id="585" r:id="rId4"/>
    <p:sldId id="553" r:id="rId5"/>
    <p:sldId id="554" r:id="rId6"/>
    <p:sldId id="298" r:id="rId7"/>
    <p:sldId id="299" r:id="rId8"/>
    <p:sldId id="565" r:id="rId9"/>
    <p:sldId id="560" r:id="rId10"/>
    <p:sldId id="561" r:id="rId11"/>
    <p:sldId id="562" r:id="rId12"/>
    <p:sldId id="563" r:id="rId13"/>
    <p:sldId id="5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0"/>
    <p:restoredTop sz="96197"/>
  </p:normalViewPr>
  <p:slideViewPr>
    <p:cSldViewPr snapToGrid="0">
      <p:cViewPr varScale="1">
        <p:scale>
          <a:sx n="117" d="100"/>
          <a:sy n="117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8ED7-3DC0-FB59-4060-17BB8B89E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C415F-D27C-FBD0-2E66-A6CDA715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34DC-EEEA-A92F-FF23-BC9308B4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EE3A7-3A52-CFCB-A751-81651451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923A-F71A-E151-93D9-95E9F6ED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39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6A96-69DA-C4B7-7F36-2A21FC2C0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8FDFD-9F73-5D6C-CD52-BB3A329EE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F8794-329B-C5A4-CE73-2CCE7758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BCA7-9CC1-643E-DA20-C8ECA649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CF8C-3AA8-FD6F-B441-2A15B294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018BF-1270-7B87-9533-D1CD67F1C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D591B-B1C1-E4DE-2FFA-85A6D05E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95DBD-69D5-98E8-30C6-2C0F2C8F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93F42-A604-4BF6-FDDA-41FCB108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D2C3F-FF5C-0716-BCBA-FDC5EF8B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3807-FE80-A276-7E5E-C0466021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3EB4-E68A-E224-B631-47F7B244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580DC-9AD1-8EE6-EFE0-6AB2B290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F6B9E-324B-25DB-7566-56275A89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08C38-0766-7AF5-8F25-6AC56D44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49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9855-AED1-D307-5140-5CD91C1B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26FE2-00EF-96AE-F741-77C9CCEC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31A0-1A64-AC19-D14B-2DC89897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4606-78C7-4D0D-7E1A-AB7D9231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67DF7-6CE0-CB63-57B2-BC58CB07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4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7A8D-9CB0-D9E7-5B8B-2A856092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15E1E-D2D9-88F3-41BA-D3510D7B1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08C2-54F3-7BE6-23A1-F5DD7A261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08CA8-21F2-8061-B70B-BDD85C1CB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782D2-CD1F-A702-7322-00E53AE4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FCD1-0883-8A11-2931-1F4F4FF3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5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8D-A62C-CFF9-AB0B-965732BD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D745-9822-E9B3-14F4-13893FB3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16A77-0BAA-01A0-E5D2-39DE4762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D3BEB-EE38-E3B7-E9D8-56B5496BB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5D4C5C-C956-D861-A486-0EC6BC0FA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E9102-585A-E4F6-E12E-B87C5C18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5F0B8-7CE9-FF29-1E84-36D0B3B5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8A8E7-4122-AC39-645C-4F548EE5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DC12-00C3-F3C1-D1AF-D6D17585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7E030-4CBD-9676-CC1D-00A7E48A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5FA28-63A9-2FCE-1E1D-3F86DB69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8A329-28A8-FDE2-91DE-AF59AA91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3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4E259-F833-FA8B-683E-A9E714A1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58E84-F174-561C-52AC-4171922A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D4C7-438F-4E1E-738F-14A7F8CF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D0E4-CB32-4EB0-C25D-D8BABD24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D6E7-F22F-A761-6E49-F1C04DAE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8ABA2-7B7D-4E47-2086-CCF7E213E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F3176-81DB-688B-06BA-04ECBDEC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1AF5-E093-4D76-2006-99209FA3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C66B4-CE2E-C36E-7DDA-F517384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6569-1D25-B82E-DA8B-2BA6B44B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E9E37-DE92-33FB-7CFB-ADCB89DC8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E0B58-1F12-09AD-1C37-51F999DC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7EA0C-8A42-3CF0-8621-C962E690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6033C-5219-88BF-444E-8C83416B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BBC52-35CB-A4C0-6C24-4A32001B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2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CF4F1-F80F-3C2E-0E85-B9CD61EE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AEAD-BB40-1EB8-A8A8-49223E75A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E204-7236-1E0F-5A46-9C6E6B0EF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F161E-AEBC-594D-ABFC-5BBA13948C60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D16A1-F8C5-4F4C-02F0-3009070B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3C8DC-C2C2-A80C-B881-86E067D91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7995-4AB5-DA4F-83D3-A953CDE9A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>
            <a:extLst>
              <a:ext uri="{FF2B5EF4-FFF2-40B4-BE49-F238E27FC236}">
                <a16:creationId xmlns:a16="http://schemas.microsoft.com/office/drawing/2014/main" id="{7B1C1E82-1DC2-D34E-B245-30418E32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524000"/>
            <a:ext cx="78994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Combinational vs. Sequential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b="0" dirty="0">
                <a:latin typeface="Franklin Gothic Book" panose="020B0503020102020204" pitchFamily="34" charset="0"/>
              </a:rPr>
              <a:t>combinational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No memory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Given a set of inputs, unambiguous outputs …</a:t>
            </a:r>
          </a:p>
          <a:p>
            <a:pPr lvl="1"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en-US" b="0" dirty="0">
                <a:latin typeface="Franklin Gothic Book" panose="020B0503020102020204" pitchFamily="34" charset="0"/>
              </a:rPr>
              <a:t>sequential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Memory + combinational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Memory generates different input depending on past memory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Need clock to determine when memory is updated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Memory =&gt; state of the system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CE32326-E62B-E546-B54D-2D5B0722E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96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4000" u="sng" dirty="0">
                <a:latin typeface="Calibri" panose="020F0502020204030204" pitchFamily="34" charset="0"/>
              </a:rPr>
              <a:t>Sequential Logic</a:t>
            </a:r>
            <a:endParaRPr lang="en-US" altLang="en-US" sz="4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2">
            <a:extLst>
              <a:ext uri="{FF2B5EF4-FFF2-40B4-BE49-F238E27FC236}">
                <a16:creationId xmlns:a16="http://schemas.microsoft.com/office/drawing/2014/main" id="{A2E691FB-B206-8344-B60F-582F4B66DB3E}"/>
              </a:ext>
            </a:extLst>
          </p:cNvPr>
          <p:cNvSpPr txBox="1">
            <a:spLocks/>
          </p:cNvSpPr>
          <p:nvPr/>
        </p:nvSpPr>
        <p:spPr bwMode="auto">
          <a:xfrm>
            <a:off x="2071687" y="1295400"/>
            <a:ext cx="2667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Franklin Gothic Book" panose="020B0503020102020204" pitchFamily="34" charset="0"/>
              </a:rPr>
              <a:t>Register File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Franklin Gothic Book" panose="020B0503020102020204" pitchFamily="34" charset="0"/>
              </a:rPr>
              <a:t>Write port</a:t>
            </a:r>
          </a:p>
        </p:txBody>
      </p:sp>
      <p:pic>
        <p:nvPicPr>
          <p:cNvPr id="31746" name="Picture 6" descr="reg2">
            <a:extLst>
              <a:ext uri="{FF2B5EF4-FFF2-40B4-BE49-F238E27FC236}">
                <a16:creationId xmlns:a16="http://schemas.microsoft.com/office/drawing/2014/main" id="{30C5037D-1E7B-EC46-96CC-E2C8646B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66800"/>
            <a:ext cx="6497282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5" descr="reg4">
            <a:extLst>
              <a:ext uri="{FF2B5EF4-FFF2-40B4-BE49-F238E27FC236}">
                <a16:creationId xmlns:a16="http://schemas.microsoft.com/office/drawing/2014/main" id="{AF248442-9C76-0840-817E-00E9B475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1" y="1404257"/>
            <a:ext cx="7713693" cy="531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609285BF-1A82-A846-B655-5CA5FEB30B3E}"/>
              </a:ext>
            </a:extLst>
          </p:cNvPr>
          <p:cNvSpPr txBox="1">
            <a:spLocks/>
          </p:cNvSpPr>
          <p:nvPr/>
        </p:nvSpPr>
        <p:spPr bwMode="auto">
          <a:xfrm>
            <a:off x="2133600" y="990600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Franklin Gothic Book" panose="020B0503020102020204" pitchFamily="34" charset="0"/>
              </a:rPr>
              <a:t>Register File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07D366E1-59FE-DE43-A4A3-05039F0D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96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u="sng">
                <a:latin typeface="Times New Roman" panose="02020603050405020304" pitchFamily="18" charset="0"/>
              </a:rPr>
              <a:t>Main Memory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DD518C80-EA87-CF45-9D28-4C3FEEF8E741}"/>
              </a:ext>
            </a:extLst>
          </p:cNvPr>
          <p:cNvSpPr txBox="1">
            <a:spLocks/>
          </p:cNvSpPr>
          <p:nvPr/>
        </p:nvSpPr>
        <p:spPr bwMode="auto">
          <a:xfrm>
            <a:off x="1752600" y="1665514"/>
            <a:ext cx="3429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Main Memory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A huge register file</a:t>
            </a:r>
          </a:p>
        </p:txBody>
      </p:sp>
      <p:sp>
        <p:nvSpPr>
          <p:cNvPr id="33795" name="Text Box 16">
            <a:extLst>
              <a:ext uri="{FF2B5EF4-FFF2-40B4-BE49-F238E27FC236}">
                <a16:creationId xmlns:a16="http://schemas.microsoft.com/office/drawing/2014/main" id="{82151F49-42CA-FE40-9286-70B4D68D9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590800"/>
            <a:ext cx="2514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Calibri" panose="020F0502020204030204" pitchFamily="34" charset="0"/>
              </a:rPr>
              <a:t>Data Segment</a:t>
            </a:r>
            <a:endParaRPr lang="en-US" altLang="en-US" sz="1400" b="0"/>
          </a:p>
        </p:txBody>
      </p:sp>
      <p:sp>
        <p:nvSpPr>
          <p:cNvPr id="33796" name="Text Box 17">
            <a:extLst>
              <a:ext uri="{FF2B5EF4-FFF2-40B4-BE49-F238E27FC236}">
                <a16:creationId xmlns:a16="http://schemas.microsoft.com/office/drawing/2014/main" id="{E7D9920B-62C2-EC4C-87C7-EC03C779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819400"/>
            <a:ext cx="2514600" cy="1143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Calibri" panose="020F0502020204030204" pitchFamily="34" charset="0"/>
              </a:rPr>
              <a:t>Heap</a:t>
            </a:r>
          </a:p>
          <a:p>
            <a:pPr algn="ctr">
              <a:spcAft>
                <a:spcPts val="1000"/>
              </a:spcAft>
            </a:pPr>
            <a:endParaRPr lang="en-US" altLang="ko-KR" sz="1400" b="0">
              <a:latin typeface="Calibri" panose="020F0502020204030204" pitchFamily="34" charset="0"/>
            </a:endParaRPr>
          </a:p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Calibri" panose="020F0502020204030204" pitchFamily="34" charset="0"/>
              </a:rPr>
              <a:t>Stack</a:t>
            </a:r>
            <a:endParaRPr lang="en-US" altLang="en-US" sz="1400" b="0"/>
          </a:p>
        </p:txBody>
      </p:sp>
      <p:sp>
        <p:nvSpPr>
          <p:cNvPr id="33797" name="Text Box 18">
            <a:extLst>
              <a:ext uri="{FF2B5EF4-FFF2-40B4-BE49-F238E27FC236}">
                <a16:creationId xmlns:a16="http://schemas.microsoft.com/office/drawing/2014/main" id="{9E86BEFC-BEB7-794C-BCAC-5405A7178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963988"/>
            <a:ext cx="25146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Calibri" panose="020F0502020204030204" pitchFamily="34" charset="0"/>
              </a:rPr>
              <a:t>Kernel (Trap Handler)</a:t>
            </a:r>
            <a:endParaRPr lang="en-US" altLang="en-US" sz="1400" b="0"/>
          </a:p>
        </p:txBody>
      </p:sp>
      <p:sp>
        <p:nvSpPr>
          <p:cNvPr id="33798" name="Text Box 19">
            <a:extLst>
              <a:ext uri="{FF2B5EF4-FFF2-40B4-BE49-F238E27FC236}">
                <a16:creationId xmlns:a16="http://schemas.microsoft.com/office/drawing/2014/main" id="{FE0B1864-E806-E347-94BA-A016E4643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2672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Calibri" panose="020F0502020204030204" pitchFamily="34" charset="0"/>
              </a:rPr>
              <a:t>O.S.</a:t>
            </a:r>
            <a:endParaRPr lang="en-US" altLang="en-US" sz="1400" b="0"/>
          </a:p>
        </p:txBody>
      </p:sp>
      <p:sp>
        <p:nvSpPr>
          <p:cNvPr id="33799" name="Text Box 20">
            <a:extLst>
              <a:ext uri="{FF2B5EF4-FFF2-40B4-BE49-F238E27FC236}">
                <a16:creationId xmlns:a16="http://schemas.microsoft.com/office/drawing/2014/main" id="{C65EC810-26DB-1A4E-8500-B80C3A20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00588"/>
            <a:ext cx="25146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Calibri" panose="020F0502020204030204" pitchFamily="34" charset="0"/>
              </a:rPr>
              <a:t>Memory Mapped I/O</a:t>
            </a:r>
            <a:endParaRPr lang="en-US" altLang="en-US" sz="1400" b="0"/>
          </a:p>
        </p:txBody>
      </p:sp>
      <p:sp>
        <p:nvSpPr>
          <p:cNvPr id="33800" name="Text Box 21">
            <a:extLst>
              <a:ext uri="{FF2B5EF4-FFF2-40B4-BE49-F238E27FC236}">
                <a16:creationId xmlns:a16="http://schemas.microsoft.com/office/drawing/2014/main" id="{40892299-6998-BC4F-A5F1-809EA25A5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790700"/>
            <a:ext cx="25146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Calibri" panose="020F0502020204030204" pitchFamily="34" charset="0"/>
              </a:rPr>
              <a:t>Reserved</a:t>
            </a:r>
            <a:endParaRPr lang="en-US" altLang="en-US" sz="1400" b="0"/>
          </a:p>
        </p:txBody>
      </p:sp>
      <p:sp>
        <p:nvSpPr>
          <p:cNvPr id="33801" name="Text Box 22">
            <a:extLst>
              <a:ext uri="{FF2B5EF4-FFF2-40B4-BE49-F238E27FC236}">
                <a16:creationId xmlns:a16="http://schemas.microsoft.com/office/drawing/2014/main" id="{A883516F-AF95-1A4E-BF04-0569A760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133600"/>
            <a:ext cx="25146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000"/>
              </a:spcAft>
            </a:pPr>
            <a:r>
              <a:rPr lang="en-US" altLang="ko-KR" sz="1400" b="0">
                <a:latin typeface="Franklin Gothic Book" panose="020B0503020102020204" pitchFamily="34" charset="0"/>
              </a:rPr>
              <a:t>Text Segment – user code</a:t>
            </a:r>
            <a:endParaRPr lang="en-US" altLang="en-US" sz="1400" b="0">
              <a:latin typeface="Franklin Gothic Book" panose="020B0503020102020204" pitchFamily="34" charset="0"/>
            </a:endParaRPr>
          </a:p>
        </p:txBody>
      </p:sp>
      <p:sp>
        <p:nvSpPr>
          <p:cNvPr id="33802" name="Text Box 11">
            <a:extLst>
              <a:ext uri="{FF2B5EF4-FFF2-40B4-BE49-F238E27FC236}">
                <a16:creationId xmlns:a16="http://schemas.microsoft.com/office/drawing/2014/main" id="{81A6FABC-8C4D-764D-B477-5126097E7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6764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0x0000 0000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482C390A-0314-2249-ACBE-5511C6E5E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812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0x0040 0000</a:t>
            </a:r>
          </a:p>
        </p:txBody>
      </p:sp>
      <p:sp>
        <p:nvSpPr>
          <p:cNvPr id="33804" name="Text Box 11">
            <a:extLst>
              <a:ext uri="{FF2B5EF4-FFF2-40B4-BE49-F238E27FC236}">
                <a16:creationId xmlns:a16="http://schemas.microsoft.com/office/drawing/2014/main" id="{685AF344-7179-AD47-81EC-60C7F90A8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4384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0x1000 0000</a:t>
            </a:r>
          </a:p>
        </p:txBody>
      </p:sp>
      <p:sp>
        <p:nvSpPr>
          <p:cNvPr id="33805" name="Text Box 11">
            <a:extLst>
              <a:ext uri="{FF2B5EF4-FFF2-40B4-BE49-F238E27FC236}">
                <a16:creationId xmlns:a16="http://schemas.microsoft.com/office/drawing/2014/main" id="{9A714BC0-92D7-5D49-AF23-89D3CF1D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6670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0x1004 0000</a:t>
            </a:r>
          </a:p>
        </p:txBody>
      </p:sp>
      <p:sp>
        <p:nvSpPr>
          <p:cNvPr id="33806" name="Text Box 11">
            <a:extLst>
              <a:ext uri="{FF2B5EF4-FFF2-40B4-BE49-F238E27FC236}">
                <a16:creationId xmlns:a16="http://schemas.microsoft.com/office/drawing/2014/main" id="{16A6B162-3BDA-A244-A95F-46325FA89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7338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0x8000 0080</a:t>
            </a:r>
          </a:p>
        </p:txBody>
      </p:sp>
      <p:sp>
        <p:nvSpPr>
          <p:cNvPr id="33807" name="Text Box 11">
            <a:extLst>
              <a:ext uri="{FF2B5EF4-FFF2-40B4-BE49-F238E27FC236}">
                <a16:creationId xmlns:a16="http://schemas.microsoft.com/office/drawing/2014/main" id="{31C76697-A3BB-4D48-9AB5-579704C13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1910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0x9000 0000</a:t>
            </a:r>
          </a:p>
        </p:txBody>
      </p:sp>
      <p:sp>
        <p:nvSpPr>
          <p:cNvPr id="33808" name="Text Box 11">
            <a:extLst>
              <a:ext uri="{FF2B5EF4-FFF2-40B4-BE49-F238E27FC236}">
                <a16:creationId xmlns:a16="http://schemas.microsoft.com/office/drawing/2014/main" id="{0D72289C-CB4C-CB4E-AAF0-D6BB67EC6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5720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/>
              <a:t>0x FFFF 0000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0">
            <a:extLst>
              <a:ext uri="{FF2B5EF4-FFF2-40B4-BE49-F238E27FC236}">
                <a16:creationId xmlns:a16="http://schemas.microsoft.com/office/drawing/2014/main" id="{F75A5AD5-AEDC-1C4A-9A62-9DA6DFA6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9" y="1111251"/>
            <a:ext cx="2789237" cy="4873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Kernel virtual memory</a:t>
            </a:r>
          </a:p>
        </p:txBody>
      </p:sp>
      <p:sp>
        <p:nvSpPr>
          <p:cNvPr id="34818" name="Rectangle 71">
            <a:extLst>
              <a:ext uri="{FF2B5EF4-FFF2-40B4-BE49-F238E27FC236}">
                <a16:creationId xmlns:a16="http://schemas.microsoft.com/office/drawing/2014/main" id="{F01DB519-8BA3-C740-96FC-4FFE9FEE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9" y="2813051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Memory mapped region for</a:t>
            </a:r>
          </a:p>
          <a:p>
            <a:r>
              <a:rPr lang="en-US" altLang="en-US" sz="1600" b="0">
                <a:latin typeface="Arial" panose="020B0604020202020204" pitchFamily="34" charset="0"/>
              </a:rPr>
              <a:t>shared libraries</a:t>
            </a:r>
          </a:p>
        </p:txBody>
      </p:sp>
      <p:sp>
        <p:nvSpPr>
          <p:cNvPr id="34819" name="Rectangle 72">
            <a:extLst>
              <a:ext uri="{FF2B5EF4-FFF2-40B4-BE49-F238E27FC236}">
                <a16:creationId xmlns:a16="http://schemas.microsoft.com/office/drawing/2014/main" id="{560BF34E-F83A-1146-B49F-7B06899B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9" y="3478213"/>
            <a:ext cx="2789237" cy="723900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0" name="Rectangle 73">
            <a:extLst>
              <a:ext uri="{FF2B5EF4-FFF2-40B4-BE49-F238E27FC236}">
                <a16:creationId xmlns:a16="http://schemas.microsoft.com/office/drawing/2014/main" id="{56455FD6-E8BD-B449-A9EC-D1209AC9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9" y="4205289"/>
            <a:ext cx="2789237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Run-time heap</a:t>
            </a:r>
          </a:p>
          <a:p>
            <a:r>
              <a:rPr lang="en-US" altLang="en-US" sz="1600" b="0">
                <a:latin typeface="Arial" panose="020B0604020202020204" pitchFamily="34" charset="0"/>
              </a:rPr>
              <a:t>(created at runtime by malloc)</a:t>
            </a:r>
          </a:p>
        </p:txBody>
      </p:sp>
      <p:sp>
        <p:nvSpPr>
          <p:cNvPr id="34821" name="Rectangle 74">
            <a:extLst>
              <a:ext uri="{FF2B5EF4-FFF2-40B4-BE49-F238E27FC236}">
                <a16:creationId xmlns:a16="http://schemas.microsoft.com/office/drawing/2014/main" id="{FC349A60-4985-264E-A930-DB37A1DD6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9" y="1903413"/>
            <a:ext cx="2789237" cy="906462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22" name="Line 78">
            <a:extLst>
              <a:ext uri="{FF2B5EF4-FFF2-40B4-BE49-F238E27FC236}">
                <a16:creationId xmlns:a16="http://schemas.microsoft.com/office/drawing/2014/main" id="{7E44CCD8-94D8-A14C-8E56-33D26D01A8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8575" y="3808413"/>
            <a:ext cx="0" cy="3810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9">
            <a:extLst>
              <a:ext uri="{FF2B5EF4-FFF2-40B4-BE49-F238E27FC236}">
                <a16:creationId xmlns:a16="http://schemas.microsoft.com/office/drawing/2014/main" id="{C0C88722-C084-8F48-91CE-AE9022391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1889" y="1568451"/>
            <a:ext cx="2789237" cy="56356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User stack</a:t>
            </a:r>
          </a:p>
          <a:p>
            <a:r>
              <a:rPr lang="en-US" altLang="en-US" sz="1600" b="0">
                <a:latin typeface="Arial" panose="020B0604020202020204" pitchFamily="34" charset="0"/>
              </a:rPr>
              <a:t>(created at runtime)</a:t>
            </a:r>
          </a:p>
        </p:txBody>
      </p:sp>
      <p:sp>
        <p:nvSpPr>
          <p:cNvPr id="34824" name="Line 80">
            <a:extLst>
              <a:ext uri="{FF2B5EF4-FFF2-40B4-BE49-F238E27FC236}">
                <a16:creationId xmlns:a16="http://schemas.microsoft.com/office/drawing/2014/main" id="{AD45181E-A445-9C4C-B9EF-D1AA1471B5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78575" y="2589213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81">
            <a:extLst>
              <a:ext uri="{FF2B5EF4-FFF2-40B4-BE49-F238E27FC236}">
                <a16:creationId xmlns:a16="http://schemas.microsoft.com/office/drawing/2014/main" id="{434B0114-1B8D-5340-B92C-A64B9FAD8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8575" y="2132013"/>
            <a:ext cx="0" cy="228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82">
            <a:extLst>
              <a:ext uri="{FF2B5EF4-FFF2-40B4-BE49-F238E27FC236}">
                <a16:creationId xmlns:a16="http://schemas.microsoft.com/office/drawing/2014/main" id="{8D1B61A9-79B0-1D40-AE13-E632E1397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6170614"/>
            <a:ext cx="2789238" cy="396875"/>
          </a:xfrm>
          <a:prstGeom prst="rect">
            <a:avLst/>
          </a:prstGeom>
          <a:solidFill>
            <a:srgbClr val="C0C0C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Unused</a:t>
            </a:r>
          </a:p>
        </p:txBody>
      </p:sp>
      <p:sp>
        <p:nvSpPr>
          <p:cNvPr id="34827" name="Text Box 83">
            <a:extLst>
              <a:ext uri="{FF2B5EF4-FFF2-40B4-BE49-F238E27FC236}">
                <a16:creationId xmlns:a16="http://schemas.microsoft.com/office/drawing/2014/main" id="{CE2AD673-9105-E740-9544-A19067917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651" y="6357939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34828" name="Text Box 86">
            <a:extLst>
              <a:ext uri="{FF2B5EF4-FFF2-40B4-BE49-F238E27FC236}">
                <a16:creationId xmlns:a16="http://schemas.microsoft.com/office/drawing/2014/main" id="{50846609-D90D-EA43-ABE6-14B97BC48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276" y="762001"/>
            <a:ext cx="11398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Memory</a:t>
            </a:r>
          </a:p>
          <a:p>
            <a:r>
              <a:rPr lang="en-US" altLang="en-US" sz="1600" b="0">
                <a:latin typeface="Arial" panose="020B0604020202020204" pitchFamily="34" charset="0"/>
              </a:rPr>
              <a:t>invisible to</a:t>
            </a:r>
          </a:p>
          <a:p>
            <a:r>
              <a:rPr lang="en-US" altLang="en-US" sz="1600" b="0">
                <a:latin typeface="Arial" panose="020B0604020202020204" pitchFamily="34" charset="0"/>
              </a:rPr>
              <a:t>user code</a:t>
            </a:r>
          </a:p>
        </p:txBody>
      </p:sp>
      <p:sp>
        <p:nvSpPr>
          <p:cNvPr id="34829" name="Line 87">
            <a:extLst>
              <a:ext uri="{FF2B5EF4-FFF2-40B4-BE49-F238E27FC236}">
                <a16:creationId xmlns:a16="http://schemas.microsoft.com/office/drawing/2014/main" id="{F52CBC68-278D-F844-838C-E9C10311D3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26375" y="1065213"/>
            <a:ext cx="0" cy="4572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Text Box 108">
            <a:extLst>
              <a:ext uri="{FF2B5EF4-FFF2-40B4-BE49-F238E27FC236}">
                <a16:creationId xmlns:a16="http://schemas.microsoft.com/office/drawing/2014/main" id="{CFC11D45-CEF4-8A44-9CFF-68706FA3E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382714"/>
            <a:ext cx="1104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</a:rPr>
              <a:t>0xc0000000</a:t>
            </a:r>
          </a:p>
        </p:txBody>
      </p:sp>
      <p:sp>
        <p:nvSpPr>
          <p:cNvPr id="34831" name="Text Box 109">
            <a:extLst>
              <a:ext uri="{FF2B5EF4-FFF2-40B4-BE49-F238E27FC236}">
                <a16:creationId xmlns:a16="http://schemas.microsoft.com/office/drawing/2014/main" id="{E296B39F-575A-974B-847D-0A4CB244D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5954714"/>
            <a:ext cx="1104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</a:rPr>
              <a:t>0x08048000</a:t>
            </a:r>
          </a:p>
        </p:txBody>
      </p:sp>
      <p:sp>
        <p:nvSpPr>
          <p:cNvPr id="34832" name="Text Box 114">
            <a:extLst>
              <a:ext uri="{FF2B5EF4-FFF2-40B4-BE49-F238E27FC236}">
                <a16:creationId xmlns:a16="http://schemas.microsoft.com/office/drawing/2014/main" id="{6857D849-4F56-F340-A956-775AB31F0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3287714"/>
            <a:ext cx="1104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</a:rPr>
              <a:t>0x40000000</a:t>
            </a:r>
          </a:p>
        </p:txBody>
      </p:sp>
      <p:sp>
        <p:nvSpPr>
          <p:cNvPr id="34833" name="Rectangle 116">
            <a:extLst>
              <a:ext uri="{FF2B5EF4-FFF2-40B4-BE49-F238E27FC236}">
                <a16:creationId xmlns:a16="http://schemas.microsoft.com/office/drawing/2014/main" id="{661CE14D-865D-FA4D-9085-CF5E3265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4875214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Read/write data </a:t>
            </a:r>
          </a:p>
        </p:txBody>
      </p:sp>
      <p:sp>
        <p:nvSpPr>
          <p:cNvPr id="34834" name="Rectangle 117">
            <a:extLst>
              <a:ext uri="{FF2B5EF4-FFF2-40B4-BE49-F238E27FC236}">
                <a16:creationId xmlns:a16="http://schemas.microsoft.com/office/drawing/2014/main" id="{9FD0988F-A31C-5149-9C56-23880D87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0775" y="5500689"/>
            <a:ext cx="2789238" cy="66992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Read-only code and data</a:t>
            </a:r>
          </a:p>
        </p:txBody>
      </p:sp>
      <p:sp>
        <p:nvSpPr>
          <p:cNvPr id="34835" name="AutoShape 118">
            <a:extLst>
              <a:ext uri="{FF2B5EF4-FFF2-40B4-BE49-F238E27FC236}">
                <a16:creationId xmlns:a16="http://schemas.microsoft.com/office/drawing/2014/main" id="{6525B21A-5AAE-C84A-A9B3-23D6BD1A6C6E}"/>
              </a:ext>
            </a:extLst>
          </p:cNvPr>
          <p:cNvSpPr>
            <a:spLocks/>
          </p:cNvSpPr>
          <p:nvPr/>
        </p:nvSpPr>
        <p:spPr bwMode="auto">
          <a:xfrm>
            <a:off x="7826375" y="5254130"/>
            <a:ext cx="518818" cy="537567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4836" name="Text Box 119">
            <a:extLst>
              <a:ext uri="{FF2B5EF4-FFF2-40B4-BE49-F238E27FC236}">
                <a16:creationId xmlns:a16="http://schemas.microsoft.com/office/drawing/2014/main" id="{3344A170-43BD-6449-944E-8FB3D5940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8776" y="5256213"/>
            <a:ext cx="17383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Loaded from the </a:t>
            </a:r>
          </a:p>
          <a:p>
            <a:r>
              <a:rPr lang="en-US" altLang="en-US" sz="1600" b="0">
                <a:latin typeface="Arial" panose="020B0604020202020204" pitchFamily="34" charset="0"/>
              </a:rPr>
              <a:t>executable file</a:t>
            </a:r>
          </a:p>
        </p:txBody>
      </p:sp>
      <p:sp>
        <p:nvSpPr>
          <p:cNvPr id="34837" name="Text Box 120">
            <a:extLst>
              <a:ext uri="{FF2B5EF4-FFF2-40B4-BE49-F238E27FC236}">
                <a16:creationId xmlns:a16="http://schemas.microsoft.com/office/drawing/2014/main" id="{84AE6578-95AA-354C-965F-C1FC4E77B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971800"/>
            <a:ext cx="15557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0">
                <a:latin typeface="Arial" panose="020B0604020202020204" pitchFamily="34" charset="0"/>
              </a:rPr>
              <a:t>printf() function</a:t>
            </a:r>
          </a:p>
        </p:txBody>
      </p:sp>
      <p:sp>
        <p:nvSpPr>
          <p:cNvPr id="34838" name="Text Box 121">
            <a:extLst>
              <a:ext uri="{FF2B5EF4-FFF2-40B4-BE49-F238E27FC236}">
                <a16:creationId xmlns:a16="http://schemas.microsoft.com/office/drawing/2014/main" id="{107508C1-2712-B343-92F0-AEB27EC80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1003300"/>
            <a:ext cx="11049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latin typeface="Courier New" panose="02070309020205020404" pitchFamily="49" charset="0"/>
              </a:rPr>
              <a:t>0xffffffff</a:t>
            </a:r>
          </a:p>
        </p:txBody>
      </p:sp>
      <p:sp>
        <p:nvSpPr>
          <p:cNvPr id="34839" name="Content Placeholder 2">
            <a:extLst>
              <a:ext uri="{FF2B5EF4-FFF2-40B4-BE49-F238E27FC236}">
                <a16:creationId xmlns:a16="http://schemas.microsoft.com/office/drawing/2014/main" id="{C2EA75B6-B2AE-1044-A82D-F20056DA1E41}"/>
              </a:ext>
            </a:extLst>
          </p:cNvPr>
          <p:cNvSpPr txBox="1">
            <a:spLocks/>
          </p:cNvSpPr>
          <p:nvPr/>
        </p:nvSpPr>
        <p:spPr bwMode="auto">
          <a:xfrm>
            <a:off x="2209800" y="533400"/>
            <a:ext cx="3505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b="0">
                <a:latin typeface="Franklin Gothic Book" panose="020B0503020102020204" pitchFamily="34" charset="0"/>
              </a:rPr>
              <a:t>Main Memory in ISA 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45AA6A2-29C7-D843-A1BD-B9EE1266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862" y="304721"/>
            <a:ext cx="8042275" cy="104933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Storing 1 Bit</a:t>
            </a:r>
          </a:p>
        </p:txBody>
      </p:sp>
      <p:sp>
        <p:nvSpPr>
          <p:cNvPr id="304242" name="Text Box 114">
            <a:extLst>
              <a:ext uri="{FF2B5EF4-FFF2-40B4-BE49-F238E27FC236}">
                <a16:creationId xmlns:a16="http://schemas.microsoft.com/office/drawing/2014/main" id="{5A4C136C-2CE5-D34C-AF35-25C2BCFA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0502" y="1850626"/>
            <a:ext cx="2187075" cy="46211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 dirty="0" err="1"/>
              <a:t>Bistable</a:t>
            </a:r>
            <a:r>
              <a:rPr lang="en-US" sz="2403" dirty="0"/>
              <a:t> Element</a:t>
            </a:r>
          </a:p>
        </p:txBody>
      </p:sp>
      <p:grpSp>
        <p:nvGrpSpPr>
          <p:cNvPr id="17411" name="Group 120">
            <a:extLst>
              <a:ext uri="{FF2B5EF4-FFF2-40B4-BE49-F238E27FC236}">
                <a16:creationId xmlns:a16="http://schemas.microsoft.com/office/drawing/2014/main" id="{EEE92B0C-682A-9D4E-A811-1CF0062A2329}"/>
              </a:ext>
            </a:extLst>
          </p:cNvPr>
          <p:cNvGrpSpPr>
            <a:grpSpLocks/>
          </p:cNvGrpSpPr>
          <p:nvPr/>
        </p:nvGrpSpPr>
        <p:grpSpPr bwMode="auto">
          <a:xfrm>
            <a:off x="5399316" y="1880633"/>
            <a:ext cx="2732313" cy="2467918"/>
            <a:chOff x="3915" y="1141"/>
            <a:chExt cx="1243" cy="1167"/>
          </a:xfrm>
        </p:grpSpPr>
        <p:sp>
          <p:nvSpPr>
            <p:cNvPr id="304249" name="Line 121">
              <a:extLst>
                <a:ext uri="{FF2B5EF4-FFF2-40B4-BE49-F238E27FC236}">
                  <a16:creationId xmlns:a16="http://schemas.microsoft.com/office/drawing/2014/main" id="{C7202CA0-DF18-0C41-8F63-92135F99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" y="1371"/>
              <a:ext cx="433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17433" name="Group 122">
              <a:extLst>
                <a:ext uri="{FF2B5EF4-FFF2-40B4-BE49-F238E27FC236}">
                  <a16:creationId xmlns:a16="http://schemas.microsoft.com/office/drawing/2014/main" id="{C10CF5B1-FC7D-E94C-A793-397A28E94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3" y="1152"/>
              <a:ext cx="311" cy="315"/>
              <a:chOff x="2091" y="1440"/>
              <a:chExt cx="311" cy="315"/>
            </a:xfrm>
          </p:grpSpPr>
          <p:sp>
            <p:nvSpPr>
              <p:cNvPr id="304251" name="Freeform 123">
                <a:extLst>
                  <a:ext uri="{FF2B5EF4-FFF2-40B4-BE49-F238E27FC236}">
                    <a16:creationId xmlns:a16="http://schemas.microsoft.com/office/drawing/2014/main" id="{B3357A94-14A2-484C-AA44-A9DCAF15A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" y="1440"/>
                <a:ext cx="192" cy="1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2" name="Freeform 124">
                <a:extLst>
                  <a:ext uri="{FF2B5EF4-FFF2-40B4-BE49-F238E27FC236}">
                    <a16:creationId xmlns:a16="http://schemas.microsoft.com/office/drawing/2014/main" id="{0418CD35-446A-8E4C-AF3A-E55814CDC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" y="1571"/>
                <a:ext cx="192" cy="1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3" name="Freeform 125">
                <a:extLst>
                  <a:ext uri="{FF2B5EF4-FFF2-40B4-BE49-F238E27FC236}">
                    <a16:creationId xmlns:a16="http://schemas.microsoft.com/office/drawing/2014/main" id="{474C8D19-8058-6740-9379-5FC851547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4" name="Freeform 126">
                <a:extLst>
                  <a:ext uri="{FF2B5EF4-FFF2-40B4-BE49-F238E27FC236}">
                    <a16:creationId xmlns:a16="http://schemas.microsoft.com/office/drawing/2014/main" id="{62AE24C5-4156-3D46-B50C-B79544D35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" y="1639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</p:grpSp>
        <p:sp>
          <p:nvSpPr>
            <p:cNvPr id="304255" name="Line 127">
              <a:extLst>
                <a:ext uri="{FF2B5EF4-FFF2-40B4-BE49-F238E27FC236}">
                  <a16:creationId xmlns:a16="http://schemas.microsoft.com/office/drawing/2014/main" id="{ED21A5D7-5BB7-A844-A824-CFB537000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1379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56" name="Line 128">
              <a:extLst>
                <a:ext uri="{FF2B5EF4-FFF2-40B4-BE49-F238E27FC236}">
                  <a16:creationId xmlns:a16="http://schemas.microsoft.com/office/drawing/2014/main" id="{A77CC56C-4458-0E41-835A-160AD1A78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2" y="1829"/>
              <a:ext cx="433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17436" name="Group 129">
              <a:extLst>
                <a:ext uri="{FF2B5EF4-FFF2-40B4-BE49-F238E27FC236}">
                  <a16:creationId xmlns:a16="http://schemas.microsoft.com/office/drawing/2014/main" id="{3F85C9AA-AA2E-F047-BC60-CD2059B9B99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58" y="1736"/>
              <a:ext cx="316" cy="193"/>
              <a:chOff x="2086" y="1431"/>
              <a:chExt cx="316" cy="193"/>
            </a:xfrm>
          </p:grpSpPr>
          <p:sp>
            <p:nvSpPr>
              <p:cNvPr id="304258" name="Freeform 130">
                <a:extLst>
                  <a:ext uri="{FF2B5EF4-FFF2-40B4-BE49-F238E27FC236}">
                    <a16:creationId xmlns:a16="http://schemas.microsoft.com/office/drawing/2014/main" id="{23573379-FED8-1443-836D-40608ACE7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" y="1440"/>
                <a:ext cx="192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9" name="Freeform 131">
                <a:extLst>
                  <a:ext uri="{FF2B5EF4-FFF2-40B4-BE49-F238E27FC236}">
                    <a16:creationId xmlns:a16="http://schemas.microsoft.com/office/drawing/2014/main" id="{CD9AA7C6-23C3-E048-A7BB-AC5552C9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1431"/>
                <a:ext cx="192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60" name="Freeform 132">
                <a:extLst>
                  <a:ext uri="{FF2B5EF4-FFF2-40B4-BE49-F238E27FC236}">
                    <a16:creationId xmlns:a16="http://schemas.microsoft.com/office/drawing/2014/main" id="{DC38BBAC-878D-504D-9851-D6FF07B6C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61" name="Freeform 133">
                <a:extLst>
                  <a:ext uri="{FF2B5EF4-FFF2-40B4-BE49-F238E27FC236}">
                    <a16:creationId xmlns:a16="http://schemas.microsoft.com/office/drawing/2014/main" id="{2B834A44-9D86-AF40-9E7A-DEA5200E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1497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</p:grpSp>
        <p:sp>
          <p:nvSpPr>
            <p:cNvPr id="304262" name="Line 134">
              <a:extLst>
                <a:ext uri="{FF2B5EF4-FFF2-40B4-BE49-F238E27FC236}">
                  <a16:creationId xmlns:a16="http://schemas.microsoft.com/office/drawing/2014/main" id="{A71EF234-C191-B44C-B68C-FD0C9373F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1832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63" name="Freeform 135">
              <a:extLst>
                <a:ext uri="{FF2B5EF4-FFF2-40B4-BE49-F238E27FC236}">
                  <a16:creationId xmlns:a16="http://schemas.microsoft.com/office/drawing/2014/main" id="{AA557262-842E-6641-B6CE-9B3131DEB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467"/>
              <a:ext cx="568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64" name="Freeform 136">
              <a:extLst>
                <a:ext uri="{FF2B5EF4-FFF2-40B4-BE49-F238E27FC236}">
                  <a16:creationId xmlns:a16="http://schemas.microsoft.com/office/drawing/2014/main" id="{62AC9D55-E9FF-A94D-AB54-26F595BB17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88" y="1465"/>
              <a:ext cx="528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65" name="Text Box 137">
              <a:extLst>
                <a:ext uri="{FF2B5EF4-FFF2-40B4-BE49-F238E27FC236}">
                  <a16:creationId xmlns:a16="http://schemas.microsoft.com/office/drawing/2014/main" id="{49115D13-3440-6C4F-B9AF-6C88C2D23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1152"/>
              <a:ext cx="35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84" rIns="45784">
              <a:spAutoFit/>
            </a:bodyPr>
            <a:lstStyle/>
            <a:p>
              <a:pPr>
                <a:defRPr/>
              </a:pPr>
              <a:r>
                <a:rPr lang="en-US" sz="2403" dirty="0"/>
                <a:t>Q+</a:t>
              </a:r>
            </a:p>
          </p:txBody>
        </p:sp>
        <p:sp>
          <p:nvSpPr>
            <p:cNvPr id="304266" name="Text Box 138">
              <a:extLst>
                <a:ext uri="{FF2B5EF4-FFF2-40B4-BE49-F238E27FC236}">
                  <a16:creationId xmlns:a16="http://schemas.microsoft.com/office/drawing/2014/main" id="{011C3682-DE7E-9B49-80F0-C069C025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1680"/>
              <a:ext cx="35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84" rIns="45784">
              <a:spAutoFit/>
            </a:bodyPr>
            <a:lstStyle/>
            <a:p>
              <a:pPr>
                <a:defRPr/>
              </a:pPr>
              <a:r>
                <a:rPr lang="en-US" sz="2403" dirty="0"/>
                <a:t>Q–</a:t>
              </a:r>
            </a:p>
          </p:txBody>
        </p:sp>
        <p:sp>
          <p:nvSpPr>
            <p:cNvPr id="304267" name="Text Box 139">
              <a:extLst>
                <a:ext uri="{FF2B5EF4-FFF2-40B4-BE49-F238E27FC236}">
                  <a16:creationId xmlns:a16="http://schemas.microsoft.com/office/drawing/2014/main" id="{C4E97453-9A23-6F45-B014-C7CC513F6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" y="1141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defRPr/>
              </a:pPr>
              <a:r>
                <a:rPr lang="en-US" sz="1602" dirty="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04268" name="Text Box 140">
              <a:extLst>
                <a:ext uri="{FF2B5EF4-FFF2-40B4-BE49-F238E27FC236}">
                  <a16:creationId xmlns:a16="http://schemas.microsoft.com/office/drawing/2014/main" id="{02ECC807-CBAA-4D43-AE5A-55C51698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" y="163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defRPr/>
              </a:pPr>
              <a:r>
                <a:rPr lang="en-US" sz="1602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04269" name="Text Box 141">
              <a:extLst>
                <a:ext uri="{FF2B5EF4-FFF2-40B4-BE49-F238E27FC236}">
                  <a16:creationId xmlns:a16="http://schemas.microsoft.com/office/drawing/2014/main" id="{A61174D7-0866-E442-A1C2-B6141BCAF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095"/>
              <a:ext cx="1008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defRPr/>
              </a:pPr>
              <a:r>
                <a:rPr lang="en-US" sz="1602">
                  <a:solidFill>
                    <a:srgbClr val="FF0002"/>
                  </a:solidFill>
                  <a:latin typeface="Courier New" pitchFamily="49" charset="0"/>
                </a:rPr>
                <a:t>q </a:t>
              </a:r>
              <a:r>
                <a:rPr lang="en-US" sz="1602"/>
                <a:t>= 0 or 1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45AA6A2-29C7-D843-A1BD-B9EE1266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276" y="107950"/>
            <a:ext cx="8042275" cy="1049338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Storing 1 Bit</a:t>
            </a:r>
          </a:p>
        </p:txBody>
      </p:sp>
      <p:sp>
        <p:nvSpPr>
          <p:cNvPr id="304242" name="Text Box 114">
            <a:extLst>
              <a:ext uri="{FF2B5EF4-FFF2-40B4-BE49-F238E27FC236}">
                <a16:creationId xmlns:a16="http://schemas.microsoft.com/office/drawing/2014/main" id="{5A4C136C-2CE5-D34C-AF35-25C2BCFA5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7667" y="1429413"/>
            <a:ext cx="2187075" cy="46211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 dirty="0" err="1"/>
              <a:t>Bistable</a:t>
            </a:r>
            <a:r>
              <a:rPr lang="en-US" sz="2403" dirty="0"/>
              <a:t> Element</a:t>
            </a:r>
          </a:p>
        </p:txBody>
      </p:sp>
      <p:grpSp>
        <p:nvGrpSpPr>
          <p:cNvPr id="17411" name="Group 120">
            <a:extLst>
              <a:ext uri="{FF2B5EF4-FFF2-40B4-BE49-F238E27FC236}">
                <a16:creationId xmlns:a16="http://schemas.microsoft.com/office/drawing/2014/main" id="{EEE92B0C-682A-9D4E-A811-1CF0062A2329}"/>
              </a:ext>
            </a:extLst>
          </p:cNvPr>
          <p:cNvGrpSpPr>
            <a:grpSpLocks/>
          </p:cNvGrpSpPr>
          <p:nvPr/>
        </p:nvGrpSpPr>
        <p:grpSpPr bwMode="auto">
          <a:xfrm>
            <a:off x="5257801" y="1167911"/>
            <a:ext cx="2544256" cy="2452320"/>
            <a:chOff x="3915" y="1141"/>
            <a:chExt cx="1243" cy="1167"/>
          </a:xfrm>
        </p:grpSpPr>
        <p:sp>
          <p:nvSpPr>
            <p:cNvPr id="304249" name="Line 121">
              <a:extLst>
                <a:ext uri="{FF2B5EF4-FFF2-40B4-BE49-F238E27FC236}">
                  <a16:creationId xmlns:a16="http://schemas.microsoft.com/office/drawing/2014/main" id="{C7202CA0-DF18-0C41-8F63-92135F99A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1" y="1371"/>
              <a:ext cx="433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17433" name="Group 122">
              <a:extLst>
                <a:ext uri="{FF2B5EF4-FFF2-40B4-BE49-F238E27FC236}">
                  <a16:creationId xmlns:a16="http://schemas.microsoft.com/office/drawing/2014/main" id="{C10CF5B1-FC7D-E94C-A793-397A28E94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3" y="1152"/>
              <a:ext cx="311" cy="315"/>
              <a:chOff x="2091" y="1440"/>
              <a:chExt cx="311" cy="315"/>
            </a:xfrm>
          </p:grpSpPr>
          <p:sp>
            <p:nvSpPr>
              <p:cNvPr id="304251" name="Freeform 123">
                <a:extLst>
                  <a:ext uri="{FF2B5EF4-FFF2-40B4-BE49-F238E27FC236}">
                    <a16:creationId xmlns:a16="http://schemas.microsoft.com/office/drawing/2014/main" id="{B3357A94-14A2-484C-AA44-A9DCAF15A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" y="1440"/>
                <a:ext cx="192" cy="1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2" name="Freeform 124">
                <a:extLst>
                  <a:ext uri="{FF2B5EF4-FFF2-40B4-BE49-F238E27FC236}">
                    <a16:creationId xmlns:a16="http://schemas.microsoft.com/office/drawing/2014/main" id="{0418CD35-446A-8E4C-AF3A-E55814CDC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1" y="1571"/>
                <a:ext cx="192" cy="18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3" name="Freeform 125">
                <a:extLst>
                  <a:ext uri="{FF2B5EF4-FFF2-40B4-BE49-F238E27FC236}">
                    <a16:creationId xmlns:a16="http://schemas.microsoft.com/office/drawing/2014/main" id="{474C8D19-8058-6740-9379-5FC851547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4" name="Freeform 126">
                <a:extLst>
                  <a:ext uri="{FF2B5EF4-FFF2-40B4-BE49-F238E27FC236}">
                    <a16:creationId xmlns:a16="http://schemas.microsoft.com/office/drawing/2014/main" id="{62AE24C5-4156-3D46-B50C-B79544D35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5" y="1639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</p:grpSp>
        <p:sp>
          <p:nvSpPr>
            <p:cNvPr id="304255" name="Line 127">
              <a:extLst>
                <a:ext uri="{FF2B5EF4-FFF2-40B4-BE49-F238E27FC236}">
                  <a16:creationId xmlns:a16="http://schemas.microsoft.com/office/drawing/2014/main" id="{ED21A5D7-5BB7-A844-A824-CFB537000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1379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56" name="Line 128">
              <a:extLst>
                <a:ext uri="{FF2B5EF4-FFF2-40B4-BE49-F238E27FC236}">
                  <a16:creationId xmlns:a16="http://schemas.microsoft.com/office/drawing/2014/main" id="{A77CC56C-4458-0E41-835A-160AD1A78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2" y="1829"/>
              <a:ext cx="433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grpSp>
          <p:nvGrpSpPr>
            <p:cNvPr id="17436" name="Group 129">
              <a:extLst>
                <a:ext uri="{FF2B5EF4-FFF2-40B4-BE49-F238E27FC236}">
                  <a16:creationId xmlns:a16="http://schemas.microsoft.com/office/drawing/2014/main" id="{3F85C9AA-AA2E-F047-BC60-CD2059B9B99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4058" y="1736"/>
              <a:ext cx="316" cy="193"/>
              <a:chOff x="2086" y="1431"/>
              <a:chExt cx="316" cy="193"/>
            </a:xfrm>
          </p:grpSpPr>
          <p:sp>
            <p:nvSpPr>
              <p:cNvPr id="304258" name="Freeform 130">
                <a:extLst>
                  <a:ext uri="{FF2B5EF4-FFF2-40B4-BE49-F238E27FC236}">
                    <a16:creationId xmlns:a16="http://schemas.microsoft.com/office/drawing/2014/main" id="{23573379-FED8-1443-836D-40608ACE7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9" y="1440"/>
                <a:ext cx="192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59" name="Freeform 131">
                <a:extLst>
                  <a:ext uri="{FF2B5EF4-FFF2-40B4-BE49-F238E27FC236}">
                    <a16:creationId xmlns:a16="http://schemas.microsoft.com/office/drawing/2014/main" id="{CD9AA7C6-23C3-E048-A7BB-AC5552C96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6" y="1431"/>
                <a:ext cx="192" cy="1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84"/>
                  </a:cxn>
                  <a:cxn ang="0">
                    <a:pos x="190" y="92"/>
                  </a:cxn>
                  <a:cxn ang="0">
                    <a:pos x="0" y="0"/>
                  </a:cxn>
                </a:cxnLst>
                <a:rect l="0" t="0" r="r" b="b"/>
                <a:pathLst>
                  <a:path w="190" h="184">
                    <a:moveTo>
                      <a:pt x="0" y="0"/>
                    </a:moveTo>
                    <a:lnTo>
                      <a:pt x="0" y="184"/>
                    </a:lnTo>
                    <a:lnTo>
                      <a:pt x="190" y="9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60" name="Freeform 132">
                <a:extLst>
                  <a:ext uri="{FF2B5EF4-FFF2-40B4-BE49-F238E27FC236}">
                    <a16:creationId xmlns:a16="http://schemas.microsoft.com/office/drawing/2014/main" id="{DC38BBAC-878D-504D-9851-D6FF07B6C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3" y="1506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04261" name="Freeform 133">
                <a:extLst>
                  <a:ext uri="{FF2B5EF4-FFF2-40B4-BE49-F238E27FC236}">
                    <a16:creationId xmlns:a16="http://schemas.microsoft.com/office/drawing/2014/main" id="{2B834A44-9D86-AF40-9E7A-DEA5200E17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1497"/>
                <a:ext cx="49" cy="48"/>
              </a:xfrm>
              <a:custGeom>
                <a:avLst/>
                <a:gdLst/>
                <a:ahLst/>
                <a:cxnLst>
                  <a:cxn ang="0">
                    <a:pos x="49" y="26"/>
                  </a:cxn>
                  <a:cxn ang="0">
                    <a:pos x="42" y="41"/>
                  </a:cxn>
                  <a:cxn ang="0">
                    <a:pos x="23" y="48"/>
                  </a:cxn>
                  <a:cxn ang="0">
                    <a:pos x="23" y="48"/>
                  </a:cxn>
                  <a:cxn ang="0">
                    <a:pos x="8" y="41"/>
                  </a:cxn>
                  <a:cxn ang="0">
                    <a:pos x="0" y="26"/>
                  </a:cxn>
                  <a:cxn ang="0">
                    <a:pos x="0" y="26"/>
                  </a:cxn>
                  <a:cxn ang="0">
                    <a:pos x="8" y="8"/>
                  </a:cxn>
                  <a:cxn ang="0">
                    <a:pos x="23" y="0"/>
                  </a:cxn>
                  <a:cxn ang="0">
                    <a:pos x="23" y="0"/>
                  </a:cxn>
                  <a:cxn ang="0">
                    <a:pos x="42" y="8"/>
                  </a:cxn>
                  <a:cxn ang="0">
                    <a:pos x="49" y="26"/>
                  </a:cxn>
                </a:cxnLst>
                <a:rect l="0" t="0" r="r" b="b"/>
                <a:pathLst>
                  <a:path w="49" h="48">
                    <a:moveTo>
                      <a:pt x="49" y="26"/>
                    </a:moveTo>
                    <a:lnTo>
                      <a:pt x="42" y="41"/>
                    </a:lnTo>
                    <a:lnTo>
                      <a:pt x="23" y="48"/>
                    </a:lnTo>
                    <a:lnTo>
                      <a:pt x="23" y="48"/>
                    </a:lnTo>
                    <a:lnTo>
                      <a:pt x="8" y="41"/>
                    </a:lnTo>
                    <a:lnTo>
                      <a:pt x="0" y="26"/>
                    </a:lnTo>
                    <a:lnTo>
                      <a:pt x="0" y="26"/>
                    </a:lnTo>
                    <a:lnTo>
                      <a:pt x="8" y="8"/>
                    </a:lnTo>
                    <a:lnTo>
                      <a:pt x="23" y="0"/>
                    </a:lnTo>
                    <a:lnTo>
                      <a:pt x="23" y="0"/>
                    </a:lnTo>
                    <a:lnTo>
                      <a:pt x="42" y="8"/>
                    </a:lnTo>
                    <a:lnTo>
                      <a:pt x="49" y="26"/>
                    </a:lnTo>
                  </a:path>
                </a:pathLst>
              </a:custGeom>
              <a:solidFill>
                <a:srgbClr val="CCEC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</p:grpSp>
        <p:sp>
          <p:nvSpPr>
            <p:cNvPr id="304262" name="Line 134">
              <a:extLst>
                <a:ext uri="{FF2B5EF4-FFF2-40B4-BE49-F238E27FC236}">
                  <a16:creationId xmlns:a16="http://schemas.microsoft.com/office/drawing/2014/main" id="{A71EF234-C191-B44C-B68C-FD0C9373F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5" y="1832"/>
              <a:ext cx="14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63" name="Freeform 135">
              <a:extLst>
                <a:ext uri="{FF2B5EF4-FFF2-40B4-BE49-F238E27FC236}">
                  <a16:creationId xmlns:a16="http://schemas.microsoft.com/office/drawing/2014/main" id="{AA557262-842E-6641-B6CE-9B3131DEB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467"/>
              <a:ext cx="568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64" name="Freeform 136">
              <a:extLst>
                <a:ext uri="{FF2B5EF4-FFF2-40B4-BE49-F238E27FC236}">
                  <a16:creationId xmlns:a16="http://schemas.microsoft.com/office/drawing/2014/main" id="{62AC9D55-E9FF-A94D-AB54-26F595BB176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988" y="1465"/>
              <a:ext cx="528" cy="2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96"/>
                </a:cxn>
                <a:cxn ang="0">
                  <a:pos x="1152" y="336"/>
                </a:cxn>
                <a:cxn ang="0">
                  <a:pos x="1152" y="432"/>
                </a:cxn>
              </a:cxnLst>
              <a:rect l="0" t="0" r="r" b="b"/>
              <a:pathLst>
                <a:path w="1152" h="432">
                  <a:moveTo>
                    <a:pt x="0" y="0"/>
                  </a:moveTo>
                  <a:lnTo>
                    <a:pt x="0" y="96"/>
                  </a:lnTo>
                  <a:lnTo>
                    <a:pt x="1152" y="336"/>
                  </a:lnTo>
                  <a:lnTo>
                    <a:pt x="1152" y="432"/>
                  </a:ln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04265" name="Text Box 137">
              <a:extLst>
                <a:ext uri="{FF2B5EF4-FFF2-40B4-BE49-F238E27FC236}">
                  <a16:creationId xmlns:a16="http://schemas.microsoft.com/office/drawing/2014/main" id="{49115D13-3440-6C4F-B9AF-6C88C2D23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1152"/>
              <a:ext cx="35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84" rIns="45784">
              <a:spAutoFit/>
            </a:bodyPr>
            <a:lstStyle/>
            <a:p>
              <a:pPr>
                <a:defRPr/>
              </a:pPr>
              <a:r>
                <a:rPr lang="en-US" sz="2403" dirty="0"/>
                <a:t>Q+</a:t>
              </a:r>
            </a:p>
          </p:txBody>
        </p:sp>
        <p:sp>
          <p:nvSpPr>
            <p:cNvPr id="304266" name="Text Box 138">
              <a:extLst>
                <a:ext uri="{FF2B5EF4-FFF2-40B4-BE49-F238E27FC236}">
                  <a16:creationId xmlns:a16="http://schemas.microsoft.com/office/drawing/2014/main" id="{011C3682-DE7E-9B49-80F0-C069C0256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4" y="1680"/>
              <a:ext cx="354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square" lIns="45784" rIns="45784">
              <a:spAutoFit/>
            </a:bodyPr>
            <a:lstStyle/>
            <a:p>
              <a:pPr>
                <a:defRPr/>
              </a:pPr>
              <a:r>
                <a:rPr lang="en-US" sz="2403" dirty="0"/>
                <a:t>Q–</a:t>
              </a:r>
            </a:p>
          </p:txBody>
        </p:sp>
        <p:sp>
          <p:nvSpPr>
            <p:cNvPr id="304267" name="Text Box 139">
              <a:extLst>
                <a:ext uri="{FF2B5EF4-FFF2-40B4-BE49-F238E27FC236}">
                  <a16:creationId xmlns:a16="http://schemas.microsoft.com/office/drawing/2014/main" id="{C4E97453-9A23-6F45-B014-C7CC513F6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5" y="1141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defRPr/>
              </a:pPr>
              <a:r>
                <a:rPr lang="en-US" sz="1602" dirty="0">
                  <a:solidFill>
                    <a:srgbClr val="FF0002"/>
                  </a:solidFill>
                  <a:latin typeface="Courier New" pitchFamily="49" charset="0"/>
                </a:rPr>
                <a:t>q</a:t>
              </a:r>
            </a:p>
          </p:txBody>
        </p:sp>
        <p:sp>
          <p:nvSpPr>
            <p:cNvPr id="304268" name="Text Box 140">
              <a:extLst>
                <a:ext uri="{FF2B5EF4-FFF2-40B4-BE49-F238E27FC236}">
                  <a16:creationId xmlns:a16="http://schemas.microsoft.com/office/drawing/2014/main" id="{02ECC807-CBAA-4D43-AE5A-55C51698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" y="1632"/>
              <a:ext cx="240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defRPr/>
              </a:pPr>
              <a:r>
                <a:rPr lang="en-US" sz="1602">
                  <a:solidFill>
                    <a:srgbClr val="FF0002"/>
                  </a:solidFill>
                  <a:latin typeface="Courier New" pitchFamily="49" charset="0"/>
                </a:rPr>
                <a:t>!q</a:t>
              </a:r>
            </a:p>
          </p:txBody>
        </p:sp>
        <p:sp>
          <p:nvSpPr>
            <p:cNvPr id="304269" name="Text Box 141">
              <a:extLst>
                <a:ext uri="{FF2B5EF4-FFF2-40B4-BE49-F238E27FC236}">
                  <a16:creationId xmlns:a16="http://schemas.microsoft.com/office/drawing/2014/main" id="{A61174D7-0866-E442-A1C2-B6141BCAFE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095"/>
              <a:ext cx="1008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defRPr/>
              </a:pPr>
              <a:r>
                <a:rPr lang="en-US" sz="1602">
                  <a:solidFill>
                    <a:srgbClr val="FF0002"/>
                  </a:solidFill>
                  <a:latin typeface="Courier New" pitchFamily="49" charset="0"/>
                </a:rPr>
                <a:t>q </a:t>
              </a:r>
              <a:r>
                <a:rPr lang="en-US" sz="1602"/>
                <a:t>= 0 or 1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ED154DF-A4E9-D5C3-BBF5-683431462E3B}"/>
              </a:ext>
            </a:extLst>
          </p:cNvPr>
          <p:cNvGrpSpPr>
            <a:grpSpLocks/>
          </p:cNvGrpSpPr>
          <p:nvPr/>
        </p:nvGrpSpPr>
        <p:grpSpPr bwMode="auto">
          <a:xfrm>
            <a:off x="3369750" y="4008875"/>
            <a:ext cx="4289026" cy="2395789"/>
            <a:chOff x="4876800" y="1295400"/>
            <a:chExt cx="4000500" cy="1989139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id="{3B6229A5-EFEA-0ECE-C278-CF17126A2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76800" y="1676401"/>
              <a:ext cx="4000500" cy="1608138"/>
              <a:chOff x="720" y="1322"/>
              <a:chExt cx="2520" cy="1013"/>
            </a:xfrm>
          </p:grpSpPr>
          <p:grpSp>
            <p:nvGrpSpPr>
              <p:cNvPr id="29" name="Group 4">
                <a:extLst>
                  <a:ext uri="{FF2B5EF4-FFF2-40B4-BE49-F238E27FC236}">
                    <a16:creationId xmlns:a16="http://schemas.microsoft.com/office/drawing/2014/main" id="{D489A975-97E5-C7EA-E9A9-8A98347449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392"/>
                <a:ext cx="1776" cy="288"/>
                <a:chOff x="1008" y="1392"/>
                <a:chExt cx="1776" cy="288"/>
              </a:xfrm>
            </p:grpSpPr>
            <p:sp>
              <p:nvSpPr>
                <p:cNvPr id="48" name="Line 5">
                  <a:extLst>
                    <a:ext uri="{FF2B5EF4-FFF2-40B4-BE49-F238E27FC236}">
                      <a16:creationId xmlns:a16="http://schemas.microsoft.com/office/drawing/2014/main" id="{DF46D8B9-2CC0-3FD6-DE2E-0C0E2A490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49" name="Line 6">
                  <a:extLst>
                    <a:ext uri="{FF2B5EF4-FFF2-40B4-BE49-F238E27FC236}">
                      <a16:creationId xmlns:a16="http://schemas.microsoft.com/office/drawing/2014/main" id="{F2E7985C-357A-867F-EF51-B014EA3CAF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1438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50" name="Freeform 7">
                  <a:extLst>
                    <a:ext uri="{FF2B5EF4-FFF2-40B4-BE49-F238E27FC236}">
                      <a16:creationId xmlns:a16="http://schemas.microsoft.com/office/drawing/2014/main" id="{A7CF3078-E2A7-D57F-54B4-5D0076A05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" y="1392"/>
                  <a:ext cx="410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51" name="Line 8">
                  <a:extLst>
                    <a:ext uri="{FF2B5EF4-FFF2-40B4-BE49-F238E27FC236}">
                      <a16:creationId xmlns:a16="http://schemas.microsoft.com/office/drawing/2014/main" id="{BDB371F9-E1C6-CCE5-AF99-69606F686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7" y="1530"/>
                  <a:ext cx="435" cy="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grpSp>
              <p:nvGrpSpPr>
                <p:cNvPr id="52" name="Group 9">
                  <a:extLst>
                    <a:ext uri="{FF2B5EF4-FFF2-40B4-BE49-F238E27FC236}">
                      <a16:creationId xmlns:a16="http://schemas.microsoft.com/office/drawing/2014/main" id="{B82B7EE2-818B-D387-20BA-5A76A8E820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55" name="Freeform 10">
                    <a:extLst>
                      <a:ext uri="{FF2B5EF4-FFF2-40B4-BE49-F238E27FC236}">
                        <a16:creationId xmlns:a16="http://schemas.microsoft.com/office/drawing/2014/main" id="{3701A238-1440-B92D-B583-9167E0C74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1438"/>
                    <a:ext cx="190" cy="18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  <p:sp>
                <p:nvSpPr>
                  <p:cNvPr id="56" name="Freeform 11">
                    <a:extLst>
                      <a:ext uri="{FF2B5EF4-FFF2-40B4-BE49-F238E27FC236}">
                        <a16:creationId xmlns:a16="http://schemas.microsoft.com/office/drawing/2014/main" id="{200302FA-F78A-DB26-D6EF-60183DE482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1438"/>
                    <a:ext cx="190" cy="18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  <p:sp>
                <p:nvSpPr>
                  <p:cNvPr id="57" name="Freeform 12">
                    <a:extLst>
                      <a:ext uri="{FF2B5EF4-FFF2-40B4-BE49-F238E27FC236}">
                        <a16:creationId xmlns:a16="http://schemas.microsoft.com/office/drawing/2014/main" id="{A48ACBE6-2AEE-8DF2-D014-04701395FE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" y="1504"/>
                    <a:ext cx="49" cy="50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  <p:sp>
                <p:nvSpPr>
                  <p:cNvPr id="58" name="Freeform 13">
                    <a:extLst>
                      <a:ext uri="{FF2B5EF4-FFF2-40B4-BE49-F238E27FC236}">
                        <a16:creationId xmlns:a16="http://schemas.microsoft.com/office/drawing/2014/main" id="{33FB47C6-5223-E98E-837F-E81015836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" y="1504"/>
                    <a:ext cx="49" cy="50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</p:grpSp>
            <p:sp>
              <p:nvSpPr>
                <p:cNvPr id="53" name="Line 14">
                  <a:extLst>
                    <a:ext uri="{FF2B5EF4-FFF2-40B4-BE49-F238E27FC236}">
                      <a16:creationId xmlns:a16="http://schemas.microsoft.com/office/drawing/2014/main" id="{D1C8A44E-10BC-3792-D493-BE286F4E7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1536"/>
                  <a:ext cx="143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54" name="Freeform 15">
                  <a:extLst>
                    <a:ext uri="{FF2B5EF4-FFF2-40B4-BE49-F238E27FC236}">
                      <a16:creationId xmlns:a16="http://schemas.microsoft.com/office/drawing/2014/main" id="{739D7AD7-F92B-6A24-7D18-9F49399810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" y="1403"/>
                  <a:ext cx="410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grpSp>
            <p:nvGrpSpPr>
              <p:cNvPr id="30" name="Group 16">
                <a:extLst>
                  <a:ext uri="{FF2B5EF4-FFF2-40B4-BE49-F238E27FC236}">
                    <a16:creationId xmlns:a16="http://schemas.microsoft.com/office/drawing/2014/main" id="{8D3C184B-FD86-F1AE-C0BF-56ECB0941A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008" y="1920"/>
                <a:ext cx="1776" cy="288"/>
                <a:chOff x="1008" y="1392"/>
                <a:chExt cx="1776" cy="288"/>
              </a:xfrm>
            </p:grpSpPr>
            <p:sp>
              <p:nvSpPr>
                <p:cNvPr id="37" name="Line 17">
                  <a:extLst>
                    <a:ext uri="{FF2B5EF4-FFF2-40B4-BE49-F238E27FC236}">
                      <a16:creationId xmlns:a16="http://schemas.microsoft.com/office/drawing/2014/main" id="{0FDE0908-7D81-908B-6B5B-BD7E2CDA91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632"/>
                  <a:ext cx="28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38" name="Line 18">
                  <a:extLst>
                    <a:ext uri="{FF2B5EF4-FFF2-40B4-BE49-F238E27FC236}">
                      <a16:creationId xmlns:a16="http://schemas.microsoft.com/office/drawing/2014/main" id="{5F696359-C492-5B32-3E99-AE9283BF25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8" y="1440"/>
                  <a:ext cx="671" cy="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39" name="Freeform 19">
                  <a:extLst>
                    <a:ext uri="{FF2B5EF4-FFF2-40B4-BE49-F238E27FC236}">
                      <a16:creationId xmlns:a16="http://schemas.microsoft.com/office/drawing/2014/main" id="{3EC92021-B227-3749-08B8-A316CEEE0C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" y="1392"/>
                  <a:ext cx="410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40" name="Line 20">
                  <a:extLst>
                    <a:ext uri="{FF2B5EF4-FFF2-40B4-BE49-F238E27FC236}">
                      <a16:creationId xmlns:a16="http://schemas.microsoft.com/office/drawing/2014/main" id="{A48E416A-4AFD-A34A-0E1A-89DB995267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47" y="1530"/>
                  <a:ext cx="435" cy="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grpSp>
              <p:nvGrpSpPr>
                <p:cNvPr id="41" name="Group 21">
                  <a:extLst>
                    <a:ext uri="{FF2B5EF4-FFF2-40B4-BE49-F238E27FC236}">
                      <a16:creationId xmlns:a16="http://schemas.microsoft.com/office/drawing/2014/main" id="{2D052EA6-8943-2C8F-3360-EFAD99436B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59" y="1440"/>
                  <a:ext cx="243" cy="184"/>
                  <a:chOff x="2159" y="1440"/>
                  <a:chExt cx="243" cy="184"/>
                </a:xfrm>
              </p:grpSpPr>
              <p:sp>
                <p:nvSpPr>
                  <p:cNvPr id="44" name="Freeform 22">
                    <a:extLst>
                      <a:ext uri="{FF2B5EF4-FFF2-40B4-BE49-F238E27FC236}">
                        <a16:creationId xmlns:a16="http://schemas.microsoft.com/office/drawing/2014/main" id="{410517B5-D91D-0DCB-EDCE-9F954AC2CB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  <p:sp>
                <p:nvSpPr>
                  <p:cNvPr id="45" name="Freeform 23">
                    <a:extLst>
                      <a:ext uri="{FF2B5EF4-FFF2-40B4-BE49-F238E27FC236}">
                        <a16:creationId xmlns:a16="http://schemas.microsoft.com/office/drawing/2014/main" id="{0C54B808-E0DB-1A4E-CECB-64FB28852A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59" y="1440"/>
                    <a:ext cx="190" cy="186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184"/>
                      </a:cxn>
                      <a:cxn ang="0">
                        <a:pos x="190" y="92"/>
                      </a:cxn>
                      <a:cxn ang="0">
                        <a:pos x="0" y="0"/>
                      </a:cxn>
                    </a:cxnLst>
                    <a:rect l="0" t="0" r="r" b="b"/>
                    <a:pathLst>
                      <a:path w="190" h="184">
                        <a:moveTo>
                          <a:pt x="0" y="0"/>
                        </a:moveTo>
                        <a:lnTo>
                          <a:pt x="0" y="184"/>
                        </a:lnTo>
                        <a:lnTo>
                          <a:pt x="190" y="9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  <p:sp>
                <p:nvSpPr>
                  <p:cNvPr id="46" name="Freeform 24">
                    <a:extLst>
                      <a:ext uri="{FF2B5EF4-FFF2-40B4-BE49-F238E27FC236}">
                        <a16:creationId xmlns:a16="http://schemas.microsoft.com/office/drawing/2014/main" id="{F8C2E62A-7B0A-1E0D-0478-9473176397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" y="1504"/>
                    <a:ext cx="49" cy="50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  <p:sp>
                <p:nvSpPr>
                  <p:cNvPr id="47" name="Freeform 25">
                    <a:extLst>
                      <a:ext uri="{FF2B5EF4-FFF2-40B4-BE49-F238E27FC236}">
                        <a16:creationId xmlns:a16="http://schemas.microsoft.com/office/drawing/2014/main" id="{70A7DCA6-49B0-5E2B-7039-049B3DB85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51" y="1504"/>
                    <a:ext cx="49" cy="50"/>
                  </a:xfrm>
                  <a:custGeom>
                    <a:avLst/>
                    <a:gdLst/>
                    <a:ahLst/>
                    <a:cxnLst>
                      <a:cxn ang="0">
                        <a:pos x="49" y="26"/>
                      </a:cxn>
                      <a:cxn ang="0">
                        <a:pos x="42" y="41"/>
                      </a:cxn>
                      <a:cxn ang="0">
                        <a:pos x="23" y="48"/>
                      </a:cxn>
                      <a:cxn ang="0">
                        <a:pos x="23" y="48"/>
                      </a:cxn>
                      <a:cxn ang="0">
                        <a:pos x="8" y="41"/>
                      </a:cxn>
                      <a:cxn ang="0">
                        <a:pos x="0" y="26"/>
                      </a:cxn>
                      <a:cxn ang="0">
                        <a:pos x="0" y="26"/>
                      </a:cxn>
                      <a:cxn ang="0">
                        <a:pos x="8" y="8"/>
                      </a:cxn>
                      <a:cxn ang="0">
                        <a:pos x="23" y="0"/>
                      </a:cxn>
                      <a:cxn ang="0">
                        <a:pos x="23" y="0"/>
                      </a:cxn>
                      <a:cxn ang="0">
                        <a:pos x="42" y="8"/>
                      </a:cxn>
                      <a:cxn ang="0">
                        <a:pos x="49" y="26"/>
                      </a:cxn>
                    </a:cxnLst>
                    <a:rect l="0" t="0" r="r" b="b"/>
                    <a:pathLst>
                      <a:path w="49" h="48">
                        <a:moveTo>
                          <a:pt x="49" y="26"/>
                        </a:moveTo>
                        <a:lnTo>
                          <a:pt x="42" y="41"/>
                        </a:lnTo>
                        <a:lnTo>
                          <a:pt x="23" y="48"/>
                        </a:lnTo>
                        <a:lnTo>
                          <a:pt x="23" y="48"/>
                        </a:lnTo>
                        <a:lnTo>
                          <a:pt x="8" y="41"/>
                        </a:lnTo>
                        <a:lnTo>
                          <a:pt x="0" y="26"/>
                        </a:lnTo>
                        <a:lnTo>
                          <a:pt x="0" y="26"/>
                        </a:lnTo>
                        <a:lnTo>
                          <a:pt x="8" y="8"/>
                        </a:lnTo>
                        <a:lnTo>
                          <a:pt x="23" y="0"/>
                        </a:lnTo>
                        <a:lnTo>
                          <a:pt x="23" y="0"/>
                        </a:lnTo>
                        <a:lnTo>
                          <a:pt x="42" y="8"/>
                        </a:lnTo>
                        <a:lnTo>
                          <a:pt x="49" y="26"/>
                        </a:lnTo>
                      </a:path>
                    </a:pathLst>
                  </a:custGeom>
                  <a:solidFill>
                    <a:srgbClr val="CCEC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>
                      <a:defRPr/>
                    </a:pPr>
                    <a:endParaRPr lang="en-US" sz="2403"/>
                  </a:p>
                </p:txBody>
              </p:sp>
            </p:grpSp>
            <p:sp>
              <p:nvSpPr>
                <p:cNvPr id="42" name="Line 26">
                  <a:extLst>
                    <a:ext uri="{FF2B5EF4-FFF2-40B4-BE49-F238E27FC236}">
                      <a16:creationId xmlns:a16="http://schemas.microsoft.com/office/drawing/2014/main" id="{ABF93C6B-DD99-5ED5-B709-921B5C1760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6" y="1534"/>
                  <a:ext cx="143" cy="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  <p:sp>
              <p:nvSpPr>
                <p:cNvPr id="43" name="Freeform 27">
                  <a:extLst>
                    <a:ext uri="{FF2B5EF4-FFF2-40B4-BE49-F238E27FC236}">
                      <a16:creationId xmlns:a16="http://schemas.microsoft.com/office/drawing/2014/main" id="{7B0FD3B8-407F-422F-45C8-325A5FFA31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8" y="1403"/>
                  <a:ext cx="410" cy="27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0" y="0"/>
                    </a:cxn>
                    <a:cxn ang="0">
                      <a:pos x="190" y="0"/>
                    </a:cxn>
                    <a:cxn ang="0">
                      <a:pos x="227" y="3"/>
                    </a:cxn>
                    <a:cxn ang="0">
                      <a:pos x="262" y="11"/>
                    </a:cxn>
                    <a:cxn ang="0">
                      <a:pos x="292" y="22"/>
                    </a:cxn>
                    <a:cxn ang="0">
                      <a:pos x="322" y="40"/>
                    </a:cxn>
                    <a:cxn ang="0">
                      <a:pos x="372" y="81"/>
                    </a:cxn>
                    <a:cxn ang="0">
                      <a:pos x="410" y="140"/>
                    </a:cxn>
                    <a:cxn ang="0">
                      <a:pos x="410" y="140"/>
                    </a:cxn>
                    <a:cxn ang="0">
                      <a:pos x="372" y="195"/>
                    </a:cxn>
                    <a:cxn ang="0">
                      <a:pos x="322" y="240"/>
                    </a:cxn>
                    <a:cxn ang="0">
                      <a:pos x="292" y="254"/>
                    </a:cxn>
                    <a:cxn ang="0">
                      <a:pos x="262" y="266"/>
                    </a:cxn>
                    <a:cxn ang="0">
                      <a:pos x="227" y="273"/>
                    </a:cxn>
                    <a:cxn ang="0">
                      <a:pos x="190" y="277"/>
                    </a:cxn>
                    <a:cxn ang="0">
                      <a:pos x="19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0" y="277"/>
                    </a:cxn>
                    <a:cxn ang="0">
                      <a:pos x="22" y="247"/>
                    </a:cxn>
                    <a:cxn ang="0">
                      <a:pos x="38" y="214"/>
                    </a:cxn>
                    <a:cxn ang="0">
                      <a:pos x="45" y="177"/>
                    </a:cxn>
                    <a:cxn ang="0">
                      <a:pos x="49" y="140"/>
                    </a:cxn>
                    <a:cxn ang="0">
                      <a:pos x="49" y="140"/>
                    </a:cxn>
                    <a:cxn ang="0">
                      <a:pos x="45" y="99"/>
                    </a:cxn>
                    <a:cxn ang="0">
                      <a:pos x="38" y="66"/>
                    </a:cxn>
                    <a:cxn ang="0">
                      <a:pos x="22" y="33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410" h="277">
                      <a:moveTo>
                        <a:pt x="0" y="0"/>
                      </a:moveTo>
                      <a:lnTo>
                        <a:pt x="190" y="0"/>
                      </a:lnTo>
                      <a:lnTo>
                        <a:pt x="190" y="0"/>
                      </a:lnTo>
                      <a:lnTo>
                        <a:pt x="227" y="3"/>
                      </a:lnTo>
                      <a:lnTo>
                        <a:pt x="262" y="11"/>
                      </a:lnTo>
                      <a:lnTo>
                        <a:pt x="292" y="22"/>
                      </a:lnTo>
                      <a:lnTo>
                        <a:pt x="322" y="40"/>
                      </a:lnTo>
                      <a:lnTo>
                        <a:pt x="372" y="81"/>
                      </a:lnTo>
                      <a:lnTo>
                        <a:pt x="410" y="140"/>
                      </a:lnTo>
                      <a:lnTo>
                        <a:pt x="410" y="140"/>
                      </a:lnTo>
                      <a:lnTo>
                        <a:pt x="372" y="195"/>
                      </a:lnTo>
                      <a:lnTo>
                        <a:pt x="322" y="240"/>
                      </a:lnTo>
                      <a:lnTo>
                        <a:pt x="292" y="254"/>
                      </a:lnTo>
                      <a:lnTo>
                        <a:pt x="262" y="266"/>
                      </a:lnTo>
                      <a:lnTo>
                        <a:pt x="227" y="273"/>
                      </a:lnTo>
                      <a:lnTo>
                        <a:pt x="190" y="277"/>
                      </a:lnTo>
                      <a:lnTo>
                        <a:pt x="19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0" y="277"/>
                      </a:lnTo>
                      <a:lnTo>
                        <a:pt x="22" y="247"/>
                      </a:lnTo>
                      <a:lnTo>
                        <a:pt x="38" y="214"/>
                      </a:lnTo>
                      <a:lnTo>
                        <a:pt x="45" y="177"/>
                      </a:lnTo>
                      <a:lnTo>
                        <a:pt x="49" y="140"/>
                      </a:lnTo>
                      <a:lnTo>
                        <a:pt x="49" y="140"/>
                      </a:lnTo>
                      <a:lnTo>
                        <a:pt x="45" y="99"/>
                      </a:lnTo>
                      <a:lnTo>
                        <a:pt x="38" y="66"/>
                      </a:lnTo>
                      <a:lnTo>
                        <a:pt x="22" y="33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CCEC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2403"/>
                </a:p>
              </p:txBody>
            </p:sp>
          </p:grpSp>
          <p:sp>
            <p:nvSpPr>
              <p:cNvPr id="31" name="Freeform 28">
                <a:extLst>
                  <a:ext uri="{FF2B5EF4-FFF2-40B4-BE49-F238E27FC236}">
                    <a16:creationId xmlns:a16="http://schemas.microsoft.com/office/drawing/2014/main" id="{531DF2AB-DB6A-2463-EF4D-64530430F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1712"/>
                <a:ext cx="1268" cy="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84" rIns="45784" anchor="ctr">
                <a:spAutoFit/>
              </a:bodyPr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2" name="Freeform 29">
                <a:extLst>
                  <a:ext uri="{FF2B5EF4-FFF2-40B4-BE49-F238E27FC236}">
                    <a16:creationId xmlns:a16="http://schemas.microsoft.com/office/drawing/2014/main" id="{7AA269BC-A424-7E9E-9A32-D6F8CE5B13E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05" y="1634"/>
                <a:ext cx="1145" cy="2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6"/>
                  </a:cxn>
                  <a:cxn ang="0">
                    <a:pos x="1152" y="336"/>
                  </a:cxn>
                  <a:cxn ang="0">
                    <a:pos x="1152" y="432"/>
                  </a:cxn>
                </a:cxnLst>
                <a:rect l="0" t="0" r="r" b="b"/>
                <a:pathLst>
                  <a:path w="1152" h="432">
                    <a:moveTo>
                      <a:pt x="0" y="0"/>
                    </a:moveTo>
                    <a:lnTo>
                      <a:pt x="0" y="96"/>
                    </a:lnTo>
                    <a:lnTo>
                      <a:pt x="1152" y="336"/>
                    </a:lnTo>
                    <a:lnTo>
                      <a:pt x="1152" y="432"/>
                    </a:lnTo>
                  </a:path>
                </a:pathLst>
              </a:custGeom>
              <a:noFill/>
              <a:ln w="19050" cap="flat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sm" len="sm"/>
              </a:ln>
              <a:effectLst/>
            </p:spPr>
            <p:txBody>
              <a:bodyPr lIns="45784" rIns="45784" anchor="ctr">
                <a:spAutoFit/>
              </a:bodyPr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3" name="Text Box 30">
                <a:extLst>
                  <a:ext uri="{FF2B5EF4-FFF2-40B4-BE49-F238E27FC236}">
                    <a16:creationId xmlns:a16="http://schemas.microsoft.com/office/drawing/2014/main" id="{2E73ACEC-F70D-9048-E221-40D6DEDA3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418"/>
                <a:ext cx="33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square" lIns="45784" rIns="45784">
                <a:spAutoFit/>
              </a:bodyPr>
              <a:lstStyle/>
              <a:p>
                <a:pPr>
                  <a:defRPr/>
                </a:pPr>
                <a:r>
                  <a:rPr lang="en-US" sz="2403" dirty="0"/>
                  <a:t>Q+</a:t>
                </a:r>
              </a:p>
            </p:txBody>
          </p:sp>
          <p:sp>
            <p:nvSpPr>
              <p:cNvPr id="34" name="Text Box 31">
                <a:extLst>
                  <a:ext uri="{FF2B5EF4-FFF2-40B4-BE49-F238E27FC236}">
                    <a16:creationId xmlns:a16="http://schemas.microsoft.com/office/drawing/2014/main" id="{7DCF7E11-E5D0-EC82-E8FD-A374E3507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946"/>
                <a:ext cx="408" cy="29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square" lIns="45784" rIns="45784">
                <a:spAutoFit/>
              </a:bodyPr>
              <a:lstStyle/>
              <a:p>
                <a:pPr>
                  <a:defRPr/>
                </a:pPr>
                <a:r>
                  <a:rPr lang="en-US" sz="2403" dirty="0"/>
                  <a:t>Q–</a:t>
                </a:r>
              </a:p>
            </p:txBody>
          </p:sp>
          <p:sp>
            <p:nvSpPr>
              <p:cNvPr id="35" name="Text Box 32">
                <a:extLst>
                  <a:ext uri="{FF2B5EF4-FFF2-40B4-BE49-F238E27FC236}">
                    <a16:creationId xmlns:a16="http://schemas.microsoft.com/office/drawing/2014/main" id="{0207DCDE-F066-5E86-8F0D-7591264FE4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1322"/>
                <a:ext cx="288" cy="2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84" rIns="45784">
                <a:spAutoFit/>
              </a:bodyPr>
              <a:lstStyle/>
              <a:p>
                <a:pPr algn="r">
                  <a:defRPr/>
                </a:pPr>
                <a:r>
                  <a:rPr lang="en-US" sz="2403"/>
                  <a:t>R</a:t>
                </a:r>
              </a:p>
            </p:txBody>
          </p:sp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0387DEC4-87E4-5EDA-7AA7-4931325A7A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2042"/>
                <a:ext cx="288" cy="29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84" rIns="45784">
                <a:spAutoFit/>
              </a:bodyPr>
              <a:lstStyle/>
              <a:p>
                <a:pPr algn="r">
                  <a:defRPr/>
                </a:pPr>
                <a:r>
                  <a:rPr lang="en-US" sz="2403"/>
                  <a:t>S</a:t>
                </a:r>
              </a:p>
            </p:txBody>
          </p:sp>
        </p:grpSp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867140EA-27FF-37B5-4B8A-31B1BA0DF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484" y="1295400"/>
              <a:ext cx="1226691" cy="46144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>
              <a:spAutoFit/>
            </a:bodyPr>
            <a:lstStyle/>
            <a:p>
              <a:pPr>
                <a:defRPr/>
              </a:pPr>
              <a:r>
                <a:rPr lang="en-US" sz="2403" dirty="0"/>
                <a:t>R-S Latch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9030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2">
            <a:extLst>
              <a:ext uri="{FF2B5EF4-FFF2-40B4-BE49-F238E27FC236}">
                <a16:creationId xmlns:a16="http://schemas.microsoft.com/office/drawing/2014/main" id="{C670A5A7-A9D4-984D-A6F3-21E8112327DF}"/>
              </a:ext>
            </a:extLst>
          </p:cNvPr>
          <p:cNvSpPr txBox="1">
            <a:spLocks/>
          </p:cNvSpPr>
          <p:nvPr/>
        </p:nvSpPr>
        <p:spPr bwMode="auto">
          <a:xfrm>
            <a:off x="1426029" y="1066800"/>
            <a:ext cx="4593771" cy="4103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b="0" dirty="0">
                <a:latin typeface="Franklin Gothic Book" panose="020B0503020102020204" pitchFamily="34" charset="0"/>
              </a:rPr>
              <a:t>D latch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Clock C is asserted (F/F opened) – D is passed to Q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C is </a:t>
            </a:r>
            <a:r>
              <a:rPr lang="en-US" altLang="en-US" b="0" dirty="0" err="1">
                <a:latin typeface="Franklin Gothic Book" panose="020B0503020102020204" pitchFamily="34" charset="0"/>
              </a:rPr>
              <a:t>deasserted</a:t>
            </a:r>
            <a:r>
              <a:rPr lang="en-US" altLang="en-US" b="0" dirty="0">
                <a:latin typeface="Franklin Gothic Book" panose="020B0503020102020204" pitchFamily="34" charset="0"/>
              </a:rPr>
              <a:t> (closed) – Q is locked on previous value</a:t>
            </a:r>
          </a:p>
          <a:p>
            <a:pPr lvl="2">
              <a:spcBef>
                <a:spcPct val="20000"/>
              </a:spcBef>
              <a:buFontTx/>
              <a:buChar char="•"/>
            </a:pPr>
            <a:endParaRPr lang="en-US" altLang="en-US" sz="2000" b="0" dirty="0">
              <a:latin typeface="Franklin Gothic Book" panose="020B0503020102020204" pitchFamily="34" charset="0"/>
            </a:endParaRPr>
          </a:p>
        </p:txBody>
      </p:sp>
      <p:pic>
        <p:nvPicPr>
          <p:cNvPr id="18434" name="Picture 6">
            <a:extLst>
              <a:ext uri="{FF2B5EF4-FFF2-40B4-BE49-F238E27FC236}">
                <a16:creationId xmlns:a16="http://schemas.microsoft.com/office/drawing/2014/main" id="{70A31BDE-847C-7940-A932-82B73A91A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371601"/>
            <a:ext cx="393541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7" descr="dlatch2">
            <a:extLst>
              <a:ext uri="{FF2B5EF4-FFF2-40B4-BE49-F238E27FC236}">
                <a16:creationId xmlns:a16="http://schemas.microsoft.com/office/drawing/2014/main" id="{F2FA3FAA-A529-BE48-BCA8-46283A27E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311" y="4050849"/>
            <a:ext cx="6819901" cy="194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6" descr="dff1">
            <a:extLst>
              <a:ext uri="{FF2B5EF4-FFF2-40B4-BE49-F238E27FC236}">
                <a16:creationId xmlns:a16="http://schemas.microsoft.com/office/drawing/2014/main" id="{95A7F410-83ED-7A40-B928-E5756EFF0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661988"/>
            <a:ext cx="68992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17">
            <a:extLst>
              <a:ext uri="{FF2B5EF4-FFF2-40B4-BE49-F238E27FC236}">
                <a16:creationId xmlns:a16="http://schemas.microsoft.com/office/drawing/2014/main" id="{D0C40939-D78A-5C4A-AA0F-6C5E8865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4419601"/>
            <a:ext cx="54102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9456DD9-8756-7140-858B-C6728B94CD93}"/>
              </a:ext>
            </a:extLst>
          </p:cNvPr>
          <p:cNvSpPr txBox="1">
            <a:spLocks/>
          </p:cNvSpPr>
          <p:nvPr/>
        </p:nvSpPr>
        <p:spPr bwMode="auto">
          <a:xfrm>
            <a:off x="2209800" y="661988"/>
            <a:ext cx="5715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000" b="0">
                <a:latin typeface="Franklin Gothic Book" panose="020B0503020102020204" pitchFamily="34" charset="0"/>
              </a:rPr>
              <a:t>D F/F</a:t>
            </a: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b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b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b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b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b="0">
              <a:latin typeface="Franklin Gothic Book" panose="020B0503020102020204" pitchFamily="34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en-US" sz="2000" b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2000" b="0">
              <a:latin typeface="Franklin Gothic Book" panose="020B0503020102020204" pitchFamily="34" charset="0"/>
            </a:endParaRP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 b="0">
                <a:latin typeface="Franklin Gothic Book" panose="020B0503020102020204" pitchFamily="34" charset="0"/>
              </a:rPr>
              <a:t>1</a:t>
            </a:r>
            <a:r>
              <a:rPr lang="en-US" altLang="en-US" sz="2000" b="0" baseline="30000">
                <a:latin typeface="Franklin Gothic Book" panose="020B0503020102020204" pitchFamily="34" charset="0"/>
              </a:rPr>
              <a:t>st</a:t>
            </a:r>
            <a:r>
              <a:rPr lang="en-US" altLang="en-US" sz="2000" b="0">
                <a:latin typeface="Franklin Gothic Book" panose="020B0503020102020204" pitchFamily="34" charset="0"/>
              </a:rPr>
              <a:t> latch (master) opens as clock is asserted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sz="2000" b="0">
                <a:latin typeface="Franklin Gothic Book" panose="020B0503020102020204" pitchFamily="34" charset="0"/>
              </a:rPr>
              <a:t>2</a:t>
            </a:r>
            <a:r>
              <a:rPr lang="en-US" altLang="en-US" sz="2000" b="0" baseline="30000">
                <a:latin typeface="Franklin Gothic Book" panose="020B0503020102020204" pitchFamily="34" charset="0"/>
              </a:rPr>
              <a:t>nd</a:t>
            </a:r>
            <a:r>
              <a:rPr lang="en-US" altLang="en-US" sz="2000" b="0">
                <a:latin typeface="Franklin Gothic Book" panose="020B0503020102020204" pitchFamily="34" charset="0"/>
              </a:rPr>
              <a:t> latch opens at clock falling edge</a:t>
            </a:r>
          </a:p>
        </p:txBody>
      </p:sp>
    </p:spTree>
    <p:extLst>
      <p:ext uri="{BB962C8B-B14F-4D97-AF65-F5344CB8AC3E}">
        <p14:creationId xmlns:p14="http://schemas.microsoft.com/office/powerpoint/2010/main" val="935464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7288E1F7-15CA-5340-908C-94DC83FA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276" y="107951"/>
            <a:ext cx="8042275" cy="8731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Registers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AFCEFFAF-507B-D54F-A163-5B8B19F8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5188" y="4960939"/>
            <a:ext cx="8305800" cy="1100137"/>
          </a:xfrm>
        </p:spPr>
        <p:txBody>
          <a:bodyPr>
            <a:no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Stores word of data</a:t>
            </a:r>
          </a:p>
          <a:p>
            <a:pPr lvl="2"/>
            <a:r>
              <a:rPr lang="en-US" altLang="en-US" sz="2400" dirty="0">
                <a:ea typeface="ＭＳ Ｐゴシック" panose="020B0600070205080204" pitchFamily="34" charset="-128"/>
              </a:rPr>
              <a:t>Different from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program registers</a:t>
            </a:r>
            <a:r>
              <a:rPr lang="en-US" altLang="en-US" sz="2400" dirty="0">
                <a:ea typeface="ＭＳ Ｐゴシック" panose="020B0600070205080204" pitchFamily="34" charset="-128"/>
              </a:rPr>
              <a:t> seen in assembly code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Collection of edge-triggered latches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Loads input on rising edge of clock</a:t>
            </a:r>
          </a:p>
        </p:txBody>
      </p:sp>
      <p:grpSp>
        <p:nvGrpSpPr>
          <p:cNvPr id="24579" name="Group 118">
            <a:extLst>
              <a:ext uri="{FF2B5EF4-FFF2-40B4-BE49-F238E27FC236}">
                <a16:creationId xmlns:a16="http://schemas.microsoft.com/office/drawing/2014/main" id="{9C926CDB-C677-7A4D-847A-1DFCBF5FE6E4}"/>
              </a:ext>
            </a:extLst>
          </p:cNvPr>
          <p:cNvGrpSpPr>
            <a:grpSpLocks/>
          </p:cNvGrpSpPr>
          <p:nvPr/>
        </p:nvGrpSpPr>
        <p:grpSpPr bwMode="auto">
          <a:xfrm>
            <a:off x="2325232" y="1406782"/>
            <a:ext cx="2060575" cy="1971675"/>
            <a:chOff x="3504" y="1296"/>
            <a:chExt cx="1296" cy="1240"/>
          </a:xfrm>
        </p:grpSpPr>
        <p:sp>
          <p:nvSpPr>
            <p:cNvPr id="311363" name="Rectangle 67">
              <a:extLst>
                <a:ext uri="{FF2B5EF4-FFF2-40B4-BE49-F238E27FC236}">
                  <a16:creationId xmlns:a16="http://schemas.microsoft.com/office/drawing/2014/main" id="{7DDF1B0D-36B0-DF49-B661-EB0367FBB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296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2003"/>
            </a:p>
          </p:txBody>
        </p:sp>
        <p:sp>
          <p:nvSpPr>
            <p:cNvPr id="311364" name="AutoShape 68">
              <a:extLst>
                <a:ext uri="{FF2B5EF4-FFF2-40B4-BE49-F238E27FC236}">
                  <a16:creationId xmlns:a16="http://schemas.microsoft.com/office/drawing/2014/main" id="{94D4A9EC-5D98-2F4C-90F0-6992AFC18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632"/>
              <a:ext cx="290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65" name="AutoShape 69">
              <a:extLst>
                <a:ext uri="{FF2B5EF4-FFF2-40B4-BE49-F238E27FC236}">
                  <a16:creationId xmlns:a16="http://schemas.microsoft.com/office/drawing/2014/main" id="{80644B25-C345-034F-B08B-53591C30B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290" cy="144"/>
            </a:xfrm>
            <a:prstGeom prst="rightArrow">
              <a:avLst>
                <a:gd name="adj1" fmla="val 16667"/>
                <a:gd name="adj2" fmla="val 6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407" name="Text Box 111">
              <a:extLst>
                <a:ext uri="{FF2B5EF4-FFF2-40B4-BE49-F238E27FC236}">
                  <a16:creationId xmlns:a16="http://schemas.microsoft.com/office/drawing/2014/main" id="{4B67D704-25C1-C44A-BDD2-9E657FC46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1584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endParaRPr lang="en-US" sz="2403" baseline="-25000"/>
            </a:p>
          </p:txBody>
        </p:sp>
        <p:sp>
          <p:nvSpPr>
            <p:cNvPr id="311408" name="Text Box 112">
              <a:extLst>
                <a:ext uri="{FF2B5EF4-FFF2-40B4-BE49-F238E27FC236}">
                  <a16:creationId xmlns:a16="http://schemas.microsoft.com/office/drawing/2014/main" id="{027E9328-276B-6543-B2A8-D5A33A0CE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584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endParaRPr lang="en-US" sz="2403" baseline="-25000"/>
            </a:p>
          </p:txBody>
        </p:sp>
        <p:sp>
          <p:nvSpPr>
            <p:cNvPr id="311409" name="Line 113">
              <a:extLst>
                <a:ext uri="{FF2B5EF4-FFF2-40B4-BE49-F238E27FC236}">
                  <a16:creationId xmlns:a16="http://schemas.microsoft.com/office/drawing/2014/main" id="{3B23D1C1-9372-BB40-BD1D-85C21AAE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112"/>
              <a:ext cx="0" cy="14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410" name="Text Box 114">
              <a:extLst>
                <a:ext uri="{FF2B5EF4-FFF2-40B4-BE49-F238E27FC236}">
                  <a16:creationId xmlns:a16="http://schemas.microsoft.com/office/drawing/2014/main" id="{B0D7A143-579A-F547-A367-81DAF7A60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3" y="2245"/>
              <a:ext cx="47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>
              <a:spAutoFit/>
            </a:bodyPr>
            <a:lstStyle/>
            <a:p>
              <a:pPr>
                <a:defRPr/>
              </a:pPr>
              <a:r>
                <a:rPr lang="en-US" sz="2403"/>
                <a:t>Clock</a:t>
              </a:r>
            </a:p>
          </p:txBody>
        </p:sp>
      </p:grpSp>
      <p:grpSp>
        <p:nvGrpSpPr>
          <p:cNvPr id="24580" name="Group 116">
            <a:extLst>
              <a:ext uri="{FF2B5EF4-FFF2-40B4-BE49-F238E27FC236}">
                <a16:creationId xmlns:a16="http://schemas.microsoft.com/office/drawing/2014/main" id="{C6B9219E-891F-364D-B4C4-C71051996F5C}"/>
              </a:ext>
            </a:extLst>
          </p:cNvPr>
          <p:cNvGrpSpPr>
            <a:grpSpLocks/>
          </p:cNvGrpSpPr>
          <p:nvPr/>
        </p:nvGrpSpPr>
        <p:grpSpPr bwMode="auto">
          <a:xfrm>
            <a:off x="5669243" y="1237340"/>
            <a:ext cx="3321678" cy="4122212"/>
            <a:chOff x="720" y="768"/>
            <a:chExt cx="1920" cy="2403"/>
          </a:xfrm>
        </p:grpSpPr>
        <p:sp>
          <p:nvSpPr>
            <p:cNvPr id="311300" name="Rectangle 4">
              <a:extLst>
                <a:ext uri="{FF2B5EF4-FFF2-40B4-BE49-F238E27FC236}">
                  <a16:creationId xmlns:a16="http://schemas.microsoft.com/office/drawing/2014/main" id="{BC7CC059-7F1A-F54B-83F4-8D799CCBE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790"/>
              <a:ext cx="576" cy="291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>
                <a:latin typeface="Courier New" pitchFamily="49" charset="0"/>
              </a:endParaRPr>
            </a:p>
          </p:txBody>
        </p:sp>
        <p:sp>
          <p:nvSpPr>
            <p:cNvPr id="311301" name="Rectangle 5">
              <a:extLst>
                <a:ext uri="{FF2B5EF4-FFF2-40B4-BE49-F238E27FC236}">
                  <a16:creationId xmlns:a16="http://schemas.microsoft.com/office/drawing/2014/main" id="{59A5DDE6-3A66-4941-BA99-62129FDA8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030"/>
              <a:ext cx="576" cy="293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02" name="Rectangle 6">
              <a:extLst>
                <a:ext uri="{FF2B5EF4-FFF2-40B4-BE49-F238E27FC236}">
                  <a16:creationId xmlns:a16="http://schemas.microsoft.com/office/drawing/2014/main" id="{62E2C287-D756-DD44-8DE5-D2160F475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270"/>
              <a:ext cx="576" cy="291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03" name="Rectangle 7">
              <a:extLst>
                <a:ext uri="{FF2B5EF4-FFF2-40B4-BE49-F238E27FC236}">
                  <a16:creationId xmlns:a16="http://schemas.microsoft.com/office/drawing/2014/main" id="{C580F308-CAF8-F240-A7A5-00FE9CD41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510"/>
              <a:ext cx="576" cy="291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04" name="Rectangle 8">
              <a:extLst>
                <a:ext uri="{FF2B5EF4-FFF2-40B4-BE49-F238E27FC236}">
                  <a16:creationId xmlns:a16="http://schemas.microsoft.com/office/drawing/2014/main" id="{B06146DE-4200-C343-8947-E9153B2BA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750"/>
              <a:ext cx="576" cy="293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05" name="Rectangle 9">
              <a:extLst>
                <a:ext uri="{FF2B5EF4-FFF2-40B4-BE49-F238E27FC236}">
                  <a16:creationId xmlns:a16="http://schemas.microsoft.com/office/drawing/2014/main" id="{38CEE740-E5F8-5647-88B8-623B662E5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990"/>
              <a:ext cx="576" cy="291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06" name="Rectangle 10">
              <a:extLst>
                <a:ext uri="{FF2B5EF4-FFF2-40B4-BE49-F238E27FC236}">
                  <a16:creationId xmlns:a16="http://schemas.microsoft.com/office/drawing/2014/main" id="{D6E83E6F-752A-9A42-BB6A-BAB0AC97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230"/>
              <a:ext cx="576" cy="291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07" name="Rectangle 11">
              <a:extLst>
                <a:ext uri="{FF2B5EF4-FFF2-40B4-BE49-F238E27FC236}">
                  <a16:creationId xmlns:a16="http://schemas.microsoft.com/office/drawing/2014/main" id="{C7D59E89-48C4-5245-A882-9D5D732C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470"/>
              <a:ext cx="576" cy="291"/>
            </a:xfrm>
            <a:prstGeom prst="rect">
              <a:avLst/>
            </a:prstGeom>
            <a:solidFill>
              <a:srgbClr val="99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09" name="Line 13">
              <a:extLst>
                <a:ext uri="{FF2B5EF4-FFF2-40B4-BE49-F238E27FC236}">
                  <a16:creationId xmlns:a16="http://schemas.microsoft.com/office/drawing/2014/main" id="{741CDC69-97B7-694C-B85A-5C8A7608B3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8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0" name="Line 14">
              <a:extLst>
                <a:ext uri="{FF2B5EF4-FFF2-40B4-BE49-F238E27FC236}">
                  <a16:creationId xmlns:a16="http://schemas.microsoft.com/office/drawing/2014/main" id="{E4FC8B8E-591D-D14F-9625-B08BF1D14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1" name="Line 15">
              <a:extLst>
                <a:ext uri="{FF2B5EF4-FFF2-40B4-BE49-F238E27FC236}">
                  <a16:creationId xmlns:a16="http://schemas.microsoft.com/office/drawing/2014/main" id="{78BC22E9-4F37-D849-8A84-A9CC5A5FDC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3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2" name="Line 16">
              <a:extLst>
                <a:ext uri="{FF2B5EF4-FFF2-40B4-BE49-F238E27FC236}">
                  <a16:creationId xmlns:a16="http://schemas.microsoft.com/office/drawing/2014/main" id="{E654CB2A-0841-5C4D-8DDE-93B623F75C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58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3" name="Line 17">
              <a:extLst>
                <a:ext uri="{FF2B5EF4-FFF2-40B4-BE49-F238E27FC236}">
                  <a16:creationId xmlns:a16="http://schemas.microsoft.com/office/drawing/2014/main" id="{1720032E-8836-8F49-8792-65D51D9BE9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82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4" name="Line 18">
              <a:extLst>
                <a:ext uri="{FF2B5EF4-FFF2-40B4-BE49-F238E27FC236}">
                  <a16:creationId xmlns:a16="http://schemas.microsoft.com/office/drawing/2014/main" id="{3A0A8CA7-238F-B94D-B62D-4FBF13E1A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06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5" name="Line 19">
              <a:extLst>
                <a:ext uri="{FF2B5EF4-FFF2-40B4-BE49-F238E27FC236}">
                  <a16:creationId xmlns:a16="http://schemas.microsoft.com/office/drawing/2014/main" id="{EDC79028-9038-B142-95F5-53864C6E5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30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6" name="Line 20">
              <a:extLst>
                <a:ext uri="{FF2B5EF4-FFF2-40B4-BE49-F238E27FC236}">
                  <a16:creationId xmlns:a16="http://schemas.microsoft.com/office/drawing/2014/main" id="{C04ABB5F-2123-4747-9B45-47A952791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544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8" name="Line 22">
              <a:extLst>
                <a:ext uri="{FF2B5EF4-FFF2-40B4-BE49-F238E27FC236}">
                  <a16:creationId xmlns:a16="http://schemas.microsoft.com/office/drawing/2014/main" id="{20701BA8-E509-E549-9413-5F7D7BCFB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9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19" name="Line 23">
              <a:extLst>
                <a:ext uri="{FF2B5EF4-FFF2-40B4-BE49-F238E27FC236}">
                  <a16:creationId xmlns:a16="http://schemas.microsoft.com/office/drawing/2014/main" id="{382CDBF7-5055-274C-9994-3BCD794C2D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1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0" name="Line 24">
              <a:extLst>
                <a:ext uri="{FF2B5EF4-FFF2-40B4-BE49-F238E27FC236}">
                  <a16:creationId xmlns:a16="http://schemas.microsoft.com/office/drawing/2014/main" id="{14BF9B88-8BC2-7640-A619-D44CC8402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3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1" name="Line 25">
              <a:extLst>
                <a:ext uri="{FF2B5EF4-FFF2-40B4-BE49-F238E27FC236}">
                  <a16:creationId xmlns:a16="http://schemas.microsoft.com/office/drawing/2014/main" id="{6BE2D14C-9B6A-D44A-AE78-92D636B4F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63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2" name="Line 26">
              <a:extLst>
                <a:ext uri="{FF2B5EF4-FFF2-40B4-BE49-F238E27FC236}">
                  <a16:creationId xmlns:a16="http://schemas.microsoft.com/office/drawing/2014/main" id="{67385944-1767-BC40-88C1-21E4C36AF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87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3" name="Line 27">
              <a:extLst>
                <a:ext uri="{FF2B5EF4-FFF2-40B4-BE49-F238E27FC236}">
                  <a16:creationId xmlns:a16="http://schemas.microsoft.com/office/drawing/2014/main" id="{41F1587E-5F7F-7A42-8B7A-DC3A8B1AF5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11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4" name="Line 28">
              <a:extLst>
                <a:ext uri="{FF2B5EF4-FFF2-40B4-BE49-F238E27FC236}">
                  <a16:creationId xmlns:a16="http://schemas.microsoft.com/office/drawing/2014/main" id="{CC8064F3-57B6-E848-91C2-ABFD1E57A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35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5" name="Line 29">
              <a:extLst>
                <a:ext uri="{FF2B5EF4-FFF2-40B4-BE49-F238E27FC236}">
                  <a16:creationId xmlns:a16="http://schemas.microsoft.com/office/drawing/2014/main" id="{2E325E0C-F121-4241-B36E-BAA28F3D0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2592"/>
              <a:ext cx="384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7" name="Line 31">
              <a:extLst>
                <a:ext uri="{FF2B5EF4-FFF2-40B4-BE49-F238E27FC236}">
                  <a16:creationId xmlns:a16="http://schemas.microsoft.com/office/drawing/2014/main" id="{A07EB3DF-746B-3241-855C-BEA2438FAA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0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8" name="Line 32">
              <a:extLst>
                <a:ext uri="{FF2B5EF4-FFF2-40B4-BE49-F238E27FC236}">
                  <a16:creationId xmlns:a16="http://schemas.microsoft.com/office/drawing/2014/main" id="{91C11709-211F-DE46-B92F-4FB482D56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2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29" name="Line 33">
              <a:extLst>
                <a:ext uri="{FF2B5EF4-FFF2-40B4-BE49-F238E27FC236}">
                  <a16:creationId xmlns:a16="http://schemas.microsoft.com/office/drawing/2014/main" id="{32DD845E-3981-DB41-8912-9565DCC32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4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30" name="Line 34">
              <a:extLst>
                <a:ext uri="{FF2B5EF4-FFF2-40B4-BE49-F238E27FC236}">
                  <a16:creationId xmlns:a16="http://schemas.microsoft.com/office/drawing/2014/main" id="{689D9830-78B3-D24F-BE9F-0EA4B4C32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72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31" name="Line 35">
              <a:extLst>
                <a:ext uri="{FF2B5EF4-FFF2-40B4-BE49-F238E27FC236}">
                  <a16:creationId xmlns:a16="http://schemas.microsoft.com/office/drawing/2014/main" id="{34FF2B7A-2A9D-2248-B5F9-42635E3CE1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196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32" name="Line 36">
              <a:extLst>
                <a:ext uri="{FF2B5EF4-FFF2-40B4-BE49-F238E27FC236}">
                  <a16:creationId xmlns:a16="http://schemas.microsoft.com/office/drawing/2014/main" id="{35BAEBC6-366D-1F4B-A910-8AFD44F29A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20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33" name="Line 37">
              <a:extLst>
                <a:ext uri="{FF2B5EF4-FFF2-40B4-BE49-F238E27FC236}">
                  <a16:creationId xmlns:a16="http://schemas.microsoft.com/office/drawing/2014/main" id="{827C3261-C9F8-A841-9724-C1623E16C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44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34" name="Line 38">
              <a:extLst>
                <a:ext uri="{FF2B5EF4-FFF2-40B4-BE49-F238E27FC236}">
                  <a16:creationId xmlns:a16="http://schemas.microsoft.com/office/drawing/2014/main" id="{186CE462-1F5A-F44C-820C-ED3ADAAAAE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2688"/>
              <a:ext cx="192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37" name="Line 41">
              <a:extLst>
                <a:ext uri="{FF2B5EF4-FFF2-40B4-BE49-F238E27FC236}">
                  <a16:creationId xmlns:a16="http://schemas.microsoft.com/office/drawing/2014/main" id="{56B3D7D4-F01E-CB4B-AEB9-6BF7CD56F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008"/>
              <a:ext cx="0" cy="187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none" w="sm" len="sm"/>
            </a:ln>
            <a:effectLst/>
          </p:spPr>
          <p:txBody>
            <a:bodyPr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39" name="Rectangle 43">
              <a:extLst>
                <a:ext uri="{FF2B5EF4-FFF2-40B4-BE49-F238E27FC236}">
                  <a16:creationId xmlns:a16="http://schemas.microsoft.com/office/drawing/2014/main" id="{1C713917-BE61-C74B-B6F9-7CB6A1B71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102"/>
              <a:ext cx="5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43" name="Rectangle 47">
              <a:extLst>
                <a:ext uri="{FF2B5EF4-FFF2-40B4-BE49-F238E27FC236}">
                  <a16:creationId xmlns:a16="http://schemas.microsoft.com/office/drawing/2014/main" id="{6E9D6E1A-A0D1-4E40-A0CB-844282153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342"/>
              <a:ext cx="5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46" name="Rectangle 50">
              <a:extLst>
                <a:ext uri="{FF2B5EF4-FFF2-40B4-BE49-F238E27FC236}">
                  <a16:creationId xmlns:a16="http://schemas.microsoft.com/office/drawing/2014/main" id="{D60D0B08-686B-DD4A-B454-B4E685E83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582"/>
              <a:ext cx="5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49" name="Rectangle 53">
              <a:extLst>
                <a:ext uri="{FF2B5EF4-FFF2-40B4-BE49-F238E27FC236}">
                  <a16:creationId xmlns:a16="http://schemas.microsoft.com/office/drawing/2014/main" id="{5582DE19-5B25-FB46-B409-C4C9B0D43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22"/>
              <a:ext cx="5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52" name="Rectangle 56">
              <a:extLst>
                <a:ext uri="{FF2B5EF4-FFF2-40B4-BE49-F238E27FC236}">
                  <a16:creationId xmlns:a16="http://schemas.microsoft.com/office/drawing/2014/main" id="{1CF33ACA-86D4-F249-8438-BB71EB4DD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2"/>
              <a:ext cx="5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55" name="Rectangle 59">
              <a:extLst>
                <a:ext uri="{FF2B5EF4-FFF2-40B4-BE49-F238E27FC236}">
                  <a16:creationId xmlns:a16="http://schemas.microsoft.com/office/drawing/2014/main" id="{4B8351F3-2B10-B849-B4E0-432CF6C7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02"/>
              <a:ext cx="5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311358" name="Rectangle 62">
              <a:extLst>
                <a:ext uri="{FF2B5EF4-FFF2-40B4-BE49-F238E27FC236}">
                  <a16:creationId xmlns:a16="http://schemas.microsoft.com/office/drawing/2014/main" id="{6A827933-F93A-E44E-8407-A857691A7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42"/>
              <a:ext cx="5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 anchor="ctr">
              <a:spAutoFit/>
            </a:bodyPr>
            <a:lstStyle/>
            <a:p>
              <a:pPr>
                <a:defRPr/>
              </a:pPr>
              <a:endParaRPr lang="en-US" sz="2403"/>
            </a:p>
          </p:txBody>
        </p:sp>
        <p:sp>
          <p:nvSpPr>
            <p:cNvPr id="24622" name="Text Box 70">
              <a:extLst>
                <a:ext uri="{FF2B5EF4-FFF2-40B4-BE49-F238E27FC236}">
                  <a16:creationId xmlns:a16="http://schemas.microsoft.com/office/drawing/2014/main" id="{B30DDEEB-6BD8-DF4C-806F-7A80E821A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D</a:t>
              </a:r>
            </a:p>
          </p:txBody>
        </p:sp>
        <p:sp>
          <p:nvSpPr>
            <p:cNvPr id="24623" name="Text Box 71">
              <a:extLst>
                <a:ext uri="{FF2B5EF4-FFF2-40B4-BE49-F238E27FC236}">
                  <a16:creationId xmlns:a16="http://schemas.microsoft.com/office/drawing/2014/main" id="{F9B9B1F4-CA8A-EB4D-92BA-C3CBF7009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24" name="Text Box 72">
              <a:extLst>
                <a:ext uri="{FF2B5EF4-FFF2-40B4-BE49-F238E27FC236}">
                  <a16:creationId xmlns:a16="http://schemas.microsoft.com/office/drawing/2014/main" id="{302AFC18-CC22-DA43-B4D2-F072BCB77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86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/>
                <a:t>Q+</a:t>
              </a:r>
            </a:p>
          </p:txBody>
        </p:sp>
        <p:sp>
          <p:nvSpPr>
            <p:cNvPr id="24625" name="Text Box 73">
              <a:extLst>
                <a:ext uri="{FF2B5EF4-FFF2-40B4-BE49-F238E27FC236}">
                  <a16:creationId xmlns:a16="http://schemas.microsoft.com/office/drawing/2014/main" id="{807847C7-EC48-9845-A8AF-A369CD750F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056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D</a:t>
              </a:r>
            </a:p>
          </p:txBody>
        </p:sp>
        <p:sp>
          <p:nvSpPr>
            <p:cNvPr id="24626" name="Text Box 74">
              <a:extLst>
                <a:ext uri="{FF2B5EF4-FFF2-40B4-BE49-F238E27FC236}">
                  <a16:creationId xmlns:a16="http://schemas.microsoft.com/office/drawing/2014/main" id="{6DF770A8-63C8-CB47-A6F4-28001A749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15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27" name="Text Box 75">
              <a:extLst>
                <a:ext uri="{FF2B5EF4-FFF2-40B4-BE49-F238E27FC236}">
                  <a16:creationId xmlns:a16="http://schemas.microsoft.com/office/drawing/2014/main" id="{728CEC7B-6E5B-B640-BCCB-5D6663811B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0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/>
                <a:t>Q+</a:t>
              </a:r>
            </a:p>
          </p:txBody>
        </p:sp>
        <p:sp>
          <p:nvSpPr>
            <p:cNvPr id="24628" name="Text Box 76">
              <a:extLst>
                <a:ext uri="{FF2B5EF4-FFF2-40B4-BE49-F238E27FC236}">
                  <a16:creationId xmlns:a16="http://schemas.microsoft.com/office/drawing/2014/main" id="{118D7357-04C4-5F44-AF64-68EF3798F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296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D</a:t>
              </a:r>
            </a:p>
          </p:txBody>
        </p:sp>
        <p:sp>
          <p:nvSpPr>
            <p:cNvPr id="24629" name="Text Box 77">
              <a:extLst>
                <a:ext uri="{FF2B5EF4-FFF2-40B4-BE49-F238E27FC236}">
                  <a16:creationId xmlns:a16="http://schemas.microsoft.com/office/drawing/2014/main" id="{C0A1D696-B61F-C844-A6B8-18E3BFEE7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9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30" name="Text Box 78">
              <a:extLst>
                <a:ext uri="{FF2B5EF4-FFF2-40B4-BE49-F238E27FC236}">
                  <a16:creationId xmlns:a16="http://schemas.microsoft.com/office/drawing/2014/main" id="{5B2EE7B5-FAED-9D4E-8E33-B93F978EE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34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/>
                <a:t>Q+</a:t>
              </a:r>
            </a:p>
          </p:txBody>
        </p:sp>
        <p:sp>
          <p:nvSpPr>
            <p:cNvPr id="24631" name="Text Box 79">
              <a:extLst>
                <a:ext uri="{FF2B5EF4-FFF2-40B4-BE49-F238E27FC236}">
                  <a16:creationId xmlns:a16="http://schemas.microsoft.com/office/drawing/2014/main" id="{89801E19-12B8-E74A-A83B-A4B960FBA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36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D</a:t>
              </a:r>
            </a:p>
          </p:txBody>
        </p:sp>
        <p:sp>
          <p:nvSpPr>
            <p:cNvPr id="24632" name="Text Box 80">
              <a:extLst>
                <a:ext uri="{FF2B5EF4-FFF2-40B4-BE49-F238E27FC236}">
                  <a16:creationId xmlns:a16="http://schemas.microsoft.com/office/drawing/2014/main" id="{9139367F-DE83-214C-8244-484FCC9C0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3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33" name="Text Box 81">
              <a:extLst>
                <a:ext uri="{FF2B5EF4-FFF2-40B4-BE49-F238E27FC236}">
                  <a16:creationId xmlns:a16="http://schemas.microsoft.com/office/drawing/2014/main" id="{CA228484-6BE1-5240-BFBC-C19CD8E3D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58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 dirty="0"/>
                <a:t>Q+</a:t>
              </a:r>
            </a:p>
          </p:txBody>
        </p:sp>
        <p:sp>
          <p:nvSpPr>
            <p:cNvPr id="24634" name="Text Box 82">
              <a:extLst>
                <a:ext uri="{FF2B5EF4-FFF2-40B4-BE49-F238E27FC236}">
                  <a16:creationId xmlns:a16="http://schemas.microsoft.com/office/drawing/2014/main" id="{CAAB9FE3-5FDB-3A44-93A7-7A17D30B7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776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D</a:t>
              </a:r>
            </a:p>
          </p:txBody>
        </p:sp>
        <p:sp>
          <p:nvSpPr>
            <p:cNvPr id="24635" name="Text Box 83">
              <a:extLst>
                <a:ext uri="{FF2B5EF4-FFF2-40B4-BE49-F238E27FC236}">
                  <a16:creationId xmlns:a16="http://schemas.microsoft.com/office/drawing/2014/main" id="{9AD19A8C-A0A3-E944-9750-219044CDD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87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36" name="Text Box 84">
              <a:extLst>
                <a:ext uri="{FF2B5EF4-FFF2-40B4-BE49-F238E27FC236}">
                  <a16:creationId xmlns:a16="http://schemas.microsoft.com/office/drawing/2014/main" id="{B8E63949-2BC8-724C-80E0-9DC66FF76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2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/>
                <a:t>Q+</a:t>
              </a:r>
            </a:p>
          </p:txBody>
        </p:sp>
        <p:sp>
          <p:nvSpPr>
            <p:cNvPr id="24637" name="Text Box 85">
              <a:extLst>
                <a:ext uri="{FF2B5EF4-FFF2-40B4-BE49-F238E27FC236}">
                  <a16:creationId xmlns:a16="http://schemas.microsoft.com/office/drawing/2014/main" id="{A114EAEF-EA64-C943-811C-D15CA04CD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16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D</a:t>
              </a:r>
            </a:p>
          </p:txBody>
        </p:sp>
        <p:sp>
          <p:nvSpPr>
            <p:cNvPr id="24638" name="Text Box 86">
              <a:extLst>
                <a:ext uri="{FF2B5EF4-FFF2-40B4-BE49-F238E27FC236}">
                  <a16:creationId xmlns:a16="http://schemas.microsoft.com/office/drawing/2014/main" id="{D12E78AC-5155-7648-ADD9-1C87E386D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1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39" name="Text Box 87">
              <a:extLst>
                <a:ext uri="{FF2B5EF4-FFF2-40B4-BE49-F238E27FC236}">
                  <a16:creationId xmlns:a16="http://schemas.microsoft.com/office/drawing/2014/main" id="{DF76AE6C-C445-2A44-A568-3321ECD58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06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/>
                <a:t>Q+</a:t>
              </a:r>
            </a:p>
          </p:txBody>
        </p:sp>
        <p:sp>
          <p:nvSpPr>
            <p:cNvPr id="24640" name="Text Box 88">
              <a:extLst>
                <a:ext uri="{FF2B5EF4-FFF2-40B4-BE49-F238E27FC236}">
                  <a16:creationId xmlns:a16="http://schemas.microsoft.com/office/drawing/2014/main" id="{4162EBB3-A134-3042-9A8F-65EBB4123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" y="2181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 dirty="0"/>
                <a:t>D</a:t>
              </a:r>
            </a:p>
          </p:txBody>
        </p:sp>
        <p:sp>
          <p:nvSpPr>
            <p:cNvPr id="24641" name="Text Box 89">
              <a:extLst>
                <a:ext uri="{FF2B5EF4-FFF2-40B4-BE49-F238E27FC236}">
                  <a16:creationId xmlns:a16="http://schemas.microsoft.com/office/drawing/2014/main" id="{9D4D2E0F-DFDA-2147-A335-597422A72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42" name="Text Box 90">
              <a:extLst>
                <a:ext uri="{FF2B5EF4-FFF2-40B4-BE49-F238E27FC236}">
                  <a16:creationId xmlns:a16="http://schemas.microsoft.com/office/drawing/2014/main" id="{641BC1DF-7CE6-2942-BCD5-543996D0AE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0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/>
                <a:t>Q+</a:t>
              </a:r>
            </a:p>
          </p:txBody>
        </p:sp>
        <p:sp>
          <p:nvSpPr>
            <p:cNvPr id="24643" name="Text Box 91">
              <a:extLst>
                <a:ext uri="{FF2B5EF4-FFF2-40B4-BE49-F238E27FC236}">
                  <a16:creationId xmlns:a16="http://schemas.microsoft.com/office/drawing/2014/main" id="{3D2C24E6-138E-344E-AF77-724F11071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96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D</a:t>
              </a:r>
            </a:p>
          </p:txBody>
        </p:sp>
        <p:sp>
          <p:nvSpPr>
            <p:cNvPr id="24644" name="Text Box 92">
              <a:extLst>
                <a:ext uri="{FF2B5EF4-FFF2-40B4-BE49-F238E27FC236}">
                  <a16:creationId xmlns:a16="http://schemas.microsoft.com/office/drawing/2014/main" id="{D2817EAF-F45C-9F4A-BF61-C87A86C38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92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1000"/>
                <a:t>C</a:t>
              </a:r>
            </a:p>
          </p:txBody>
        </p:sp>
        <p:sp>
          <p:nvSpPr>
            <p:cNvPr id="24645" name="Text Box 93">
              <a:extLst>
                <a:ext uri="{FF2B5EF4-FFF2-40B4-BE49-F238E27FC236}">
                  <a16:creationId xmlns:a16="http://schemas.microsoft.com/office/drawing/2014/main" id="{432285CA-6A1F-C541-BB89-00097F994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544"/>
              <a:ext cx="1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84" rIns="45784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pitchFamily="2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en-US" sz="1000"/>
                <a:t>Q+</a:t>
              </a:r>
            </a:p>
          </p:txBody>
        </p:sp>
        <p:sp>
          <p:nvSpPr>
            <p:cNvPr id="311391" name="Text Box 95">
              <a:extLst>
                <a:ext uri="{FF2B5EF4-FFF2-40B4-BE49-F238E27FC236}">
                  <a16:creationId xmlns:a16="http://schemas.microsoft.com/office/drawing/2014/main" id="{24C25768-0043-BC4E-8C2D-1ED071A41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768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7</a:t>
              </a:r>
            </a:p>
          </p:txBody>
        </p:sp>
        <p:sp>
          <p:nvSpPr>
            <p:cNvPr id="311392" name="Text Box 96">
              <a:extLst>
                <a:ext uri="{FF2B5EF4-FFF2-40B4-BE49-F238E27FC236}">
                  <a16:creationId xmlns:a16="http://schemas.microsoft.com/office/drawing/2014/main" id="{83EB3E42-0931-5444-9ABD-EF62A7207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008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6</a:t>
              </a:r>
            </a:p>
          </p:txBody>
        </p:sp>
        <p:sp>
          <p:nvSpPr>
            <p:cNvPr id="311393" name="Text Box 97">
              <a:extLst>
                <a:ext uri="{FF2B5EF4-FFF2-40B4-BE49-F238E27FC236}">
                  <a16:creationId xmlns:a16="http://schemas.microsoft.com/office/drawing/2014/main" id="{9BF84892-F321-2247-931C-D59AE679B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248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5</a:t>
              </a:r>
            </a:p>
          </p:txBody>
        </p:sp>
        <p:sp>
          <p:nvSpPr>
            <p:cNvPr id="311394" name="Text Box 98">
              <a:extLst>
                <a:ext uri="{FF2B5EF4-FFF2-40B4-BE49-F238E27FC236}">
                  <a16:creationId xmlns:a16="http://schemas.microsoft.com/office/drawing/2014/main" id="{9F762683-87EC-1043-9648-D28273AC8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488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4</a:t>
              </a:r>
            </a:p>
          </p:txBody>
        </p:sp>
        <p:sp>
          <p:nvSpPr>
            <p:cNvPr id="311395" name="Text Box 99">
              <a:extLst>
                <a:ext uri="{FF2B5EF4-FFF2-40B4-BE49-F238E27FC236}">
                  <a16:creationId xmlns:a16="http://schemas.microsoft.com/office/drawing/2014/main" id="{1298FC7E-B64C-FB4A-8567-F98052DF36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728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3</a:t>
              </a:r>
            </a:p>
          </p:txBody>
        </p:sp>
        <p:sp>
          <p:nvSpPr>
            <p:cNvPr id="311396" name="Text Box 100">
              <a:extLst>
                <a:ext uri="{FF2B5EF4-FFF2-40B4-BE49-F238E27FC236}">
                  <a16:creationId xmlns:a16="http://schemas.microsoft.com/office/drawing/2014/main" id="{77630A76-9CE0-264C-9A8C-A353E04D4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968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2</a:t>
              </a:r>
            </a:p>
          </p:txBody>
        </p:sp>
        <p:sp>
          <p:nvSpPr>
            <p:cNvPr id="311397" name="Text Box 101">
              <a:extLst>
                <a:ext uri="{FF2B5EF4-FFF2-40B4-BE49-F238E27FC236}">
                  <a16:creationId xmlns:a16="http://schemas.microsoft.com/office/drawing/2014/main" id="{74BB1866-E147-7B4D-AEAA-3E8CF5F9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208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1</a:t>
              </a:r>
            </a:p>
          </p:txBody>
        </p:sp>
        <p:sp>
          <p:nvSpPr>
            <p:cNvPr id="311398" name="Text Box 102">
              <a:extLst>
                <a:ext uri="{FF2B5EF4-FFF2-40B4-BE49-F238E27FC236}">
                  <a16:creationId xmlns:a16="http://schemas.microsoft.com/office/drawing/2014/main" id="{8818CF70-739B-6248-AA31-33FE889D7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48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 algn="r">
                <a:spcBef>
                  <a:spcPct val="50000"/>
                </a:spcBef>
                <a:defRPr/>
              </a:pPr>
              <a:r>
                <a:rPr lang="en-US" sz="2403"/>
                <a:t>i</a:t>
              </a:r>
              <a:r>
                <a:rPr lang="en-US" sz="2403" baseline="-25000"/>
                <a:t>0</a:t>
              </a:r>
            </a:p>
          </p:txBody>
        </p:sp>
        <p:sp>
          <p:nvSpPr>
            <p:cNvPr id="311399" name="Text Box 103">
              <a:extLst>
                <a:ext uri="{FF2B5EF4-FFF2-40B4-BE49-F238E27FC236}">
                  <a16:creationId xmlns:a16="http://schemas.microsoft.com/office/drawing/2014/main" id="{6BBFA834-09D5-C944-AD8A-BDBC2E243A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816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7</a:t>
              </a:r>
            </a:p>
          </p:txBody>
        </p:sp>
        <p:sp>
          <p:nvSpPr>
            <p:cNvPr id="311400" name="Text Box 104">
              <a:extLst>
                <a:ext uri="{FF2B5EF4-FFF2-40B4-BE49-F238E27FC236}">
                  <a16:creationId xmlns:a16="http://schemas.microsoft.com/office/drawing/2014/main" id="{CF9095A7-C74E-2E49-BE1C-86EC51A53F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056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6</a:t>
              </a:r>
            </a:p>
          </p:txBody>
        </p:sp>
        <p:sp>
          <p:nvSpPr>
            <p:cNvPr id="311401" name="Text Box 105">
              <a:extLst>
                <a:ext uri="{FF2B5EF4-FFF2-40B4-BE49-F238E27FC236}">
                  <a16:creationId xmlns:a16="http://schemas.microsoft.com/office/drawing/2014/main" id="{54157584-F054-5245-B988-12DCDAF4BF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96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5</a:t>
              </a:r>
            </a:p>
          </p:txBody>
        </p:sp>
        <p:sp>
          <p:nvSpPr>
            <p:cNvPr id="311402" name="Text Box 106">
              <a:extLst>
                <a:ext uri="{FF2B5EF4-FFF2-40B4-BE49-F238E27FC236}">
                  <a16:creationId xmlns:a16="http://schemas.microsoft.com/office/drawing/2014/main" id="{05F0DBAA-83E5-5B4B-AB2C-2A09AD267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536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4</a:t>
              </a:r>
            </a:p>
          </p:txBody>
        </p:sp>
        <p:sp>
          <p:nvSpPr>
            <p:cNvPr id="311403" name="Text Box 107">
              <a:extLst>
                <a:ext uri="{FF2B5EF4-FFF2-40B4-BE49-F238E27FC236}">
                  <a16:creationId xmlns:a16="http://schemas.microsoft.com/office/drawing/2014/main" id="{BD6EC976-DBFC-D743-990E-2239C8F6E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76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3</a:t>
              </a:r>
            </a:p>
          </p:txBody>
        </p:sp>
        <p:sp>
          <p:nvSpPr>
            <p:cNvPr id="311404" name="Text Box 108">
              <a:extLst>
                <a:ext uri="{FF2B5EF4-FFF2-40B4-BE49-F238E27FC236}">
                  <a16:creationId xmlns:a16="http://schemas.microsoft.com/office/drawing/2014/main" id="{1A710F01-E8C1-B44C-9707-09A86571C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016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2</a:t>
              </a:r>
            </a:p>
          </p:txBody>
        </p:sp>
        <p:sp>
          <p:nvSpPr>
            <p:cNvPr id="311405" name="Text Box 109">
              <a:extLst>
                <a:ext uri="{FF2B5EF4-FFF2-40B4-BE49-F238E27FC236}">
                  <a16:creationId xmlns:a16="http://schemas.microsoft.com/office/drawing/2014/main" id="{C91AF8F8-AEAD-374E-802B-42B3099D21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256"/>
              <a:ext cx="28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1</a:t>
              </a:r>
            </a:p>
          </p:txBody>
        </p:sp>
        <p:sp>
          <p:nvSpPr>
            <p:cNvPr id="311406" name="Text Box 110">
              <a:extLst>
                <a:ext uri="{FF2B5EF4-FFF2-40B4-BE49-F238E27FC236}">
                  <a16:creationId xmlns:a16="http://schemas.microsoft.com/office/drawing/2014/main" id="{58EFA132-2ADB-094F-8043-ED3EE4FD2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2496"/>
              <a:ext cx="288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84" rIns="45784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3"/>
                <a:t>o</a:t>
              </a:r>
              <a:r>
                <a:rPr lang="en-US" sz="2403" baseline="-25000"/>
                <a:t>0</a:t>
              </a:r>
            </a:p>
          </p:txBody>
        </p:sp>
        <p:sp>
          <p:nvSpPr>
            <p:cNvPr id="311411" name="Text Box 115">
              <a:extLst>
                <a:ext uri="{FF2B5EF4-FFF2-40B4-BE49-F238E27FC236}">
                  <a16:creationId xmlns:a16="http://schemas.microsoft.com/office/drawing/2014/main" id="{49E479BD-56DE-D54C-AEBB-30B6511C5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880"/>
              <a:ext cx="478" cy="29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84" rIns="45784">
              <a:spAutoFit/>
            </a:bodyPr>
            <a:lstStyle/>
            <a:p>
              <a:pPr>
                <a:defRPr/>
              </a:pPr>
              <a:r>
                <a:rPr lang="en-US" sz="2403"/>
                <a:t>Clock</a:t>
              </a:r>
            </a:p>
          </p:txBody>
        </p:sp>
      </p:grpSp>
      <p:sp>
        <p:nvSpPr>
          <p:cNvPr id="311413" name="Text Box 117">
            <a:extLst>
              <a:ext uri="{FF2B5EF4-FFF2-40B4-BE49-F238E27FC236}">
                <a16:creationId xmlns:a16="http://schemas.microsoft.com/office/drawing/2014/main" id="{3EDA41F5-A3F6-C841-B04B-B2C2B17EE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812" y="819871"/>
            <a:ext cx="1257012" cy="462114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84" rIns="45784">
            <a:spAutoFit/>
          </a:bodyPr>
          <a:lstStyle/>
          <a:p>
            <a:pPr>
              <a:defRPr/>
            </a:pPr>
            <a:r>
              <a:rPr lang="en-US" sz="2403" dirty="0"/>
              <a:t>Structure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C9C06AE4-DBD3-CF45-9618-AC479F06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Register Operation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ADAE941E-5D70-954E-8B71-13DC8CF7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33589" y="3985124"/>
            <a:ext cx="8307387" cy="2143533"/>
          </a:xfrm>
        </p:spPr>
        <p:txBody>
          <a:bodyPr/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Stores data bits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 most of time acts as barrier between input and output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 clock rises, loads input</a:t>
            </a:r>
          </a:p>
        </p:txBody>
      </p:sp>
      <p:sp>
        <p:nvSpPr>
          <p:cNvPr id="312327" name="Rectangle 7">
            <a:extLst>
              <a:ext uri="{FF2B5EF4-FFF2-40B4-BE49-F238E27FC236}">
                <a16:creationId xmlns:a16="http://schemas.microsoft.com/office/drawing/2014/main" id="{26FEC28B-B8F4-2245-8935-F902370A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569" y="1690688"/>
            <a:ext cx="12811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3" dirty="0"/>
              <a:t>State = x</a:t>
            </a:r>
          </a:p>
        </p:txBody>
      </p:sp>
      <p:grpSp>
        <p:nvGrpSpPr>
          <p:cNvPr id="312341" name="Group 21">
            <a:extLst>
              <a:ext uri="{FF2B5EF4-FFF2-40B4-BE49-F238E27FC236}">
                <a16:creationId xmlns:a16="http://schemas.microsoft.com/office/drawing/2014/main" id="{780DB539-B627-C64E-BA5A-87CB277A81B1}"/>
              </a:ext>
            </a:extLst>
          </p:cNvPr>
          <p:cNvGrpSpPr>
            <a:grpSpLocks/>
          </p:cNvGrpSpPr>
          <p:nvPr/>
        </p:nvGrpSpPr>
        <p:grpSpPr bwMode="auto">
          <a:xfrm>
            <a:off x="4915582" y="2073277"/>
            <a:ext cx="1912937" cy="1144587"/>
            <a:chOff x="2202" y="1200"/>
            <a:chExt cx="1203" cy="720"/>
          </a:xfrm>
        </p:grpSpPr>
        <p:grpSp>
          <p:nvGrpSpPr>
            <p:cNvPr id="25618" name="Group 8">
              <a:extLst>
                <a:ext uri="{FF2B5EF4-FFF2-40B4-BE49-F238E27FC236}">
                  <a16:creationId xmlns:a16="http://schemas.microsoft.com/office/drawing/2014/main" id="{D33A826F-BDB0-F845-9F37-5ACBE1654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1" y="1200"/>
              <a:ext cx="864" cy="720"/>
              <a:chOff x="2832" y="912"/>
              <a:chExt cx="864" cy="720"/>
            </a:xfrm>
          </p:grpSpPr>
          <p:sp>
            <p:nvSpPr>
              <p:cNvPr id="312329" name="Freeform 9">
                <a:extLst>
                  <a:ext uri="{FF2B5EF4-FFF2-40B4-BE49-F238E27FC236}">
                    <a16:creationId xmlns:a16="http://schemas.microsoft.com/office/drawing/2014/main" id="{45087C46-71A1-5D4B-827A-D6B8A563B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4" y="1344"/>
                <a:ext cx="432" cy="288"/>
              </a:xfrm>
              <a:custGeom>
                <a:avLst/>
                <a:gdLst/>
                <a:ahLst/>
                <a:cxnLst>
                  <a:cxn ang="0">
                    <a:pos x="0" y="288"/>
                  </a:cxn>
                  <a:cxn ang="0">
                    <a:pos x="240" y="288"/>
                  </a:cxn>
                  <a:cxn ang="0">
                    <a:pos x="240" y="0"/>
                  </a:cxn>
                  <a:cxn ang="0">
                    <a:pos x="432" y="0"/>
                  </a:cxn>
                </a:cxnLst>
                <a:rect l="0" t="0" r="r" b="b"/>
                <a:pathLst>
                  <a:path w="432" h="288">
                    <a:moveTo>
                      <a:pt x="0" y="288"/>
                    </a:moveTo>
                    <a:lnTo>
                      <a:pt x="240" y="288"/>
                    </a:lnTo>
                    <a:lnTo>
                      <a:pt x="240" y="0"/>
                    </a:lnTo>
                    <a:lnTo>
                      <a:pt x="432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12330" name="Rectangle 10">
                <a:extLst>
                  <a:ext uri="{FF2B5EF4-FFF2-40B4-BE49-F238E27FC236}">
                    <a16:creationId xmlns:a16="http://schemas.microsoft.com/office/drawing/2014/main" id="{255B4C54-CFB6-E643-834A-1E24B6D19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912"/>
                <a:ext cx="864" cy="5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403" dirty="0"/>
                  <a:t>Rising</a:t>
                </a:r>
              </a:p>
              <a:p>
                <a:pPr eaLnBrk="1" hangingPunct="1">
                  <a:defRPr/>
                </a:pPr>
                <a:r>
                  <a:rPr lang="en-US" sz="2403" dirty="0"/>
                  <a:t>clock</a:t>
                </a:r>
              </a:p>
            </p:txBody>
          </p:sp>
        </p:grpSp>
        <p:sp>
          <p:nvSpPr>
            <p:cNvPr id="312331" name="Rectangle 11">
              <a:extLst>
                <a:ext uri="{FF2B5EF4-FFF2-40B4-BE49-F238E27FC236}">
                  <a16:creationId xmlns:a16="http://schemas.microsoft.com/office/drawing/2014/main" id="{3DD2A31A-7ED0-D048-8C83-8F53896FB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324"/>
              <a:ext cx="387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3605" dirty="0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</p:grpSp>
      <p:sp>
        <p:nvSpPr>
          <p:cNvPr id="312333" name="Rectangle 13">
            <a:extLst>
              <a:ext uri="{FF2B5EF4-FFF2-40B4-BE49-F238E27FC236}">
                <a16:creationId xmlns:a16="http://schemas.microsoft.com/office/drawing/2014/main" id="{88BFF198-C739-354E-8A08-9EDE48303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756" y="2225676"/>
            <a:ext cx="15224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3"/>
              <a:t>Output = x</a:t>
            </a:r>
          </a:p>
        </p:txBody>
      </p:sp>
      <p:sp>
        <p:nvSpPr>
          <p:cNvPr id="312334" name="Rectangle 14">
            <a:extLst>
              <a:ext uri="{FF2B5EF4-FFF2-40B4-BE49-F238E27FC236}">
                <a16:creationId xmlns:a16="http://schemas.microsoft.com/office/drawing/2014/main" id="{0448D58D-DE36-F848-BAFF-EDABEDFC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732" y="2225676"/>
            <a:ext cx="1317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 eaLnBrk="1" hangingPunct="1">
              <a:defRPr/>
            </a:pPr>
            <a:r>
              <a:rPr lang="en-US" sz="2403"/>
              <a:t>Input = y</a:t>
            </a:r>
          </a:p>
        </p:txBody>
      </p:sp>
      <p:sp>
        <p:nvSpPr>
          <p:cNvPr id="312337" name="AutoShape 17">
            <a:extLst>
              <a:ext uri="{FF2B5EF4-FFF2-40B4-BE49-F238E27FC236}">
                <a16:creationId xmlns:a16="http://schemas.microsoft.com/office/drawing/2014/main" id="{E0BA7B17-A8A1-384A-BC36-84F4994E1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568" y="2682876"/>
            <a:ext cx="458788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3"/>
          </a:p>
        </p:txBody>
      </p:sp>
      <p:sp>
        <p:nvSpPr>
          <p:cNvPr id="312338" name="AutoShape 18">
            <a:extLst>
              <a:ext uri="{FF2B5EF4-FFF2-40B4-BE49-F238E27FC236}">
                <a16:creationId xmlns:a16="http://schemas.microsoft.com/office/drawing/2014/main" id="{198C78D3-4435-A040-810F-2EBAC3B56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956" y="2682876"/>
            <a:ext cx="457200" cy="228600"/>
          </a:xfrm>
          <a:prstGeom prst="rightArrow">
            <a:avLst>
              <a:gd name="adj1" fmla="val 16667"/>
              <a:gd name="adj2" fmla="val 6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3"/>
          </a:p>
        </p:txBody>
      </p:sp>
      <p:sp>
        <p:nvSpPr>
          <p:cNvPr id="312325" name="Rectangle 5">
            <a:extLst>
              <a:ext uri="{FF2B5EF4-FFF2-40B4-BE49-F238E27FC236}">
                <a16:creationId xmlns:a16="http://schemas.microsoft.com/office/drawing/2014/main" id="{77AF3729-7640-7C4E-B11E-63833903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356" y="2149477"/>
            <a:ext cx="228600" cy="12969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r>
              <a:rPr lang="en-US" sz="2003"/>
              <a:t>x</a:t>
            </a:r>
          </a:p>
        </p:txBody>
      </p:sp>
      <p:grpSp>
        <p:nvGrpSpPr>
          <p:cNvPr id="312343" name="Group 23">
            <a:extLst>
              <a:ext uri="{FF2B5EF4-FFF2-40B4-BE49-F238E27FC236}">
                <a16:creationId xmlns:a16="http://schemas.microsoft.com/office/drawing/2014/main" id="{5EE4E3DC-DEE5-144F-8545-9BD6240F02B8}"/>
              </a:ext>
            </a:extLst>
          </p:cNvPr>
          <p:cNvGrpSpPr>
            <a:grpSpLocks/>
          </p:cNvGrpSpPr>
          <p:nvPr/>
        </p:nvGrpSpPr>
        <p:grpSpPr bwMode="auto">
          <a:xfrm>
            <a:off x="6823757" y="1690689"/>
            <a:ext cx="3025775" cy="1755775"/>
            <a:chOff x="3402" y="960"/>
            <a:chExt cx="1904" cy="1104"/>
          </a:xfrm>
        </p:grpSpPr>
        <p:sp>
          <p:nvSpPr>
            <p:cNvPr id="312332" name="Rectangle 12">
              <a:extLst>
                <a:ext uri="{FF2B5EF4-FFF2-40B4-BE49-F238E27FC236}">
                  <a16:creationId xmlns:a16="http://schemas.microsoft.com/office/drawing/2014/main" id="{06E549FC-2199-3D44-97B6-6AED4B55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1324"/>
              <a:ext cx="390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3605">
                  <a:solidFill>
                    <a:srgbClr val="000099"/>
                  </a:solidFill>
                  <a:latin typeface="Wingdings 3" pitchFamily="18" charset="2"/>
                  <a:sym typeface="Wingdings 3" pitchFamily="18" charset="2"/>
                </a:rPr>
                <a:t></a:t>
              </a:r>
            </a:p>
          </p:txBody>
        </p:sp>
        <p:grpSp>
          <p:nvGrpSpPr>
            <p:cNvPr id="25612" name="Group 22">
              <a:extLst>
                <a:ext uri="{FF2B5EF4-FFF2-40B4-BE49-F238E27FC236}">
                  <a16:creationId xmlns:a16="http://schemas.microsoft.com/office/drawing/2014/main" id="{63803BAE-6DEC-244D-88A8-4B740F9160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5" y="960"/>
              <a:ext cx="1421" cy="1104"/>
              <a:chOff x="3885" y="960"/>
              <a:chExt cx="1421" cy="1104"/>
            </a:xfrm>
          </p:grpSpPr>
          <p:sp>
            <p:nvSpPr>
              <p:cNvPr id="312335" name="Rectangle 15">
                <a:extLst>
                  <a:ext uri="{FF2B5EF4-FFF2-40B4-BE49-F238E27FC236}">
                    <a16:creationId xmlns:a16="http://schemas.microsoft.com/office/drawing/2014/main" id="{51DCD27A-C8E2-4D4D-AFF3-197095FC8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960"/>
                <a:ext cx="80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403"/>
                  <a:t>State = y</a:t>
                </a:r>
              </a:p>
            </p:txBody>
          </p:sp>
          <p:sp>
            <p:nvSpPr>
              <p:cNvPr id="312336" name="Rectangle 16">
                <a:extLst>
                  <a:ext uri="{FF2B5EF4-FFF2-40B4-BE49-F238E27FC236}">
                    <a16:creationId xmlns:a16="http://schemas.microsoft.com/office/drawing/2014/main" id="{5B3A7E46-4D53-704A-9545-D33187051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" y="1296"/>
                <a:ext cx="957" cy="2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sz="2403"/>
                  <a:t>Output = y</a:t>
                </a:r>
              </a:p>
            </p:txBody>
          </p:sp>
          <p:sp>
            <p:nvSpPr>
              <p:cNvPr id="312339" name="AutoShape 19">
                <a:extLst>
                  <a:ext uri="{FF2B5EF4-FFF2-40B4-BE49-F238E27FC236}">
                    <a16:creationId xmlns:a16="http://schemas.microsoft.com/office/drawing/2014/main" id="{8E1B4F6D-8C48-4244-9CD3-53498A83F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5" y="1584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12340" name="AutoShape 20">
                <a:extLst>
                  <a:ext uri="{FF2B5EF4-FFF2-40B4-BE49-F238E27FC236}">
                    <a16:creationId xmlns:a16="http://schemas.microsoft.com/office/drawing/2014/main" id="{92652908-1DDB-4646-A30D-FA3494DDD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7" y="1584"/>
                <a:ext cx="290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3"/>
              </a:p>
            </p:txBody>
          </p:sp>
          <p:sp>
            <p:nvSpPr>
              <p:cNvPr id="312326" name="Rectangle 6">
                <a:extLst>
                  <a:ext uri="{FF2B5EF4-FFF2-40B4-BE49-F238E27FC236}">
                    <a16:creationId xmlns:a16="http://schemas.microsoft.com/office/drawing/2014/main" id="{BB530C2D-723B-E243-98AB-A3C06B6BD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1248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r>
                  <a:rPr lang="en-US" sz="2003"/>
                  <a:t>y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Content Placeholder 2">
            <a:extLst>
              <a:ext uri="{FF2B5EF4-FFF2-40B4-BE49-F238E27FC236}">
                <a16:creationId xmlns:a16="http://schemas.microsoft.com/office/drawing/2014/main" id="{7ECB2896-0FAB-5946-9DCB-ED03ECF2D6CE}"/>
              </a:ext>
            </a:extLst>
          </p:cNvPr>
          <p:cNvSpPr txBox="1">
            <a:spLocks/>
          </p:cNvSpPr>
          <p:nvPr/>
        </p:nvSpPr>
        <p:spPr bwMode="auto">
          <a:xfrm>
            <a:off x="2209800" y="1295400"/>
            <a:ext cx="74676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 b="0" dirty="0">
                <a:latin typeface="Franklin Gothic Book" panose="020B0503020102020204" pitchFamily="34" charset="0"/>
              </a:rPr>
              <a:t>Write to a register</a:t>
            </a:r>
          </a:p>
          <a:p>
            <a:pPr lvl="1">
              <a:spcBef>
                <a:spcPct val="20000"/>
              </a:spcBef>
              <a:buFontTx/>
              <a:buChar char="•"/>
            </a:pPr>
            <a:endParaRPr lang="en-US" altLang="en-US" sz="2000" b="0" dirty="0">
              <a:latin typeface="Franklin Gothic Book" panose="020B0503020102020204" pitchFamily="34" charset="0"/>
            </a:endParaRPr>
          </a:p>
        </p:txBody>
      </p:sp>
      <p:sp>
        <p:nvSpPr>
          <p:cNvPr id="29698" name="Text Box 7">
            <a:extLst>
              <a:ext uri="{FF2B5EF4-FFF2-40B4-BE49-F238E27FC236}">
                <a16:creationId xmlns:a16="http://schemas.microsoft.com/office/drawing/2014/main" id="{24987727-869E-A74B-8707-67E14C12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81401"/>
            <a:ext cx="6667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D31</a:t>
            </a:r>
          </a:p>
        </p:txBody>
      </p:sp>
      <p:sp>
        <p:nvSpPr>
          <p:cNvPr id="29699" name="Text Box 8">
            <a:extLst>
              <a:ext uri="{FF2B5EF4-FFF2-40B4-BE49-F238E27FC236}">
                <a16:creationId xmlns:a16="http://schemas.microsoft.com/office/drawing/2014/main" id="{E11E003D-E2EE-FB4C-A75C-98FFEC19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537" y="3581401"/>
            <a:ext cx="6667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D1</a:t>
            </a:r>
          </a:p>
        </p:txBody>
      </p:sp>
      <p:sp>
        <p:nvSpPr>
          <p:cNvPr id="29700" name="Text Box 9">
            <a:extLst>
              <a:ext uri="{FF2B5EF4-FFF2-40B4-BE49-F238E27FC236}">
                <a16:creationId xmlns:a16="http://schemas.microsoft.com/office/drawing/2014/main" id="{3AF9A4B0-841F-764F-9099-77DB5530F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81401"/>
            <a:ext cx="666750" cy="31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D0</a:t>
            </a:r>
          </a:p>
        </p:txBody>
      </p:sp>
      <p:sp>
        <p:nvSpPr>
          <p:cNvPr id="29701" name="Line 10">
            <a:extLst>
              <a:ext uri="{FF2B5EF4-FFF2-40B4-BE49-F238E27FC236}">
                <a16:creationId xmlns:a16="http://schemas.microsoft.com/office/drawing/2014/main" id="{48E881F0-94CA-9A43-9897-E74BD6BFB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Text Box 11">
            <a:extLst>
              <a:ext uri="{FF2B5EF4-FFF2-40B4-BE49-F238E27FC236}">
                <a16:creationId xmlns:a16="http://schemas.microsoft.com/office/drawing/2014/main" id="{AB205CE3-10FD-CE45-B0F5-F0AE68326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d31</a:t>
            </a:r>
          </a:p>
        </p:txBody>
      </p:sp>
      <p:sp>
        <p:nvSpPr>
          <p:cNvPr id="29703" name="Text Box 12">
            <a:extLst>
              <a:ext uri="{FF2B5EF4-FFF2-40B4-BE49-F238E27FC236}">
                <a16:creationId xmlns:a16="http://schemas.microsoft.com/office/drawing/2014/main" id="{D1A380E8-5DE7-F24D-96EF-CF0AC9922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908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d1</a:t>
            </a:r>
          </a:p>
        </p:txBody>
      </p:sp>
      <p:sp>
        <p:nvSpPr>
          <p:cNvPr id="29704" name="Text Box 13">
            <a:extLst>
              <a:ext uri="{FF2B5EF4-FFF2-40B4-BE49-F238E27FC236}">
                <a16:creationId xmlns:a16="http://schemas.microsoft.com/office/drawing/2014/main" id="{8B8231E1-04B2-DE47-98F8-4E0338CA3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5908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d0</a:t>
            </a:r>
          </a:p>
        </p:txBody>
      </p:sp>
      <p:sp>
        <p:nvSpPr>
          <p:cNvPr id="29705" name="Line 14">
            <a:extLst>
              <a:ext uri="{FF2B5EF4-FFF2-40B4-BE49-F238E27FC236}">
                <a16:creationId xmlns:a16="http://schemas.microsoft.com/office/drawing/2014/main" id="{815A9DAE-8F8A-0D4D-95B6-B91799D1006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5">
            <a:extLst>
              <a:ext uri="{FF2B5EF4-FFF2-40B4-BE49-F238E27FC236}">
                <a16:creationId xmlns:a16="http://schemas.microsoft.com/office/drawing/2014/main" id="{BC77628B-E798-5144-BBBB-EB063EFB4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971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6">
            <a:extLst>
              <a:ext uri="{FF2B5EF4-FFF2-40B4-BE49-F238E27FC236}">
                <a16:creationId xmlns:a16="http://schemas.microsoft.com/office/drawing/2014/main" id="{09613F8C-1D89-E642-8B89-960799BC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4381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7">
            <a:extLst>
              <a:ext uri="{FF2B5EF4-FFF2-40B4-BE49-F238E27FC236}">
                <a16:creationId xmlns:a16="http://schemas.microsoft.com/office/drawing/2014/main" id="{91AD95AF-47C0-7645-A36C-3B09528E08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8">
            <a:extLst>
              <a:ext uri="{FF2B5EF4-FFF2-40B4-BE49-F238E27FC236}">
                <a16:creationId xmlns:a16="http://schemas.microsoft.com/office/drawing/2014/main" id="{CA914285-D5EE-D44A-B8CB-FF9B07511D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9">
            <a:extLst>
              <a:ext uri="{FF2B5EF4-FFF2-40B4-BE49-F238E27FC236}">
                <a16:creationId xmlns:a16="http://schemas.microsoft.com/office/drawing/2014/main" id="{2833E7B6-ED8D-5D44-8218-35D9C1E91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515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Text Box 20">
            <a:extLst>
              <a:ext uri="{FF2B5EF4-FFF2-40B4-BE49-F238E27FC236}">
                <a16:creationId xmlns:a16="http://schemas.microsoft.com/office/drawing/2014/main" id="{EBF15EE7-C43B-5D42-8363-87F1F59E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775" y="2971800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write</a:t>
            </a:r>
          </a:p>
        </p:txBody>
      </p:sp>
      <p:sp>
        <p:nvSpPr>
          <p:cNvPr id="29712" name="Line 21">
            <a:extLst>
              <a:ext uri="{FF2B5EF4-FFF2-40B4-BE49-F238E27FC236}">
                <a16:creationId xmlns:a16="http://schemas.microsoft.com/office/drawing/2014/main" id="{F499BD97-B661-F949-84E6-8B1FF0F37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22">
            <a:extLst>
              <a:ext uri="{FF2B5EF4-FFF2-40B4-BE49-F238E27FC236}">
                <a16:creationId xmlns:a16="http://schemas.microsoft.com/office/drawing/2014/main" id="{114F1ED2-14AD-A243-8A35-9C0436E6B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6912" y="38957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Line 23">
            <a:extLst>
              <a:ext uri="{FF2B5EF4-FFF2-40B4-BE49-F238E27FC236}">
                <a16:creationId xmlns:a16="http://schemas.microsoft.com/office/drawing/2014/main" id="{F936E7BB-D278-D745-880D-3ED81C33F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24">
            <a:extLst>
              <a:ext uri="{FF2B5EF4-FFF2-40B4-BE49-F238E27FC236}">
                <a16:creationId xmlns:a16="http://schemas.microsoft.com/office/drawing/2014/main" id="{8B8E4E23-2ECF-E24A-A40B-E0BB164C5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Q</a:t>
            </a:r>
          </a:p>
        </p:txBody>
      </p:sp>
      <p:sp>
        <p:nvSpPr>
          <p:cNvPr id="29716" name="Text Box 25">
            <a:extLst>
              <a:ext uri="{FF2B5EF4-FFF2-40B4-BE49-F238E27FC236}">
                <a16:creationId xmlns:a16="http://schemas.microsoft.com/office/drawing/2014/main" id="{2BBCA4AB-BE8D-4D44-B9D5-AABD5AE47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829" y="3895725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dirty="0"/>
              <a:t>Q</a:t>
            </a:r>
          </a:p>
        </p:txBody>
      </p:sp>
      <p:sp>
        <p:nvSpPr>
          <p:cNvPr id="29717" name="Text Box 26">
            <a:extLst>
              <a:ext uri="{FF2B5EF4-FFF2-40B4-BE49-F238E27FC236}">
                <a16:creationId xmlns:a16="http://schemas.microsoft.com/office/drawing/2014/main" id="{4C07A9C3-5A87-484B-B125-6B884721D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8862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Q</a:t>
            </a:r>
          </a:p>
        </p:txBody>
      </p:sp>
      <p:sp>
        <p:nvSpPr>
          <p:cNvPr id="29718" name="Text Box 27">
            <a:extLst>
              <a:ext uri="{FF2B5EF4-FFF2-40B4-BE49-F238E27FC236}">
                <a16:creationId xmlns:a16="http://schemas.microsoft.com/office/drawing/2014/main" id="{D6533B7F-90C2-0D48-9744-1384875A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528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C</a:t>
            </a:r>
          </a:p>
        </p:txBody>
      </p:sp>
      <p:sp>
        <p:nvSpPr>
          <p:cNvPr id="29719" name="Text Box 28">
            <a:extLst>
              <a:ext uri="{FF2B5EF4-FFF2-40B4-BE49-F238E27FC236}">
                <a16:creationId xmlns:a16="http://schemas.microsoft.com/office/drawing/2014/main" id="{29D7F312-C6F0-D84C-8729-DFA34BF4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352800"/>
            <a:ext cx="6667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/>
              <a:t>C</a:t>
            </a:r>
          </a:p>
        </p:txBody>
      </p:sp>
      <p:sp>
        <p:nvSpPr>
          <p:cNvPr id="29720" name="Rectangle 2">
            <a:extLst>
              <a:ext uri="{FF2B5EF4-FFF2-40B4-BE49-F238E27FC236}">
                <a16:creationId xmlns:a16="http://schemas.microsoft.com/office/drawing/2014/main" id="{601A909C-7C2E-9E4B-A9BD-B7C88089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96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6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54">
            <a:extLst>
              <a:ext uri="{FF2B5EF4-FFF2-40B4-BE49-F238E27FC236}">
                <a16:creationId xmlns:a16="http://schemas.microsoft.com/office/drawing/2014/main" id="{ECA81A8E-EA9F-6145-ADC1-CDC125A4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1" y="-611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30722" name="Picture 58" descr="reg">
            <a:extLst>
              <a:ext uri="{FF2B5EF4-FFF2-40B4-BE49-F238E27FC236}">
                <a16:creationId xmlns:a16="http://schemas.microsoft.com/office/drawing/2014/main" id="{0AF5B2FF-3D71-5E48-91F8-7CA4E521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830" y="1207179"/>
            <a:ext cx="6127484" cy="52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2">
            <a:extLst>
              <a:ext uri="{FF2B5EF4-FFF2-40B4-BE49-F238E27FC236}">
                <a16:creationId xmlns:a16="http://schemas.microsoft.com/office/drawing/2014/main" id="{90F1112F-8571-1C48-A9BA-87B7C461F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"/>
            <a:ext cx="746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Register File</a:t>
            </a:r>
          </a:p>
        </p:txBody>
      </p:sp>
      <p:sp>
        <p:nvSpPr>
          <p:cNvPr id="30724" name="Content Placeholder 2">
            <a:extLst>
              <a:ext uri="{FF2B5EF4-FFF2-40B4-BE49-F238E27FC236}">
                <a16:creationId xmlns:a16="http://schemas.microsoft.com/office/drawing/2014/main" id="{7A5CC85A-8734-8D41-AFFA-59DD05563A1E}"/>
              </a:ext>
            </a:extLst>
          </p:cNvPr>
          <p:cNvSpPr txBox="1">
            <a:spLocks/>
          </p:cNvSpPr>
          <p:nvPr/>
        </p:nvSpPr>
        <p:spPr bwMode="auto">
          <a:xfrm>
            <a:off x="2133600" y="1600200"/>
            <a:ext cx="3352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8001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257300" indent="-3429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Register File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Multiple registers</a:t>
            </a:r>
          </a:p>
          <a:p>
            <a:pPr lvl="1">
              <a:spcBef>
                <a:spcPct val="20000"/>
              </a:spcBef>
              <a:buFontTx/>
              <a:buChar char="•"/>
            </a:pPr>
            <a:r>
              <a:rPr lang="en-US" altLang="en-US" b="0" dirty="0">
                <a:latin typeface="Franklin Gothic Book" panose="020B0503020102020204" pitchFamily="34" charset="0"/>
              </a:rPr>
              <a:t>Two read ports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394</Words>
  <Application>Microsoft Macintosh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Franklin Gothic Book</vt:lpstr>
      <vt:lpstr>Helvetica Neue</vt:lpstr>
      <vt:lpstr>Times</vt:lpstr>
      <vt:lpstr>Times New Roman</vt:lpstr>
      <vt:lpstr>Wingdings</vt:lpstr>
      <vt:lpstr>Wingdings 3</vt:lpstr>
      <vt:lpstr>Office Theme</vt:lpstr>
      <vt:lpstr>PowerPoint Presentation</vt:lpstr>
      <vt:lpstr>Storing 1 Bit</vt:lpstr>
      <vt:lpstr>Storing 1 Bit</vt:lpstr>
      <vt:lpstr>PowerPoint Presentation</vt:lpstr>
      <vt:lpstr>PowerPoint Presentation</vt:lpstr>
      <vt:lpstr>Registers</vt:lpstr>
      <vt:lpstr>Register Operation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Byung</dc:creator>
  <cp:lastModifiedBy>Kim, Byung</cp:lastModifiedBy>
  <cp:revision>1</cp:revision>
  <dcterms:created xsi:type="dcterms:W3CDTF">2022-11-16T13:17:25Z</dcterms:created>
  <dcterms:modified xsi:type="dcterms:W3CDTF">2022-11-16T13:21:41Z</dcterms:modified>
</cp:coreProperties>
</file>