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605" r:id="rId2"/>
    <p:sldId id="604" r:id="rId3"/>
    <p:sldId id="595" r:id="rId4"/>
    <p:sldId id="581" r:id="rId5"/>
    <p:sldId id="596" r:id="rId6"/>
    <p:sldId id="315" r:id="rId7"/>
    <p:sldId id="597" r:id="rId8"/>
    <p:sldId id="262" r:id="rId9"/>
    <p:sldId id="591" r:id="rId10"/>
    <p:sldId id="598" r:id="rId11"/>
    <p:sldId id="599" r:id="rId12"/>
    <p:sldId id="291" r:id="rId13"/>
    <p:sldId id="592" r:id="rId14"/>
    <p:sldId id="593" r:id="rId15"/>
    <p:sldId id="324" r:id="rId16"/>
    <p:sldId id="278" r:id="rId17"/>
    <p:sldId id="264" r:id="rId18"/>
    <p:sldId id="584" r:id="rId19"/>
    <p:sldId id="589" r:id="rId20"/>
    <p:sldId id="265" r:id="rId21"/>
    <p:sldId id="601" r:id="rId22"/>
    <p:sldId id="602" r:id="rId23"/>
    <p:sldId id="600" r:id="rId24"/>
    <p:sldId id="603" r:id="rId25"/>
    <p:sldId id="270" r:id="rId26"/>
    <p:sldId id="263" r:id="rId27"/>
    <p:sldId id="272" r:id="rId28"/>
    <p:sldId id="266" r:id="rId29"/>
    <p:sldId id="320" r:id="rId30"/>
    <p:sldId id="321" r:id="rId31"/>
    <p:sldId id="273" r:id="rId32"/>
    <p:sldId id="267" r:id="rId33"/>
    <p:sldId id="274" r:id="rId34"/>
    <p:sldId id="268" r:id="rId35"/>
    <p:sldId id="275" r:id="rId36"/>
    <p:sldId id="269" r:id="rId37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2" autoAdjust="0"/>
    <p:restoredTop sz="95070" autoAdjust="0"/>
  </p:normalViewPr>
  <p:slideViewPr>
    <p:cSldViewPr showGuides="1">
      <p:cViewPr varScale="1">
        <p:scale>
          <a:sx n="117" d="100"/>
          <a:sy n="117" d="100"/>
        </p:scale>
        <p:origin x="1512" y="184"/>
      </p:cViewPr>
      <p:guideLst>
        <p:guide orient="horz" pos="16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609211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E58C011B-412C-41B4-A393-308DD6F72051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44144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43303E6-FF98-4FC2-AF70-F276853EB0A5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914" y="6378368"/>
            <a:ext cx="950418" cy="2896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>
                <a:solidFill>
                  <a:schemeClr val="hlink"/>
                </a:solidFill>
              </a:rPr>
              <a:t>CS:APP3e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6326FC1-1146-F047-A080-43640C0B184F}"/>
              </a:ext>
            </a:extLst>
          </p:cNvPr>
          <p:cNvSpPr txBox="1">
            <a:spLocks/>
          </p:cNvSpPr>
          <p:nvPr/>
        </p:nvSpPr>
        <p:spPr bwMode="auto">
          <a:xfrm>
            <a:off x="374650" y="319857"/>
            <a:ext cx="8526780" cy="87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591" dirty="0">
                <a:solidFill>
                  <a:schemeClr val="accent1"/>
                </a:solidFill>
                <a:latin typeface="Calibri" panose="020F0502020204030204" pitchFamily="34" charset="0"/>
              </a:rPr>
              <a:t>Machine Org. from Building Blocks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E691B2EB-BB9A-984B-B384-23CF551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66" y="2008862"/>
            <a:ext cx="380294" cy="144511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PC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C29CD2E1-A903-7240-8022-9BA631E0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89" y="1876664"/>
            <a:ext cx="1369060" cy="76058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Registers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B6A721B2-E95D-C547-A5B5-3E9FDBC5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0" y="1432987"/>
            <a:ext cx="3194473" cy="22057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CPU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8993522-06A1-3542-B960-78584080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1" y="1192136"/>
            <a:ext cx="2133600" cy="274051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Memory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5723A2D1-B7EE-074B-82E3-7CED516C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1876664"/>
            <a:ext cx="2281767" cy="10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 dirty="0">
                <a:latin typeface="Helvetica" pitchFamily="2" charset="0"/>
              </a:rPr>
              <a:t>Object Code</a:t>
            </a:r>
          </a:p>
          <a:p>
            <a:r>
              <a:rPr lang="en-US" altLang="en-US" sz="1797" b="0" dirty="0">
                <a:latin typeface="Helvetica" pitchFamily="2" charset="0"/>
              </a:rPr>
              <a:t>Program Data</a:t>
            </a:r>
          </a:p>
          <a:p>
            <a:r>
              <a:rPr lang="en-US" altLang="en-US" sz="1797" b="0" dirty="0">
                <a:latin typeface="Helvetica" pitchFamily="2" charset="0"/>
              </a:rPr>
              <a:t>Stack</a:t>
            </a:r>
          </a:p>
          <a:p>
            <a:r>
              <a:rPr lang="en-US" altLang="en-US" sz="1797" b="0" dirty="0">
                <a:latin typeface="Helvetica" pitchFamily="2" charset="0"/>
              </a:rPr>
              <a:t>OS Data/Code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B6B4C901-0888-FB42-9511-81CA7A2F4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193576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67E39D2-EA6F-3445-AE00-5F48B303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725988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BA36204B-662C-8E41-88D3-172937C27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3258401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5F0618EF-7E74-904F-BA43-CF1A4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1787929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Addresses</a:t>
            </a:r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94459226-122F-A547-AD97-B9DDAA77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2345695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Data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5E61D3B9-C5A0-554B-A360-9A9706C8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32" y="2878107"/>
            <a:ext cx="1673296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Instructions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3240E34B-97D7-3744-868C-0A44ACDE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54" y="2815516"/>
            <a:ext cx="1369060" cy="68453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 dirty="0"/>
              <a:t>Condition</a:t>
            </a:r>
          </a:p>
          <a:p>
            <a:r>
              <a:rPr lang="en-US" altLang="en-US" sz="2395" dirty="0"/>
              <a:t>Codes</a:t>
            </a: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30D236-36FC-8C4E-B5AB-839BD2745386}"/>
              </a:ext>
            </a:extLst>
          </p:cNvPr>
          <p:cNvSpPr>
            <a:spLocks/>
          </p:cNvSpPr>
          <p:nvPr/>
        </p:nvSpPr>
        <p:spPr bwMode="auto">
          <a:xfrm>
            <a:off x="3545728" y="2014521"/>
            <a:ext cx="456353" cy="1293001"/>
          </a:xfrm>
          <a:custGeom>
            <a:avLst/>
            <a:gdLst>
              <a:gd name="T0" fmla="*/ 0 w 288"/>
              <a:gd name="T1" fmla="*/ 0 h 816"/>
              <a:gd name="T2" fmla="*/ 2147483646 w 288"/>
              <a:gd name="T3" fmla="*/ 2147483646 h 816"/>
              <a:gd name="T4" fmla="*/ 2147483646 w 288"/>
              <a:gd name="T5" fmla="*/ 2147483646 h 816"/>
              <a:gd name="T6" fmla="*/ 0 w 288"/>
              <a:gd name="T7" fmla="*/ 2147483646 h 816"/>
              <a:gd name="T8" fmla="*/ 0 w 288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816"/>
              <a:gd name="T17" fmla="*/ 288 w 288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816">
                <a:moveTo>
                  <a:pt x="0" y="0"/>
                </a:moveTo>
                <a:lnTo>
                  <a:pt x="288" y="192"/>
                </a:lnTo>
                <a:lnTo>
                  <a:pt x="288" y="624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395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38574758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199437" cy="779463"/>
          </a:xfrm>
        </p:spPr>
        <p:txBody>
          <a:bodyPr/>
          <a:lstStyle/>
          <a:p>
            <a:r>
              <a:rPr lang="en-US" dirty="0"/>
              <a:t>Five steps of instruction execution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33109" y="1631043"/>
            <a:ext cx="4508291" cy="4729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Bring a new machine code from memory to IR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/>
              <a:t>iCode</a:t>
            </a:r>
            <a:r>
              <a:rPr lang="en-US" sz="1600" dirty="0"/>
              <a:t>, </a:t>
            </a:r>
            <a:r>
              <a:rPr lang="en-US" sz="1600" dirty="0" err="1"/>
              <a:t>iFun</a:t>
            </a:r>
            <a:r>
              <a:rPr lang="en-US" sz="1600" dirty="0"/>
              <a:t>,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r>
              <a:rPr lang="en-US" sz="1600" dirty="0"/>
              <a:t>, </a:t>
            </a:r>
            <a:r>
              <a:rPr lang="en-US" sz="1600" dirty="0" err="1"/>
              <a:t>valC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PC + # -&gt; </a:t>
            </a:r>
            <a:r>
              <a:rPr lang="en-US" sz="1600" dirty="0" err="1"/>
              <a:t>valP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Check </a:t>
            </a:r>
            <a:r>
              <a:rPr lang="en-US" sz="2000" dirty="0" err="1"/>
              <a:t>i</a:t>
            </a:r>
            <a:r>
              <a:rPr lang="en-US" sz="2000" dirty="0"/>
              <a:t>-code</a:t>
            </a:r>
          </a:p>
          <a:p>
            <a:pPr lvl="1"/>
            <a:r>
              <a:rPr lang="en-US" sz="1800" dirty="0"/>
              <a:t>R[</a:t>
            </a:r>
            <a:r>
              <a:rPr lang="en-US" sz="1800" dirty="0" err="1"/>
              <a:t>rA</a:t>
            </a:r>
            <a:r>
              <a:rPr lang="en-US" sz="1800" dirty="0"/>
              <a:t>] -&gt; </a:t>
            </a:r>
            <a:r>
              <a:rPr lang="en-US" sz="1800" dirty="0" err="1"/>
              <a:t>valA</a:t>
            </a:r>
            <a:r>
              <a:rPr lang="en-US" sz="1800" dirty="0"/>
              <a:t>, R[</a:t>
            </a:r>
            <a:r>
              <a:rPr lang="en-US" sz="1800" dirty="0" err="1"/>
              <a:t>rB</a:t>
            </a:r>
            <a:r>
              <a:rPr lang="en-US" sz="1800" dirty="0"/>
              <a:t>] -&gt; </a:t>
            </a:r>
            <a:r>
              <a:rPr lang="en-US" sz="1800" dirty="0" err="1"/>
              <a:t>valB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Compute via ALU</a:t>
            </a:r>
          </a:p>
          <a:p>
            <a:pPr lvl="1"/>
            <a:r>
              <a:rPr lang="en-US" sz="1800" dirty="0"/>
              <a:t>{OP, </a:t>
            </a:r>
            <a:r>
              <a:rPr lang="en-US" sz="1800" dirty="0" err="1"/>
              <a:t>valB+D</a:t>
            </a:r>
            <a:r>
              <a:rPr lang="en-US" sz="1800" dirty="0"/>
              <a:t>, %</a:t>
            </a:r>
            <a:r>
              <a:rPr lang="en-US" sz="1800" dirty="0" err="1"/>
              <a:t>rsp</a:t>
            </a:r>
            <a:r>
              <a:rPr lang="en-US" sz="1800" dirty="0"/>
              <a:t>+-8} -&gt; </a:t>
            </a:r>
            <a:r>
              <a:rPr lang="en-US" sz="1800" dirty="0" err="1"/>
              <a:t>valE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Get memory data</a:t>
            </a:r>
          </a:p>
          <a:p>
            <a:pPr lvl="1"/>
            <a:r>
              <a:rPr lang="en-US" sz="1600" dirty="0" err="1"/>
              <a:t>valM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 result in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Update PC</a:t>
            </a:r>
          </a:p>
          <a:p>
            <a:pPr lvl="1"/>
            <a:r>
              <a:rPr lang="en-US" sz="1600" dirty="0"/>
              <a:t>{</a:t>
            </a:r>
            <a:r>
              <a:rPr lang="en-US" sz="1600" dirty="0" err="1"/>
              <a:t>valP</a:t>
            </a:r>
            <a:r>
              <a:rPr lang="en-US" sz="1600" dirty="0"/>
              <a:t>, target </a:t>
            </a:r>
            <a:r>
              <a:rPr lang="en-US" sz="1600" dirty="0" err="1"/>
              <a:t>addr</a:t>
            </a:r>
            <a:r>
              <a:rPr lang="en-US" sz="1600" dirty="0"/>
              <a:t>, </a:t>
            </a:r>
            <a:r>
              <a:rPr lang="en-US" sz="1600" dirty="0" err="1"/>
              <a:t>valM</a:t>
            </a:r>
            <a:r>
              <a:rPr lang="en-US" sz="1600" dirty="0"/>
              <a:t>} -&gt; PC</a:t>
            </a:r>
          </a:p>
        </p:txBody>
      </p:sp>
      <p:sp>
        <p:nvSpPr>
          <p:cNvPr id="179" name="Rectangle 4">
            <a:extLst>
              <a:ext uri="{FF2B5EF4-FFF2-40B4-BE49-F238E27FC236}">
                <a16:creationId xmlns:a16="http://schemas.microsoft.com/office/drawing/2014/main" id="{08CBBA56-24FB-164C-99CB-92034F00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10" y="1630885"/>
            <a:ext cx="2076451" cy="4729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1800" kern="0" dirty="0"/>
          </a:p>
        </p:txBody>
      </p:sp>
      <p:sp>
        <p:nvSpPr>
          <p:cNvPr id="191" name="Rectangle 24">
            <a:extLst>
              <a:ext uri="{FF2B5EF4-FFF2-40B4-BE49-F238E27FC236}">
                <a16:creationId xmlns:a16="http://schemas.microsoft.com/office/drawing/2014/main" id="{CDC4B74B-890D-2442-B9A3-20071ECA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9952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jXX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2" name="Rectangle 41">
            <a:extLst>
              <a:ext uri="{FF2B5EF4-FFF2-40B4-BE49-F238E27FC236}">
                <a16:creationId xmlns:a16="http://schemas.microsoft.com/office/drawing/2014/main" id="{A42B13C4-FC6A-464C-AF14-896BC904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44524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call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3" name="Rectangle 58">
            <a:extLst>
              <a:ext uri="{FF2B5EF4-FFF2-40B4-BE49-F238E27FC236}">
                <a16:creationId xmlns:a16="http://schemas.microsoft.com/office/drawing/2014/main" id="{CA69A080-A6AF-2440-B5FA-0B5F1F7C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21664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V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4" name="Rectangle 69">
            <a:extLst>
              <a:ext uri="{FF2B5EF4-FFF2-40B4-BE49-F238E27FC236}">
                <a16:creationId xmlns:a16="http://schemas.microsoft.com/office/drawing/2014/main" id="{1050CC1D-7045-3146-875B-C698BCF6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26236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rmmovq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</a:t>
            </a:r>
          </a:p>
        </p:txBody>
      </p:sp>
      <p:sp>
        <p:nvSpPr>
          <p:cNvPr id="195" name="Rectangle 80">
            <a:extLst>
              <a:ext uri="{FF2B5EF4-FFF2-40B4-BE49-F238E27FC236}">
                <a16:creationId xmlns:a16="http://schemas.microsoft.com/office/drawing/2014/main" id="{94B0D351-04AD-E144-B291-47B5E14B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0808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),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196" name="Rectangle 48">
            <a:extLst>
              <a:ext uri="{FF2B5EF4-FFF2-40B4-BE49-F238E27FC236}">
                <a16:creationId xmlns:a16="http://schemas.microsoft.com/office/drawing/2014/main" id="{945CF15C-98AC-B945-A149-BBB7B5C7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17092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cmovXX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7" name="Rectangle 91">
            <a:extLst>
              <a:ext uri="{FF2B5EF4-FFF2-40B4-BE49-F238E27FC236}">
                <a16:creationId xmlns:a16="http://schemas.microsoft.com/office/drawing/2014/main" id="{617E4D42-BA16-5144-8BAE-7C2B3AEF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544365"/>
            <a:ext cx="1676400" cy="2984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8" name="Rectangle 101">
            <a:extLst>
              <a:ext uri="{FF2B5EF4-FFF2-40B4-BE49-F238E27FC236}">
                <a16:creationId xmlns:a16="http://schemas.microsoft.com/office/drawing/2014/main" id="{9716C6BB-8B22-5542-9D18-13BBA466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49096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ret</a:t>
            </a:r>
          </a:p>
        </p:txBody>
      </p:sp>
      <p:sp>
        <p:nvSpPr>
          <p:cNvPr id="199" name="Rectangle 14">
            <a:extLst>
              <a:ext uri="{FF2B5EF4-FFF2-40B4-BE49-F238E27FC236}">
                <a16:creationId xmlns:a16="http://schemas.microsoft.com/office/drawing/2014/main" id="{AF41BA68-B3C9-CE46-A293-3F744D69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53668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pushq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200" name="Rectangle 31">
            <a:extLst>
              <a:ext uri="{FF2B5EF4-FFF2-40B4-BE49-F238E27FC236}">
                <a16:creationId xmlns:a16="http://schemas.microsoft.com/office/drawing/2014/main" id="{A760C2FC-2A23-6D48-8D67-CF44C1A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5824015"/>
            <a:ext cx="16002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grpSp>
        <p:nvGrpSpPr>
          <p:cNvPr id="15" name="Group 80">
            <a:extLst>
              <a:ext uri="{FF2B5EF4-FFF2-40B4-BE49-F238E27FC236}">
                <a16:creationId xmlns:a16="http://schemas.microsoft.com/office/drawing/2014/main" id="{263E9C96-EA40-F642-90AD-A5E89A9C5696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1112305"/>
            <a:ext cx="609600" cy="280987"/>
            <a:chOff x="1536" y="2208"/>
            <a:chExt cx="384" cy="192"/>
          </a:xfrm>
        </p:grpSpPr>
        <p:sp>
          <p:nvSpPr>
            <p:cNvPr id="16" name="Rectangle 81">
              <a:extLst>
                <a:ext uri="{FF2B5EF4-FFF2-40B4-BE49-F238E27FC236}">
                  <a16:creationId xmlns:a16="http://schemas.microsoft.com/office/drawing/2014/main" id="{AD64F522-8293-9243-9B8C-482216E5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7" name="Rectangle 82">
              <a:extLst>
                <a:ext uri="{FF2B5EF4-FFF2-40B4-BE49-F238E27FC236}">
                  <a16:creationId xmlns:a16="http://schemas.microsoft.com/office/drawing/2014/main" id="{B7E89374-EC63-A84A-88E8-B6D03448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8" name="Rectangle 83">
              <a:extLst>
                <a:ext uri="{FF2B5EF4-FFF2-40B4-BE49-F238E27FC236}">
                  <a16:creationId xmlns:a16="http://schemas.microsoft.com/office/drawing/2014/main" id="{2CE8E126-8ABF-A84F-BD9F-0E7A6716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84">
            <a:extLst>
              <a:ext uri="{FF2B5EF4-FFF2-40B4-BE49-F238E27FC236}">
                <a16:creationId xmlns:a16="http://schemas.microsoft.com/office/drawing/2014/main" id="{2FE68123-B191-8343-87C3-39B086ECCEF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112305"/>
            <a:ext cx="609600" cy="280987"/>
            <a:chOff x="1920" y="2208"/>
            <a:chExt cx="384" cy="192"/>
          </a:xfrm>
        </p:grpSpPr>
        <p:sp>
          <p:nvSpPr>
            <p:cNvPr id="20" name="Rectangle 85">
              <a:extLst>
                <a:ext uri="{FF2B5EF4-FFF2-40B4-BE49-F238E27FC236}">
                  <a16:creationId xmlns:a16="http://schemas.microsoft.com/office/drawing/2014/main" id="{52B820BD-52D6-2642-8CA6-74873A74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21" name="Rectangle 86">
              <a:extLst>
                <a:ext uri="{FF2B5EF4-FFF2-40B4-BE49-F238E27FC236}">
                  <a16:creationId xmlns:a16="http://schemas.microsoft.com/office/drawing/2014/main" id="{9F6C2EB4-D2C3-5F49-BA58-8DBA5953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22" name="Rectangle 87">
              <a:extLst>
                <a:ext uri="{FF2B5EF4-FFF2-40B4-BE49-F238E27FC236}">
                  <a16:creationId xmlns:a16="http://schemas.microsoft.com/office/drawing/2014/main" id="{D5BB66B7-6C95-5A46-A91D-FD7BE6D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3" name="Rectangle 88">
            <a:extLst>
              <a:ext uri="{FF2B5EF4-FFF2-40B4-BE49-F238E27FC236}">
                <a16:creationId xmlns:a16="http://schemas.microsoft.com/office/drawing/2014/main" id="{7DD2D2CF-DDD4-8642-AF94-DF6A534D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1112305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/>
              <a:t>V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2A75DBC-2DC2-ED42-A382-D3DFC0DA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1630633"/>
            <a:ext cx="1676400" cy="4729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n-US" sz="1800" kern="0" dirty="0"/>
              <a:t>Fetch</a:t>
            </a:r>
          </a:p>
          <a:p>
            <a:pPr marL="0" indent="0" eaLnBrk="1" hangingPunct="1"/>
            <a:endParaRPr lang="en-US" sz="1800" kern="0" dirty="0"/>
          </a:p>
          <a:p>
            <a:pPr marL="0" indent="0" eaLnBrk="1" hangingPunct="1"/>
            <a:r>
              <a:rPr lang="en-US" kern="0" dirty="0"/>
              <a:t>  </a:t>
            </a:r>
          </a:p>
          <a:p>
            <a:pPr marL="0" indent="0" eaLnBrk="1" hangingPunct="1"/>
            <a:r>
              <a:rPr lang="en-US" sz="1800" kern="0" dirty="0"/>
              <a:t>Decode</a:t>
            </a:r>
          </a:p>
          <a:p>
            <a:pPr marL="0" indent="0" eaLnBrk="1" hangingPunct="1"/>
            <a:endParaRPr lang="en-US" sz="1800" kern="0" dirty="0"/>
          </a:p>
          <a:p>
            <a:pPr marL="0" indent="0" eaLnBrk="1" hangingPunct="1"/>
            <a:r>
              <a:rPr lang="en-US" sz="1800" kern="0" dirty="0"/>
              <a:t>Execute</a:t>
            </a:r>
          </a:p>
          <a:p>
            <a:pPr marL="0" indent="0" eaLnBrk="1" hangingPunct="1"/>
            <a:endParaRPr lang="en-US" sz="1800" kern="0" dirty="0"/>
          </a:p>
          <a:p>
            <a:pPr marL="0" indent="0" eaLnBrk="1" hangingPunct="1"/>
            <a:r>
              <a:rPr lang="en-US" sz="1800" kern="0" dirty="0"/>
              <a:t>Memory</a:t>
            </a:r>
          </a:p>
          <a:p>
            <a:pPr marL="0" indent="0" eaLnBrk="1" hangingPunct="1"/>
            <a:endParaRPr lang="en-US" sz="1800" kern="0" dirty="0"/>
          </a:p>
          <a:p>
            <a:pPr marL="0" indent="0" eaLnBrk="1" hangingPunct="1"/>
            <a:r>
              <a:rPr lang="en-US" sz="1800" kern="0" dirty="0"/>
              <a:t>Write Back</a:t>
            </a:r>
          </a:p>
        </p:txBody>
      </p:sp>
    </p:spTree>
    <p:extLst>
      <p:ext uri="{BB962C8B-B14F-4D97-AF65-F5344CB8AC3E}">
        <p14:creationId xmlns:p14="http://schemas.microsoft.com/office/powerpoint/2010/main" val="40851805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2637" cy="779463"/>
          </a:xfrm>
        </p:spPr>
        <p:txBody>
          <a:bodyPr/>
          <a:lstStyle/>
          <a:p>
            <a:r>
              <a:rPr lang="en-US" dirty="0"/>
              <a:t>5-cycle SEQ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instruction from instruction memory</a:t>
            </a:r>
          </a:p>
          <a:p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registers</a:t>
            </a:r>
          </a:p>
          <a:p>
            <a:r>
              <a:rPr lang="en-US" sz="2000" dirty="0"/>
              <a:t>Execute (ALU op)</a:t>
            </a:r>
          </a:p>
          <a:p>
            <a:pPr lvl="1"/>
            <a:r>
              <a:rPr lang="en-US" sz="1800" dirty="0"/>
              <a:t>Compute value or address</a:t>
            </a:r>
          </a:p>
          <a:p>
            <a:r>
              <a:rPr lang="en-US" sz="2000" dirty="0"/>
              <a:t>Memory </a:t>
            </a:r>
          </a:p>
          <a:p>
            <a:pPr lvl="1"/>
            <a:r>
              <a:rPr lang="en-US" sz="1800" dirty="0"/>
              <a:t>Read or write data</a:t>
            </a:r>
          </a:p>
          <a:p>
            <a:r>
              <a:rPr lang="en-US" sz="2000" dirty="0"/>
              <a:t>Write Back (Reg WB)</a:t>
            </a:r>
          </a:p>
          <a:p>
            <a:pPr lvl="1"/>
            <a:r>
              <a:rPr lang="en-US" sz="1800" dirty="0"/>
              <a:t>Write registers</a:t>
            </a:r>
          </a:p>
          <a:p>
            <a:r>
              <a:rPr lang="en-US" sz="2000" dirty="0"/>
              <a:t>PC</a:t>
            </a:r>
          </a:p>
          <a:p>
            <a:pPr lvl="1"/>
            <a:r>
              <a:rPr lang="en-US" sz="1800" dirty="0"/>
              <a:t>Update program counter</a:t>
            </a:r>
          </a:p>
        </p:txBody>
      </p:sp>
      <p:sp>
        <p:nvSpPr>
          <p:cNvPr id="179" name="Rectangle 3">
            <a:extLst>
              <a:ext uri="{FF2B5EF4-FFF2-40B4-BE49-F238E27FC236}">
                <a16:creationId xmlns:a16="http://schemas.microsoft.com/office/drawing/2014/main" id="{C4C1B01F-E5F1-1B49-8409-C7EC698C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7649"/>
            <a:ext cx="36512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2pPr>
            <a:lvl3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3pPr>
            <a:lvl4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4pPr>
            <a:lvl5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5pPr>
            <a:lvl6pPr marL="4572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6pPr>
            <a:lvl7pPr marL="9144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7pPr>
            <a:lvl8pPr marL="13716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8pPr>
            <a:lvl9pPr marL="18288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lang="en-US" kern="0" dirty="0"/>
              <a:t>Building Blocks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BB434AF3-219A-964D-86F6-DFDE8AA3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444" y="2792427"/>
            <a:ext cx="2196895" cy="14859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34591FC3-CC7D-424C-ADAF-93E1EA085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413" y="1121915"/>
            <a:ext cx="2560958" cy="1742607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1ECC141C-1C8F-194D-84DD-D7A7D47F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444" y="4290105"/>
            <a:ext cx="2012713" cy="17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38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687290A1-36F7-AD47-BB27-41BCF8F5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01" y="349489"/>
            <a:ext cx="8700819" cy="779604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Multiplexor (Selector)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7D57CA8-F845-E848-880E-91FC40B6C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914" y="1298765"/>
            <a:ext cx="7349409" cy="7205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50000"/>
                  </a:schemeClr>
                </a:solidFill>
                <a:ea typeface="ＭＳ Ｐゴシック" panose="020B0600070205080204" pitchFamily="34" charset="-128"/>
              </a:rPr>
              <a:t>Select input word A or B depending on control signal s</a:t>
            </a:r>
          </a:p>
        </p:txBody>
      </p:sp>
      <p:grpSp>
        <p:nvGrpSpPr>
          <p:cNvPr id="23556" name="Group 69">
            <a:extLst>
              <a:ext uri="{FF2B5EF4-FFF2-40B4-BE49-F238E27FC236}">
                <a16:creationId xmlns:a16="http://schemas.microsoft.com/office/drawing/2014/main" id="{1D80F849-2D92-8F4C-86C3-5F6C2D91915F}"/>
              </a:ext>
            </a:extLst>
          </p:cNvPr>
          <p:cNvGrpSpPr>
            <a:grpSpLocks/>
          </p:cNvGrpSpPr>
          <p:nvPr/>
        </p:nvGrpSpPr>
        <p:grpSpPr bwMode="auto">
          <a:xfrm>
            <a:off x="5251542" y="2019346"/>
            <a:ext cx="2987627" cy="3800285"/>
            <a:chOff x="329" y="720"/>
            <a:chExt cx="2887" cy="3600"/>
          </a:xfrm>
        </p:grpSpPr>
        <p:sp>
          <p:nvSpPr>
            <p:cNvPr id="301126" name="Rectangle 70">
              <a:extLst>
                <a:ext uri="{FF2B5EF4-FFF2-40B4-BE49-F238E27FC236}">
                  <a16:creationId xmlns:a16="http://schemas.microsoft.com/office/drawing/2014/main" id="{E6E45BBD-D1A3-6D46-9A29-FD992CFC0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48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398" b="0"/>
            </a:p>
          </p:txBody>
        </p:sp>
        <p:sp>
          <p:nvSpPr>
            <p:cNvPr id="301127" name="Freeform 71">
              <a:extLst>
                <a:ext uri="{FF2B5EF4-FFF2-40B4-BE49-F238E27FC236}">
                  <a16:creationId xmlns:a16="http://schemas.microsoft.com/office/drawing/2014/main" id="{3B4A9320-2A9B-4A44-92AC-A278BF246D2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1440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28" name="Freeform 72">
              <a:extLst>
                <a:ext uri="{FF2B5EF4-FFF2-40B4-BE49-F238E27FC236}">
                  <a16:creationId xmlns:a16="http://schemas.microsoft.com/office/drawing/2014/main" id="{28E9A04F-5E27-AD45-8FCD-A084533A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728"/>
              <a:ext cx="340" cy="1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29" name="Line 73">
              <a:extLst>
                <a:ext uri="{FF2B5EF4-FFF2-40B4-BE49-F238E27FC236}">
                  <a16:creationId xmlns:a16="http://schemas.microsoft.com/office/drawing/2014/main" id="{15238C4F-54ED-0443-A92C-9A28F380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1628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30" name="Freeform 74">
              <a:extLst>
                <a:ext uri="{FF2B5EF4-FFF2-40B4-BE49-F238E27FC236}">
                  <a16:creationId xmlns:a16="http://schemas.microsoft.com/office/drawing/2014/main" id="{564DD8FF-4E84-5945-B68B-FDADD3EE8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31" name="Freeform 75">
              <a:extLst>
                <a:ext uri="{FF2B5EF4-FFF2-40B4-BE49-F238E27FC236}">
                  <a16:creationId xmlns:a16="http://schemas.microsoft.com/office/drawing/2014/main" id="{87E65816-83AE-6C4F-9AD8-4E0E2103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488"/>
              <a:ext cx="410" cy="2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grpSp>
          <p:nvGrpSpPr>
            <p:cNvPr id="23574" name="Group 76">
              <a:extLst>
                <a:ext uri="{FF2B5EF4-FFF2-40B4-BE49-F238E27FC236}">
                  <a16:creationId xmlns:a16="http://schemas.microsoft.com/office/drawing/2014/main" id="{68363E6A-0057-0F48-8175-27B86EE89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64"/>
              <a:ext cx="184" cy="384"/>
              <a:chOff x="960" y="1055"/>
              <a:chExt cx="184" cy="384"/>
            </a:xfrm>
          </p:grpSpPr>
          <p:sp>
            <p:nvSpPr>
              <p:cNvPr id="301133" name="Line 77">
                <a:extLst>
                  <a:ext uri="{FF2B5EF4-FFF2-40B4-BE49-F238E27FC236}">
                    <a16:creationId xmlns:a16="http://schemas.microsoft.com/office/drawing/2014/main" id="{AE6564B1-4562-3A4A-94DB-2EBD76961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9" y="1391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34" name="Freeform 78">
                <a:extLst>
                  <a:ext uri="{FF2B5EF4-FFF2-40B4-BE49-F238E27FC236}">
                    <a16:creationId xmlns:a16="http://schemas.microsoft.com/office/drawing/2014/main" id="{756725DC-B253-6F4C-809A-A3F6A0C66B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5" y="1154"/>
                <a:ext cx="194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35" name="Freeform 79">
                <a:extLst>
                  <a:ext uri="{FF2B5EF4-FFF2-40B4-BE49-F238E27FC236}">
                    <a16:creationId xmlns:a16="http://schemas.microsoft.com/office/drawing/2014/main" id="{E297E9D0-0087-1545-8F5C-AE8DA732F4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5" y="1154"/>
                <a:ext cx="194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36" name="Freeform 80">
                <a:extLst>
                  <a:ext uri="{FF2B5EF4-FFF2-40B4-BE49-F238E27FC236}">
                    <a16:creationId xmlns:a16="http://schemas.microsoft.com/office/drawing/2014/main" id="{1C4FA845-A706-C34B-80F5-C19B3DC6316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37" name="Freeform 81">
                <a:extLst>
                  <a:ext uri="{FF2B5EF4-FFF2-40B4-BE49-F238E27FC236}">
                    <a16:creationId xmlns:a16="http://schemas.microsoft.com/office/drawing/2014/main" id="{CA2210D3-C5F5-C544-9CE9-6B97CCC732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8" y="1345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38" name="Line 82">
                <a:extLst>
                  <a:ext uri="{FF2B5EF4-FFF2-40B4-BE49-F238E27FC236}">
                    <a16:creationId xmlns:a16="http://schemas.microsoft.com/office/drawing/2014/main" id="{55424499-3E7E-804C-955E-C0012CCD8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2" y="1102"/>
                <a:ext cx="9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398"/>
              </a:p>
            </p:txBody>
          </p:sp>
        </p:grpSp>
        <p:sp>
          <p:nvSpPr>
            <p:cNvPr id="301139" name="Line 83">
              <a:extLst>
                <a:ext uri="{FF2B5EF4-FFF2-40B4-BE49-F238E27FC236}">
                  <a16:creationId xmlns:a16="http://schemas.microsoft.com/office/drawing/2014/main" id="{D6AE9100-FFC8-7B4A-8269-5EFF7E43B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0" name="Line 84">
              <a:extLst>
                <a:ext uri="{FF2B5EF4-FFF2-40B4-BE49-F238E27FC236}">
                  <a16:creationId xmlns:a16="http://schemas.microsoft.com/office/drawing/2014/main" id="{E2750AC6-FA0E-9648-89F4-701126330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536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1" name="Freeform 85">
              <a:extLst>
                <a:ext uri="{FF2B5EF4-FFF2-40B4-BE49-F238E27FC236}">
                  <a16:creationId xmlns:a16="http://schemas.microsoft.com/office/drawing/2014/main" id="{6F04DE2E-607F-2643-AF87-0B9927CD5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2" name="Freeform 86">
              <a:extLst>
                <a:ext uri="{FF2B5EF4-FFF2-40B4-BE49-F238E27FC236}">
                  <a16:creationId xmlns:a16="http://schemas.microsoft.com/office/drawing/2014/main" id="{405C56A6-9207-664E-9532-9229B1804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96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3" name="Text Box 87">
              <a:extLst>
                <a:ext uri="{FF2B5EF4-FFF2-40B4-BE49-F238E27FC236}">
                  <a16:creationId xmlns:a16="http://schemas.microsoft.com/office/drawing/2014/main" id="{ED739C11-AF44-5C43-A94A-A8FEFC0E1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392"/>
              <a:ext cx="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 dirty="0"/>
                <a:t>b</a:t>
              </a:r>
              <a:r>
                <a:rPr lang="en-US" sz="1599" b="0" baseline="-25000" dirty="0"/>
                <a:t>63</a:t>
              </a:r>
            </a:p>
          </p:txBody>
        </p:sp>
        <p:sp>
          <p:nvSpPr>
            <p:cNvPr id="301144" name="Text Box 88">
              <a:extLst>
                <a:ext uri="{FF2B5EF4-FFF2-40B4-BE49-F238E27FC236}">
                  <a16:creationId xmlns:a16="http://schemas.microsoft.com/office/drawing/2014/main" id="{EB5BC745-3467-2D4D-B058-27A55AF86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" y="720"/>
              <a:ext cx="18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s</a:t>
              </a:r>
            </a:p>
          </p:txBody>
        </p:sp>
        <p:sp>
          <p:nvSpPr>
            <p:cNvPr id="301145" name="Line 89">
              <a:extLst>
                <a:ext uri="{FF2B5EF4-FFF2-40B4-BE49-F238E27FC236}">
                  <a16:creationId xmlns:a16="http://schemas.microsoft.com/office/drawing/2014/main" id="{0CBAC05D-D96C-EB4F-AAD4-7893D52F1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728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6" name="Line 90">
              <a:extLst>
                <a:ext uri="{FF2B5EF4-FFF2-40B4-BE49-F238E27FC236}">
                  <a16:creationId xmlns:a16="http://schemas.microsoft.com/office/drawing/2014/main" id="{BBD55985-117D-7749-AA86-75BD1B9CD5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920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7" name="Freeform 91">
              <a:extLst>
                <a:ext uri="{FF2B5EF4-FFF2-40B4-BE49-F238E27FC236}">
                  <a16:creationId xmlns:a16="http://schemas.microsoft.com/office/drawing/2014/main" id="{FA4EB097-48EA-D64A-B947-97026650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8" name="Freeform 92">
              <a:extLst>
                <a:ext uri="{FF2B5EF4-FFF2-40B4-BE49-F238E27FC236}">
                  <a16:creationId xmlns:a16="http://schemas.microsoft.com/office/drawing/2014/main" id="{B16A2B5E-7E60-6A4D-B24E-CC002874E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680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49" name="Text Box 93">
              <a:extLst>
                <a:ext uri="{FF2B5EF4-FFF2-40B4-BE49-F238E27FC236}">
                  <a16:creationId xmlns:a16="http://schemas.microsoft.com/office/drawing/2014/main" id="{F788F130-9B8E-3443-8B8C-5FFE971B8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804"/>
              <a:ext cx="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 dirty="0"/>
                <a:t>a</a:t>
              </a:r>
              <a:r>
                <a:rPr lang="en-US" sz="1599" b="0" baseline="-25000" dirty="0"/>
                <a:t>63</a:t>
              </a:r>
            </a:p>
          </p:txBody>
        </p:sp>
        <p:sp>
          <p:nvSpPr>
            <p:cNvPr id="301150" name="Line 94">
              <a:extLst>
                <a:ext uri="{FF2B5EF4-FFF2-40B4-BE49-F238E27FC236}">
                  <a16:creationId xmlns:a16="http://schemas.microsoft.com/office/drawing/2014/main" id="{3A4FCCFE-8900-064B-9DB3-B4C348465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1" name="Freeform 95">
              <a:extLst>
                <a:ext uri="{FF2B5EF4-FFF2-40B4-BE49-F238E27FC236}">
                  <a16:creationId xmlns:a16="http://schemas.microsoft.com/office/drawing/2014/main" id="{66DF4D81-DCB8-6A42-B943-8854D3AFC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248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2" name="Rectangle 96">
              <a:extLst>
                <a:ext uri="{FF2B5EF4-FFF2-40B4-BE49-F238E27FC236}">
                  <a16:creationId xmlns:a16="http://schemas.microsoft.com/office/drawing/2014/main" id="{F5420C15-51A8-F341-9BCB-9FFA1129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43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599" b="0" dirty="0"/>
                <a:t>out</a:t>
              </a:r>
              <a:r>
                <a:rPr lang="en-US" sz="1599" b="0" baseline="-25000" dirty="0"/>
                <a:t>63</a:t>
              </a:r>
            </a:p>
          </p:txBody>
        </p:sp>
        <p:sp>
          <p:nvSpPr>
            <p:cNvPr id="301153" name="Rectangle 97">
              <a:extLst>
                <a:ext uri="{FF2B5EF4-FFF2-40B4-BE49-F238E27FC236}">
                  <a16:creationId xmlns:a16="http://schemas.microsoft.com/office/drawing/2014/main" id="{F4A688BC-0362-3740-AA98-E112F1A6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16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398" b="0"/>
            </a:p>
          </p:txBody>
        </p:sp>
        <p:sp>
          <p:nvSpPr>
            <p:cNvPr id="301154" name="Freeform 98">
              <a:extLst>
                <a:ext uri="{FF2B5EF4-FFF2-40B4-BE49-F238E27FC236}">
                  <a16:creationId xmlns:a16="http://schemas.microsoft.com/office/drawing/2014/main" id="{2F8A2AB6-1DCE-8543-A76B-48E4D2E4FD7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208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5" name="Freeform 99">
              <a:extLst>
                <a:ext uri="{FF2B5EF4-FFF2-40B4-BE49-F238E27FC236}">
                  <a16:creationId xmlns:a16="http://schemas.microsoft.com/office/drawing/2014/main" id="{EBFDE305-D9A9-4241-808F-15803018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496"/>
              <a:ext cx="340" cy="1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6" name="Line 100">
              <a:extLst>
                <a:ext uri="{FF2B5EF4-FFF2-40B4-BE49-F238E27FC236}">
                  <a16:creationId xmlns:a16="http://schemas.microsoft.com/office/drawing/2014/main" id="{F9458645-419E-6546-9BBE-27EE180ED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2396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7" name="Freeform 101">
              <a:extLst>
                <a:ext uri="{FF2B5EF4-FFF2-40B4-BE49-F238E27FC236}">
                  <a16:creationId xmlns:a16="http://schemas.microsoft.com/office/drawing/2014/main" id="{CD0C79E3-BE6B-8F40-AF28-680B2ADCF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8" name="Freeform 102">
              <a:extLst>
                <a:ext uri="{FF2B5EF4-FFF2-40B4-BE49-F238E27FC236}">
                  <a16:creationId xmlns:a16="http://schemas.microsoft.com/office/drawing/2014/main" id="{C61C7EDC-0862-AC44-B91D-4C6CD2FA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2256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59" name="Line 103">
              <a:extLst>
                <a:ext uri="{FF2B5EF4-FFF2-40B4-BE49-F238E27FC236}">
                  <a16:creationId xmlns:a16="http://schemas.microsoft.com/office/drawing/2014/main" id="{DDD4F3B1-6A58-1E43-9EC2-59E48225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0" name="Line 104">
              <a:extLst>
                <a:ext uri="{FF2B5EF4-FFF2-40B4-BE49-F238E27FC236}">
                  <a16:creationId xmlns:a16="http://schemas.microsoft.com/office/drawing/2014/main" id="{CBB8F636-EE34-954E-AEFE-73527D3F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1" name="Freeform 105">
              <a:extLst>
                <a:ext uri="{FF2B5EF4-FFF2-40B4-BE49-F238E27FC236}">
                  <a16:creationId xmlns:a16="http://schemas.microsoft.com/office/drawing/2014/main" id="{5EE433C1-A243-D742-9E89-7B799251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2" name="Freeform 106">
              <a:extLst>
                <a:ext uri="{FF2B5EF4-FFF2-40B4-BE49-F238E27FC236}">
                  <a16:creationId xmlns:a16="http://schemas.microsoft.com/office/drawing/2014/main" id="{6D5248BC-8922-244F-83BA-EAB8FD4D7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06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3" name="Text Box 107">
              <a:extLst>
                <a:ext uri="{FF2B5EF4-FFF2-40B4-BE49-F238E27FC236}">
                  <a16:creationId xmlns:a16="http://schemas.microsoft.com/office/drawing/2014/main" id="{5C706336-EA84-2741-B871-6FBAE3D9A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2160"/>
              <a:ext cx="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 dirty="0"/>
                <a:t>b</a:t>
              </a:r>
              <a:r>
                <a:rPr lang="en-US" sz="1599" b="0" baseline="-25000" dirty="0"/>
                <a:t>62</a:t>
              </a:r>
            </a:p>
          </p:txBody>
        </p:sp>
        <p:sp>
          <p:nvSpPr>
            <p:cNvPr id="301164" name="Line 108">
              <a:extLst>
                <a:ext uri="{FF2B5EF4-FFF2-40B4-BE49-F238E27FC236}">
                  <a16:creationId xmlns:a16="http://schemas.microsoft.com/office/drawing/2014/main" id="{27FB4E95-8D2A-F349-9B28-4AD78A431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96"/>
              <a:ext cx="4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5" name="Line 109">
              <a:extLst>
                <a:ext uri="{FF2B5EF4-FFF2-40B4-BE49-F238E27FC236}">
                  <a16:creationId xmlns:a16="http://schemas.microsoft.com/office/drawing/2014/main" id="{3090D90D-B799-9E45-A58B-48B7DB47F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688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6" name="Freeform 110">
              <a:extLst>
                <a:ext uri="{FF2B5EF4-FFF2-40B4-BE49-F238E27FC236}">
                  <a16:creationId xmlns:a16="http://schemas.microsoft.com/office/drawing/2014/main" id="{5135BABD-AA2D-CD48-BA1C-0F12A978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7" name="Freeform 111">
              <a:extLst>
                <a:ext uri="{FF2B5EF4-FFF2-40B4-BE49-F238E27FC236}">
                  <a16:creationId xmlns:a16="http://schemas.microsoft.com/office/drawing/2014/main" id="{450DCDA3-9DBF-0149-B065-C95A3118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2448"/>
              <a:ext cx="378" cy="281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68" name="Text Box 112">
              <a:extLst>
                <a:ext uri="{FF2B5EF4-FFF2-40B4-BE49-F238E27FC236}">
                  <a16:creationId xmlns:a16="http://schemas.microsoft.com/office/drawing/2014/main" id="{74CE2D78-B5C6-9941-A8E6-1C42FF47A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2572"/>
              <a:ext cx="28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 dirty="0"/>
                <a:t>a</a:t>
              </a:r>
              <a:r>
                <a:rPr lang="en-US" sz="1599" b="0" baseline="-25000" dirty="0"/>
                <a:t>62</a:t>
              </a:r>
            </a:p>
          </p:txBody>
        </p:sp>
        <p:sp>
          <p:nvSpPr>
            <p:cNvPr id="301169" name="Freeform 113">
              <a:extLst>
                <a:ext uri="{FF2B5EF4-FFF2-40B4-BE49-F238E27FC236}">
                  <a16:creationId xmlns:a16="http://schemas.microsoft.com/office/drawing/2014/main" id="{34C69F48-7C8C-EB4F-AE58-1886CDDE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016"/>
              <a:ext cx="96" cy="96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0" name="Rectangle 114">
              <a:extLst>
                <a:ext uri="{FF2B5EF4-FFF2-40B4-BE49-F238E27FC236}">
                  <a16:creationId xmlns:a16="http://schemas.microsoft.com/office/drawing/2014/main" id="{9C924381-C711-AD4B-803A-C5EA8FB2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43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599" b="0" dirty="0"/>
                <a:t>out</a:t>
              </a:r>
              <a:r>
                <a:rPr lang="en-US" sz="1599" b="0" baseline="-25000" dirty="0"/>
                <a:t>62</a:t>
              </a:r>
            </a:p>
          </p:txBody>
        </p:sp>
        <p:sp>
          <p:nvSpPr>
            <p:cNvPr id="301171" name="Rectangle 115">
              <a:extLst>
                <a:ext uri="{FF2B5EF4-FFF2-40B4-BE49-F238E27FC236}">
                  <a16:creationId xmlns:a16="http://schemas.microsoft.com/office/drawing/2014/main" id="{472D8A18-6C03-B447-A1C2-B4CF1B96A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52"/>
              <a:ext cx="1776" cy="76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>
                <a:defRPr/>
              </a:pPr>
              <a:endParaRPr lang="en-US" sz="2398" b="0"/>
            </a:p>
          </p:txBody>
        </p:sp>
        <p:sp>
          <p:nvSpPr>
            <p:cNvPr id="301172" name="Freeform 116">
              <a:extLst>
                <a:ext uri="{FF2B5EF4-FFF2-40B4-BE49-F238E27FC236}">
                  <a16:creationId xmlns:a16="http://schemas.microsoft.com/office/drawing/2014/main" id="{4C783244-EEE4-2F47-96DE-242E8FFE4D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3744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3" name="Freeform 117">
              <a:extLst>
                <a:ext uri="{FF2B5EF4-FFF2-40B4-BE49-F238E27FC236}">
                  <a16:creationId xmlns:a16="http://schemas.microsoft.com/office/drawing/2014/main" id="{9CFC855D-1C4B-7644-B2BE-36C102DF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4032"/>
              <a:ext cx="340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44" y="96"/>
                </a:cxn>
                <a:cxn ang="0">
                  <a:pos x="144" y="0"/>
                </a:cxn>
                <a:cxn ang="0">
                  <a:pos x="336" y="0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lnTo>
                    <a:pt x="144" y="96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4" name="Line 118">
              <a:extLst>
                <a:ext uri="{FF2B5EF4-FFF2-40B4-BE49-F238E27FC236}">
                  <a16:creationId xmlns:a16="http://schemas.microsoft.com/office/drawing/2014/main" id="{336782D3-F4B0-544C-ACF4-41D9C15E7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3932"/>
              <a:ext cx="247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5" name="Freeform 119">
              <a:extLst>
                <a:ext uri="{FF2B5EF4-FFF2-40B4-BE49-F238E27FC236}">
                  <a16:creationId xmlns:a16="http://schemas.microsoft.com/office/drawing/2014/main" id="{09DA4A44-300A-C244-8490-E16D157DF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6" name="Freeform 120">
              <a:extLst>
                <a:ext uri="{FF2B5EF4-FFF2-40B4-BE49-F238E27FC236}">
                  <a16:creationId xmlns:a16="http://schemas.microsoft.com/office/drawing/2014/main" id="{F65A8685-EBA0-4C46-BE6C-51093E064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3792"/>
              <a:ext cx="410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0" y="0"/>
                </a:cxn>
                <a:cxn ang="0">
                  <a:pos x="190" y="0"/>
                </a:cxn>
                <a:cxn ang="0">
                  <a:pos x="227" y="3"/>
                </a:cxn>
                <a:cxn ang="0">
                  <a:pos x="262" y="11"/>
                </a:cxn>
                <a:cxn ang="0">
                  <a:pos x="292" y="22"/>
                </a:cxn>
                <a:cxn ang="0">
                  <a:pos x="322" y="40"/>
                </a:cxn>
                <a:cxn ang="0">
                  <a:pos x="372" y="81"/>
                </a:cxn>
                <a:cxn ang="0">
                  <a:pos x="410" y="140"/>
                </a:cxn>
                <a:cxn ang="0">
                  <a:pos x="410" y="140"/>
                </a:cxn>
                <a:cxn ang="0">
                  <a:pos x="372" y="195"/>
                </a:cxn>
                <a:cxn ang="0">
                  <a:pos x="322" y="240"/>
                </a:cxn>
                <a:cxn ang="0">
                  <a:pos x="292" y="254"/>
                </a:cxn>
                <a:cxn ang="0">
                  <a:pos x="262" y="266"/>
                </a:cxn>
                <a:cxn ang="0">
                  <a:pos x="227" y="273"/>
                </a:cxn>
                <a:cxn ang="0">
                  <a:pos x="190" y="277"/>
                </a:cxn>
                <a:cxn ang="0">
                  <a:pos x="19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22" y="247"/>
                </a:cxn>
                <a:cxn ang="0">
                  <a:pos x="38" y="214"/>
                </a:cxn>
                <a:cxn ang="0">
                  <a:pos x="45" y="177"/>
                </a:cxn>
                <a:cxn ang="0">
                  <a:pos x="49" y="140"/>
                </a:cxn>
                <a:cxn ang="0">
                  <a:pos x="49" y="140"/>
                </a:cxn>
                <a:cxn ang="0">
                  <a:pos x="45" y="99"/>
                </a:cxn>
                <a:cxn ang="0">
                  <a:pos x="38" y="66"/>
                </a:cxn>
                <a:cxn ang="0">
                  <a:pos x="22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0" h="277">
                  <a:moveTo>
                    <a:pt x="0" y="0"/>
                  </a:moveTo>
                  <a:lnTo>
                    <a:pt x="190" y="0"/>
                  </a:lnTo>
                  <a:lnTo>
                    <a:pt x="190" y="0"/>
                  </a:lnTo>
                  <a:lnTo>
                    <a:pt x="227" y="3"/>
                  </a:lnTo>
                  <a:lnTo>
                    <a:pt x="262" y="11"/>
                  </a:lnTo>
                  <a:lnTo>
                    <a:pt x="292" y="22"/>
                  </a:lnTo>
                  <a:lnTo>
                    <a:pt x="322" y="40"/>
                  </a:lnTo>
                  <a:lnTo>
                    <a:pt x="372" y="81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372" y="195"/>
                  </a:lnTo>
                  <a:lnTo>
                    <a:pt x="322" y="240"/>
                  </a:lnTo>
                  <a:lnTo>
                    <a:pt x="292" y="254"/>
                  </a:lnTo>
                  <a:lnTo>
                    <a:pt x="262" y="266"/>
                  </a:lnTo>
                  <a:lnTo>
                    <a:pt x="227" y="273"/>
                  </a:lnTo>
                  <a:lnTo>
                    <a:pt x="190" y="277"/>
                  </a:lnTo>
                  <a:lnTo>
                    <a:pt x="19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2" y="247"/>
                  </a:lnTo>
                  <a:lnTo>
                    <a:pt x="38" y="214"/>
                  </a:lnTo>
                  <a:lnTo>
                    <a:pt x="45" y="177"/>
                  </a:lnTo>
                  <a:lnTo>
                    <a:pt x="49" y="140"/>
                  </a:lnTo>
                  <a:lnTo>
                    <a:pt x="49" y="140"/>
                  </a:lnTo>
                  <a:lnTo>
                    <a:pt x="45" y="99"/>
                  </a:lnTo>
                  <a:lnTo>
                    <a:pt x="38" y="66"/>
                  </a:lnTo>
                  <a:lnTo>
                    <a:pt x="22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7" name="Line 121">
              <a:extLst>
                <a:ext uri="{FF2B5EF4-FFF2-40B4-BE49-F238E27FC236}">
                  <a16:creationId xmlns:a16="http://schemas.microsoft.com/office/drawing/2014/main" id="{ADD1C157-722B-FD48-AF8F-F5EA10D63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48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8" name="Line 122">
              <a:extLst>
                <a:ext uri="{FF2B5EF4-FFF2-40B4-BE49-F238E27FC236}">
                  <a16:creationId xmlns:a16="http://schemas.microsoft.com/office/drawing/2014/main" id="{8C6925D6-0E52-5A4E-B2A9-6D033DB6D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8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79" name="Freeform 123">
              <a:extLst>
                <a:ext uri="{FF2B5EF4-FFF2-40B4-BE49-F238E27FC236}">
                  <a16:creationId xmlns:a16="http://schemas.microsoft.com/office/drawing/2014/main" id="{696ABC35-1B34-104F-82B1-8029C9B2D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0" name="Freeform 124">
              <a:extLst>
                <a:ext uri="{FF2B5EF4-FFF2-40B4-BE49-F238E27FC236}">
                  <a16:creationId xmlns:a16="http://schemas.microsoft.com/office/drawing/2014/main" id="{65A58CF0-98E2-3C49-B2C1-CB79B697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600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1" name="Text Box 125">
              <a:extLst>
                <a:ext uri="{FF2B5EF4-FFF2-40B4-BE49-F238E27FC236}">
                  <a16:creationId xmlns:a16="http://schemas.microsoft.com/office/drawing/2014/main" id="{50F32E1E-FAE6-AB4B-934B-DD71E9F51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696"/>
              <a:ext cx="23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/>
                <a:t>b</a:t>
              </a:r>
              <a:r>
                <a:rPr lang="en-US" sz="1599" b="0" baseline="-25000"/>
                <a:t>0</a:t>
              </a:r>
            </a:p>
          </p:txBody>
        </p:sp>
        <p:sp>
          <p:nvSpPr>
            <p:cNvPr id="301182" name="Line 126">
              <a:extLst>
                <a:ext uri="{FF2B5EF4-FFF2-40B4-BE49-F238E27FC236}">
                  <a16:creationId xmlns:a16="http://schemas.microsoft.com/office/drawing/2014/main" id="{4119F915-BE8A-7342-8061-E35AA6041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4032"/>
              <a:ext cx="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3" name="Line 127">
              <a:extLst>
                <a:ext uri="{FF2B5EF4-FFF2-40B4-BE49-F238E27FC236}">
                  <a16:creationId xmlns:a16="http://schemas.microsoft.com/office/drawing/2014/main" id="{71AEC7EE-8638-B244-B62E-4568EAE8B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4224"/>
              <a:ext cx="8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4" name="Freeform 128">
              <a:extLst>
                <a:ext uri="{FF2B5EF4-FFF2-40B4-BE49-F238E27FC236}">
                  <a16:creationId xmlns:a16="http://schemas.microsoft.com/office/drawing/2014/main" id="{F960F854-B1F9-5248-9C3B-4F16F3CEE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5" name="Freeform 129">
              <a:extLst>
                <a:ext uri="{FF2B5EF4-FFF2-40B4-BE49-F238E27FC236}">
                  <a16:creationId xmlns:a16="http://schemas.microsoft.com/office/drawing/2014/main" id="{061DFA79-9693-EF4B-BAE7-7F58895C3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3984"/>
              <a:ext cx="378" cy="277"/>
            </a:xfrm>
            <a:custGeom>
              <a:avLst/>
              <a:gdLst/>
              <a:ahLst/>
              <a:cxnLst>
                <a:cxn ang="0">
                  <a:pos x="382" y="140"/>
                </a:cxn>
                <a:cxn ang="0">
                  <a:pos x="378" y="166"/>
                </a:cxn>
                <a:cxn ang="0">
                  <a:pos x="370" y="192"/>
                </a:cxn>
                <a:cxn ang="0">
                  <a:pos x="359" y="214"/>
                </a:cxn>
                <a:cxn ang="0">
                  <a:pos x="340" y="236"/>
                </a:cxn>
                <a:cxn ang="0">
                  <a:pos x="317" y="254"/>
                </a:cxn>
                <a:cxn ang="0">
                  <a:pos x="294" y="266"/>
                </a:cxn>
                <a:cxn ang="0">
                  <a:pos x="267" y="273"/>
                </a:cxn>
                <a:cxn ang="0">
                  <a:pos x="237" y="277"/>
                </a:cxn>
                <a:cxn ang="0">
                  <a:pos x="237" y="277"/>
                </a:cxn>
                <a:cxn ang="0">
                  <a:pos x="0" y="277"/>
                </a:cxn>
                <a:cxn ang="0">
                  <a:pos x="0" y="27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7" y="0"/>
                </a:cxn>
                <a:cxn ang="0">
                  <a:pos x="237" y="0"/>
                </a:cxn>
                <a:cxn ang="0">
                  <a:pos x="267" y="3"/>
                </a:cxn>
                <a:cxn ang="0">
                  <a:pos x="294" y="11"/>
                </a:cxn>
                <a:cxn ang="0">
                  <a:pos x="317" y="22"/>
                </a:cxn>
                <a:cxn ang="0">
                  <a:pos x="340" y="40"/>
                </a:cxn>
                <a:cxn ang="0">
                  <a:pos x="359" y="62"/>
                </a:cxn>
                <a:cxn ang="0">
                  <a:pos x="370" y="85"/>
                </a:cxn>
                <a:cxn ang="0">
                  <a:pos x="378" y="110"/>
                </a:cxn>
                <a:cxn ang="0">
                  <a:pos x="382" y="140"/>
                </a:cxn>
              </a:cxnLst>
              <a:rect l="0" t="0" r="r" b="b"/>
              <a:pathLst>
                <a:path w="382" h="277">
                  <a:moveTo>
                    <a:pt x="382" y="140"/>
                  </a:moveTo>
                  <a:lnTo>
                    <a:pt x="378" y="166"/>
                  </a:lnTo>
                  <a:lnTo>
                    <a:pt x="370" y="192"/>
                  </a:lnTo>
                  <a:lnTo>
                    <a:pt x="359" y="214"/>
                  </a:lnTo>
                  <a:lnTo>
                    <a:pt x="340" y="236"/>
                  </a:lnTo>
                  <a:lnTo>
                    <a:pt x="317" y="254"/>
                  </a:lnTo>
                  <a:lnTo>
                    <a:pt x="294" y="266"/>
                  </a:lnTo>
                  <a:lnTo>
                    <a:pt x="267" y="273"/>
                  </a:lnTo>
                  <a:lnTo>
                    <a:pt x="237" y="277"/>
                  </a:lnTo>
                  <a:lnTo>
                    <a:pt x="237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67" y="3"/>
                  </a:lnTo>
                  <a:lnTo>
                    <a:pt x="294" y="11"/>
                  </a:lnTo>
                  <a:lnTo>
                    <a:pt x="317" y="22"/>
                  </a:lnTo>
                  <a:lnTo>
                    <a:pt x="340" y="40"/>
                  </a:lnTo>
                  <a:lnTo>
                    <a:pt x="359" y="62"/>
                  </a:lnTo>
                  <a:lnTo>
                    <a:pt x="370" y="85"/>
                  </a:lnTo>
                  <a:lnTo>
                    <a:pt x="378" y="110"/>
                  </a:lnTo>
                  <a:lnTo>
                    <a:pt x="382" y="14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6" name="Text Box 130">
              <a:extLst>
                <a:ext uri="{FF2B5EF4-FFF2-40B4-BE49-F238E27FC236}">
                  <a16:creationId xmlns:a16="http://schemas.microsoft.com/office/drawing/2014/main" id="{E2AB2592-7707-7B46-B265-72EE1F0E4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4108"/>
              <a:ext cx="23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1599" b="0"/>
                <a:t>a</a:t>
              </a:r>
              <a:r>
                <a:rPr lang="en-US" sz="1599" b="0" baseline="-25000"/>
                <a:t>0</a:t>
              </a:r>
            </a:p>
          </p:txBody>
        </p:sp>
        <p:sp>
          <p:nvSpPr>
            <p:cNvPr id="301187" name="Freeform 131">
              <a:extLst>
                <a:ext uri="{FF2B5EF4-FFF2-40B4-BE49-F238E27FC236}">
                  <a16:creationId xmlns:a16="http://schemas.microsoft.com/office/drawing/2014/main" id="{C9D28A9F-3FB5-054D-B144-D490E94C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344"/>
              <a:ext cx="144" cy="2304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188" name="Rectangle 132">
              <a:extLst>
                <a:ext uri="{FF2B5EF4-FFF2-40B4-BE49-F238E27FC236}">
                  <a16:creationId xmlns:a16="http://schemas.microsoft.com/office/drawing/2014/main" id="{DA8AA682-9B14-0844-8151-A44A7D509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40"/>
              <a:ext cx="43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out</a:t>
              </a:r>
              <a:r>
                <a:rPr lang="en-US" sz="1599" b="0" baseline="-25000"/>
                <a:t>0</a:t>
              </a:r>
            </a:p>
          </p:txBody>
        </p:sp>
        <p:sp>
          <p:nvSpPr>
            <p:cNvPr id="301189" name="Freeform 133">
              <a:extLst>
                <a:ext uri="{FF2B5EF4-FFF2-40B4-BE49-F238E27FC236}">
                  <a16:creationId xmlns:a16="http://schemas.microsoft.com/office/drawing/2014/main" id="{259B9128-6B42-6A49-8355-640F27F9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864"/>
              <a:ext cx="336" cy="3172"/>
            </a:xfrm>
            <a:custGeom>
              <a:avLst/>
              <a:gdLst/>
              <a:ahLst/>
              <a:cxnLst>
                <a:cxn ang="0">
                  <a:pos x="336" y="1056"/>
                </a:cxn>
                <a:cxn ang="0">
                  <a:pos x="0" y="1056"/>
                </a:cxn>
                <a:cxn ang="0">
                  <a:pos x="0" y="0"/>
                </a:cxn>
              </a:cxnLst>
              <a:rect l="0" t="0" r="r" b="b"/>
              <a:pathLst>
                <a:path w="336" h="1056">
                  <a:moveTo>
                    <a:pt x="336" y="1056"/>
                  </a:moveTo>
                  <a:lnTo>
                    <a:pt x="0" y="105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grpSp>
          <p:nvGrpSpPr>
            <p:cNvPr id="23626" name="Group 134">
              <a:extLst>
                <a:ext uri="{FF2B5EF4-FFF2-40B4-BE49-F238E27FC236}">
                  <a16:creationId xmlns:a16="http://schemas.microsoft.com/office/drawing/2014/main" id="{2631ABAD-8BCE-4445-8934-79BF52CE4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296"/>
              <a:ext cx="96" cy="96"/>
              <a:chOff x="240" y="4176"/>
              <a:chExt cx="192" cy="192"/>
            </a:xfrm>
          </p:grpSpPr>
          <p:sp>
            <p:nvSpPr>
              <p:cNvPr id="301191" name="Oval 135">
                <a:extLst>
                  <a:ext uri="{FF2B5EF4-FFF2-40B4-BE49-F238E27FC236}">
                    <a16:creationId xmlns:a16="http://schemas.microsoft.com/office/drawing/2014/main" id="{B69D84C0-7035-4548-B482-37F8E4F4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92" name="Rectangle 136">
                <a:extLst>
                  <a:ext uri="{FF2B5EF4-FFF2-40B4-BE49-F238E27FC236}">
                    <a16:creationId xmlns:a16="http://schemas.microsoft.com/office/drawing/2014/main" id="{8911FAD1-BCB9-FB45-B13D-525F88E6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</p:grpSp>
        <p:grpSp>
          <p:nvGrpSpPr>
            <p:cNvPr id="23627" name="Group 137">
              <a:extLst>
                <a:ext uri="{FF2B5EF4-FFF2-40B4-BE49-F238E27FC236}">
                  <a16:creationId xmlns:a16="http://schemas.microsoft.com/office/drawing/2014/main" id="{3C5D1995-E907-8D47-B6B5-30802476B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064"/>
              <a:ext cx="96" cy="96"/>
              <a:chOff x="240" y="4176"/>
              <a:chExt cx="192" cy="192"/>
            </a:xfrm>
          </p:grpSpPr>
          <p:sp>
            <p:nvSpPr>
              <p:cNvPr id="301194" name="Oval 138">
                <a:extLst>
                  <a:ext uri="{FF2B5EF4-FFF2-40B4-BE49-F238E27FC236}">
                    <a16:creationId xmlns:a16="http://schemas.microsoft.com/office/drawing/2014/main" id="{15DCBA56-3CF7-4A48-B558-A484D69EF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95" name="Rectangle 139">
                <a:extLst>
                  <a:ext uri="{FF2B5EF4-FFF2-40B4-BE49-F238E27FC236}">
                    <a16:creationId xmlns:a16="http://schemas.microsoft.com/office/drawing/2014/main" id="{D818ABA4-951F-1A40-A1B3-DE053391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</p:grpSp>
        <p:grpSp>
          <p:nvGrpSpPr>
            <p:cNvPr id="23628" name="Group 140">
              <a:extLst>
                <a:ext uri="{FF2B5EF4-FFF2-40B4-BE49-F238E27FC236}">
                  <a16:creationId xmlns:a16="http://schemas.microsoft.com/office/drawing/2014/main" id="{E2A7E159-D7C0-ED47-A5EA-5F9F83B7C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96" cy="96"/>
              <a:chOff x="240" y="4176"/>
              <a:chExt cx="192" cy="192"/>
            </a:xfrm>
          </p:grpSpPr>
          <p:sp>
            <p:nvSpPr>
              <p:cNvPr id="301197" name="Oval 141">
                <a:extLst>
                  <a:ext uri="{FF2B5EF4-FFF2-40B4-BE49-F238E27FC236}">
                    <a16:creationId xmlns:a16="http://schemas.microsoft.com/office/drawing/2014/main" id="{5DCE94D1-0733-C240-BA51-C91EE6890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198" name="Rectangle 142">
                <a:extLst>
                  <a:ext uri="{FF2B5EF4-FFF2-40B4-BE49-F238E27FC236}">
                    <a16:creationId xmlns:a16="http://schemas.microsoft.com/office/drawing/2014/main" id="{89854DDB-07E1-3D48-AEE9-24DF0E3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</p:grpSp>
        <p:grpSp>
          <p:nvGrpSpPr>
            <p:cNvPr id="23629" name="Group 143">
              <a:extLst>
                <a:ext uri="{FF2B5EF4-FFF2-40B4-BE49-F238E27FC236}">
                  <a16:creationId xmlns:a16="http://schemas.microsoft.com/office/drawing/2014/main" id="{6EEA2D5A-84E2-BA4A-896F-AA419AEEB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448"/>
              <a:ext cx="96" cy="96"/>
              <a:chOff x="240" y="4176"/>
              <a:chExt cx="192" cy="192"/>
            </a:xfrm>
          </p:grpSpPr>
          <p:sp>
            <p:nvSpPr>
              <p:cNvPr id="301200" name="Oval 144">
                <a:extLst>
                  <a:ext uri="{FF2B5EF4-FFF2-40B4-BE49-F238E27FC236}">
                    <a16:creationId xmlns:a16="http://schemas.microsoft.com/office/drawing/2014/main" id="{56B970E3-081F-DE4B-A662-D9621072C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3"/>
                <a:ext cx="96" cy="9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201" name="Rectangle 145">
                <a:extLst>
                  <a:ext uri="{FF2B5EF4-FFF2-40B4-BE49-F238E27FC236}">
                    <a16:creationId xmlns:a16="http://schemas.microsoft.com/office/drawing/2014/main" id="{565FD0CB-9EC5-B54E-B60E-5858E245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69"/>
                <a:ext cx="19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</p:grpSp>
        <p:grpSp>
          <p:nvGrpSpPr>
            <p:cNvPr id="23630" name="Group 146">
              <a:extLst>
                <a:ext uri="{FF2B5EF4-FFF2-40B4-BE49-F238E27FC236}">
                  <a16:creationId xmlns:a16="http://schemas.microsoft.com/office/drawing/2014/main" id="{2202CBBE-98B4-AE4C-B08A-B54D73DF6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976"/>
              <a:ext cx="96" cy="384"/>
              <a:chOff x="1584" y="2544"/>
              <a:chExt cx="96" cy="384"/>
            </a:xfrm>
          </p:grpSpPr>
          <p:grpSp>
            <p:nvGrpSpPr>
              <p:cNvPr id="23634" name="Group 147">
                <a:extLst>
                  <a:ext uri="{FF2B5EF4-FFF2-40B4-BE49-F238E27FC236}">
                    <a16:creationId xmlns:a16="http://schemas.microsoft.com/office/drawing/2014/main" id="{7FFC0D82-AA01-2442-88F5-DD12C3A908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544"/>
                <a:ext cx="96" cy="96"/>
                <a:chOff x="240" y="4176"/>
                <a:chExt cx="192" cy="192"/>
              </a:xfrm>
            </p:grpSpPr>
            <p:sp>
              <p:nvSpPr>
                <p:cNvPr id="301204" name="Oval 148">
                  <a:extLst>
                    <a:ext uri="{FF2B5EF4-FFF2-40B4-BE49-F238E27FC236}">
                      <a16:creationId xmlns:a16="http://schemas.microsoft.com/office/drawing/2014/main" id="{9F66117D-9F4F-044A-8BA5-BE520A3526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  <p:sp>
              <p:nvSpPr>
                <p:cNvPr id="301205" name="Rectangle 149">
                  <a:extLst>
                    <a:ext uri="{FF2B5EF4-FFF2-40B4-BE49-F238E27FC236}">
                      <a16:creationId xmlns:a16="http://schemas.microsoft.com/office/drawing/2014/main" id="{6B98434D-F01F-3D47-8B1D-6BA95976D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76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</p:grpSp>
          <p:grpSp>
            <p:nvGrpSpPr>
              <p:cNvPr id="23635" name="Group 150">
                <a:extLst>
                  <a:ext uri="{FF2B5EF4-FFF2-40B4-BE49-F238E27FC236}">
                    <a16:creationId xmlns:a16="http://schemas.microsoft.com/office/drawing/2014/main" id="{403887BD-8A40-AA4F-87DD-C50A02C80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688"/>
                <a:ext cx="96" cy="96"/>
                <a:chOff x="240" y="4176"/>
                <a:chExt cx="192" cy="192"/>
              </a:xfrm>
            </p:grpSpPr>
            <p:sp>
              <p:nvSpPr>
                <p:cNvPr id="301207" name="Oval 151">
                  <a:extLst>
                    <a:ext uri="{FF2B5EF4-FFF2-40B4-BE49-F238E27FC236}">
                      <a16:creationId xmlns:a16="http://schemas.microsoft.com/office/drawing/2014/main" id="{7E10EDFC-8ACE-0C4A-BA58-00A5E5BC5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23"/>
                  <a:ext cx="96" cy="9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  <p:sp>
              <p:nvSpPr>
                <p:cNvPr id="301208" name="Rectangle 152">
                  <a:extLst>
                    <a:ext uri="{FF2B5EF4-FFF2-40B4-BE49-F238E27FC236}">
                      <a16:creationId xmlns:a16="http://schemas.microsoft.com/office/drawing/2014/main" id="{77A63E1A-F47B-0449-BF92-B16A3F8E4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69"/>
                  <a:ext cx="192" cy="2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</p:grpSp>
          <p:grpSp>
            <p:nvGrpSpPr>
              <p:cNvPr id="23636" name="Group 153">
                <a:extLst>
                  <a:ext uri="{FF2B5EF4-FFF2-40B4-BE49-F238E27FC236}">
                    <a16:creationId xmlns:a16="http://schemas.microsoft.com/office/drawing/2014/main" id="{E1C237E4-E6E9-CB41-939A-D061C7E0A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32"/>
                <a:ext cx="96" cy="96"/>
                <a:chOff x="240" y="4176"/>
                <a:chExt cx="192" cy="192"/>
              </a:xfrm>
            </p:grpSpPr>
            <p:sp>
              <p:nvSpPr>
                <p:cNvPr id="301210" name="Oval 154">
                  <a:extLst>
                    <a:ext uri="{FF2B5EF4-FFF2-40B4-BE49-F238E27FC236}">
                      <a16:creationId xmlns:a16="http://schemas.microsoft.com/office/drawing/2014/main" id="{5A1FD7C3-6FCA-194C-BF82-3C23C506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423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  <p:sp>
              <p:nvSpPr>
                <p:cNvPr id="301211" name="Rectangle 155">
                  <a:extLst>
                    <a:ext uri="{FF2B5EF4-FFF2-40B4-BE49-F238E27FC236}">
                      <a16:creationId xmlns:a16="http://schemas.microsoft.com/office/drawing/2014/main" id="{5D43548F-69E6-7D46-A243-F9DF5F7F8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" y="4183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398"/>
                </a:p>
              </p:txBody>
            </p:sp>
          </p:grpSp>
        </p:grpSp>
        <p:grpSp>
          <p:nvGrpSpPr>
            <p:cNvPr id="23631" name="Group 156">
              <a:extLst>
                <a:ext uri="{FF2B5EF4-FFF2-40B4-BE49-F238E27FC236}">
                  <a16:creationId xmlns:a16="http://schemas.microsoft.com/office/drawing/2014/main" id="{0C4EA9A0-D2CA-8F41-9596-6045DA131A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816"/>
              <a:ext cx="96" cy="96"/>
              <a:chOff x="240" y="4176"/>
              <a:chExt cx="192" cy="192"/>
            </a:xfrm>
          </p:grpSpPr>
          <p:sp>
            <p:nvSpPr>
              <p:cNvPr id="301213" name="Oval 157">
                <a:extLst>
                  <a:ext uri="{FF2B5EF4-FFF2-40B4-BE49-F238E27FC236}">
                    <a16:creationId xmlns:a16="http://schemas.microsoft.com/office/drawing/2014/main" id="{E7E352BA-63E8-8947-A885-4AE4D979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  <p:sp>
            <p:nvSpPr>
              <p:cNvPr id="301214" name="Rectangle 158">
                <a:extLst>
                  <a:ext uri="{FF2B5EF4-FFF2-40B4-BE49-F238E27FC236}">
                    <a16:creationId xmlns:a16="http://schemas.microsoft.com/office/drawing/2014/main" id="{AFC5B4C1-1E7F-FB48-90A6-F2102DCF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398"/>
              </a:p>
            </p:txBody>
          </p:sp>
        </p:grpSp>
      </p:grpSp>
      <p:sp>
        <p:nvSpPr>
          <p:cNvPr id="301221" name="Rectangle 165">
            <a:extLst>
              <a:ext uri="{FF2B5EF4-FFF2-40B4-BE49-F238E27FC236}">
                <a16:creationId xmlns:a16="http://schemas.microsoft.com/office/drawing/2014/main" id="{04D72921-0A58-EB41-939F-5B6FC583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11" y="4190377"/>
            <a:ext cx="3335479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en-US" sz="2000" dirty="0">
                <a:latin typeface="Courier New" pitchFamily="49" charset="0"/>
              </a:rPr>
              <a:t>Out = [s: A; 1: B;];</a:t>
            </a:r>
          </a:p>
        </p:txBody>
      </p:sp>
      <p:grpSp>
        <p:nvGrpSpPr>
          <p:cNvPr id="23558" name="Group 170">
            <a:extLst>
              <a:ext uri="{FF2B5EF4-FFF2-40B4-BE49-F238E27FC236}">
                <a16:creationId xmlns:a16="http://schemas.microsoft.com/office/drawing/2014/main" id="{78B9F085-DCC2-FF4B-BF8C-F5DF9E20C2F8}"/>
              </a:ext>
            </a:extLst>
          </p:cNvPr>
          <p:cNvGrpSpPr>
            <a:grpSpLocks/>
          </p:cNvGrpSpPr>
          <p:nvPr/>
        </p:nvGrpSpPr>
        <p:grpSpPr bwMode="auto">
          <a:xfrm>
            <a:off x="1388036" y="2476139"/>
            <a:ext cx="2200973" cy="1256556"/>
            <a:chOff x="3497" y="2064"/>
            <a:chExt cx="1387" cy="792"/>
          </a:xfrm>
        </p:grpSpPr>
        <p:sp>
          <p:nvSpPr>
            <p:cNvPr id="301222" name="Rectangle 166">
              <a:extLst>
                <a:ext uri="{FF2B5EF4-FFF2-40B4-BE49-F238E27FC236}">
                  <a16:creationId xmlns:a16="http://schemas.microsoft.com/office/drawing/2014/main" id="{38642997-A19D-D34B-96FE-5DFAC9FAB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064"/>
              <a:ext cx="18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s</a:t>
              </a:r>
            </a:p>
          </p:txBody>
        </p:sp>
        <p:sp>
          <p:nvSpPr>
            <p:cNvPr id="301215" name="Line 159">
              <a:extLst>
                <a:ext uri="{FF2B5EF4-FFF2-40B4-BE49-F238E27FC236}">
                  <a16:creationId xmlns:a16="http://schemas.microsoft.com/office/drawing/2014/main" id="{920B944E-8F70-E24A-90A4-7D21C0885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96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216" name="Line 160">
              <a:extLst>
                <a:ext uri="{FF2B5EF4-FFF2-40B4-BE49-F238E27FC236}">
                  <a16:creationId xmlns:a16="http://schemas.microsoft.com/office/drawing/2014/main" id="{44DB74D0-E96B-964C-896B-FA1DEDACF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217" name="Rectangle 161">
              <a:extLst>
                <a:ext uri="{FF2B5EF4-FFF2-40B4-BE49-F238E27FC236}">
                  <a16:creationId xmlns:a16="http://schemas.microsoft.com/office/drawing/2014/main" id="{73788D52-613C-2541-B13A-A4A453DB1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80"/>
              <a:ext cx="20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B</a:t>
              </a:r>
            </a:p>
          </p:txBody>
        </p:sp>
        <p:sp>
          <p:nvSpPr>
            <p:cNvPr id="301218" name="Rectangle 162">
              <a:extLst>
                <a:ext uri="{FF2B5EF4-FFF2-40B4-BE49-F238E27FC236}">
                  <a16:creationId xmlns:a16="http://schemas.microsoft.com/office/drawing/2014/main" id="{986D4CCE-74B2-F447-B2ED-CA8AEC2A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640"/>
              <a:ext cx="20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A</a:t>
              </a:r>
            </a:p>
          </p:txBody>
        </p:sp>
        <p:sp>
          <p:nvSpPr>
            <p:cNvPr id="301219" name="Line 163">
              <a:extLst>
                <a:ext uri="{FF2B5EF4-FFF2-40B4-BE49-F238E27FC236}">
                  <a16:creationId xmlns:a16="http://schemas.microsoft.com/office/drawing/2014/main" id="{A47B1160-482D-9843-9ECE-42595BD30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2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220" name="Rectangle 164">
              <a:extLst>
                <a:ext uri="{FF2B5EF4-FFF2-40B4-BE49-F238E27FC236}">
                  <a16:creationId xmlns:a16="http://schemas.microsoft.com/office/drawing/2014/main" id="{857B9C6C-DE5A-D14B-8FC4-380560BC0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486"/>
              <a:ext cx="325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599" b="0"/>
                <a:t>Out</a:t>
              </a:r>
            </a:p>
          </p:txBody>
        </p:sp>
        <p:sp>
          <p:nvSpPr>
            <p:cNvPr id="301223" name="Freeform 167">
              <a:extLst>
                <a:ext uri="{FF2B5EF4-FFF2-40B4-BE49-F238E27FC236}">
                  <a16:creationId xmlns:a16="http://schemas.microsoft.com/office/drawing/2014/main" id="{B736817D-14AA-8E4D-B0E4-17EF34F3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208"/>
              <a:ext cx="432" cy="144"/>
            </a:xfrm>
            <a:custGeom>
              <a:avLst/>
              <a:gdLst/>
              <a:ahLst/>
              <a:cxnLst>
                <a:cxn ang="0">
                  <a:pos x="432" y="144"/>
                </a:cxn>
                <a:cxn ang="0">
                  <a:pos x="432" y="0"/>
                </a:cxn>
                <a:cxn ang="0">
                  <a:pos x="0" y="0"/>
                </a:cxn>
              </a:cxnLst>
              <a:rect l="0" t="0" r="r" b="b"/>
              <a:pathLst>
                <a:path w="432" h="144">
                  <a:moveTo>
                    <a:pt x="432" y="144"/>
                  </a:moveTo>
                  <a:lnTo>
                    <a:pt x="432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2398"/>
            </a:p>
          </p:txBody>
        </p:sp>
        <p:sp>
          <p:nvSpPr>
            <p:cNvPr id="301224" name="AutoShape 168">
              <a:extLst>
                <a:ext uri="{FF2B5EF4-FFF2-40B4-BE49-F238E27FC236}">
                  <a16:creationId xmlns:a16="http://schemas.microsoft.com/office/drawing/2014/main" id="{EF7ED7CB-C716-3441-84D2-706134E61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28"/>
              <a:ext cx="419" cy="52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387" tIns="45694" rIns="91387" bIns="45694" anchor="ctr"/>
            <a:lstStyle/>
            <a:p>
              <a:pPr eaLnBrk="1" hangingPunct="1">
                <a:defRPr/>
              </a:pPr>
              <a:r>
                <a:rPr lang="en-US" sz="1200" b="0"/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2147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2637" cy="779463"/>
          </a:xfrm>
        </p:spPr>
        <p:txBody>
          <a:bodyPr/>
          <a:lstStyle/>
          <a:p>
            <a:r>
              <a:rPr lang="en-US" dirty="0"/>
              <a:t>5-cycle SEQ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14CD4E-5B8D-644F-A812-B6067559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1" y="2657475"/>
            <a:ext cx="2196895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6500F-0175-2842-89CE-4C70007BE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67" y="3988268"/>
            <a:ext cx="2560958" cy="1742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2734C7-E9A0-764A-95FC-17C098352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88" y="1096343"/>
            <a:ext cx="2012713" cy="17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1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2637" cy="779463"/>
          </a:xfrm>
        </p:spPr>
        <p:txBody>
          <a:bodyPr/>
          <a:lstStyle/>
          <a:p>
            <a:r>
              <a:rPr lang="en-US" dirty="0"/>
              <a:t>5-cycle SEQ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3BC9A-F176-E14A-AB6D-FE57BF46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1" y="2363012"/>
            <a:ext cx="1858962" cy="1572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FDEB3-1DFE-A64C-AFC4-42ECBDBB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58" y="4247112"/>
            <a:ext cx="2418763" cy="1727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06BC3-815B-C940-A61B-5440AE8CA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07" y="1148715"/>
            <a:ext cx="1928812" cy="14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3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6050" y="1670050"/>
            <a:ext cx="4275137" cy="4255294"/>
          </a:xfrm>
        </p:spPr>
        <p:txBody>
          <a:bodyPr/>
          <a:lstStyle/>
          <a:p>
            <a:r>
              <a:rPr lang="en-US" sz="2000" dirty="0"/>
              <a:t>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Blue boxes: predesigned hardware blocks</a:t>
            </a:r>
          </a:p>
          <a:p>
            <a:pPr lvl="1"/>
            <a:r>
              <a:rPr lang="en-US" dirty="0"/>
              <a:t>E.g., memories, ALU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Gray boxes: control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White ovals: labels for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Thick lines: 64-bit word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Thin lines: 4-8 bit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Dotted lines: 1-bit values</a:t>
            </a:r>
          </a:p>
          <a:p>
            <a:pPr lvl="1"/>
            <a:endParaRPr lang="en-US" sz="1800" dirty="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8861" y="603250"/>
            <a:ext cx="4093664" cy="60960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82043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5006" y="146050"/>
            <a:ext cx="8704262" cy="779463"/>
          </a:xfrm>
        </p:spPr>
        <p:txBody>
          <a:bodyPr/>
          <a:lstStyle/>
          <a:p>
            <a:r>
              <a:rPr lang="en-US" dirty="0"/>
              <a:t>Computed Values - Variables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8656" y="925513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18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400" dirty="0" err="1"/>
              <a:t>valM</a:t>
            </a:r>
            <a:r>
              <a:rPr lang="en-US" sz="1400" dirty="0"/>
              <a:t>	Value from memory</a:t>
            </a:r>
            <a:endParaRPr lang="en-US" sz="1600" dirty="0"/>
          </a:p>
          <a:p>
            <a:pPr marL="0" indent="0">
              <a:tabLst>
                <a:tab pos="1485900" algn="l"/>
              </a:tabLst>
            </a:pPr>
            <a:r>
              <a:rPr lang="en-US" sz="18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400" dirty="0" err="1"/>
              <a:t>valE</a:t>
            </a:r>
            <a:r>
              <a:rPr lang="en-US" sz="14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400" dirty="0" err="1"/>
              <a:t>Cnd</a:t>
            </a:r>
            <a:r>
              <a:rPr lang="en-US" sz="1400" dirty="0"/>
              <a:t>	Branch/move flag</a:t>
            </a:r>
          </a:p>
          <a:p>
            <a:pPr marL="0" indent="0">
              <a:tabLst>
                <a:tab pos="1485900" algn="l"/>
              </a:tabLst>
            </a:pPr>
            <a:r>
              <a:rPr lang="en-US" sz="18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400" dirty="0" err="1"/>
              <a:t>srcA</a:t>
            </a:r>
            <a:r>
              <a:rPr lang="en-US" sz="14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400" dirty="0" err="1"/>
              <a:t>srcB</a:t>
            </a:r>
            <a:r>
              <a:rPr lang="en-US" sz="14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400" dirty="0" err="1"/>
              <a:t>dstE</a:t>
            </a:r>
            <a:r>
              <a:rPr lang="en-US" sz="14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400" dirty="0" err="1"/>
              <a:t>dstM</a:t>
            </a:r>
            <a:r>
              <a:rPr lang="en-US" sz="14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400" dirty="0" err="1"/>
              <a:t>valA</a:t>
            </a:r>
            <a:r>
              <a:rPr lang="en-US" sz="1400" dirty="0"/>
              <a:t>	Register value A</a:t>
            </a:r>
          </a:p>
          <a:p>
            <a:pPr marL="0" indent="0">
              <a:tabLst>
                <a:tab pos="1485900" algn="l"/>
              </a:tabLst>
            </a:pPr>
            <a:r>
              <a:rPr lang="en-US" sz="1400" dirty="0"/>
              <a:t>          </a:t>
            </a:r>
            <a:r>
              <a:rPr lang="en-US" sz="1400" dirty="0" err="1"/>
              <a:t>valB</a:t>
            </a:r>
            <a:r>
              <a:rPr lang="en-US" sz="1400" dirty="0"/>
              <a:t>	Register value B</a:t>
            </a:r>
          </a:p>
          <a:p>
            <a:pPr marL="0" indent="0">
              <a:tabLst>
                <a:tab pos="1485900" algn="l"/>
              </a:tabLst>
            </a:pPr>
            <a:r>
              <a:rPr lang="en-US" sz="1800" dirty="0"/>
              <a:t>Fetch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icode</a:t>
            </a:r>
            <a:r>
              <a:rPr lang="en-US" sz="1400" dirty="0"/>
              <a:t>	Instruction code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ifun</a:t>
            </a:r>
            <a:r>
              <a:rPr lang="en-US" sz="1400" dirty="0"/>
              <a:t>	Instruction function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rA</a:t>
            </a:r>
            <a:r>
              <a:rPr lang="en-US" sz="1400" dirty="0"/>
              <a:t>	Instr. Register A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rB</a:t>
            </a:r>
            <a:r>
              <a:rPr lang="en-US" sz="1400" dirty="0"/>
              <a:t>	Instr. Register B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valC</a:t>
            </a:r>
            <a:r>
              <a:rPr lang="en-US" sz="1400" dirty="0"/>
              <a:t>	Instruction constant</a:t>
            </a:r>
          </a:p>
          <a:p>
            <a:pPr lvl="1">
              <a:buNone/>
              <a:tabLst>
                <a:tab pos="1485900" algn="l"/>
              </a:tabLst>
            </a:pPr>
            <a:r>
              <a:rPr lang="en-US" sz="1400" dirty="0" err="1"/>
              <a:t>valP</a:t>
            </a:r>
            <a:r>
              <a:rPr lang="en-US" sz="1400" dirty="0"/>
              <a:t>	Incremented PC</a:t>
            </a:r>
          </a:p>
          <a:p>
            <a:pPr marL="498475" lvl="1" indent="0">
              <a:buNone/>
              <a:tabLst>
                <a:tab pos="1485900" algn="l"/>
              </a:tabLst>
            </a:pPr>
            <a:endParaRPr lang="en-US" sz="14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FDE2DC8-7F52-164F-9405-8E4C33B48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3671" y="822735"/>
            <a:ext cx="3946273" cy="587651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749096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834548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394450" y="984250"/>
            <a:ext cx="231432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65850" y="1974850"/>
            <a:ext cx="2532416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Immediate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503238" y="24384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</a:rPr>
              <a:t> V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017838" y="2438400"/>
            <a:ext cx="609600" cy="304800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/>
                <a:t>rB</a:t>
              </a:r>
              <a:endParaRPr lang="en-US" dirty="0"/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408238" y="2438400"/>
            <a:ext cx="609600" cy="304800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3627438" y="24384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394450" y="29654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03238" y="34290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408238" y="3429000"/>
            <a:ext cx="609600" cy="304800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017838" y="3429000"/>
            <a:ext cx="609600" cy="304800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3627438" y="34290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394450" y="40322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Memory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503238" y="4495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),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408238" y="4495800"/>
            <a:ext cx="609600" cy="304800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017838" y="4495800"/>
            <a:ext cx="609600" cy="304800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3627438" y="44958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53550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irmovq</a:t>
            </a:r>
            <a:r>
              <a:rPr lang="en-US" dirty="0"/>
              <a:t> V, </a:t>
            </a:r>
            <a:r>
              <a:rPr lang="en-US" dirty="0" err="1"/>
              <a:t>rB</a:t>
            </a:r>
            <a:endParaRPr lang="en-US" dirty="0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1" y="2279650"/>
            <a:ext cx="5901738" cy="2819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Fetch</a:t>
            </a:r>
          </a:p>
          <a:p>
            <a:pPr marL="357187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valC</a:t>
            </a:r>
            <a:r>
              <a:rPr lang="en-US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&lt;- 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via ALU</a:t>
            </a:r>
          </a:p>
          <a:p>
            <a:pPr marL="0" indent="0"/>
            <a:r>
              <a:rPr lang="en-US" dirty="0"/>
              <a:t>	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ALU_A &lt;-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valC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; ALU_B &lt;- 0; Add;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valE</a:t>
            </a:r>
            <a:endParaRPr lang="en-US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457200" indent="-457200">
              <a:buAutoNum type="arabicPeriod" startAt="3"/>
            </a:pPr>
            <a:r>
              <a:rPr lang="en-US" dirty="0"/>
              <a:t>Transfer</a:t>
            </a:r>
          </a:p>
          <a:p>
            <a:pPr marL="0" indent="0"/>
            <a:r>
              <a:rPr lang="en-US" dirty="0"/>
              <a:t>	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dstE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&lt;-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rB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;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valE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&lt;- </a:t>
            </a:r>
            <a:r>
              <a:rPr lang="en-US" sz="200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valE</a:t>
            </a:r>
            <a:r>
              <a:rPr lang="en-US" sz="200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, write</a:t>
            </a:r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E6C8E-FD21-EE48-A08D-076AF0EB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259681"/>
            <a:ext cx="6642100" cy="39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70141-5A0E-C14F-A10D-4EE6CBEB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23" y="3526082"/>
            <a:ext cx="1858962" cy="1572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C3930-2329-D54A-B969-2344FDCAE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349" y="1798971"/>
            <a:ext cx="2124710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092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rmmovq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D(</a:t>
            </a:r>
            <a:r>
              <a:rPr lang="en-US" dirty="0" err="1"/>
              <a:t>rB</a:t>
            </a:r>
            <a:r>
              <a:rPr lang="en-US" dirty="0"/>
              <a:t>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2279650"/>
            <a:ext cx="6400800" cy="4318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Fetch</a:t>
            </a:r>
          </a:p>
          <a:p>
            <a:pPr marL="0" indent="0"/>
            <a:r>
              <a:rPr lang="en-US" dirty="0"/>
              <a:t>	</a:t>
            </a:r>
            <a:r>
              <a:rPr lang="en-US" sz="2000" dirty="0" err="1">
                <a:solidFill>
                  <a:schemeClr val="tx1"/>
                </a:solidFill>
              </a:rPr>
              <a:t>valC</a:t>
            </a:r>
            <a:r>
              <a:rPr lang="en-US" sz="2000" dirty="0">
                <a:solidFill>
                  <a:schemeClr val="tx1"/>
                </a:solidFill>
              </a:rPr>
              <a:t> &lt;- D;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Decode</a:t>
            </a:r>
          </a:p>
          <a:p>
            <a:pPr marL="357187" lvl="1" indent="0">
              <a:buNone/>
            </a:pPr>
            <a:r>
              <a:rPr lang="en-US" dirty="0"/>
              <a:t>	 </a:t>
            </a:r>
            <a:r>
              <a:rPr lang="en-US" dirty="0" err="1"/>
              <a:t>valA</a:t>
            </a:r>
            <a:r>
              <a:rPr lang="en-US" dirty="0"/>
              <a:t> &lt;- R[</a:t>
            </a:r>
            <a:r>
              <a:rPr lang="en-US" dirty="0" err="1"/>
              <a:t>rA</a:t>
            </a:r>
            <a:r>
              <a:rPr lang="en-US" dirty="0"/>
              <a:t>]; </a:t>
            </a:r>
            <a:r>
              <a:rPr lang="en-US" dirty="0" err="1"/>
              <a:t>valB</a:t>
            </a:r>
            <a:r>
              <a:rPr lang="en-US" dirty="0"/>
              <a:t> &lt;- R[</a:t>
            </a:r>
            <a:r>
              <a:rPr lang="en-US" dirty="0" err="1"/>
              <a:t>rB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</a:t>
            </a:r>
          </a:p>
          <a:p>
            <a:pPr marL="357187" lvl="1" indent="0">
              <a:buNone/>
            </a:pPr>
            <a:r>
              <a:rPr lang="en-US" dirty="0"/>
              <a:t>   	ALU_A &lt;- </a:t>
            </a:r>
            <a:r>
              <a:rPr lang="en-US" dirty="0" err="1"/>
              <a:t>valC</a:t>
            </a:r>
            <a:r>
              <a:rPr lang="en-US" dirty="0"/>
              <a:t>; ALU_B &lt;- </a:t>
            </a:r>
            <a:r>
              <a:rPr lang="en-US" dirty="0" err="1"/>
              <a:t>valB</a:t>
            </a:r>
            <a:r>
              <a:rPr lang="en-US" dirty="0"/>
              <a:t>; </a:t>
            </a:r>
            <a:r>
              <a:rPr lang="en-US" dirty="0" err="1"/>
              <a:t>add;valE</a:t>
            </a:r>
            <a:r>
              <a:rPr lang="en-US" dirty="0"/>
              <a:t> </a:t>
            </a:r>
          </a:p>
          <a:p>
            <a:pPr marL="357187" lvl="1" indent="0">
              <a:buNone/>
            </a:pPr>
            <a:endParaRPr lang="en-US" dirty="0"/>
          </a:p>
          <a:p>
            <a:pPr marL="0" indent="0"/>
            <a:r>
              <a:rPr lang="en-US" dirty="0"/>
              <a:t>3. Memory Write</a:t>
            </a:r>
          </a:p>
          <a:p>
            <a:pPr marL="0" indent="0"/>
            <a:r>
              <a:rPr lang="en-US" sz="20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	</a:t>
            </a:r>
            <a:r>
              <a:rPr lang="en-US" sz="2000" b="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M_addr</a:t>
            </a:r>
            <a:r>
              <a:rPr lang="en-US" sz="20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&lt;- </a:t>
            </a:r>
            <a:r>
              <a:rPr lang="en-US" sz="2000" b="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valE</a:t>
            </a:r>
            <a:r>
              <a:rPr lang="en-US" sz="20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; </a:t>
            </a:r>
            <a:r>
              <a:rPr lang="en-US" sz="2000" b="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M_data</a:t>
            </a:r>
            <a:r>
              <a:rPr lang="en-US" sz="20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&lt;- </a:t>
            </a:r>
            <a:r>
              <a:rPr lang="en-US" sz="2000" b="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valA</a:t>
            </a:r>
            <a:r>
              <a:rPr lang="en-US" sz="2000" b="0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; </a:t>
            </a:r>
            <a:r>
              <a:rPr lang="en-US" sz="2000" b="0" dirty="0" err="1">
                <a:solidFill>
                  <a:schemeClr val="accent4">
                    <a:lumMod val="90000"/>
                    <a:lumOff val="10000"/>
                  </a:schemeClr>
                </a:solidFill>
              </a:rPr>
              <a:t>M_write</a:t>
            </a:r>
            <a:endParaRPr lang="en-US" sz="2000" b="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2">
              <a:buFont typeface="Wingdings" pitchFamily="2" charset="2"/>
              <a:buNone/>
            </a:pPr>
            <a:endParaRPr lang="en-US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57FDF-1CE3-714F-83D6-812940A6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1462881"/>
            <a:ext cx="65532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9E397-16ED-C641-A63F-446CEECB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48" y="3472496"/>
            <a:ext cx="1694657" cy="1433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E71BD-A0D6-C64B-9C8E-810E285C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44" y="1862931"/>
            <a:ext cx="2052256" cy="1465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4CAC8-BDFF-1D4C-A859-02EB27F60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994" y="5131753"/>
            <a:ext cx="1928812" cy="14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161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6326FC1-1146-F047-A080-43640C0B184F}"/>
              </a:ext>
            </a:extLst>
          </p:cNvPr>
          <p:cNvSpPr txBox="1">
            <a:spLocks/>
          </p:cNvSpPr>
          <p:nvPr/>
        </p:nvSpPr>
        <p:spPr bwMode="auto">
          <a:xfrm>
            <a:off x="374650" y="319857"/>
            <a:ext cx="8526780" cy="87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591" dirty="0">
                <a:solidFill>
                  <a:schemeClr val="accent1"/>
                </a:solidFill>
                <a:latin typeface="Calibri" panose="020F0502020204030204" pitchFamily="34" charset="0"/>
              </a:rPr>
              <a:t>Machine Org. from Building Blocks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E691B2EB-BB9A-984B-B384-23CF551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66" y="2008862"/>
            <a:ext cx="380294" cy="144511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PC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C29CD2E1-A903-7240-8022-9BA631E0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89" y="1876664"/>
            <a:ext cx="1369060" cy="76058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Registers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B6A721B2-E95D-C547-A5B5-3E9FDBC5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0" y="1432987"/>
            <a:ext cx="3194473" cy="22057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CPU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8993522-06A1-3542-B960-78584080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1" y="1192136"/>
            <a:ext cx="2133600" cy="274051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Memory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5723A2D1-B7EE-074B-82E3-7CED516C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1876664"/>
            <a:ext cx="2281767" cy="10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 dirty="0">
                <a:latin typeface="Helvetica" pitchFamily="2" charset="0"/>
              </a:rPr>
              <a:t>Object Code</a:t>
            </a:r>
          </a:p>
          <a:p>
            <a:r>
              <a:rPr lang="en-US" altLang="en-US" sz="1797" b="0" dirty="0">
                <a:latin typeface="Helvetica" pitchFamily="2" charset="0"/>
              </a:rPr>
              <a:t>Program Data</a:t>
            </a:r>
          </a:p>
          <a:p>
            <a:r>
              <a:rPr lang="en-US" altLang="en-US" sz="1797" b="0" dirty="0">
                <a:latin typeface="Helvetica" pitchFamily="2" charset="0"/>
              </a:rPr>
              <a:t>Stack</a:t>
            </a:r>
          </a:p>
          <a:p>
            <a:r>
              <a:rPr lang="en-US" altLang="en-US" sz="1797" b="0" dirty="0">
                <a:latin typeface="Helvetica" pitchFamily="2" charset="0"/>
              </a:rPr>
              <a:t>OS Data/Code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B6B4C901-0888-FB42-9511-81CA7A2F4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193576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67E39D2-EA6F-3445-AE00-5F48B303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725988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BA36204B-662C-8E41-88D3-172937C27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3258401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5F0618EF-7E74-904F-BA43-CF1A4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1787929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Addresses</a:t>
            </a:r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94459226-122F-A547-AD97-B9DDAA77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2345695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Data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5E61D3B9-C5A0-554B-A360-9A9706C8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32" y="2878107"/>
            <a:ext cx="1673296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Instructions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3240E34B-97D7-3744-868C-0A44ACDE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54" y="2815516"/>
            <a:ext cx="1369060" cy="68453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 dirty="0"/>
              <a:t>Condition</a:t>
            </a:r>
          </a:p>
          <a:p>
            <a:r>
              <a:rPr lang="en-US" altLang="en-US" sz="2395" dirty="0"/>
              <a:t>Codes</a:t>
            </a: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30D236-36FC-8C4E-B5AB-839BD2745386}"/>
              </a:ext>
            </a:extLst>
          </p:cNvPr>
          <p:cNvSpPr>
            <a:spLocks/>
          </p:cNvSpPr>
          <p:nvPr/>
        </p:nvSpPr>
        <p:spPr bwMode="auto">
          <a:xfrm>
            <a:off x="3545728" y="2014521"/>
            <a:ext cx="456353" cy="1293001"/>
          </a:xfrm>
          <a:custGeom>
            <a:avLst/>
            <a:gdLst>
              <a:gd name="T0" fmla="*/ 0 w 288"/>
              <a:gd name="T1" fmla="*/ 0 h 816"/>
              <a:gd name="T2" fmla="*/ 2147483646 w 288"/>
              <a:gd name="T3" fmla="*/ 2147483646 h 816"/>
              <a:gd name="T4" fmla="*/ 2147483646 w 288"/>
              <a:gd name="T5" fmla="*/ 2147483646 h 816"/>
              <a:gd name="T6" fmla="*/ 0 w 288"/>
              <a:gd name="T7" fmla="*/ 2147483646 h 816"/>
              <a:gd name="T8" fmla="*/ 0 w 288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816"/>
              <a:gd name="T17" fmla="*/ 288 w 288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816">
                <a:moveTo>
                  <a:pt x="0" y="0"/>
                </a:moveTo>
                <a:lnTo>
                  <a:pt x="288" y="192"/>
                </a:lnTo>
                <a:lnTo>
                  <a:pt x="288" y="624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395" dirty="0"/>
              <a:t>ALU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759803F-AED9-6B4E-F7B2-F7E25E1C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91" y="3655074"/>
            <a:ext cx="1993801" cy="21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A92D4-EF56-FA51-DCCC-04ED2FED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53" y="3721396"/>
            <a:ext cx="1917638" cy="1778626"/>
          </a:xfrm>
          <a:prstGeom prst="rect">
            <a:avLst/>
          </a:prstGeom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A4AFCE36-7AAA-98B2-F402-5488A5F1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60" y="5682201"/>
            <a:ext cx="1410524" cy="84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96701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91481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05075"/>
            <a:ext cx="4040188" cy="619125"/>
            <a:chOff x="576" y="1578"/>
            <a:chExt cx="2545" cy="390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5" y="157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19440"/>
            <a:ext cx="7010400" cy="614363"/>
            <a:chOff x="576" y="1965"/>
            <a:chExt cx="4416" cy="387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5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27462"/>
            <a:ext cx="4038600" cy="311151"/>
            <a:chOff x="576" y="2348"/>
            <a:chExt cx="2544" cy="196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48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</a:t>
              </a: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4038600" cy="304800"/>
            <a:chOff x="576" y="2928"/>
            <a:chExt cx="2544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B43FA4DC-8B8E-EA9F-01E2-4D3D0B57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227524"/>
            <a:ext cx="6553200" cy="381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4038600" cy="304800"/>
            <a:chOff x="576" y="2352"/>
            <a:chExt cx="2544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</a:t>
              </a: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4038600" cy="304800"/>
            <a:chOff x="576" y="2928"/>
            <a:chExt cx="2544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BA5523B-63FC-3670-E36C-6EEAF4BA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227524"/>
            <a:ext cx="6553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691368"/>
            <a:ext cx="8294687" cy="779463"/>
          </a:xfrm>
        </p:spPr>
        <p:txBody>
          <a:bodyPr/>
          <a:lstStyle/>
          <a:p>
            <a:pPr lvl="1"/>
            <a:r>
              <a:rPr lang="en-US" dirty="0"/>
              <a:t>Use ALU for address computation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4038600" cy="304800"/>
            <a:chOff x="576" y="2352"/>
            <a:chExt cx="2544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</a:t>
              </a: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4038600" cy="304800"/>
            <a:chOff x="576" y="2928"/>
            <a:chExt cx="2544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E923DF8D-6763-8A5B-D024-E75FD0EB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227524"/>
            <a:ext cx="6553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7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valA</a:t>
              </a:r>
              <a:endParaRPr lang="en-US" sz="1600" dirty="0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value to memory  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4038600" cy="304800"/>
            <a:chOff x="576" y="2928"/>
            <a:chExt cx="2544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013A1F0-262F-D16D-4344-88829DE8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227524"/>
            <a:ext cx="6553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40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rA:rB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valA</a:t>
              </a:r>
              <a:endParaRPr lang="en-US" sz="1600" dirty="0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Write value to memory  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4038600" cy="304800"/>
            <a:chOff x="576" y="2928"/>
            <a:chExt cx="2544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>
                  <a:sym typeface="Symbol" pitchFamily="18" charset="2"/>
                </a:rPr>
                <a:t>PC &lt;- </a:t>
              </a:r>
              <a:r>
                <a:rPr lang="en-US" sz="1600" dirty="0" err="1">
                  <a:sym typeface="Symbol" pitchFamily="18" charset="2"/>
                </a:rPr>
                <a:t>valP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013A1F0-262F-D16D-4344-88829DE8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5227524"/>
            <a:ext cx="6553200" cy="381000"/>
          </a:xfrm>
          <a:prstGeom prst="rect">
            <a:avLst/>
          </a:prstGeom>
        </p:spPr>
      </p:pic>
      <p:sp>
        <p:nvSpPr>
          <p:cNvPr id="43" name="Text Box 33">
            <a:extLst>
              <a:ext uri="{FF2B5EF4-FFF2-40B4-BE49-F238E27FC236}">
                <a16:creationId xmlns:a16="http://schemas.microsoft.com/office/drawing/2014/main" id="{2795020D-D9F4-46B0-2374-2CCE2534B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4646023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Update PC</a:t>
            </a:r>
          </a:p>
        </p:txBody>
      </p:sp>
    </p:spTree>
    <p:extLst>
      <p:ext uri="{BB962C8B-B14F-4D97-AF65-F5344CB8AC3E}">
        <p14:creationId xmlns:p14="http://schemas.microsoft.com/office/powerpoint/2010/main" val="3998679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Arith./Logical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5046" y="1616397"/>
            <a:ext cx="4070350" cy="4908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Perform operation</a:t>
            </a:r>
          </a:p>
          <a:p>
            <a:pPr lvl="1"/>
            <a:r>
              <a:rPr lang="en-US" sz="1800" dirty="0"/>
              <a:t>Set condition codes</a:t>
            </a:r>
          </a:p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register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1676400" y="1027113"/>
            <a:ext cx="3657600" cy="609600"/>
            <a:chOff x="1488" y="647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488" y="647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1817" y="743"/>
              <a:ext cx="1975" cy="221"/>
              <a:chOff x="233" y="1655"/>
              <a:chExt cx="1975" cy="221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233" y="1655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chemeClr val="folHlink"/>
                    </a:solidFill>
                    <a:latin typeface="Courier New" pitchFamily="49" charset="0"/>
                  </a:rPr>
                  <a:t>OPq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rA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rB</a:t>
                </a:r>
                <a:endParaRPr lang="en-US" sz="1600" dirty="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424" y="1680"/>
                <a:ext cx="384" cy="192"/>
                <a:chOff x="992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99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dirty="0">
                      <a:solidFill>
                        <a:schemeClr val="folHlink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184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1432" y="1680"/>
                <a:ext cx="776" cy="196"/>
                <a:chOff x="1000" y="2544"/>
                <a:chExt cx="776" cy="196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7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dirty="0" err="1">
                      <a:solidFill>
                        <a:schemeClr val="folHlink"/>
                      </a:solidFill>
                    </a:rPr>
                    <a:t>rA</a:t>
                  </a:r>
                  <a:endParaRPr lang="en-US" sz="1600" dirty="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56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dirty="0" err="1">
                      <a:solidFill>
                        <a:schemeClr val="folHlink"/>
                      </a:solidFill>
                    </a:rPr>
                    <a:t>rB</a:t>
                  </a:r>
                  <a:endParaRPr lang="en-US" sz="1600" dirty="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0" y="2544"/>
                  <a:ext cx="776" cy="1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  <p:pic>
        <p:nvPicPr>
          <p:cNvPr id="19" name="Picture 7">
            <a:extLst>
              <a:ext uri="{FF2B5EF4-FFF2-40B4-BE49-F238E27FC236}">
                <a16:creationId xmlns:a16="http://schemas.microsoft.com/office/drawing/2014/main" id="{A9B9FF58-0B79-0442-9218-A0E74DBA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1791" y="1530350"/>
            <a:ext cx="3411818" cy="508064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Arith/Log. 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Formulate instruction execution as sequence of simple steps</a:t>
            </a:r>
          </a:p>
          <a:p>
            <a:pPr lvl="1"/>
            <a:r>
              <a:rPr lang="en-US"/>
              <a:t>Use same general form for all instructions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08050" y="1349374"/>
            <a:ext cx="7034213" cy="1006476"/>
            <a:chOff x="561" y="796"/>
            <a:chExt cx="4431" cy="634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rA:rB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1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0" y="800"/>
              <a:ext cx="1764" cy="607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61" y="796"/>
              <a:ext cx="768" cy="576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23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Compute next PC</a:t>
              </a: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4400" y="2259013"/>
            <a:ext cx="7010400" cy="609600"/>
            <a:chOff x="576" y="1584"/>
            <a:chExt cx="4416" cy="384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09" y="1607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08050" y="2868613"/>
            <a:ext cx="7010400" cy="609600"/>
            <a:chOff x="576" y="1968"/>
            <a:chExt cx="4416" cy="38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OP valA</a:t>
              </a: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Perform ALU operation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condition code register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478213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3783013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392613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637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8</a:t>
            </a:r>
          </a:p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Read from old stack pointer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stack pointer</a:t>
            </a:r>
          </a:p>
          <a:p>
            <a:pPr lvl="1"/>
            <a:r>
              <a:rPr lang="en-US" sz="1800" dirty="0"/>
              <a:t>Write result to register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2</a:t>
            </a:r>
          </a:p>
          <a:p>
            <a:pPr lvl="1"/>
            <a:endParaRPr lang="en-US" sz="1800" dirty="0"/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4600" y="1066800"/>
            <a:ext cx="3322638" cy="609600"/>
            <a:chOff x="403" y="816"/>
            <a:chExt cx="2093" cy="38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pic>
        <p:nvPicPr>
          <p:cNvPr id="18" name="Picture 7">
            <a:extLst>
              <a:ext uri="{FF2B5EF4-FFF2-40B4-BE49-F238E27FC236}">
                <a16:creationId xmlns:a16="http://schemas.microsoft.com/office/drawing/2014/main" id="{72884654-5AE0-254C-8A83-B81F326E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388" y="1716087"/>
            <a:ext cx="3299759" cy="491377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Must update two registers</a:t>
            </a:r>
          </a:p>
          <a:p>
            <a:pPr lvl="2"/>
            <a:r>
              <a:rPr lang="en-US"/>
              <a:t>Popped value</a:t>
            </a:r>
          </a:p>
          <a:p>
            <a:pPr lvl="2"/>
            <a:r>
              <a:rPr lang="en-US"/>
              <a:t>New stack pointer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popq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endParaRPr lang="en-US" sz="1600" dirty="0"/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2514600"/>
            <a:ext cx="7010400" cy="609600"/>
            <a:chOff x="914400" y="2514600"/>
            <a:chExt cx="7010400" cy="609600"/>
          </a:xfrm>
        </p:grpSpPr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1010" name="Text Box 18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1013" name="Text Box 2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41014" name="Text Box 2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valM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valA</a:t>
              </a:r>
              <a:r>
                <a:rPr lang="en-US" sz="1600" dirty="0"/>
                <a:t>]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from stack 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102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R[rA]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valM</a:t>
              </a:r>
            </a:p>
          </p:txBody>
        </p:sp>
        <p:sp>
          <p:nvSpPr>
            <p:cNvPr id="34102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3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</p:grp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Conditional Moves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5367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If !</a:t>
            </a:r>
            <a:r>
              <a:rPr lang="en-US" sz="1800" dirty="0" err="1"/>
              <a:t>cnd</a:t>
            </a:r>
            <a:r>
              <a:rPr lang="en-US" sz="1800" dirty="0"/>
              <a:t>, then set destination register to 0xF</a:t>
            </a:r>
          </a:p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register (or not)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38400" y="1066800"/>
            <a:ext cx="3657600" cy="609600"/>
            <a:chOff x="1968" y="672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968" y="672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chemeClr val="folHlink"/>
                    </a:solidFill>
                    <a:latin typeface="Courier New" pitchFamily="49" charset="0"/>
                  </a:rPr>
                  <a:t>cmovXX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rA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rB</a:t>
                </a:r>
                <a:endParaRPr lang="en-US" sz="1600" dirty="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dirty="0">
                      <a:solidFill>
                        <a:schemeClr val="folHlink"/>
                      </a:solidFill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  <p:pic>
        <p:nvPicPr>
          <p:cNvPr id="19" name="Picture 7">
            <a:extLst>
              <a:ext uri="{FF2B5EF4-FFF2-40B4-BE49-F238E27FC236}">
                <a16:creationId xmlns:a16="http://schemas.microsoft.com/office/drawing/2014/main" id="{F7FB19C9-F163-D447-8600-DAC59B86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1677528"/>
            <a:ext cx="3299759" cy="491377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5279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6326FC1-1146-F047-A080-43640C0B184F}"/>
              </a:ext>
            </a:extLst>
          </p:cNvPr>
          <p:cNvSpPr txBox="1">
            <a:spLocks/>
          </p:cNvSpPr>
          <p:nvPr/>
        </p:nvSpPr>
        <p:spPr bwMode="auto">
          <a:xfrm>
            <a:off x="374650" y="319857"/>
            <a:ext cx="8526780" cy="87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591" dirty="0">
                <a:solidFill>
                  <a:schemeClr val="accent1"/>
                </a:solidFill>
                <a:latin typeface="Calibri" panose="020F0502020204030204" pitchFamily="34" charset="0"/>
              </a:rPr>
              <a:t>Machine Org. from Building Blocks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E691B2EB-BB9A-984B-B384-23CF551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66" y="2008862"/>
            <a:ext cx="380294" cy="144511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PC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C29CD2E1-A903-7240-8022-9BA631E0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89" y="1876664"/>
            <a:ext cx="1369060" cy="760589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Registers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B6A721B2-E95D-C547-A5B5-3E9FDBC5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0" y="1432987"/>
            <a:ext cx="3194473" cy="22057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CPU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8993522-06A1-3542-B960-78584080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051" y="1192136"/>
            <a:ext cx="2133600" cy="274051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/>
              <a:t>Memory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5723A2D1-B7EE-074B-82E3-7CED516C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1876664"/>
            <a:ext cx="2281767" cy="10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 dirty="0">
                <a:latin typeface="Helvetica" pitchFamily="2" charset="0"/>
              </a:rPr>
              <a:t>Object Code</a:t>
            </a:r>
          </a:p>
          <a:p>
            <a:r>
              <a:rPr lang="en-US" altLang="en-US" sz="1797" b="0" dirty="0">
                <a:latin typeface="Helvetica" pitchFamily="2" charset="0"/>
              </a:rPr>
              <a:t>Program Data</a:t>
            </a:r>
          </a:p>
          <a:p>
            <a:r>
              <a:rPr lang="en-US" altLang="en-US" sz="1797" b="0" dirty="0">
                <a:latin typeface="Helvetica" pitchFamily="2" charset="0"/>
              </a:rPr>
              <a:t>Stack</a:t>
            </a:r>
          </a:p>
          <a:p>
            <a:r>
              <a:rPr lang="en-US" altLang="en-US" sz="1797" b="0" dirty="0">
                <a:latin typeface="Helvetica" pitchFamily="2" charset="0"/>
              </a:rPr>
              <a:t>OS Data/Code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B6B4C901-0888-FB42-9511-81CA7A2F4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193576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67E39D2-EA6F-3445-AE00-5F48B303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2725988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BA36204B-662C-8E41-88D3-172937C27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574" y="3258401"/>
            <a:ext cx="17493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5F0618EF-7E74-904F-BA43-CF1A4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1787929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Addresses</a:t>
            </a:r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94459226-122F-A547-AD97-B9DDAA77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574" y="2345695"/>
            <a:ext cx="1749354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Data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5E61D3B9-C5A0-554B-A360-9A9706C8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632" y="2878107"/>
            <a:ext cx="1673296" cy="33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19" tIns="44368" rIns="90319" bIns="4436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97" b="0">
                <a:latin typeface="Helvetica" pitchFamily="2" charset="0"/>
              </a:rPr>
              <a:t>Instructions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3240E34B-97D7-3744-868C-0A44ACDE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954" y="2815516"/>
            <a:ext cx="1369060" cy="68453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395" dirty="0"/>
              <a:t>Condition</a:t>
            </a:r>
          </a:p>
          <a:p>
            <a:r>
              <a:rPr lang="en-US" altLang="en-US" sz="2395" dirty="0"/>
              <a:t>Codes</a:t>
            </a: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30D236-36FC-8C4E-B5AB-839BD2745386}"/>
              </a:ext>
            </a:extLst>
          </p:cNvPr>
          <p:cNvSpPr>
            <a:spLocks/>
          </p:cNvSpPr>
          <p:nvPr/>
        </p:nvSpPr>
        <p:spPr bwMode="auto">
          <a:xfrm>
            <a:off x="3545728" y="2014521"/>
            <a:ext cx="456353" cy="1293001"/>
          </a:xfrm>
          <a:custGeom>
            <a:avLst/>
            <a:gdLst>
              <a:gd name="T0" fmla="*/ 0 w 288"/>
              <a:gd name="T1" fmla="*/ 0 h 816"/>
              <a:gd name="T2" fmla="*/ 2147483646 w 288"/>
              <a:gd name="T3" fmla="*/ 2147483646 h 816"/>
              <a:gd name="T4" fmla="*/ 2147483646 w 288"/>
              <a:gd name="T5" fmla="*/ 2147483646 h 816"/>
              <a:gd name="T6" fmla="*/ 0 w 288"/>
              <a:gd name="T7" fmla="*/ 2147483646 h 816"/>
              <a:gd name="T8" fmla="*/ 0 w 288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816"/>
              <a:gd name="T17" fmla="*/ 288 w 288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816">
                <a:moveTo>
                  <a:pt x="0" y="0"/>
                </a:moveTo>
                <a:lnTo>
                  <a:pt x="288" y="192"/>
                </a:lnTo>
                <a:lnTo>
                  <a:pt x="288" y="624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395" dirty="0"/>
              <a:t>ALU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F015EDE-DC77-9545-B592-6249C6E157A3}"/>
              </a:ext>
            </a:extLst>
          </p:cNvPr>
          <p:cNvSpPr txBox="1">
            <a:spLocks/>
          </p:cNvSpPr>
          <p:nvPr/>
        </p:nvSpPr>
        <p:spPr>
          <a:xfrm>
            <a:off x="712975" y="4287596"/>
            <a:ext cx="7429842" cy="975364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chemeClr val="tx1">
                    <a:lumMod val="50000"/>
                  </a:schemeClr>
                </a:solidFill>
                <a:ea typeface="ＭＳ Ｐゴシック" panose="020B0600070205080204" pitchFamily="34" charset="-128"/>
              </a:rPr>
              <a:t>Given a program in Memory, how does silicon execute each instruction (machine code) ?</a:t>
            </a:r>
          </a:p>
        </p:txBody>
      </p:sp>
    </p:spTree>
    <p:extLst>
      <p:ext uri="{BB962C8B-B14F-4D97-AF65-F5344CB8AC3E}">
        <p14:creationId xmlns:p14="http://schemas.microsoft.com/office/powerpoint/2010/main" val="37482015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Cond. Move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 dirty="0"/>
              <a:t>Read register </a:t>
            </a:r>
            <a:r>
              <a:rPr lang="en-US" dirty="0" err="1"/>
              <a:t>rA</a:t>
            </a:r>
            <a:r>
              <a:rPr lang="en-US" dirty="0"/>
              <a:t> and pass through ALU</a:t>
            </a:r>
          </a:p>
          <a:p>
            <a:pPr lvl="1"/>
            <a:r>
              <a:rPr lang="en-US" dirty="0"/>
              <a:t>Cancel move by setting destination register to 0xF</a:t>
            </a:r>
          </a:p>
          <a:p>
            <a:pPr lvl="2"/>
            <a:r>
              <a:rPr lang="en-US" dirty="0"/>
              <a:t>If condition codes &amp; move condition indicate no move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cmovXX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2508250"/>
            <a:ext cx="7010400" cy="615950"/>
            <a:chOff x="914400" y="2508250"/>
            <a:chExt cx="7010400" cy="615950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0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127250" y="25082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0" y="3117850"/>
            <a:ext cx="7010400" cy="615950"/>
            <a:chOff x="914400" y="3117850"/>
            <a:chExt cx="7010400" cy="615950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</a:t>
              </a:r>
              <a:r>
                <a:rPr lang="en-US" sz="1600" dirty="0" err="1">
                  <a:sym typeface="Symbol" pitchFamily="18" charset="2"/>
                </a:rPr>
                <a:t>valA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If ! Cond(</a:t>
              </a:r>
              <a:r>
                <a:rPr lang="en-US" sz="1600" dirty="0" err="1"/>
                <a:t>CC,ifun</a:t>
              </a:r>
              <a:r>
                <a:rPr lang="en-US" sz="1600" dirty="0"/>
                <a:t>) </a:t>
              </a:r>
              <a:r>
                <a:rPr lang="en-US" sz="1600" dirty="0" err="1"/>
                <a:t>rB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0xF</a:t>
              </a:r>
              <a:r>
                <a:rPr lang="en-US" sz="1600" dirty="0"/>
                <a:t> 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2127250" y="31178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Pass </a:t>
              </a:r>
              <a:r>
                <a:rPr lang="en-US" sz="1600" dirty="0" err="1"/>
                <a:t>valA</a:t>
              </a:r>
              <a:r>
                <a:rPr lang="en-US" sz="1600" dirty="0"/>
                <a:t> through ALU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(Disable register update)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554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48000"/>
            <a:ext cx="4070350" cy="3384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9 bytes</a:t>
            </a:r>
          </a:p>
          <a:p>
            <a:pPr lvl="1"/>
            <a:r>
              <a:rPr lang="en-US" sz="1800" dirty="0"/>
              <a:t>Increment PC by 9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048000"/>
            <a:ext cx="4071937" cy="33845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to </a:t>
            </a:r>
            <a:r>
              <a:rPr lang="en-US" sz="1800" dirty="0" err="1"/>
              <a:t>Dest</a:t>
            </a:r>
            <a:r>
              <a:rPr lang="en-US" sz="1800" dirty="0"/>
              <a:t> if branch taken or to incremented PC if not branch</a:t>
            </a:r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298450" y="1136650"/>
            <a:ext cx="7010400" cy="1752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27050" y="1212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350228" name="Group 20"/>
          <p:cNvGrpSpPr>
            <a:grpSpLocks/>
          </p:cNvGrpSpPr>
          <p:nvPr/>
        </p:nvGrpSpPr>
        <p:grpSpPr bwMode="auto">
          <a:xfrm>
            <a:off x="1670050" y="1212850"/>
            <a:ext cx="609600" cy="304800"/>
            <a:chOff x="1296" y="2544"/>
            <a:chExt cx="384" cy="192"/>
          </a:xfrm>
        </p:grpSpPr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fn</a:t>
              </a:r>
            </a:p>
          </p:txBody>
        </p:sp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2279650" y="1212850"/>
            <a:ext cx="487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1670050" y="1593850"/>
            <a:ext cx="609600" cy="304800"/>
            <a:chOff x="1296" y="2544"/>
            <a:chExt cx="384" cy="192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527050" y="1593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fall thru:</a:t>
            </a:r>
          </a:p>
        </p:txBody>
      </p:sp>
      <p:grpSp>
        <p:nvGrpSpPr>
          <p:cNvPr id="350241" name="Group 33"/>
          <p:cNvGrpSpPr>
            <a:grpSpLocks/>
          </p:cNvGrpSpPr>
          <p:nvPr/>
        </p:nvGrpSpPr>
        <p:grpSpPr bwMode="auto">
          <a:xfrm>
            <a:off x="1670050" y="2355850"/>
            <a:ext cx="609600" cy="304800"/>
            <a:chOff x="1296" y="2544"/>
            <a:chExt cx="384" cy="192"/>
          </a:xfrm>
        </p:grpSpPr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527050" y="2355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target: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 flipH="1">
            <a:off x="2279650" y="1746250"/>
            <a:ext cx="5257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2279650" y="2508250"/>
            <a:ext cx="5257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699375" y="1535113"/>
            <a:ext cx="1133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Not taken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7699375" y="2355850"/>
            <a:ext cx="752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Taken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Compute both addresses</a:t>
            </a:r>
          </a:p>
          <a:p>
            <a:pPr lvl="1"/>
            <a:r>
              <a:rPr lang="en-US"/>
              <a:t>Choose based on setting of condition codes and branch condition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jXX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destination address</a:t>
              </a: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17850"/>
            <a:ext cx="7010400" cy="615950"/>
            <a:chOff x="914400" y="3117850"/>
            <a:chExt cx="7010400" cy="615950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Cnd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Cond</a:t>
              </a:r>
              <a:r>
                <a:rPr lang="en-US" sz="1600" dirty="0"/>
                <a:t>(</a:t>
              </a:r>
              <a:r>
                <a:rPr lang="en-US" sz="1600" dirty="0" err="1"/>
                <a:t>CC,ifun</a:t>
              </a:r>
              <a:r>
                <a:rPr lang="en-US" sz="1600" dirty="0"/>
                <a:t>)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2127250" y="31178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Take branch?</a:t>
              </a: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PC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Cnd</a:t>
              </a:r>
              <a:r>
                <a:rPr lang="en-US" sz="1600" dirty="0">
                  <a:sym typeface="Symbol" pitchFamily="18" charset="2"/>
                </a:rPr>
                <a:t> ? </a:t>
              </a:r>
              <a:r>
                <a:rPr lang="en-US" sz="1600" dirty="0" err="1">
                  <a:sym typeface="Symbol" pitchFamily="18" charset="2"/>
                </a:rPr>
                <a:t>valC</a:t>
              </a:r>
              <a:r>
                <a:rPr lang="en-US" sz="1600" dirty="0">
                  <a:sym typeface="Symbol" pitchFamily="18" charset="2"/>
                </a:rPr>
                <a:t> : </a:t>
              </a:r>
              <a:r>
                <a:rPr lang="en-US" sz="1600" dirty="0" err="1">
                  <a:sym typeface="Symbol" pitchFamily="18" charset="2"/>
                </a:rPr>
                <a:t>valP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2" y="3429000"/>
            <a:ext cx="4198937" cy="3003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9 bytes</a:t>
            </a:r>
          </a:p>
          <a:p>
            <a:pPr lvl="1"/>
            <a:r>
              <a:rPr lang="en-US" sz="1800" dirty="0"/>
              <a:t>Increment PC by 9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Decrement stack pointer by 8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429000"/>
            <a:ext cx="4071937" cy="30035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Write incremented PC to new value of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7050" y="1066800"/>
            <a:ext cx="7659687" cy="1676400"/>
            <a:chOff x="527050" y="1066800"/>
            <a:chExt cx="7659687" cy="1676400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527050" y="1066800"/>
              <a:ext cx="7659687" cy="16764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755650" y="1219200"/>
              <a:ext cx="19050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660650" y="1219200"/>
              <a:ext cx="609600" cy="304800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3240087" y="1219200"/>
              <a:ext cx="487045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630487" y="1617663"/>
              <a:ext cx="609600" cy="304800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487487" y="1617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630487" y="2379663"/>
              <a:ext cx="609600" cy="304800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487487" y="2379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decrement stack pointer</a:t>
            </a:r>
          </a:p>
          <a:p>
            <a:pPr lvl="1"/>
            <a:r>
              <a:rPr lang="en-US"/>
              <a:t>Store incremented PC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</a:t>
              </a: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destination address </a:t>
              </a: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return point</a:t>
              </a: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–8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return value on stack </a:t>
              </a: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destination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19400"/>
            <a:ext cx="4070350" cy="36131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1 byte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8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819400"/>
            <a:ext cx="4071937" cy="36131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Read return address from old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2600" y="1066800"/>
            <a:ext cx="5380038" cy="1600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1200" y="121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86200" y="1219200"/>
            <a:ext cx="609600" cy="304800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86200" y="2286000"/>
            <a:ext cx="609600" cy="304800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3200" y="22860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return: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Read return address from memory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valM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valA</a:t>
              </a:r>
              <a:r>
                <a:rPr lang="en-US" sz="1600" dirty="0"/>
                <a:t>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return address</a:t>
              </a: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valM</a:t>
              </a: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return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8294687" cy="1860550"/>
          </a:xfrm>
        </p:spPr>
        <p:txBody>
          <a:bodyPr/>
          <a:lstStyle/>
          <a:p>
            <a:pPr>
              <a:tabLst>
                <a:tab pos="3829050" algn="l"/>
              </a:tabLst>
            </a:pPr>
            <a:r>
              <a:rPr lang="en-US"/>
              <a:t>Instruction Format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Instruction byte	icode:ifun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register byte	rA:rB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constant word	valC</a:t>
            </a:r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08250" y="1998663"/>
            <a:ext cx="609600" cy="280987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17850" y="1998663"/>
            <a:ext cx="609600" cy="280987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27450" y="1998663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4250" y="28368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icode</a:t>
            </a: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4250" y="31416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4250" y="34464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rA</a:t>
            </a: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4250" y="37512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4250" y="40560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1974850" y="2303463"/>
            <a:ext cx="685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1974850" y="2303463"/>
            <a:ext cx="9906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4850" y="2303463"/>
            <a:ext cx="129540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1974850" y="2303463"/>
            <a:ext cx="16002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1974850" y="2303463"/>
            <a:ext cx="410845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08350" y="1503363"/>
            <a:ext cx="228600" cy="609600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6019006" y="-597694"/>
            <a:ext cx="280987" cy="4864100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2913063" y="1219200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Optional</a:t>
            </a: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626100" y="1236663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268166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08250" y="1998663"/>
            <a:ext cx="609600" cy="280987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17850" y="1998663"/>
            <a:ext cx="609600" cy="280987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27450" y="1998663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4250" y="28368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icode</a:t>
            </a: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4250" y="31416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4250" y="34464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rA</a:t>
            </a: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4250" y="37512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4250" y="40560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1974850" y="2303463"/>
            <a:ext cx="685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1974850" y="2303463"/>
            <a:ext cx="9906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4850" y="2303463"/>
            <a:ext cx="129540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1974850" y="2303463"/>
            <a:ext cx="16002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1974850" y="2303463"/>
            <a:ext cx="410845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08350" y="1503363"/>
            <a:ext cx="228600" cy="609600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6019006" y="-597694"/>
            <a:ext cx="280987" cy="4864100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2913063" y="1219200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Optional</a:t>
            </a: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626100" y="1236663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29040CC-92B3-254D-BFB2-BA54CF3F5DAB}"/>
              </a:ext>
            </a:extLst>
          </p:cNvPr>
          <p:cNvSpPr txBox="1">
            <a:spLocks/>
          </p:cNvSpPr>
          <p:nvPr/>
        </p:nvSpPr>
        <p:spPr>
          <a:xfrm>
            <a:off x="679450" y="4665663"/>
            <a:ext cx="8039442" cy="1295400"/>
          </a:xfrm>
          <a:prstGeom prst="rect">
            <a:avLst/>
          </a:prstGeom>
        </p:spPr>
        <p:txBody>
          <a:bodyPr/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kern="0" dirty="0">
                <a:solidFill>
                  <a:schemeClr val="tx1">
                    <a:lumMod val="50000"/>
                  </a:schemeClr>
                </a:solidFill>
                <a:ea typeface="ＭＳ Ｐゴシック" panose="020B0600070205080204" pitchFamily="34" charset="-128"/>
              </a:rPr>
              <a:t>Given an instruction (machine code), how does Silicon tell which building blocks to use and HOW?</a:t>
            </a:r>
          </a:p>
        </p:txBody>
      </p:sp>
    </p:spTree>
    <p:extLst>
      <p:ext uri="{BB962C8B-B14F-4D97-AF65-F5344CB8AC3E}">
        <p14:creationId xmlns:p14="http://schemas.microsoft.com/office/powerpoint/2010/main" val="231822460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910" y="170680"/>
            <a:ext cx="8704262" cy="779463"/>
          </a:xfrm>
        </p:spPr>
        <p:txBody>
          <a:bodyPr/>
          <a:lstStyle/>
          <a:p>
            <a:pPr algn="ctr"/>
            <a:r>
              <a:rPr lang="en-US" b="0" dirty="0"/>
              <a:t>How to design to handle these </a:t>
            </a:r>
            <a:r>
              <a:rPr lang="en-US" b="0" dirty="0" err="1"/>
              <a:t>instr</a:t>
            </a:r>
            <a:r>
              <a:rPr lang="en-US" b="0" dirty="0"/>
              <a:t>?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59853" y="4267200"/>
            <a:ext cx="1398097" cy="2559050"/>
            <a:chOff x="6546850" y="3194050"/>
            <a:chExt cx="202724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2" y="3270250"/>
              <a:ext cx="1951038" cy="3048000"/>
              <a:chOff x="3984" y="2160"/>
              <a:chExt cx="1229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88"/>
                <a:ext cx="1056" cy="16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38"/>
                <a:ext cx="1019" cy="2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99"/>
                <a:ext cx="1056" cy="12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47"/>
                <a:ext cx="1084" cy="16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013" y="332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jne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33"/>
                <a:ext cx="1019" cy="15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921"/>
                <a:ext cx="1069" cy="15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>
            <a:off x="5937249" y="4457700"/>
            <a:ext cx="1757855" cy="117280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2456220-BE94-1344-A593-EB1B9A39AE74}"/>
              </a:ext>
            </a:extLst>
          </p:cNvPr>
          <p:cNvGrpSpPr>
            <a:grpSpLocks/>
          </p:cNvGrpSpPr>
          <p:nvPr/>
        </p:nvGrpSpPr>
        <p:grpSpPr bwMode="auto">
          <a:xfrm>
            <a:off x="5593033" y="5384578"/>
            <a:ext cx="1724707" cy="1206703"/>
            <a:chOff x="4368" y="816"/>
            <a:chExt cx="1344" cy="110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8C4AC-E188-0144-9ABD-B367CF9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addq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F21536E-F43B-DB49-AEB7-2D35A8CDB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864"/>
              <a:ext cx="384" cy="192"/>
              <a:chOff x="4560" y="864"/>
              <a:chExt cx="384" cy="19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4D9EAA2-6A1D-6D48-8BA5-6CB71D64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5ADCA1-B81A-6A4A-880E-BB0EED60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B6148C8-1D70-A342-BE33-49E6D1EB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4E7F766-59FD-954F-844D-8AA68430B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subq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D4B884E-3FF5-EB45-B94F-FDB71F8D9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152"/>
              <a:ext cx="384" cy="192"/>
              <a:chOff x="4560" y="1152"/>
              <a:chExt cx="384" cy="19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180345-20F7-D141-841B-8DFBA0CDB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FE068AC-3372-004C-8951-77A85D28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3DFC1F7-E722-C943-95C3-1D2981C5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8250EF9-138A-2A46-A59C-8D1A70C9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55"/>
              <a:ext cx="1069" cy="17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andq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CD1DB14-7676-B548-9254-1D21035B0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440"/>
              <a:ext cx="384" cy="192"/>
              <a:chOff x="4560" y="1440"/>
              <a:chExt cx="384" cy="192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E759283-4415-8045-A824-DB275764F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33D4B15-0B86-1F4F-ADF2-D8BEDB6A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1622634-0097-A74C-917C-1B6D42CF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08A66CA-5275-A74D-A6BB-DBC13B9C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xorq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288F71B-DFEF-234A-AC83-B94DE5319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728"/>
              <a:ext cx="384" cy="192"/>
              <a:chOff x="4560" y="1728"/>
              <a:chExt cx="384" cy="19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EEE3046-87A1-EC48-88FD-54FAE8328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ED6174-4419-4A46-9337-9975444F5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32EF39D-7F4B-8C41-979C-3AB024D1C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70" name="AutoShape 217">
              <a:extLst>
                <a:ext uri="{FF2B5EF4-FFF2-40B4-BE49-F238E27FC236}">
                  <a16:creationId xmlns:a16="http://schemas.microsoft.com/office/drawing/2014/main" id="{1DD3CCBA-2620-A049-A27C-F9D2F72F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8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4" name="Rectangle 138">
            <a:extLst>
              <a:ext uri="{FF2B5EF4-FFF2-40B4-BE49-F238E27FC236}">
                <a16:creationId xmlns:a16="http://schemas.microsoft.com/office/drawing/2014/main" id="{C04F739A-67E4-8E4E-AA8A-963A489E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982184"/>
            <a:ext cx="1739432" cy="15446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5" name="Group 179">
            <a:extLst>
              <a:ext uri="{FF2B5EF4-FFF2-40B4-BE49-F238E27FC236}">
                <a16:creationId xmlns:a16="http://schemas.microsoft.com/office/drawing/2014/main" id="{E14B87F3-649F-6249-A101-2C0C1646CF8C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935062"/>
            <a:ext cx="658368" cy="201588"/>
            <a:chOff x="4560" y="2160"/>
            <a:chExt cx="384" cy="192"/>
          </a:xfrm>
        </p:grpSpPr>
        <p:sp>
          <p:nvSpPr>
            <p:cNvPr id="186" name="Rectangle 140">
              <a:extLst>
                <a:ext uri="{FF2B5EF4-FFF2-40B4-BE49-F238E27FC236}">
                  <a16:creationId xmlns:a16="http://schemas.microsoft.com/office/drawing/2014/main" id="{B5DD8259-5751-FB48-8518-751764A2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87" name="Rectangle 141">
              <a:extLst>
                <a:ext uri="{FF2B5EF4-FFF2-40B4-BE49-F238E27FC236}">
                  <a16:creationId xmlns:a16="http://schemas.microsoft.com/office/drawing/2014/main" id="{AF8AAAF6-E14C-164A-896F-4868031B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88" name="Rectangle 142">
              <a:extLst>
                <a:ext uri="{FF2B5EF4-FFF2-40B4-BE49-F238E27FC236}">
                  <a16:creationId xmlns:a16="http://schemas.microsoft.com/office/drawing/2014/main" id="{7837A6D2-AA4C-B54C-A48B-693F2D8C4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9" name="Rectangle 143">
            <a:extLst>
              <a:ext uri="{FF2B5EF4-FFF2-40B4-BE49-F238E27FC236}">
                <a16:creationId xmlns:a16="http://schemas.microsoft.com/office/drawing/2014/main" id="{B467739B-EF76-DC40-BFAC-C1CA07B5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225980"/>
            <a:ext cx="1739432" cy="13926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90" name="Group 178">
            <a:extLst>
              <a:ext uri="{FF2B5EF4-FFF2-40B4-BE49-F238E27FC236}">
                <a16:creationId xmlns:a16="http://schemas.microsoft.com/office/drawing/2014/main" id="{B6CBC442-26B7-014C-993F-ED41D8184AB3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163662"/>
            <a:ext cx="658368" cy="201588"/>
            <a:chOff x="4560" y="2448"/>
            <a:chExt cx="384" cy="192"/>
          </a:xfrm>
        </p:grpSpPr>
        <p:sp>
          <p:nvSpPr>
            <p:cNvPr id="191" name="Rectangle 145">
              <a:extLst>
                <a:ext uri="{FF2B5EF4-FFF2-40B4-BE49-F238E27FC236}">
                  <a16:creationId xmlns:a16="http://schemas.microsoft.com/office/drawing/2014/main" id="{3712BC5B-C5D0-C54D-9E22-0102EF42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2" name="Rectangle 146">
              <a:extLst>
                <a:ext uri="{FF2B5EF4-FFF2-40B4-BE49-F238E27FC236}">
                  <a16:creationId xmlns:a16="http://schemas.microsoft.com/office/drawing/2014/main" id="{28C489E2-68BA-BD49-B1FF-8A107788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3" name="Rectangle 147">
              <a:extLst>
                <a:ext uri="{FF2B5EF4-FFF2-40B4-BE49-F238E27FC236}">
                  <a16:creationId xmlns:a16="http://schemas.microsoft.com/office/drawing/2014/main" id="{77B2901F-1D4D-DD4D-9FFF-60C4BC7B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4" name="Rectangle 148">
            <a:extLst>
              <a:ext uri="{FF2B5EF4-FFF2-40B4-BE49-F238E27FC236}">
                <a16:creationId xmlns:a16="http://schemas.microsoft.com/office/drawing/2014/main" id="{49A8E3DE-F86F-5A4F-8141-C1962AEE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390700"/>
            <a:ext cx="1739432" cy="15819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95" name="Group 177">
            <a:extLst>
              <a:ext uri="{FF2B5EF4-FFF2-40B4-BE49-F238E27FC236}">
                <a16:creationId xmlns:a16="http://schemas.microsoft.com/office/drawing/2014/main" id="{F3F67A8F-2022-6347-9F2F-FBA553E6D993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365250"/>
            <a:ext cx="658368" cy="201588"/>
            <a:chOff x="4560" y="2736"/>
            <a:chExt cx="384" cy="192"/>
          </a:xfrm>
        </p:grpSpPr>
        <p:sp>
          <p:nvSpPr>
            <p:cNvPr id="196" name="Rectangle 150">
              <a:extLst>
                <a:ext uri="{FF2B5EF4-FFF2-40B4-BE49-F238E27FC236}">
                  <a16:creationId xmlns:a16="http://schemas.microsoft.com/office/drawing/2014/main" id="{F0054FDB-90A2-3D4D-9881-BD04262E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7" name="Rectangle 151">
              <a:extLst>
                <a:ext uri="{FF2B5EF4-FFF2-40B4-BE49-F238E27FC236}">
                  <a16:creationId xmlns:a16="http://schemas.microsoft.com/office/drawing/2014/main" id="{490BFAD9-6143-214D-9AA1-F77409DB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8" name="Rectangle 152">
              <a:extLst>
                <a:ext uri="{FF2B5EF4-FFF2-40B4-BE49-F238E27FC236}">
                  <a16:creationId xmlns:a16="http://schemas.microsoft.com/office/drawing/2014/main" id="{C5F44DC3-E694-EB43-BCDA-FB670910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9" name="Rectangle 153">
            <a:extLst>
              <a:ext uri="{FF2B5EF4-FFF2-40B4-BE49-F238E27FC236}">
                <a16:creationId xmlns:a16="http://schemas.microsoft.com/office/drawing/2014/main" id="{2F4EBB72-3897-3741-8495-750CB185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629884"/>
            <a:ext cx="1572768" cy="11636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00" name="Group 176">
            <a:extLst>
              <a:ext uri="{FF2B5EF4-FFF2-40B4-BE49-F238E27FC236}">
                <a16:creationId xmlns:a16="http://schemas.microsoft.com/office/drawing/2014/main" id="{9A3EF080-BC62-624C-9CEE-22D2849A2F52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557816"/>
            <a:ext cx="658368" cy="264634"/>
            <a:chOff x="4560" y="3024"/>
            <a:chExt cx="384" cy="192"/>
          </a:xfrm>
        </p:grpSpPr>
        <p:sp>
          <p:nvSpPr>
            <p:cNvPr id="201" name="Rectangle 155">
              <a:extLst>
                <a:ext uri="{FF2B5EF4-FFF2-40B4-BE49-F238E27FC236}">
                  <a16:creationId xmlns:a16="http://schemas.microsoft.com/office/drawing/2014/main" id="{4A59F86C-C367-474A-83C2-BCAC929B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2" name="Rectangle 156">
              <a:extLst>
                <a:ext uri="{FF2B5EF4-FFF2-40B4-BE49-F238E27FC236}">
                  <a16:creationId xmlns:a16="http://schemas.microsoft.com/office/drawing/2014/main" id="{ABA77DB6-42E1-984C-91BF-7882985B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03" name="Rectangle 157">
              <a:extLst>
                <a:ext uri="{FF2B5EF4-FFF2-40B4-BE49-F238E27FC236}">
                  <a16:creationId xmlns:a16="http://schemas.microsoft.com/office/drawing/2014/main" id="{67C5BC50-E3CB-8E44-9036-CDD7AB25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04" name="Rectangle 158">
            <a:extLst>
              <a:ext uri="{FF2B5EF4-FFF2-40B4-BE49-F238E27FC236}">
                <a16:creationId xmlns:a16="http://schemas.microsoft.com/office/drawing/2014/main" id="{33E9DABA-947B-054A-AEE1-8C3909B0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898650"/>
            <a:ext cx="1667510" cy="1253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05" name="Group 173">
            <a:extLst>
              <a:ext uri="{FF2B5EF4-FFF2-40B4-BE49-F238E27FC236}">
                <a16:creationId xmlns:a16="http://schemas.microsoft.com/office/drawing/2014/main" id="{B1D53EAD-50D8-1E43-94E9-193B6D3BB445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822450"/>
            <a:ext cx="658368" cy="201588"/>
            <a:chOff x="4560" y="3312"/>
            <a:chExt cx="384" cy="192"/>
          </a:xfrm>
        </p:grpSpPr>
        <p:sp>
          <p:nvSpPr>
            <p:cNvPr id="206" name="Rectangle 160">
              <a:extLst>
                <a:ext uri="{FF2B5EF4-FFF2-40B4-BE49-F238E27FC236}">
                  <a16:creationId xmlns:a16="http://schemas.microsoft.com/office/drawing/2014/main" id="{D81D55C0-D255-824B-838A-4386B133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7" name="Rectangle 161">
              <a:extLst>
                <a:ext uri="{FF2B5EF4-FFF2-40B4-BE49-F238E27FC236}">
                  <a16:creationId xmlns:a16="http://schemas.microsoft.com/office/drawing/2014/main" id="{BF68993F-C515-A845-8B0C-3FEFC4C3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08" name="Rectangle 162">
              <a:extLst>
                <a:ext uri="{FF2B5EF4-FFF2-40B4-BE49-F238E27FC236}">
                  <a16:creationId xmlns:a16="http://schemas.microsoft.com/office/drawing/2014/main" id="{8BD390AC-B971-2E40-95CE-A126743D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09" name="Rectangle 163">
            <a:extLst>
              <a:ext uri="{FF2B5EF4-FFF2-40B4-BE49-F238E27FC236}">
                <a16:creationId xmlns:a16="http://schemas.microsoft.com/office/drawing/2014/main" id="{320812BF-4E23-114E-A32C-39587A29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2076502"/>
            <a:ext cx="1739432" cy="17613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10" name="Group 175">
            <a:extLst>
              <a:ext uri="{FF2B5EF4-FFF2-40B4-BE49-F238E27FC236}">
                <a16:creationId xmlns:a16="http://schemas.microsoft.com/office/drawing/2014/main" id="{538E6641-9DEA-934E-8D88-BE7644992C1F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2051050"/>
            <a:ext cx="658368" cy="201588"/>
            <a:chOff x="4560" y="3600"/>
            <a:chExt cx="384" cy="192"/>
          </a:xfrm>
        </p:grpSpPr>
        <p:sp>
          <p:nvSpPr>
            <p:cNvPr id="211" name="Rectangle 165">
              <a:extLst>
                <a:ext uri="{FF2B5EF4-FFF2-40B4-BE49-F238E27FC236}">
                  <a16:creationId xmlns:a16="http://schemas.microsoft.com/office/drawing/2014/main" id="{8A39A6C5-E531-624E-AB15-2E4F0FAAD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2" name="Rectangle 166">
              <a:extLst>
                <a:ext uri="{FF2B5EF4-FFF2-40B4-BE49-F238E27FC236}">
                  <a16:creationId xmlns:a16="http://schemas.microsoft.com/office/drawing/2014/main" id="{79268F80-D4C9-0547-A0D8-EAB0999B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13" name="Rectangle 167">
              <a:extLst>
                <a:ext uri="{FF2B5EF4-FFF2-40B4-BE49-F238E27FC236}">
                  <a16:creationId xmlns:a16="http://schemas.microsoft.com/office/drawing/2014/main" id="{4F29217B-920E-1246-8E62-294316DC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14" name="Rectangle 168">
            <a:extLst>
              <a:ext uri="{FF2B5EF4-FFF2-40B4-BE49-F238E27FC236}">
                <a16:creationId xmlns:a16="http://schemas.microsoft.com/office/drawing/2014/main" id="{9132997F-B07B-534F-8704-A3FA70F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2335356"/>
            <a:ext cx="1739432" cy="14588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15" name="Group 174">
            <a:extLst>
              <a:ext uri="{FF2B5EF4-FFF2-40B4-BE49-F238E27FC236}">
                <a16:creationId xmlns:a16="http://schemas.microsoft.com/office/drawing/2014/main" id="{6B8A16CF-6862-5948-A0F2-F0148B14E527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2279650"/>
            <a:ext cx="658368" cy="201588"/>
            <a:chOff x="4560" y="3888"/>
            <a:chExt cx="384" cy="192"/>
          </a:xfrm>
        </p:grpSpPr>
        <p:sp>
          <p:nvSpPr>
            <p:cNvPr id="216" name="Rectangle 170">
              <a:extLst>
                <a:ext uri="{FF2B5EF4-FFF2-40B4-BE49-F238E27FC236}">
                  <a16:creationId xmlns:a16="http://schemas.microsoft.com/office/drawing/2014/main" id="{CE6EBB4D-BAAD-8C40-BBAE-9FF371B1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7" name="Rectangle 171">
              <a:extLst>
                <a:ext uri="{FF2B5EF4-FFF2-40B4-BE49-F238E27FC236}">
                  <a16:creationId xmlns:a16="http://schemas.microsoft.com/office/drawing/2014/main" id="{9CD75790-CB8E-1B4D-98A3-60953B54B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218" name="Rectangle 172">
              <a:extLst>
                <a:ext uri="{FF2B5EF4-FFF2-40B4-BE49-F238E27FC236}">
                  <a16:creationId xmlns:a16="http://schemas.microsoft.com/office/drawing/2014/main" id="{791E3C68-A854-4840-9736-ABC3C0885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19" name="AutoShape 218">
            <a:extLst>
              <a:ext uri="{FF2B5EF4-FFF2-40B4-BE49-F238E27FC236}">
                <a16:creationId xmlns:a16="http://schemas.microsoft.com/office/drawing/2014/main" id="{9F4AF356-F428-FC42-98E3-EAD72370A9BF}"/>
              </a:ext>
            </a:extLst>
          </p:cNvPr>
          <p:cNvSpPr>
            <a:spLocks/>
          </p:cNvSpPr>
          <p:nvPr/>
        </p:nvSpPr>
        <p:spPr bwMode="auto">
          <a:xfrm>
            <a:off x="7134860" y="831850"/>
            <a:ext cx="241651" cy="1705308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2" name="Line 223">
            <a:extLst>
              <a:ext uri="{FF2B5EF4-FFF2-40B4-BE49-F238E27FC236}">
                <a16:creationId xmlns:a16="http://schemas.microsoft.com/office/drawing/2014/main" id="{71E9E5F8-1854-D841-9C94-96E4734CA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217" y="4137996"/>
            <a:ext cx="2248816" cy="1823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3" name="Line 223">
            <a:extLst>
              <a:ext uri="{FF2B5EF4-FFF2-40B4-BE49-F238E27FC236}">
                <a16:creationId xmlns:a16="http://schemas.microsoft.com/office/drawing/2014/main" id="{FA31C99E-8877-D54C-B20E-148A3FFAD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8241" y="1670050"/>
            <a:ext cx="3550315" cy="4999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641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199437" cy="779463"/>
          </a:xfrm>
        </p:spPr>
        <p:txBody>
          <a:bodyPr/>
          <a:lstStyle/>
          <a:p>
            <a:r>
              <a:rPr lang="en-US" dirty="0"/>
              <a:t>How to design machine ?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81174" y="1310594"/>
            <a:ext cx="6094528" cy="5236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 a neutral machine good for any instruction in whichever order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Given a neutral machine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Store program in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Bring one instruction at a time, and execute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Move on to the next instruction (except for jump and call)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Program Computer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Von Neumann, 1945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Computer re-usable for any programs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79" name="Rectangle 4">
            <a:extLst>
              <a:ext uri="{FF2B5EF4-FFF2-40B4-BE49-F238E27FC236}">
                <a16:creationId xmlns:a16="http://schemas.microsoft.com/office/drawing/2014/main" id="{08CBBA56-24FB-164C-99CB-92034F00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6" y="1284287"/>
            <a:ext cx="2076451" cy="4729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1800" kern="0" dirty="0"/>
          </a:p>
        </p:txBody>
      </p:sp>
      <p:sp>
        <p:nvSpPr>
          <p:cNvPr id="191" name="Rectangle 24">
            <a:extLst>
              <a:ext uri="{FF2B5EF4-FFF2-40B4-BE49-F238E27FC236}">
                <a16:creationId xmlns:a16="http://schemas.microsoft.com/office/drawing/2014/main" id="{CDC4B74B-890D-2442-B9A3-20071ECA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3727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jXX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2" name="Rectangle 41">
            <a:extLst>
              <a:ext uri="{FF2B5EF4-FFF2-40B4-BE49-F238E27FC236}">
                <a16:creationId xmlns:a16="http://schemas.microsoft.com/office/drawing/2014/main" id="{A42B13C4-FC6A-464C-AF14-896BC904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4184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call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3" name="Rectangle 58">
            <a:extLst>
              <a:ext uri="{FF2B5EF4-FFF2-40B4-BE49-F238E27FC236}">
                <a16:creationId xmlns:a16="http://schemas.microsoft.com/office/drawing/2014/main" id="{CA69A080-A6AF-2440-B5FA-0B5F1F7C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1898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V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4" name="Rectangle 69">
            <a:extLst>
              <a:ext uri="{FF2B5EF4-FFF2-40B4-BE49-F238E27FC236}">
                <a16:creationId xmlns:a16="http://schemas.microsoft.com/office/drawing/2014/main" id="{1050CC1D-7045-3146-875B-C698BCF6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2355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rmmovq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</a:t>
            </a:r>
          </a:p>
        </p:txBody>
      </p:sp>
      <p:sp>
        <p:nvSpPr>
          <p:cNvPr id="195" name="Rectangle 80">
            <a:extLst>
              <a:ext uri="{FF2B5EF4-FFF2-40B4-BE49-F238E27FC236}">
                <a16:creationId xmlns:a16="http://schemas.microsoft.com/office/drawing/2014/main" id="{94B0D351-04AD-E144-B291-47B5E14B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2813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),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196" name="Rectangle 48">
            <a:extLst>
              <a:ext uri="{FF2B5EF4-FFF2-40B4-BE49-F238E27FC236}">
                <a16:creationId xmlns:a16="http://schemas.microsoft.com/office/drawing/2014/main" id="{945CF15C-98AC-B945-A149-BBB7B5C7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1441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cmovXX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7" name="Rectangle 91">
            <a:extLst>
              <a:ext uri="{FF2B5EF4-FFF2-40B4-BE49-F238E27FC236}">
                <a16:creationId xmlns:a16="http://schemas.microsoft.com/office/drawing/2014/main" id="{617E4D42-BA16-5144-8BAE-7C2B3AEF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3276600"/>
            <a:ext cx="1676400" cy="2984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8" name="Rectangle 101">
            <a:extLst>
              <a:ext uri="{FF2B5EF4-FFF2-40B4-BE49-F238E27FC236}">
                <a16:creationId xmlns:a16="http://schemas.microsoft.com/office/drawing/2014/main" id="{9716C6BB-8B22-5542-9D18-13BBA466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4641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ret</a:t>
            </a:r>
          </a:p>
        </p:txBody>
      </p:sp>
      <p:sp>
        <p:nvSpPr>
          <p:cNvPr id="199" name="Rectangle 14">
            <a:extLst>
              <a:ext uri="{FF2B5EF4-FFF2-40B4-BE49-F238E27FC236}">
                <a16:creationId xmlns:a16="http://schemas.microsoft.com/office/drawing/2014/main" id="{AF41BA68-B3C9-CE46-A293-3F744D69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5099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pushq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200" name="Rectangle 31">
            <a:extLst>
              <a:ext uri="{FF2B5EF4-FFF2-40B4-BE49-F238E27FC236}">
                <a16:creationId xmlns:a16="http://schemas.microsoft.com/office/drawing/2014/main" id="{A760C2FC-2A23-6D48-8D67-CF44C1A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5556250"/>
            <a:ext cx="16002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6577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199437" cy="779463"/>
          </a:xfrm>
        </p:spPr>
        <p:txBody>
          <a:bodyPr/>
          <a:lstStyle/>
          <a:p>
            <a:r>
              <a:rPr lang="en-US" dirty="0"/>
              <a:t>Five steps of instruction execution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94301" y="1210468"/>
            <a:ext cx="5119349" cy="49553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Bring a new machine code from memory to IR (instruction register)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</a:t>
            </a:r>
            <a:r>
              <a:rPr lang="en-US" sz="2000" dirty="0" err="1"/>
              <a:t>i</a:t>
            </a:r>
            <a:r>
              <a:rPr lang="en-US" sz="2000" dirty="0"/>
              <a:t>-code</a:t>
            </a:r>
          </a:p>
          <a:p>
            <a:pPr lvl="2"/>
            <a:r>
              <a:rPr lang="en-US" sz="1600" dirty="0"/>
              <a:t>Get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r>
              <a:rPr lang="en-US" sz="1600" dirty="0"/>
              <a:t>, </a:t>
            </a:r>
            <a:r>
              <a:rPr lang="en-US" sz="1600" dirty="0" err="1"/>
              <a:t>valC</a:t>
            </a:r>
            <a:r>
              <a:rPr lang="en-US" sz="1600" dirty="0"/>
              <a:t>, if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via ALU</a:t>
            </a:r>
          </a:p>
          <a:p>
            <a:pPr lvl="2"/>
            <a:r>
              <a:rPr lang="en-US" sz="1600" dirty="0"/>
              <a:t>OP</a:t>
            </a:r>
          </a:p>
          <a:p>
            <a:pPr lvl="2"/>
            <a:r>
              <a:rPr lang="en-US" sz="1600" dirty="0" err="1"/>
              <a:t>valB+D</a:t>
            </a:r>
            <a:endParaRPr lang="en-US" sz="1600" dirty="0"/>
          </a:p>
          <a:p>
            <a:pPr lvl="2"/>
            <a:r>
              <a:rPr lang="en-US" sz="1600" dirty="0"/>
              <a:t>%</a:t>
            </a:r>
            <a:r>
              <a:rPr lang="en-US" sz="1600" dirty="0" err="1"/>
              <a:t>rsp</a:t>
            </a:r>
            <a:r>
              <a:rPr lang="en-US" sz="1600" dirty="0"/>
              <a:t>+-8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memory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Store result in register</a:t>
            </a:r>
          </a:p>
          <a:p>
            <a:pPr lvl="2"/>
            <a:r>
              <a:rPr lang="en-US" sz="1600" dirty="0"/>
              <a:t>write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Update PC</a:t>
            </a:r>
          </a:p>
        </p:txBody>
      </p:sp>
      <p:sp>
        <p:nvSpPr>
          <p:cNvPr id="179" name="Rectangle 4">
            <a:extLst>
              <a:ext uri="{FF2B5EF4-FFF2-40B4-BE49-F238E27FC236}">
                <a16:creationId xmlns:a16="http://schemas.microsoft.com/office/drawing/2014/main" id="{08CBBA56-24FB-164C-99CB-92034F00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96" y="1284287"/>
            <a:ext cx="2076451" cy="4729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1800" kern="0" dirty="0"/>
          </a:p>
        </p:txBody>
      </p:sp>
      <p:sp>
        <p:nvSpPr>
          <p:cNvPr id="191" name="Rectangle 24">
            <a:extLst>
              <a:ext uri="{FF2B5EF4-FFF2-40B4-BE49-F238E27FC236}">
                <a16:creationId xmlns:a16="http://schemas.microsoft.com/office/drawing/2014/main" id="{CDC4B74B-890D-2442-B9A3-20071ECA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3727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jXX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2" name="Rectangle 41">
            <a:extLst>
              <a:ext uri="{FF2B5EF4-FFF2-40B4-BE49-F238E27FC236}">
                <a16:creationId xmlns:a16="http://schemas.microsoft.com/office/drawing/2014/main" id="{A42B13C4-FC6A-464C-AF14-896BC904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4184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call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3" name="Rectangle 58">
            <a:extLst>
              <a:ext uri="{FF2B5EF4-FFF2-40B4-BE49-F238E27FC236}">
                <a16:creationId xmlns:a16="http://schemas.microsoft.com/office/drawing/2014/main" id="{CA69A080-A6AF-2440-B5FA-0B5F1F7C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1898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V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4" name="Rectangle 69">
            <a:extLst>
              <a:ext uri="{FF2B5EF4-FFF2-40B4-BE49-F238E27FC236}">
                <a16:creationId xmlns:a16="http://schemas.microsoft.com/office/drawing/2014/main" id="{1050CC1D-7045-3146-875B-C698BCF6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2355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rmmovq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</a:t>
            </a:r>
          </a:p>
        </p:txBody>
      </p:sp>
      <p:sp>
        <p:nvSpPr>
          <p:cNvPr id="195" name="Rectangle 80">
            <a:extLst>
              <a:ext uri="{FF2B5EF4-FFF2-40B4-BE49-F238E27FC236}">
                <a16:creationId xmlns:a16="http://schemas.microsoft.com/office/drawing/2014/main" id="{94B0D351-04AD-E144-B291-47B5E14B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2813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),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196" name="Rectangle 48">
            <a:extLst>
              <a:ext uri="{FF2B5EF4-FFF2-40B4-BE49-F238E27FC236}">
                <a16:creationId xmlns:a16="http://schemas.microsoft.com/office/drawing/2014/main" id="{945CF15C-98AC-B945-A149-BBB7B5C7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1441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cmovXX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7" name="Rectangle 91">
            <a:extLst>
              <a:ext uri="{FF2B5EF4-FFF2-40B4-BE49-F238E27FC236}">
                <a16:creationId xmlns:a16="http://schemas.microsoft.com/office/drawing/2014/main" id="{617E4D42-BA16-5144-8BAE-7C2B3AEF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3276600"/>
            <a:ext cx="1676400" cy="2984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8" name="Rectangle 101">
            <a:extLst>
              <a:ext uri="{FF2B5EF4-FFF2-40B4-BE49-F238E27FC236}">
                <a16:creationId xmlns:a16="http://schemas.microsoft.com/office/drawing/2014/main" id="{9716C6BB-8B22-5542-9D18-13BBA466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4641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ret</a:t>
            </a:r>
          </a:p>
        </p:txBody>
      </p:sp>
      <p:sp>
        <p:nvSpPr>
          <p:cNvPr id="199" name="Rectangle 14">
            <a:extLst>
              <a:ext uri="{FF2B5EF4-FFF2-40B4-BE49-F238E27FC236}">
                <a16:creationId xmlns:a16="http://schemas.microsoft.com/office/drawing/2014/main" id="{AF41BA68-B3C9-CE46-A293-3F744D69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5099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pushq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200" name="Rectangle 31">
            <a:extLst>
              <a:ext uri="{FF2B5EF4-FFF2-40B4-BE49-F238E27FC236}">
                <a16:creationId xmlns:a16="http://schemas.microsoft.com/office/drawing/2014/main" id="{A760C2FC-2A23-6D48-8D67-CF44C1A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99" y="5556250"/>
            <a:ext cx="16002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199437" cy="779463"/>
          </a:xfrm>
        </p:spPr>
        <p:txBody>
          <a:bodyPr/>
          <a:lstStyle/>
          <a:p>
            <a:r>
              <a:rPr lang="en-US" dirty="0"/>
              <a:t>Five steps of instruction execution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33109" y="1631043"/>
            <a:ext cx="4508291" cy="47291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Bring a new machine code from memory to IR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 err="1"/>
              <a:t>iCode</a:t>
            </a:r>
            <a:r>
              <a:rPr lang="en-US" sz="1600" dirty="0"/>
              <a:t>, </a:t>
            </a:r>
            <a:r>
              <a:rPr lang="en-US" sz="1600" dirty="0" err="1"/>
              <a:t>iFun</a:t>
            </a:r>
            <a:r>
              <a:rPr lang="en-US" sz="1600" dirty="0"/>
              <a:t>,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r>
              <a:rPr lang="en-US" sz="1600" dirty="0"/>
              <a:t>, </a:t>
            </a:r>
            <a:r>
              <a:rPr lang="en-US" sz="1600" dirty="0" err="1"/>
              <a:t>valC</a:t>
            </a:r>
            <a:endParaRPr lang="en-US" sz="16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PC + # -&gt; </a:t>
            </a:r>
            <a:r>
              <a:rPr lang="en-US" sz="1600" dirty="0" err="1"/>
              <a:t>valP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Check </a:t>
            </a:r>
            <a:r>
              <a:rPr lang="en-US" sz="2000" dirty="0" err="1"/>
              <a:t>i</a:t>
            </a:r>
            <a:r>
              <a:rPr lang="en-US" sz="2000" dirty="0"/>
              <a:t>-code</a:t>
            </a:r>
          </a:p>
          <a:p>
            <a:pPr lvl="1"/>
            <a:r>
              <a:rPr lang="en-US" sz="1800" dirty="0"/>
              <a:t>R[</a:t>
            </a:r>
            <a:r>
              <a:rPr lang="en-US" sz="1800" dirty="0" err="1"/>
              <a:t>rA</a:t>
            </a:r>
            <a:r>
              <a:rPr lang="en-US" sz="1800" dirty="0"/>
              <a:t>] -&gt; </a:t>
            </a:r>
            <a:r>
              <a:rPr lang="en-US" sz="1800" dirty="0" err="1"/>
              <a:t>valA</a:t>
            </a:r>
            <a:r>
              <a:rPr lang="en-US" sz="1800" dirty="0"/>
              <a:t>, R[</a:t>
            </a:r>
            <a:r>
              <a:rPr lang="en-US" sz="1800" dirty="0" err="1"/>
              <a:t>rB</a:t>
            </a:r>
            <a:r>
              <a:rPr lang="en-US" sz="1800" dirty="0"/>
              <a:t>] -&gt; </a:t>
            </a:r>
            <a:r>
              <a:rPr lang="en-US" sz="1800" dirty="0" err="1"/>
              <a:t>valB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Compute via ALU</a:t>
            </a:r>
          </a:p>
          <a:p>
            <a:pPr lvl="1"/>
            <a:r>
              <a:rPr lang="en-US" sz="1800" dirty="0"/>
              <a:t>{OP, </a:t>
            </a:r>
            <a:r>
              <a:rPr lang="en-US" sz="1800" dirty="0" err="1"/>
              <a:t>valB+D</a:t>
            </a:r>
            <a:r>
              <a:rPr lang="en-US" sz="1800" dirty="0"/>
              <a:t>, %</a:t>
            </a:r>
            <a:r>
              <a:rPr lang="en-US" sz="1800" dirty="0" err="1"/>
              <a:t>rsp</a:t>
            </a:r>
            <a:r>
              <a:rPr lang="en-US" sz="1800" dirty="0"/>
              <a:t>+-8} -&gt; </a:t>
            </a:r>
            <a:r>
              <a:rPr lang="en-US" sz="1800" dirty="0" err="1"/>
              <a:t>valE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Get memory data</a:t>
            </a:r>
          </a:p>
          <a:p>
            <a:pPr lvl="1"/>
            <a:r>
              <a:rPr lang="en-US" sz="1600" dirty="0" err="1"/>
              <a:t>valM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 result in register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Update PC</a:t>
            </a:r>
          </a:p>
          <a:p>
            <a:pPr lvl="1"/>
            <a:r>
              <a:rPr lang="en-US" sz="1600" dirty="0"/>
              <a:t>{</a:t>
            </a:r>
            <a:r>
              <a:rPr lang="en-US" sz="1600" dirty="0" err="1"/>
              <a:t>valP</a:t>
            </a:r>
            <a:r>
              <a:rPr lang="en-US" sz="1600" dirty="0"/>
              <a:t>, target </a:t>
            </a:r>
            <a:r>
              <a:rPr lang="en-US" sz="1600" dirty="0" err="1"/>
              <a:t>addr</a:t>
            </a:r>
            <a:r>
              <a:rPr lang="en-US" sz="1600" dirty="0"/>
              <a:t>, </a:t>
            </a:r>
            <a:r>
              <a:rPr lang="en-US" sz="1600" dirty="0" err="1"/>
              <a:t>valM</a:t>
            </a:r>
            <a:r>
              <a:rPr lang="en-US" sz="1600" dirty="0"/>
              <a:t>} -&gt; PC</a:t>
            </a:r>
          </a:p>
        </p:txBody>
      </p:sp>
      <p:sp>
        <p:nvSpPr>
          <p:cNvPr id="179" name="Rectangle 4">
            <a:extLst>
              <a:ext uri="{FF2B5EF4-FFF2-40B4-BE49-F238E27FC236}">
                <a16:creationId xmlns:a16="http://schemas.microsoft.com/office/drawing/2014/main" id="{08CBBA56-24FB-164C-99CB-92034F003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10" y="1630885"/>
            <a:ext cx="2076451" cy="47291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>
            <a:lvl1pPr marL="385763" indent="-385763" algn="l" defTabSz="912813" rtl="0" fontAlgn="base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44475" algn="l" defTabSz="912813" rtl="0" fontAlgn="base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144588" indent="-238125" algn="l" defTabSz="912813" rtl="0" fontAlgn="base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defRPr b="1">
                <a:solidFill>
                  <a:schemeClr val="folHlink"/>
                </a:solidFill>
                <a:latin typeface="+mn-lt"/>
              </a:defRPr>
            </a:lvl3pPr>
            <a:lvl4pPr marL="1597025" indent="-227013" algn="l" defTabSz="912813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24479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9051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3623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8195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276725" indent="-228600" algn="l" defTabSz="912813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endParaRPr lang="en-US" sz="1800" kern="0" dirty="0"/>
          </a:p>
        </p:txBody>
      </p:sp>
      <p:sp>
        <p:nvSpPr>
          <p:cNvPr id="191" name="Rectangle 24">
            <a:extLst>
              <a:ext uri="{FF2B5EF4-FFF2-40B4-BE49-F238E27FC236}">
                <a16:creationId xmlns:a16="http://schemas.microsoft.com/office/drawing/2014/main" id="{CDC4B74B-890D-2442-B9A3-20071ECA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9952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jXX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2" name="Rectangle 41">
            <a:extLst>
              <a:ext uri="{FF2B5EF4-FFF2-40B4-BE49-F238E27FC236}">
                <a16:creationId xmlns:a16="http://schemas.microsoft.com/office/drawing/2014/main" id="{A42B13C4-FC6A-464C-AF14-896BC904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44524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call </a:t>
            </a:r>
            <a:r>
              <a:rPr lang="en-US" sz="1400" dirty="0" err="1"/>
              <a:t>Dest</a:t>
            </a:r>
            <a:endParaRPr lang="en-US" sz="1400" dirty="0"/>
          </a:p>
        </p:txBody>
      </p:sp>
      <p:sp>
        <p:nvSpPr>
          <p:cNvPr id="193" name="Rectangle 58">
            <a:extLst>
              <a:ext uri="{FF2B5EF4-FFF2-40B4-BE49-F238E27FC236}">
                <a16:creationId xmlns:a16="http://schemas.microsoft.com/office/drawing/2014/main" id="{CA69A080-A6AF-2440-B5FA-0B5F1F7CF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21664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V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4" name="Rectangle 69">
            <a:extLst>
              <a:ext uri="{FF2B5EF4-FFF2-40B4-BE49-F238E27FC236}">
                <a16:creationId xmlns:a16="http://schemas.microsoft.com/office/drawing/2014/main" id="{1050CC1D-7045-3146-875B-C698BCF6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26236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rmmovq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</a:t>
            </a:r>
          </a:p>
        </p:txBody>
      </p:sp>
      <p:sp>
        <p:nvSpPr>
          <p:cNvPr id="195" name="Rectangle 80">
            <a:extLst>
              <a:ext uri="{FF2B5EF4-FFF2-40B4-BE49-F238E27FC236}">
                <a16:creationId xmlns:a16="http://schemas.microsoft.com/office/drawing/2014/main" id="{94B0D351-04AD-E144-B291-47B5E14B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0808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mrmovq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/>
              <a:t>D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/>
              <a:t>rB</a:t>
            </a:r>
            <a:r>
              <a:rPr lang="en-US" sz="1400" dirty="0">
                <a:latin typeface="Courier New" pitchFamily="49" charset="0"/>
              </a:rPr>
              <a:t>),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196" name="Rectangle 48">
            <a:extLst>
              <a:ext uri="{FF2B5EF4-FFF2-40B4-BE49-F238E27FC236}">
                <a16:creationId xmlns:a16="http://schemas.microsoft.com/office/drawing/2014/main" id="{945CF15C-98AC-B945-A149-BBB7B5C7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17092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cmovXX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7" name="Rectangle 91">
            <a:extLst>
              <a:ext uri="{FF2B5EF4-FFF2-40B4-BE49-F238E27FC236}">
                <a16:creationId xmlns:a16="http://schemas.microsoft.com/office/drawing/2014/main" id="{617E4D42-BA16-5144-8BAE-7C2B3AEF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3544365"/>
            <a:ext cx="1676400" cy="2984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r>
              <a:rPr lang="en-US" sz="1400" dirty="0">
                <a:latin typeface="Courier New" pitchFamily="49" charset="0"/>
              </a:rPr>
              <a:t>, </a:t>
            </a:r>
            <a:r>
              <a:rPr lang="en-US" sz="1400" dirty="0" err="1"/>
              <a:t>rB</a:t>
            </a:r>
            <a:endParaRPr lang="en-US" sz="1400" dirty="0"/>
          </a:p>
        </p:txBody>
      </p:sp>
      <p:sp>
        <p:nvSpPr>
          <p:cNvPr id="198" name="Rectangle 101">
            <a:extLst>
              <a:ext uri="{FF2B5EF4-FFF2-40B4-BE49-F238E27FC236}">
                <a16:creationId xmlns:a16="http://schemas.microsoft.com/office/drawing/2014/main" id="{9716C6BB-8B22-5542-9D18-13BBA4665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49096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ret</a:t>
            </a:r>
          </a:p>
        </p:txBody>
      </p:sp>
      <p:sp>
        <p:nvSpPr>
          <p:cNvPr id="199" name="Rectangle 14">
            <a:extLst>
              <a:ext uri="{FF2B5EF4-FFF2-40B4-BE49-F238E27FC236}">
                <a16:creationId xmlns:a16="http://schemas.microsoft.com/office/drawing/2014/main" id="{AF41BA68-B3C9-CE46-A293-3F744D694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5366815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pushq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sp>
        <p:nvSpPr>
          <p:cNvPr id="200" name="Rectangle 31">
            <a:extLst>
              <a:ext uri="{FF2B5EF4-FFF2-40B4-BE49-F238E27FC236}">
                <a16:creationId xmlns:a16="http://schemas.microsoft.com/office/drawing/2014/main" id="{A760C2FC-2A23-6D48-8D67-CF44C1A7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3" y="5824015"/>
            <a:ext cx="16002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popq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/>
              <a:t>rA</a:t>
            </a:r>
            <a:endParaRPr lang="en-US" sz="1400" dirty="0"/>
          </a:p>
        </p:txBody>
      </p:sp>
      <p:grpSp>
        <p:nvGrpSpPr>
          <p:cNvPr id="15" name="Group 80">
            <a:extLst>
              <a:ext uri="{FF2B5EF4-FFF2-40B4-BE49-F238E27FC236}">
                <a16:creationId xmlns:a16="http://schemas.microsoft.com/office/drawing/2014/main" id="{263E9C96-EA40-F642-90AD-A5E89A9C5696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1112305"/>
            <a:ext cx="609600" cy="280987"/>
            <a:chOff x="1536" y="2208"/>
            <a:chExt cx="384" cy="192"/>
          </a:xfrm>
        </p:grpSpPr>
        <p:sp>
          <p:nvSpPr>
            <p:cNvPr id="16" name="Rectangle 81">
              <a:extLst>
                <a:ext uri="{FF2B5EF4-FFF2-40B4-BE49-F238E27FC236}">
                  <a16:creationId xmlns:a16="http://schemas.microsoft.com/office/drawing/2014/main" id="{AD64F522-8293-9243-9B8C-482216E58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7" name="Rectangle 82">
              <a:extLst>
                <a:ext uri="{FF2B5EF4-FFF2-40B4-BE49-F238E27FC236}">
                  <a16:creationId xmlns:a16="http://schemas.microsoft.com/office/drawing/2014/main" id="{B7E89374-EC63-A84A-88E8-B6D03448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8" name="Rectangle 83">
              <a:extLst>
                <a:ext uri="{FF2B5EF4-FFF2-40B4-BE49-F238E27FC236}">
                  <a16:creationId xmlns:a16="http://schemas.microsoft.com/office/drawing/2014/main" id="{2CE8E126-8ABF-A84F-BD9F-0E7A6716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84">
            <a:extLst>
              <a:ext uri="{FF2B5EF4-FFF2-40B4-BE49-F238E27FC236}">
                <a16:creationId xmlns:a16="http://schemas.microsoft.com/office/drawing/2014/main" id="{2FE68123-B191-8343-87C3-39B086ECCEF2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1112305"/>
            <a:ext cx="609600" cy="280987"/>
            <a:chOff x="1920" y="2208"/>
            <a:chExt cx="384" cy="192"/>
          </a:xfrm>
        </p:grpSpPr>
        <p:sp>
          <p:nvSpPr>
            <p:cNvPr id="20" name="Rectangle 85">
              <a:extLst>
                <a:ext uri="{FF2B5EF4-FFF2-40B4-BE49-F238E27FC236}">
                  <a16:creationId xmlns:a16="http://schemas.microsoft.com/office/drawing/2014/main" id="{52B820BD-52D6-2642-8CA6-74873A74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21" name="Rectangle 86">
              <a:extLst>
                <a:ext uri="{FF2B5EF4-FFF2-40B4-BE49-F238E27FC236}">
                  <a16:creationId xmlns:a16="http://schemas.microsoft.com/office/drawing/2014/main" id="{9F6C2EB4-D2C3-5F49-BA58-8DBA59534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22" name="Rectangle 87">
              <a:extLst>
                <a:ext uri="{FF2B5EF4-FFF2-40B4-BE49-F238E27FC236}">
                  <a16:creationId xmlns:a16="http://schemas.microsoft.com/office/drawing/2014/main" id="{D5BB66B7-6C95-5A46-A91D-FD7BE6D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3" name="Rectangle 88">
            <a:extLst>
              <a:ext uri="{FF2B5EF4-FFF2-40B4-BE49-F238E27FC236}">
                <a16:creationId xmlns:a16="http://schemas.microsoft.com/office/drawing/2014/main" id="{7DD2D2CF-DDD4-8642-AF94-DF6A534D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1112305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345229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19943</TotalTime>
  <Pages>8</Pages>
  <Words>2631</Words>
  <Application>Microsoft Macintosh PowerPoint</Application>
  <PresentationFormat>Custom</PresentationFormat>
  <Paragraphs>990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Helvetica</vt:lpstr>
      <vt:lpstr>Times</vt:lpstr>
      <vt:lpstr>Times New Roman</vt:lpstr>
      <vt:lpstr>Wingdings</vt:lpstr>
      <vt:lpstr>fujitsu-99-02</vt:lpstr>
      <vt:lpstr>PowerPoint Presentation</vt:lpstr>
      <vt:lpstr>PowerPoint Presentation</vt:lpstr>
      <vt:lpstr>PowerPoint Presentation</vt:lpstr>
      <vt:lpstr>Instruction Decoding</vt:lpstr>
      <vt:lpstr>Instruction Decoding</vt:lpstr>
      <vt:lpstr>How to design to handle these instr?</vt:lpstr>
      <vt:lpstr>How to design machine ?</vt:lpstr>
      <vt:lpstr>Five steps of instruction execution</vt:lpstr>
      <vt:lpstr>Five steps of instruction execution</vt:lpstr>
      <vt:lpstr>Five steps of instruction execution</vt:lpstr>
      <vt:lpstr>5-cycle SEQ</vt:lpstr>
      <vt:lpstr>Multiplexor (Selector)</vt:lpstr>
      <vt:lpstr>5-cycle SEQ</vt:lpstr>
      <vt:lpstr>5-cycle SEQ</vt:lpstr>
      <vt:lpstr>SEQ Hardware</vt:lpstr>
      <vt:lpstr>Computed Values - Variables</vt:lpstr>
      <vt:lpstr>Move Operations</vt:lpstr>
      <vt:lpstr>irmovq V, rB</vt:lpstr>
      <vt:lpstr>rmmovq rA, D(rB)</vt:lpstr>
      <vt:lpstr>Stage Computation: rmmovq</vt:lpstr>
      <vt:lpstr>Stage Computation: rmmovq</vt:lpstr>
      <vt:lpstr>Stage Computation: rmmovq</vt:lpstr>
      <vt:lpstr>Stage Computation: rmmovq</vt:lpstr>
      <vt:lpstr>Stage Computation: rmmovq</vt:lpstr>
      <vt:lpstr>Executing Arith./Logical Operation</vt:lpstr>
      <vt:lpstr>Stage Computation: Arith/Log. Ops</vt:lpstr>
      <vt:lpstr>Executing popq</vt:lpstr>
      <vt:lpstr>Stage Computation: popq</vt:lpstr>
      <vt:lpstr>Executing Conditional Moves</vt:lpstr>
      <vt:lpstr>Stage Computation: Cond. Move</vt:lpstr>
      <vt:lpstr>Executing Jumps</vt:lpstr>
      <vt:lpstr>Stage Computation: Jumps</vt:lpstr>
      <vt:lpstr>Executing call</vt:lpstr>
      <vt:lpstr>Stage Computation: call</vt:lpstr>
      <vt:lpstr>Executing ret</vt:lpstr>
      <vt:lpstr>Stage Computation: ret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Downen, Paul M</cp:lastModifiedBy>
  <cp:revision>139</cp:revision>
  <cp:lastPrinted>1999-02-26T14:55:35Z</cp:lastPrinted>
  <dcterms:created xsi:type="dcterms:W3CDTF">1998-03-03T17:17:57Z</dcterms:created>
  <dcterms:modified xsi:type="dcterms:W3CDTF">2023-12-01T17:24:07Z</dcterms:modified>
</cp:coreProperties>
</file>