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3"/>
  </p:notesMasterIdLst>
  <p:handoutMasterIdLst>
    <p:handoutMasterId r:id="rId14"/>
  </p:handoutMasterIdLst>
  <p:sldIdLst>
    <p:sldId id="393" r:id="rId2"/>
    <p:sldId id="391" r:id="rId3"/>
    <p:sldId id="392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A5FF0-2F71-E048-B17F-64216D75D0F7}" v="37" dt="2023-09-15T13:20:4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577"/>
  </p:normalViewPr>
  <p:slideViewPr>
    <p:cSldViewPr>
      <p:cViewPr varScale="1">
        <p:scale>
          <a:sx n="116" d="100"/>
          <a:sy n="116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A3CA5FF0-2F71-E048-B17F-64216D75D0F7}"/>
    <pc:docChg chg="undo custSel modSld sldOrd">
      <pc:chgData name="Downen, Paul M" userId="b1fad98d-9c85-4afc-93ea-92c67574f2bd" providerId="ADAL" clId="{A3CA5FF0-2F71-E048-B17F-64216D75D0F7}" dt="2023-09-15T16:52:53.501" v="816" actId="20577"/>
      <pc:docMkLst>
        <pc:docMk/>
      </pc:docMkLst>
      <pc:sldChg chg="modSp mod ord">
        <pc:chgData name="Downen, Paul M" userId="b1fad98d-9c85-4afc-93ea-92c67574f2bd" providerId="ADAL" clId="{A3CA5FF0-2F71-E048-B17F-64216D75D0F7}" dt="2023-09-15T12:52:57.543" v="606" actId="20578"/>
        <pc:sldMkLst>
          <pc:docMk/>
          <pc:sldMk cId="2302582466" sldId="391"/>
        </pc:sldMkLst>
        <pc:spChg chg="mod">
          <ac:chgData name="Downen, Paul M" userId="b1fad98d-9c85-4afc-93ea-92c67574f2bd" providerId="ADAL" clId="{A3CA5FF0-2F71-E048-B17F-64216D75D0F7}" dt="2023-09-13T14:16:55.798" v="605" actId="20577"/>
          <ac:spMkLst>
            <pc:docMk/>
            <pc:sldMk cId="2302582466" sldId="391"/>
            <ac:spMk id="23554" creationId="{00000000-0000-0000-0000-000000000000}"/>
          </ac:spMkLst>
        </pc:spChg>
      </pc:sldChg>
      <pc:sldChg chg="ord">
        <pc:chgData name="Downen, Paul M" userId="b1fad98d-9c85-4afc-93ea-92c67574f2bd" providerId="ADAL" clId="{A3CA5FF0-2F71-E048-B17F-64216D75D0F7}" dt="2023-09-15T12:53:09.229" v="608" actId="20578"/>
        <pc:sldMkLst>
          <pc:docMk/>
          <pc:sldMk cId="2091668388" sldId="392"/>
        </pc:sldMkLst>
      </pc:sldChg>
      <pc:sldChg chg="modSp mod">
        <pc:chgData name="Downen, Paul M" userId="b1fad98d-9c85-4afc-93ea-92c67574f2bd" providerId="ADAL" clId="{A3CA5FF0-2F71-E048-B17F-64216D75D0F7}" dt="2023-09-15T16:52:53.501" v="816" actId="20577"/>
        <pc:sldMkLst>
          <pc:docMk/>
          <pc:sldMk cId="0" sldId="393"/>
        </pc:sldMkLst>
        <pc:spChg chg="mod">
          <ac:chgData name="Downen, Paul M" userId="b1fad98d-9c85-4afc-93ea-92c67574f2bd" providerId="ADAL" clId="{A3CA5FF0-2F71-E048-B17F-64216D75D0F7}" dt="2023-09-15T16:52:53.501" v="816" actId="20577"/>
          <ac:spMkLst>
            <pc:docMk/>
            <pc:sldMk cId="0" sldId="393"/>
            <ac:spMk id="25602" creationId="{00000000-0000-0000-0000-000000000000}"/>
          </ac:spMkLst>
        </pc:spChg>
      </pc:sldChg>
      <pc:sldChg chg="modSp mod">
        <pc:chgData name="Downen, Paul M" userId="b1fad98d-9c85-4afc-93ea-92c67574f2bd" providerId="ADAL" clId="{A3CA5FF0-2F71-E048-B17F-64216D75D0F7}" dt="2023-09-13T14:11:02.576" v="389" actId="20577"/>
        <pc:sldMkLst>
          <pc:docMk/>
          <pc:sldMk cId="0" sldId="394"/>
        </pc:sldMkLst>
        <pc:spChg chg="mod">
          <ac:chgData name="Downen, Paul M" userId="b1fad98d-9c85-4afc-93ea-92c67574f2bd" providerId="ADAL" clId="{A3CA5FF0-2F71-E048-B17F-64216D75D0F7}" dt="2023-09-13T14:11:02.576" v="389" actId="20577"/>
          <ac:spMkLst>
            <pc:docMk/>
            <pc:sldMk cId="0" sldId="394"/>
            <ac:spMk id="26626" creationId="{00000000-0000-0000-0000-000000000000}"/>
          </ac:spMkLst>
        </pc:spChg>
      </pc:sldChg>
      <pc:sldChg chg="modSp mod">
        <pc:chgData name="Downen, Paul M" userId="b1fad98d-9c85-4afc-93ea-92c67574f2bd" providerId="ADAL" clId="{A3CA5FF0-2F71-E048-B17F-64216D75D0F7}" dt="2023-09-13T14:12:19.441" v="423" actId="20577"/>
        <pc:sldMkLst>
          <pc:docMk/>
          <pc:sldMk cId="0" sldId="397"/>
        </pc:sldMkLst>
        <pc:spChg chg="mod">
          <ac:chgData name="Downen, Paul M" userId="b1fad98d-9c85-4afc-93ea-92c67574f2bd" providerId="ADAL" clId="{A3CA5FF0-2F71-E048-B17F-64216D75D0F7}" dt="2023-09-13T14:12:19.441" v="423" actId="20577"/>
          <ac:spMkLst>
            <pc:docMk/>
            <pc:sldMk cId="0" sldId="397"/>
            <ac:spMk id="29748" creationId="{00000000-0000-0000-0000-000000000000}"/>
          </ac:spMkLst>
        </pc:spChg>
      </pc:sldChg>
      <pc:sldChg chg="addSp delSp modSp mod addAnim delAnim">
        <pc:chgData name="Downen, Paul M" userId="b1fad98d-9c85-4afc-93ea-92c67574f2bd" providerId="ADAL" clId="{A3CA5FF0-2F71-E048-B17F-64216D75D0F7}" dt="2023-09-15T13:20:42.698" v="759" actId="20577"/>
        <pc:sldMkLst>
          <pc:docMk/>
          <pc:sldMk cId="0" sldId="398"/>
        </pc:sldMkLst>
        <pc:spChg chg="mod">
          <ac:chgData name="Downen, Paul M" userId="b1fad98d-9c85-4afc-93ea-92c67574f2bd" providerId="ADAL" clId="{A3CA5FF0-2F71-E048-B17F-64216D75D0F7}" dt="2023-09-15T13:20:13.986" v="733" actId="20577"/>
          <ac:spMkLst>
            <pc:docMk/>
            <pc:sldMk cId="0" sldId="398"/>
            <ac:spMk id="32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08.787" v="729" actId="20577"/>
          <ac:spMkLst>
            <pc:docMk/>
            <pc:sldMk cId="0" sldId="398"/>
            <ac:spMk id="33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06.093" v="725" actId="20577"/>
          <ac:spMkLst>
            <pc:docMk/>
            <pc:sldMk cId="0" sldId="398"/>
            <ac:spMk id="34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9:57.044" v="717" actId="20577"/>
          <ac:spMkLst>
            <pc:docMk/>
            <pc:sldMk cId="0" sldId="398"/>
            <ac:spMk id="35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42.698" v="759" actId="20577"/>
          <ac:spMkLst>
            <pc:docMk/>
            <pc:sldMk cId="0" sldId="398"/>
            <ac:spMk id="36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40.464" v="755" actId="20577"/>
          <ac:spMkLst>
            <pc:docMk/>
            <pc:sldMk cId="0" sldId="398"/>
            <ac:spMk id="37" creationId="{00000000-0000-0000-0000-000000000000}"/>
          </ac:spMkLst>
        </pc:spChg>
        <pc:spChg chg="add del mod">
          <ac:chgData name="Downen, Paul M" userId="b1fad98d-9c85-4afc-93ea-92c67574f2bd" providerId="ADAL" clId="{A3CA5FF0-2F71-E048-B17F-64216D75D0F7}" dt="2023-09-15T13:20:38.031" v="753" actId="20577"/>
          <ac:spMkLst>
            <pc:docMk/>
            <pc:sldMk cId="0" sldId="398"/>
            <ac:spMk id="38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29.745" v="749" actId="20577"/>
          <ac:spMkLst>
            <pc:docMk/>
            <pc:sldMk cId="0" sldId="398"/>
            <ac:spMk id="39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8:24.062" v="704" actId="313"/>
          <ac:spMkLst>
            <pc:docMk/>
            <pc:sldMk cId="0" sldId="398"/>
            <ac:spMk id="30722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24.878" v="741" actId="20577"/>
          <ac:spMkLst>
            <pc:docMk/>
            <pc:sldMk cId="0" sldId="398"/>
            <ac:spMk id="30735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21.852" v="739" actId="20577"/>
          <ac:spMkLst>
            <pc:docMk/>
            <pc:sldMk cId="0" sldId="398"/>
            <ac:spMk id="30736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18.636" v="737" actId="20577"/>
          <ac:spMkLst>
            <pc:docMk/>
            <pc:sldMk cId="0" sldId="398"/>
            <ac:spMk id="30737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20:16.203" v="735" actId="20577"/>
          <ac:spMkLst>
            <pc:docMk/>
            <pc:sldMk cId="0" sldId="398"/>
            <ac:spMk id="30738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9:53.644" v="712" actId="20577"/>
          <ac:spMkLst>
            <pc:docMk/>
            <pc:sldMk cId="0" sldId="398"/>
            <ac:spMk id="30747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9:51.862" v="710" actId="20577"/>
          <ac:spMkLst>
            <pc:docMk/>
            <pc:sldMk cId="0" sldId="398"/>
            <ac:spMk id="30748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9:50.162" v="708" actId="20577"/>
          <ac:spMkLst>
            <pc:docMk/>
            <pc:sldMk cId="0" sldId="398"/>
            <ac:spMk id="30749" creationId="{00000000-0000-0000-0000-000000000000}"/>
          </ac:spMkLst>
        </pc:spChg>
        <pc:spChg chg="mod">
          <ac:chgData name="Downen, Paul M" userId="b1fad98d-9c85-4afc-93ea-92c67574f2bd" providerId="ADAL" clId="{A3CA5FF0-2F71-E048-B17F-64216D75D0F7}" dt="2023-09-15T13:19:47.651" v="706" actId="20577"/>
          <ac:spMkLst>
            <pc:docMk/>
            <pc:sldMk cId="0" sldId="398"/>
            <ac:spMk id="30750" creationId="{00000000-0000-0000-0000-000000000000}"/>
          </ac:spMkLst>
        </pc:spChg>
      </pc:sldChg>
      <pc:sldChg chg="modSp mod">
        <pc:chgData name="Downen, Paul M" userId="b1fad98d-9c85-4afc-93ea-92c67574f2bd" providerId="ADAL" clId="{A3CA5FF0-2F71-E048-B17F-64216D75D0F7}" dt="2023-09-13T14:15:43.627" v="579" actId="20577"/>
        <pc:sldMkLst>
          <pc:docMk/>
          <pc:sldMk cId="0" sldId="399"/>
        </pc:sldMkLst>
        <pc:spChg chg="mod">
          <ac:chgData name="Downen, Paul M" userId="b1fad98d-9c85-4afc-93ea-92c67574f2bd" providerId="ADAL" clId="{A3CA5FF0-2F71-E048-B17F-64216D75D0F7}" dt="2023-09-13T14:15:43.627" v="579" actId="20577"/>
          <ac:spMkLst>
            <pc:docMk/>
            <pc:sldMk cId="0" sldId="399"/>
            <ac:spMk id="31747" creationId="{00000000-0000-0000-0000-000000000000}"/>
          </ac:spMkLst>
        </pc:spChg>
      </pc:sldChg>
      <pc:sldChg chg="modSp mod">
        <pc:chgData name="Downen, Paul M" userId="b1fad98d-9c85-4afc-93ea-92c67574f2bd" providerId="ADAL" clId="{A3CA5FF0-2F71-E048-B17F-64216D75D0F7}" dt="2023-09-13T14:16:19.429" v="581" actId="20577"/>
        <pc:sldMkLst>
          <pc:docMk/>
          <pc:sldMk cId="0" sldId="400"/>
        </pc:sldMkLst>
        <pc:spChg chg="mod">
          <ac:chgData name="Downen, Paul M" userId="b1fad98d-9c85-4afc-93ea-92c67574f2bd" providerId="ADAL" clId="{A3CA5FF0-2F71-E048-B17F-64216D75D0F7}" dt="2023-09-13T14:16:19.429" v="581" actId="20577"/>
          <ac:spMkLst>
            <pc:docMk/>
            <pc:sldMk cId="0" sldId="4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269512-A79B-224C-A1B2-7AA922A32E7A}" type="datetimeFigureOut">
              <a:rPr lang="en-US" altLang="en-US"/>
              <a:pPr>
                <a:defRPr/>
              </a:pPr>
              <a:t>9/15/23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4B9A76-CA62-3745-9923-DCC7800254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5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A72871A-7BEE-1A4F-AA3B-0793EF163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9F892-6695-074D-B83B-45A3DB7E6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8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A5A09-47C4-6844-8336-C041DC131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AB9B-0AAC-E049-ABD5-C7FD3BF9E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3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BD60-6B14-8B41-8592-4482D7A7C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28A3-335F-7545-8E46-AF1407D56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DB675-DF1B-644D-BA2B-F333D7310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C166E-F1F5-DB48-8B95-E94522DAE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FF10-3676-5449-9C0D-41E8E347C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9F67C-3FD0-114E-A1A3-558F31392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57BD-B363-444E-A57C-EA87E7524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6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5468-3610-E447-B1AA-82A270435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99A4E-BA7B-6949-859E-1E6E12EAA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E0D917-1783-6B45-BFA6-32D6499DF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87"/>
          <p:cNvSpPr txBox="1">
            <a:spLocks noChangeArrowheads="1"/>
          </p:cNvSpPr>
          <p:nvPr/>
        </p:nvSpPr>
        <p:spPr bwMode="auto">
          <a:xfrm>
            <a:off x="427038" y="22860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600">
                <a:solidFill>
                  <a:schemeClr val="accent1"/>
                </a:solidFill>
                <a:latin typeface="Calibri" charset="0"/>
              </a:rPr>
              <a:t>2.1.2-2.1.5 Memory Words</a:t>
            </a:r>
          </a:p>
        </p:txBody>
      </p:sp>
      <p:sp>
        <p:nvSpPr>
          <p:cNvPr id="25602" name="Rectangle 88"/>
          <p:cNvSpPr txBox="1">
            <a:spLocks noChangeArrowheads="1"/>
          </p:cNvSpPr>
          <p:nvPr/>
        </p:nvSpPr>
        <p:spPr bwMode="auto">
          <a:xfrm>
            <a:off x="609600" y="1143000"/>
            <a:ext cx="830738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All info stored in computers is binary data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Binary data can represent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Numbers – Natively stored in binary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>
                <a:latin typeface="Calibri" charset="0"/>
              </a:rPr>
              <a:t>Can </a:t>
            </a:r>
            <a:r>
              <a:rPr lang="en-US" altLang="en-US" b="0" dirty="0">
                <a:latin typeface="Calibri" charset="0"/>
              </a:rPr>
              <a:t>be displayed as decimal, hex, etc.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Different sizes, different maximum/minimum numbers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>
                <a:latin typeface="Calibri" charset="0"/>
              </a:rPr>
              <a:t>Characters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>
                <a:latin typeface="Calibri" charset="0"/>
              </a:rPr>
              <a:t>ASCII – 1-byte/char (7 bits out of 8-bit byte)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>
                <a:latin typeface="Calibri" charset="0"/>
              </a:rPr>
              <a:t>Unicode – variable byte/char</a:t>
            </a:r>
          </a:p>
          <a:p>
            <a:pPr lvl="3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 err="1">
                <a:latin typeface="Calibri" charset="0"/>
              </a:rPr>
              <a:t>unicode-table.com</a:t>
            </a:r>
            <a:r>
              <a:rPr lang="en-US" altLang="ja-JP" b="0" dirty="0">
                <a:latin typeface="Calibri" charset="0"/>
              </a:rPr>
              <a:t>/</a:t>
            </a:r>
            <a:r>
              <a:rPr lang="en-US" altLang="ja-JP" b="0" dirty="0" err="1">
                <a:latin typeface="Calibri" charset="0"/>
              </a:rPr>
              <a:t>en</a:t>
            </a:r>
            <a:endParaRPr lang="en-US" altLang="ja-JP" b="0" dirty="0">
              <a:latin typeface="Calibri" charset="0"/>
            </a:endParaRPr>
          </a:p>
          <a:p>
            <a:pPr lvl="3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>
                <a:latin typeface="Calibri" charset="0"/>
              </a:rPr>
              <a:t>http://</a:t>
            </a:r>
            <a:r>
              <a:rPr lang="en-US" altLang="ja-JP" b="0" dirty="0" err="1">
                <a:latin typeface="Calibri" charset="0"/>
              </a:rPr>
              <a:t>www.tamasoft.co.jp</a:t>
            </a:r>
            <a:r>
              <a:rPr lang="en-US" altLang="ja-JP" b="0" dirty="0">
                <a:latin typeface="Calibri" charset="0"/>
              </a:rPr>
              <a:t>/</a:t>
            </a:r>
            <a:r>
              <a:rPr lang="en-US" altLang="ja-JP" b="0" dirty="0" err="1">
                <a:latin typeface="Calibri" charset="0"/>
              </a:rPr>
              <a:t>en</a:t>
            </a:r>
            <a:r>
              <a:rPr lang="en-US" altLang="ja-JP" b="0" dirty="0">
                <a:latin typeface="Calibri" charset="0"/>
              </a:rPr>
              <a:t>/general-info/</a:t>
            </a:r>
            <a:r>
              <a:rPr lang="en-US" altLang="ja-JP" b="0" dirty="0" err="1">
                <a:latin typeface="Calibri" charset="0"/>
              </a:rPr>
              <a:t>unicode.html</a:t>
            </a:r>
            <a:endParaRPr lang="en-US" altLang="ja-JP" b="0" dirty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ja-JP" b="0" dirty="0">
                <a:latin typeface="Calibri" charset="0"/>
              </a:rPr>
              <a:t>Program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2"/>
          <p:cNvSpPr txBox="1">
            <a:spLocks noChangeArrowheads="1"/>
          </p:cNvSpPr>
          <p:nvPr/>
        </p:nvSpPr>
        <p:spPr bwMode="auto">
          <a:xfrm>
            <a:off x="152400" y="247650"/>
            <a:ext cx="853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400">
                <a:latin typeface="Franklin Gothic Book" charset="0"/>
              </a:rPr>
              <a:t>Examining Data Representations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290513" y="1220788"/>
            <a:ext cx="8307387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b="0" dirty="0">
                <a:latin typeface="+mn-lt"/>
                <a:ea typeface="+mn-ea"/>
              </a:rPr>
              <a:t>Code to Print Byte Representation of Data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b="0" dirty="0">
                <a:latin typeface="+mn-lt"/>
                <a:ea typeface="+mn-ea"/>
              </a:rPr>
              <a:t>Casting pointer to </a:t>
            </a:r>
            <a:r>
              <a:rPr lang="en-US" b="0" dirty="0">
                <a:latin typeface="Courier New" pitchFamily="49" charset="0"/>
                <a:ea typeface="+mn-ea"/>
              </a:rPr>
              <a:t>unsigned char *</a:t>
            </a:r>
            <a:r>
              <a:rPr lang="en-US" b="0" dirty="0">
                <a:latin typeface="+mn-lt"/>
                <a:ea typeface="+mn-ea"/>
              </a:rPr>
              <a:t> creates byte array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5943600" cy="28765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Courier New" charset="0"/>
              </a:rPr>
              <a:t>typedef unsigned char *pointer;</a:t>
            </a:r>
          </a:p>
          <a:p>
            <a:endParaRPr lang="en-US" altLang="en-US" sz="1800">
              <a:latin typeface="Courier New" charset="0"/>
            </a:endParaRPr>
          </a:p>
          <a:p>
            <a:r>
              <a:rPr lang="en-US" altLang="en-US" sz="1800">
                <a:latin typeface="Courier New" charset="0"/>
              </a:rPr>
              <a:t>void show_bytes(pointer start, int len)</a:t>
            </a:r>
          </a:p>
          <a:p>
            <a:r>
              <a:rPr lang="en-US" altLang="en-US" sz="1800">
                <a:latin typeface="Courier New" charset="0"/>
              </a:rPr>
              <a:t>{</a:t>
            </a:r>
          </a:p>
          <a:p>
            <a:r>
              <a:rPr lang="en-US" altLang="en-US" sz="1800">
                <a:latin typeface="Courier New" charset="0"/>
              </a:rPr>
              <a:t>  int i;</a:t>
            </a:r>
          </a:p>
          <a:p>
            <a:r>
              <a:rPr lang="en-US" altLang="en-US" sz="1800">
                <a:latin typeface="Courier New" charset="0"/>
              </a:rPr>
              <a:t>  for (i = 0; i &lt; len; i++)</a:t>
            </a:r>
          </a:p>
          <a:p>
            <a:r>
              <a:rPr lang="en-US" altLang="en-US" sz="1800">
                <a:latin typeface="Courier New" charset="0"/>
              </a:rPr>
              <a:t>    printf("0x%p\t0x%.2x\n",</a:t>
            </a:r>
          </a:p>
          <a:p>
            <a:r>
              <a:rPr lang="en-US" altLang="en-US" sz="1800">
                <a:latin typeface="Courier New" charset="0"/>
              </a:rPr>
              <a:t>           start+i, start[i]);</a:t>
            </a:r>
          </a:p>
          <a:p>
            <a:r>
              <a:rPr lang="en-US" altLang="en-US" sz="1800">
                <a:latin typeface="Courier New" charset="0"/>
              </a:rPr>
              <a:t>  printf("\n");</a:t>
            </a:r>
          </a:p>
          <a:p>
            <a:r>
              <a:rPr lang="en-US" altLang="en-US" sz="1800">
                <a:latin typeface="Courier New" charset="0"/>
              </a:rPr>
              <a:t>}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562600" y="5638800"/>
            <a:ext cx="3079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latin typeface="Helvetica" charset="0"/>
              </a:rPr>
              <a:t>printf directives:</a:t>
            </a:r>
            <a:endParaRPr lang="en-US" altLang="en-US" sz="1800" b="0">
              <a:latin typeface="Courier New" charset="0"/>
            </a:endParaRPr>
          </a:p>
          <a:p>
            <a:pPr lvl="1"/>
            <a:r>
              <a:rPr lang="en-US" altLang="en-US" sz="1800" b="0">
                <a:latin typeface="Courier New" charset="0"/>
              </a:rPr>
              <a:t>%p</a:t>
            </a:r>
            <a:r>
              <a:rPr lang="en-US" altLang="en-US" sz="1800" b="0">
                <a:latin typeface="Helvetica" charset="0"/>
              </a:rPr>
              <a:t>:	Print pointer</a:t>
            </a:r>
          </a:p>
          <a:p>
            <a:pPr lvl="1"/>
            <a:r>
              <a:rPr lang="en-US" altLang="en-US" sz="1800" b="0">
                <a:latin typeface="Courier New" charset="0"/>
              </a:rPr>
              <a:t>%x</a:t>
            </a:r>
            <a:r>
              <a:rPr lang="en-US" altLang="en-US" sz="1800" b="0">
                <a:latin typeface="Helvetica" charset="0"/>
              </a:rPr>
              <a:t>:	Print Hexadecimal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400" b="0">
                <a:latin typeface="Courier New" charset="0"/>
              </a:rPr>
              <a:t>show_bytes</a:t>
            </a:r>
            <a:r>
              <a:rPr lang="en-US" altLang="en-US" sz="4400">
                <a:latin typeface="Calibri" charset="0"/>
              </a:rPr>
              <a:t> </a:t>
            </a:r>
            <a:r>
              <a:rPr lang="en-US" altLang="en-US" sz="4400">
                <a:latin typeface="Franklin Gothic Book" charset="0"/>
              </a:rPr>
              <a:t>Execution Example</a:t>
            </a:r>
          </a:p>
        </p:txBody>
      </p:sp>
      <p:sp>
        <p:nvSpPr>
          <p:cNvPr id="33794" name="Text Box 1028"/>
          <p:cNvSpPr txBox="1">
            <a:spLocks noChangeArrowheads="1"/>
          </p:cNvSpPr>
          <p:nvPr/>
        </p:nvSpPr>
        <p:spPr bwMode="auto">
          <a:xfrm>
            <a:off x="1600200" y="1981200"/>
            <a:ext cx="5943600" cy="11064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latin typeface="Courier New" charset="0"/>
              </a:rPr>
              <a:t>int a = 15213;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 err="1">
                <a:latin typeface="Courier New" charset="0"/>
              </a:rPr>
              <a:t>printf</a:t>
            </a:r>
            <a:r>
              <a:rPr lang="en-US" altLang="en-US" sz="1800" dirty="0">
                <a:latin typeface="Courier New" charset="0"/>
              </a:rPr>
              <a:t>("int a = 15213;\n");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 err="1">
                <a:latin typeface="Courier New" charset="0"/>
              </a:rPr>
              <a:t>show_bytes</a:t>
            </a:r>
            <a:r>
              <a:rPr lang="en-US" altLang="en-US" sz="1800" dirty="0">
                <a:latin typeface="Courier New" charset="0"/>
              </a:rPr>
              <a:t>((pointer) &amp;a, </a:t>
            </a:r>
            <a:r>
              <a:rPr lang="en-US" altLang="en-US" sz="1800" dirty="0" err="1">
                <a:latin typeface="Courier New" charset="0"/>
              </a:rPr>
              <a:t>sizeof</a:t>
            </a:r>
            <a:r>
              <a:rPr lang="en-US" altLang="en-US" sz="1800" dirty="0">
                <a:latin typeface="Courier New" charset="0"/>
              </a:rPr>
              <a:t>(int));</a:t>
            </a:r>
          </a:p>
        </p:txBody>
      </p:sp>
      <p:sp>
        <p:nvSpPr>
          <p:cNvPr id="33795" name="Text Box 1029"/>
          <p:cNvSpPr txBox="1">
            <a:spLocks noChangeArrowheads="1"/>
          </p:cNvSpPr>
          <p:nvPr/>
        </p:nvSpPr>
        <p:spPr bwMode="auto">
          <a:xfrm>
            <a:off x="1524000" y="3584575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Helvetica" charset="0"/>
              </a:rPr>
              <a:t>Result (Linux):</a:t>
            </a:r>
          </a:p>
        </p:txBody>
      </p:sp>
      <p:sp>
        <p:nvSpPr>
          <p:cNvPr id="33796" name="Text Box 1030"/>
          <p:cNvSpPr txBox="1">
            <a:spLocks noChangeArrowheads="1"/>
          </p:cNvSpPr>
          <p:nvPr/>
        </p:nvSpPr>
        <p:spPr bwMode="auto">
          <a:xfrm>
            <a:off x="1676400" y="4191000"/>
            <a:ext cx="3581400" cy="18081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>
                <a:latin typeface="Courier New" charset="0"/>
              </a:rPr>
              <a:t>int a = 15213;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>
                <a:latin typeface="Courier New" charset="0"/>
              </a:rPr>
              <a:t>0x11ffffcb8	0x6d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>
                <a:latin typeface="Courier New" charset="0"/>
              </a:rPr>
              <a:t>0x11ffffcb9	0x3b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>
                <a:latin typeface="Courier New" charset="0"/>
              </a:rPr>
              <a:t>0x11ffffcba	0x00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1800">
                <a:latin typeface="Courier New" charset="0"/>
              </a:rPr>
              <a:t>0x11ffffcbb	0x00</a:t>
            </a:r>
          </a:p>
        </p:txBody>
      </p:sp>
      <p:grpSp>
        <p:nvGrpSpPr>
          <p:cNvPr id="33797" name="Group 22"/>
          <p:cNvGrpSpPr>
            <a:grpSpLocks/>
          </p:cNvGrpSpPr>
          <p:nvPr/>
        </p:nvGrpSpPr>
        <p:grpSpPr bwMode="auto">
          <a:xfrm>
            <a:off x="5715000" y="4114800"/>
            <a:ext cx="1685925" cy="1677988"/>
            <a:chOff x="432" y="1775"/>
            <a:chExt cx="1062" cy="1057"/>
          </a:xfrm>
        </p:grpSpPr>
        <p:grpSp>
          <p:nvGrpSpPr>
            <p:cNvPr id="33810" name="Group 13"/>
            <p:cNvGrpSpPr>
              <a:grpSpLocks/>
            </p:cNvGrpSpPr>
            <p:nvPr/>
          </p:nvGrpSpPr>
          <p:grpSpPr bwMode="auto">
            <a:xfrm>
              <a:off x="576" y="2064"/>
              <a:ext cx="384" cy="768"/>
              <a:chOff x="1152" y="2160"/>
              <a:chExt cx="384" cy="768"/>
            </a:xfrm>
          </p:grpSpPr>
          <p:sp>
            <p:nvSpPr>
              <p:cNvPr id="33812" name="Rectangle 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6D</a:t>
                </a:r>
              </a:p>
            </p:txBody>
          </p:sp>
          <p:sp>
            <p:nvSpPr>
              <p:cNvPr id="33813" name="Rectangle 5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3B</a:t>
                </a:r>
              </a:p>
            </p:txBody>
          </p:sp>
          <p:sp>
            <p:nvSpPr>
              <p:cNvPr id="33814" name="Rectangle 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00</a:t>
                </a:r>
              </a:p>
            </p:txBody>
          </p:sp>
          <p:sp>
            <p:nvSpPr>
              <p:cNvPr id="33815" name="Rectangle 7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00</a:t>
                </a:r>
              </a:p>
            </p:txBody>
          </p:sp>
        </p:grpSp>
        <p:sp>
          <p:nvSpPr>
            <p:cNvPr id="33811" name="Text Box 14"/>
            <p:cNvSpPr txBox="1">
              <a:spLocks noChangeArrowheads="1"/>
            </p:cNvSpPr>
            <p:nvPr/>
          </p:nvSpPr>
          <p:spPr bwMode="auto">
            <a:xfrm>
              <a:off x="432" y="1775"/>
              <a:ext cx="10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Helvetica" charset="0"/>
                </a:rPr>
                <a:t>Linux/Alpha </a:t>
              </a:r>
              <a:r>
                <a:rPr lang="en-US" altLang="en-US" sz="1800">
                  <a:latin typeface="Courier New" charset="0"/>
                </a:rPr>
                <a:t>A</a:t>
              </a:r>
              <a:endParaRPr lang="en-US" altLang="en-US" sz="1800">
                <a:latin typeface="Helvetica" charset="0"/>
              </a:endParaRPr>
            </a:p>
          </p:txBody>
        </p:sp>
      </p:grpSp>
      <p:grpSp>
        <p:nvGrpSpPr>
          <p:cNvPr id="33798" name="Group 30"/>
          <p:cNvGrpSpPr>
            <a:grpSpLocks/>
          </p:cNvGrpSpPr>
          <p:nvPr/>
        </p:nvGrpSpPr>
        <p:grpSpPr bwMode="auto">
          <a:xfrm>
            <a:off x="7531100" y="4114800"/>
            <a:ext cx="815975" cy="1677988"/>
            <a:chOff x="1576" y="1775"/>
            <a:chExt cx="514" cy="1057"/>
          </a:xfrm>
        </p:grpSpPr>
        <p:grpSp>
          <p:nvGrpSpPr>
            <p:cNvPr id="33804" name="Group 29"/>
            <p:cNvGrpSpPr>
              <a:grpSpLocks/>
            </p:cNvGrpSpPr>
            <p:nvPr/>
          </p:nvGrpSpPr>
          <p:grpSpPr bwMode="auto">
            <a:xfrm>
              <a:off x="1632" y="2064"/>
              <a:ext cx="384" cy="768"/>
              <a:chOff x="1632" y="2064"/>
              <a:chExt cx="384" cy="768"/>
            </a:xfrm>
          </p:grpSpPr>
          <p:sp>
            <p:nvSpPr>
              <p:cNvPr id="33806" name="Rectangle 16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3B</a:t>
                </a:r>
              </a:p>
            </p:txBody>
          </p:sp>
          <p:sp>
            <p:nvSpPr>
              <p:cNvPr id="33807" name="Rectangle 17"/>
              <p:cNvSpPr>
                <a:spLocks noChangeArrowheads="1"/>
              </p:cNvSpPr>
              <p:nvPr/>
            </p:nvSpPr>
            <p:spPr bwMode="auto">
              <a:xfrm>
                <a:off x="1632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6D</a:t>
                </a:r>
              </a:p>
            </p:txBody>
          </p:sp>
          <p:sp>
            <p:nvSpPr>
              <p:cNvPr id="33808" name="Rectangle 1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00</a:t>
                </a:r>
              </a:p>
            </p:txBody>
          </p:sp>
          <p:sp>
            <p:nvSpPr>
              <p:cNvPr id="33809" name="Rectangle 19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latin typeface="Courier New" charset="0"/>
                  </a:rPr>
                  <a:t>00</a:t>
                </a:r>
              </a:p>
            </p:txBody>
          </p:sp>
        </p:grpSp>
        <p:sp>
          <p:nvSpPr>
            <p:cNvPr id="33805" name="Text Box 20"/>
            <p:cNvSpPr txBox="1">
              <a:spLocks noChangeArrowheads="1"/>
            </p:cNvSpPr>
            <p:nvPr/>
          </p:nvSpPr>
          <p:spPr bwMode="auto">
            <a:xfrm>
              <a:off x="1576" y="1775"/>
              <a:ext cx="5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Helvetica" charset="0"/>
                </a:rPr>
                <a:t>Sun </a:t>
              </a:r>
              <a:r>
                <a:rPr lang="en-US" altLang="en-US" sz="1800">
                  <a:latin typeface="Courier New" charset="0"/>
                </a:rPr>
                <a:t>A</a:t>
              </a:r>
              <a:endParaRPr lang="en-US" altLang="en-US" sz="1800">
                <a:latin typeface="Helvetica" charset="0"/>
              </a:endParaRPr>
            </a:p>
          </p:txBody>
        </p:sp>
      </p:grpSp>
      <p:grpSp>
        <p:nvGrpSpPr>
          <p:cNvPr id="20" name="Group 105"/>
          <p:cNvGrpSpPr>
            <a:grpSpLocks/>
          </p:cNvGrpSpPr>
          <p:nvPr/>
        </p:nvGrpSpPr>
        <p:grpSpPr bwMode="auto">
          <a:xfrm>
            <a:off x="6553200" y="4725988"/>
            <a:ext cx="1066800" cy="914400"/>
            <a:chOff x="960" y="1920"/>
            <a:chExt cx="672" cy="576"/>
          </a:xfrm>
        </p:grpSpPr>
        <p:sp>
          <p:nvSpPr>
            <p:cNvPr id="33800" name="Line 23"/>
            <p:cNvSpPr>
              <a:spLocks noChangeShapeType="1"/>
            </p:cNvSpPr>
            <p:nvPr/>
          </p:nvSpPr>
          <p:spPr bwMode="auto">
            <a:xfrm>
              <a:off x="960" y="1920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25"/>
            <p:cNvSpPr>
              <a:spLocks noChangeShapeType="1"/>
            </p:cNvSpPr>
            <p:nvPr/>
          </p:nvSpPr>
          <p:spPr bwMode="auto">
            <a:xfrm flipV="1">
              <a:off x="960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28"/>
            <p:cNvSpPr>
              <a:spLocks noChangeShapeType="1"/>
            </p:cNvSpPr>
            <p:nvPr/>
          </p:nvSpPr>
          <p:spPr bwMode="auto">
            <a:xfrm flipV="1">
              <a:off x="960" y="1920"/>
              <a:ext cx="672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 txBox="1">
            <a:spLocks noChangeArrowheads="1"/>
          </p:cNvSpPr>
          <p:nvPr/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4000">
                <a:latin typeface="Calibri" charset="0"/>
              </a:rPr>
              <a:t>Digital World</a:t>
            </a:r>
          </a:p>
        </p:txBody>
      </p:sp>
      <p:sp>
        <p:nvSpPr>
          <p:cNvPr id="23554" name="Rectangle 5"/>
          <p:cNvSpPr txBox="1">
            <a:spLocks noChangeArrowheads="1"/>
          </p:cNvSpPr>
          <p:nvPr/>
        </p:nvSpPr>
        <p:spPr bwMode="auto">
          <a:xfrm>
            <a:off x="3810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Why don’t computers think in decimal?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Difficult to store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ENIAC (1</a:t>
            </a:r>
            <a:r>
              <a:rPr lang="en-US" altLang="en-US" b="0" baseline="30000" dirty="0">
                <a:latin typeface="Calibri" charset="0"/>
              </a:rPr>
              <a:t>st</a:t>
            </a:r>
            <a:r>
              <a:rPr lang="en-US" altLang="en-US" b="0" dirty="0">
                <a:latin typeface="Calibri" charset="0"/>
              </a:rPr>
              <a:t> electronic computer) used 10 vacuum tubes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Difficult to transmit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Messy for digital logic functions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Addition, multiplication, etc.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Claude Shannan’s Information Theory, 1948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8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6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600">
                <a:solidFill>
                  <a:schemeClr val="accent1"/>
                </a:solidFill>
                <a:latin typeface="Calibri" charset="0"/>
              </a:rPr>
              <a:t>Binary Representations</a:t>
            </a:r>
          </a:p>
        </p:txBody>
      </p:sp>
      <p:sp>
        <p:nvSpPr>
          <p:cNvPr id="24578" name="Rectangle 27"/>
          <p:cNvSpPr txBox="1">
            <a:spLocks noChangeArrowheads="1"/>
          </p:cNvSpPr>
          <p:nvPr/>
        </p:nvSpPr>
        <p:spPr bwMode="auto">
          <a:xfrm>
            <a:off x="457200" y="914400"/>
            <a:ext cx="838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>
                <a:latin typeface="Calibri" charset="0"/>
              </a:rPr>
              <a:t>Shannon’s Information Theory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>
                <a:latin typeface="Calibri" charset="0"/>
              </a:rPr>
              <a:t>Electronic Implementation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>
                <a:latin typeface="Calibri" charset="0"/>
              </a:rPr>
              <a:t>Easy to store with bistable elements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en-US" altLang="en-US" b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>
                <a:latin typeface="Calibri" charset="0"/>
              </a:rPr>
              <a:t>Reliably transmitted on noisy and inaccurate wires </a:t>
            </a:r>
            <a:endParaRPr lang="en-US" altLang="en-US" sz="3200" b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3200" b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en-US" sz="3200" b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en-US" altLang="en-US" sz="2800" b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en-US" altLang="en-US" b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>
                <a:latin typeface="Calibri" charset="0"/>
              </a:rPr>
              <a:t>Straightforward implementation of arithmetic functions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en-US" altLang="en-US" b="0">
              <a:latin typeface="Calibri" charset="0"/>
            </a:endParaRP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1981200" y="2501212"/>
            <a:ext cx="6477000" cy="2070789"/>
            <a:chOff x="192" y="2217"/>
            <a:chExt cx="4320" cy="1566"/>
          </a:xfrm>
        </p:grpSpPr>
        <p:sp>
          <p:nvSpPr>
            <p:cNvPr id="24580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 b="0">
                <a:solidFill>
                  <a:schemeClr val="bg2"/>
                </a:solidFill>
              </a:endParaRPr>
            </a:p>
          </p:txBody>
        </p:sp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 b="0">
                <a:solidFill>
                  <a:schemeClr val="bg2"/>
                </a:solidFill>
              </a:endParaRPr>
            </a:p>
          </p:txBody>
        </p:sp>
        <p:sp>
          <p:nvSpPr>
            <p:cNvPr id="24582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>
                <a:gd name="T0" fmla="*/ 0 w 3578"/>
                <a:gd name="T1" fmla="*/ 706 h 716"/>
                <a:gd name="T2" fmla="*/ 431 w 3578"/>
                <a:gd name="T3" fmla="*/ 653 h 716"/>
                <a:gd name="T4" fmla="*/ 809 w 3578"/>
                <a:gd name="T5" fmla="*/ 643 h 716"/>
                <a:gd name="T6" fmla="*/ 1505 w 3578"/>
                <a:gd name="T7" fmla="*/ 685 h 716"/>
                <a:gd name="T8" fmla="*/ 2110 w 3578"/>
                <a:gd name="T9" fmla="*/ 653 h 716"/>
                <a:gd name="T10" fmla="*/ 2463 w 3578"/>
                <a:gd name="T11" fmla="*/ 632 h 716"/>
                <a:gd name="T12" fmla="*/ 2809 w 3578"/>
                <a:gd name="T13" fmla="*/ 664 h 716"/>
                <a:gd name="T14" fmla="*/ 3241 w 3578"/>
                <a:gd name="T15" fmla="*/ 674 h 716"/>
                <a:gd name="T16" fmla="*/ 3504 w 3578"/>
                <a:gd name="T17" fmla="*/ 664 h 716"/>
                <a:gd name="T18" fmla="*/ 3586 w 3578"/>
                <a:gd name="T19" fmla="*/ 653 h 716"/>
                <a:gd name="T20" fmla="*/ 3706 w 3578"/>
                <a:gd name="T21" fmla="*/ 569 h 716"/>
                <a:gd name="T22" fmla="*/ 4025 w 3578"/>
                <a:gd name="T23" fmla="*/ 253 h 716"/>
                <a:gd name="T24" fmla="*/ 4250 w 3578"/>
                <a:gd name="T25" fmla="*/ 116 h 716"/>
                <a:gd name="T26" fmla="*/ 4514 w 3578"/>
                <a:gd name="T27" fmla="*/ 53 h 716"/>
                <a:gd name="T28" fmla="*/ 5031 w 3578"/>
                <a:gd name="T29" fmla="*/ 21 h 716"/>
                <a:gd name="T30" fmla="*/ 5582 w 3578"/>
                <a:gd name="T31" fmla="*/ 32 h 716"/>
                <a:gd name="T32" fmla="*/ 5698 w 3578"/>
                <a:gd name="T33" fmla="*/ 42 h 716"/>
                <a:gd name="T34" fmla="*/ 6193 w 3578"/>
                <a:gd name="T35" fmla="*/ 11 h 716"/>
                <a:gd name="T36" fmla="*/ 6365 w 3578"/>
                <a:gd name="T37" fmla="*/ 42 h 716"/>
                <a:gd name="T38" fmla="*/ 6566 w 3578"/>
                <a:gd name="T39" fmla="*/ 53 h 716"/>
                <a:gd name="T40" fmla="*/ 7032 w 3578"/>
                <a:gd name="T41" fmla="*/ 42 h 716"/>
                <a:gd name="T42" fmla="*/ 7204 w 3578"/>
                <a:gd name="T43" fmla="*/ 64 h 716"/>
                <a:gd name="T44" fmla="*/ 7464 w 3578"/>
                <a:gd name="T45" fmla="*/ 11 h 716"/>
                <a:gd name="T46" fmla="*/ 7610 w 3578"/>
                <a:gd name="T47" fmla="*/ 0 h 716"/>
                <a:gd name="T48" fmla="*/ 8363 w 3578"/>
                <a:gd name="T49" fmla="*/ 411 h 716"/>
                <a:gd name="T50" fmla="*/ 8681 w 3578"/>
                <a:gd name="T51" fmla="*/ 643 h 716"/>
                <a:gd name="T52" fmla="*/ 9200 w 3578"/>
                <a:gd name="T53" fmla="*/ 716 h 716"/>
                <a:gd name="T54" fmla="*/ 9459 w 3578"/>
                <a:gd name="T55" fmla="*/ 706 h 716"/>
                <a:gd name="T56" fmla="*/ 9518 w 3578"/>
                <a:gd name="T57" fmla="*/ 674 h 716"/>
                <a:gd name="T58" fmla="*/ 9838 w 3578"/>
                <a:gd name="T59" fmla="*/ 653 h 7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78"/>
                <a:gd name="T91" fmla="*/ 0 h 716"/>
                <a:gd name="T92" fmla="*/ 3578 w 3578"/>
                <a:gd name="T93" fmla="*/ 716 h 71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latin typeface="Helvetica" charset="0"/>
                </a:rPr>
                <a:t>0.0V</a:t>
              </a: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latin typeface="Helvetica" charset="0"/>
                </a:rPr>
                <a:t>0.5V</a:t>
              </a:r>
            </a:p>
          </p:txBody>
        </p:sp>
        <p:sp>
          <p:nvSpPr>
            <p:cNvPr id="24587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latin typeface="Helvetica" charset="0"/>
                </a:rPr>
                <a:t>2.8V</a:t>
              </a:r>
            </a:p>
          </p:txBody>
        </p:sp>
        <p:sp>
          <p:nvSpPr>
            <p:cNvPr id="24588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latin typeface="Helvetica" charset="0"/>
                </a:rPr>
                <a:t>3.3V</a:t>
              </a:r>
            </a:p>
          </p:txBody>
        </p:sp>
        <p:sp>
          <p:nvSpPr>
            <p:cNvPr id="24589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1"/>
            <p:cNvSpPr txBox="1">
              <a:spLocks noChangeArrowheads="1"/>
            </p:cNvSpPr>
            <p:nvPr/>
          </p:nvSpPr>
          <p:spPr bwMode="auto">
            <a:xfrm>
              <a:off x="1315" y="2217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 dirty="0">
                  <a:latin typeface="Helvetica" charset="0"/>
                </a:rPr>
                <a:t>0</a:t>
              </a:r>
            </a:p>
          </p:txBody>
        </p:sp>
        <p:sp>
          <p:nvSpPr>
            <p:cNvPr id="24597" name="Text Box 22"/>
            <p:cNvSpPr txBox="1">
              <a:spLocks noChangeArrowheads="1"/>
            </p:cNvSpPr>
            <p:nvPr/>
          </p:nvSpPr>
          <p:spPr bwMode="auto">
            <a:xfrm>
              <a:off x="2829" y="2231"/>
              <a:ext cx="29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 dirty="0">
                  <a:latin typeface="Helvetica" charset="0"/>
                </a:rPr>
                <a:t>1</a:t>
              </a:r>
            </a:p>
          </p:txBody>
        </p:sp>
        <p:sp>
          <p:nvSpPr>
            <p:cNvPr id="24598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="0">
                  <a:latin typeface="Helvetica" charset="0"/>
                </a:rPr>
                <a:t>0</a:t>
              </a:r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6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87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600">
                <a:solidFill>
                  <a:schemeClr val="accent1"/>
                </a:solidFill>
                <a:latin typeface="Calibri" charset="0"/>
              </a:rPr>
              <a:t>Bytes vs. Words</a:t>
            </a:r>
          </a:p>
        </p:txBody>
      </p:sp>
      <p:sp>
        <p:nvSpPr>
          <p:cNvPr id="26626" name="Rectangle 88"/>
          <p:cNvSpPr txBox="1">
            <a:spLocks noChangeArrowheads="1"/>
          </p:cNvSpPr>
          <p:nvPr/>
        </p:nvSpPr>
        <p:spPr bwMode="auto">
          <a:xfrm>
            <a:off x="304800" y="1066800"/>
            <a:ext cx="830738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Each machine has a native </a:t>
            </a:r>
            <a:r>
              <a:rPr lang="ja-JP" altLang="en-US" sz="2800" b="0">
                <a:latin typeface="Calibri" charset="0"/>
              </a:rPr>
              <a:t>“</a:t>
            </a:r>
            <a:r>
              <a:rPr lang="en-US" altLang="ja-JP" sz="2800" b="0" dirty="0">
                <a:latin typeface="Calibri" charset="0"/>
              </a:rPr>
              <a:t>Word Size</a:t>
            </a:r>
            <a:r>
              <a:rPr lang="ja-JP" altLang="en-US" sz="2800" b="0">
                <a:latin typeface="Calibri" charset="0"/>
              </a:rPr>
              <a:t>”</a:t>
            </a:r>
            <a:endParaRPr lang="en-US" altLang="ja-JP" sz="2800" b="0" dirty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Byte = 8 bits – a universal unit of information size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Word – a unit accessed at one time by the machine</a:t>
            </a:r>
          </a:p>
          <a:p>
            <a:pPr lvl="2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Most current machines use 64-bit words (8 bytes)</a:t>
            </a:r>
          </a:p>
          <a:p>
            <a:pPr lvl="2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Previously, we used 32-bit (4 bytes) machines</a:t>
            </a:r>
          </a:p>
          <a:p>
            <a:pPr lvl="2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Machines support multiple data formats</a:t>
            </a:r>
          </a:p>
          <a:p>
            <a:pPr lvl="3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Fractions or multiples of word size</a:t>
            </a:r>
          </a:p>
          <a:p>
            <a:pPr lvl="3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Always integral number of bytes</a:t>
            </a:r>
          </a:p>
          <a:p>
            <a:pPr lvl="3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Double vs single precision (floating point) numbers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400">
                <a:latin typeface="Franklin Gothic Book" charset="0"/>
              </a:rPr>
              <a:t>Data Representations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8"/>
          <p:cNvSpPr txBox="1">
            <a:spLocks noChangeArrowheads="1"/>
          </p:cNvSpPr>
          <p:nvPr/>
        </p:nvSpPr>
        <p:spPr bwMode="auto">
          <a:xfrm>
            <a:off x="271463" y="1447800"/>
            <a:ext cx="1252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Helvetica" charset="0"/>
              </a:rPr>
              <a:t>byte</a:t>
            </a:r>
          </a:p>
        </p:txBody>
      </p:sp>
      <p:grpSp>
        <p:nvGrpSpPr>
          <p:cNvPr id="28674" name="Group 10"/>
          <p:cNvGrpSpPr>
            <a:grpSpLocks/>
          </p:cNvGrpSpPr>
          <p:nvPr/>
        </p:nvGrpSpPr>
        <p:grpSpPr bwMode="auto">
          <a:xfrm>
            <a:off x="1373188" y="1371600"/>
            <a:ext cx="989012" cy="350838"/>
            <a:chOff x="1920" y="912"/>
            <a:chExt cx="1248" cy="288"/>
          </a:xfrm>
        </p:grpSpPr>
        <p:sp>
          <p:nvSpPr>
            <p:cNvPr id="28763" name="Rectangle 7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64" name="Text Box 9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sp>
        <p:nvSpPr>
          <p:cNvPr id="28675" name="Text Box 22"/>
          <p:cNvSpPr txBox="1">
            <a:spLocks noChangeArrowheads="1"/>
          </p:cNvSpPr>
          <p:nvPr/>
        </p:nvSpPr>
        <p:spPr bwMode="auto">
          <a:xfrm>
            <a:off x="271463" y="2133600"/>
            <a:ext cx="1252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Helvetica" charset="0"/>
              </a:rPr>
              <a:t>short</a:t>
            </a:r>
          </a:p>
        </p:txBody>
      </p:sp>
      <p:sp>
        <p:nvSpPr>
          <p:cNvPr id="28676" name="Text Box 23"/>
          <p:cNvSpPr txBox="1">
            <a:spLocks noChangeArrowheads="1"/>
          </p:cNvSpPr>
          <p:nvPr/>
        </p:nvSpPr>
        <p:spPr bwMode="auto">
          <a:xfrm>
            <a:off x="423863" y="2743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Helvetica" charset="0"/>
              </a:rPr>
              <a:t>int</a:t>
            </a:r>
          </a:p>
        </p:txBody>
      </p:sp>
      <p:sp>
        <p:nvSpPr>
          <p:cNvPr id="28677" name="Text Box 45"/>
          <p:cNvSpPr txBox="1">
            <a:spLocks noChangeArrowheads="1"/>
          </p:cNvSpPr>
          <p:nvPr/>
        </p:nvSpPr>
        <p:spPr bwMode="auto">
          <a:xfrm>
            <a:off x="411163" y="41148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Helvetica" charset="0"/>
              </a:rPr>
              <a:t>float</a:t>
            </a:r>
          </a:p>
        </p:txBody>
      </p:sp>
      <p:sp>
        <p:nvSpPr>
          <p:cNvPr id="28678" name="Text Box 58"/>
          <p:cNvSpPr txBox="1">
            <a:spLocks noChangeArrowheads="1"/>
          </p:cNvSpPr>
          <p:nvPr/>
        </p:nvSpPr>
        <p:spPr bwMode="auto">
          <a:xfrm>
            <a:off x="411163" y="3429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Helvetica" charset="0"/>
              </a:rPr>
              <a:t>long</a:t>
            </a:r>
          </a:p>
        </p:txBody>
      </p:sp>
      <p:grpSp>
        <p:nvGrpSpPr>
          <p:cNvPr id="28679" name="Group 71"/>
          <p:cNvGrpSpPr>
            <a:grpSpLocks/>
          </p:cNvGrpSpPr>
          <p:nvPr/>
        </p:nvGrpSpPr>
        <p:grpSpPr bwMode="auto">
          <a:xfrm>
            <a:off x="1373188" y="2057400"/>
            <a:ext cx="989012" cy="350838"/>
            <a:chOff x="1920" y="912"/>
            <a:chExt cx="1248" cy="288"/>
          </a:xfrm>
        </p:grpSpPr>
        <p:sp>
          <p:nvSpPr>
            <p:cNvPr id="28761" name="Rectangle 72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62" name="Text Box 73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0" name="Group 74"/>
          <p:cNvGrpSpPr>
            <a:grpSpLocks/>
          </p:cNvGrpSpPr>
          <p:nvPr/>
        </p:nvGrpSpPr>
        <p:grpSpPr bwMode="auto">
          <a:xfrm>
            <a:off x="2287588" y="2057400"/>
            <a:ext cx="989012" cy="350838"/>
            <a:chOff x="1920" y="912"/>
            <a:chExt cx="1248" cy="288"/>
          </a:xfrm>
        </p:grpSpPr>
        <p:sp>
          <p:nvSpPr>
            <p:cNvPr id="28759" name="Rectangle 75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60" name="Text Box 76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1" name="Group 77"/>
          <p:cNvGrpSpPr>
            <a:grpSpLocks/>
          </p:cNvGrpSpPr>
          <p:nvPr/>
        </p:nvGrpSpPr>
        <p:grpSpPr bwMode="auto">
          <a:xfrm>
            <a:off x="1373188" y="2743200"/>
            <a:ext cx="989012" cy="350838"/>
            <a:chOff x="1920" y="912"/>
            <a:chExt cx="1248" cy="288"/>
          </a:xfrm>
        </p:grpSpPr>
        <p:sp>
          <p:nvSpPr>
            <p:cNvPr id="28757" name="Rectangle 78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8" name="Text Box 79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2" name="Group 80"/>
          <p:cNvGrpSpPr>
            <a:grpSpLocks/>
          </p:cNvGrpSpPr>
          <p:nvPr/>
        </p:nvGrpSpPr>
        <p:grpSpPr bwMode="auto">
          <a:xfrm>
            <a:off x="2287588" y="2743200"/>
            <a:ext cx="989012" cy="350838"/>
            <a:chOff x="1920" y="912"/>
            <a:chExt cx="1248" cy="288"/>
          </a:xfrm>
        </p:grpSpPr>
        <p:sp>
          <p:nvSpPr>
            <p:cNvPr id="28755" name="Rectangle 81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6" name="Text Box 82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3" name="Group 83"/>
          <p:cNvGrpSpPr>
            <a:grpSpLocks/>
          </p:cNvGrpSpPr>
          <p:nvPr/>
        </p:nvGrpSpPr>
        <p:grpSpPr bwMode="auto">
          <a:xfrm>
            <a:off x="3201988" y="2743200"/>
            <a:ext cx="989012" cy="350838"/>
            <a:chOff x="1920" y="912"/>
            <a:chExt cx="1248" cy="288"/>
          </a:xfrm>
        </p:grpSpPr>
        <p:sp>
          <p:nvSpPr>
            <p:cNvPr id="28753" name="Rectangle 84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4" name="Text Box 85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4" name="Group 86"/>
          <p:cNvGrpSpPr>
            <a:grpSpLocks/>
          </p:cNvGrpSpPr>
          <p:nvPr/>
        </p:nvGrpSpPr>
        <p:grpSpPr bwMode="auto">
          <a:xfrm>
            <a:off x="4116388" y="2743200"/>
            <a:ext cx="989012" cy="350838"/>
            <a:chOff x="1920" y="912"/>
            <a:chExt cx="1248" cy="288"/>
          </a:xfrm>
        </p:grpSpPr>
        <p:sp>
          <p:nvSpPr>
            <p:cNvPr id="28751" name="Rectangle 87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2" name="Text Box 88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5" name="Group 95"/>
          <p:cNvGrpSpPr>
            <a:grpSpLocks/>
          </p:cNvGrpSpPr>
          <p:nvPr/>
        </p:nvGrpSpPr>
        <p:grpSpPr bwMode="auto">
          <a:xfrm>
            <a:off x="1373188" y="4114800"/>
            <a:ext cx="989012" cy="350838"/>
            <a:chOff x="1920" y="912"/>
            <a:chExt cx="1248" cy="288"/>
          </a:xfrm>
        </p:grpSpPr>
        <p:sp>
          <p:nvSpPr>
            <p:cNvPr id="28749" name="Rectangle 96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0" name="Text Box 97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6" name="Group 98"/>
          <p:cNvGrpSpPr>
            <a:grpSpLocks/>
          </p:cNvGrpSpPr>
          <p:nvPr/>
        </p:nvGrpSpPr>
        <p:grpSpPr bwMode="auto">
          <a:xfrm>
            <a:off x="2287588" y="4114800"/>
            <a:ext cx="989012" cy="350838"/>
            <a:chOff x="1920" y="912"/>
            <a:chExt cx="1248" cy="288"/>
          </a:xfrm>
        </p:grpSpPr>
        <p:sp>
          <p:nvSpPr>
            <p:cNvPr id="28747" name="Rectangle 99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48" name="Text Box 100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7" name="Group 101"/>
          <p:cNvGrpSpPr>
            <a:grpSpLocks/>
          </p:cNvGrpSpPr>
          <p:nvPr/>
        </p:nvGrpSpPr>
        <p:grpSpPr bwMode="auto">
          <a:xfrm>
            <a:off x="3201988" y="4114800"/>
            <a:ext cx="989012" cy="350838"/>
            <a:chOff x="1920" y="912"/>
            <a:chExt cx="1248" cy="288"/>
          </a:xfrm>
        </p:grpSpPr>
        <p:sp>
          <p:nvSpPr>
            <p:cNvPr id="28745" name="Rectangle 102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46" name="Text Box 103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8" name="Group 104"/>
          <p:cNvGrpSpPr>
            <a:grpSpLocks/>
          </p:cNvGrpSpPr>
          <p:nvPr/>
        </p:nvGrpSpPr>
        <p:grpSpPr bwMode="auto">
          <a:xfrm>
            <a:off x="4116388" y="4114800"/>
            <a:ext cx="989012" cy="350838"/>
            <a:chOff x="1920" y="912"/>
            <a:chExt cx="1248" cy="288"/>
          </a:xfrm>
        </p:grpSpPr>
        <p:sp>
          <p:nvSpPr>
            <p:cNvPr id="28743" name="Rectangle 105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44" name="Text Box 106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89" name="Group 107"/>
          <p:cNvGrpSpPr>
            <a:grpSpLocks/>
          </p:cNvGrpSpPr>
          <p:nvPr/>
        </p:nvGrpSpPr>
        <p:grpSpPr bwMode="auto">
          <a:xfrm>
            <a:off x="1373188" y="3429000"/>
            <a:ext cx="989012" cy="350838"/>
            <a:chOff x="1920" y="912"/>
            <a:chExt cx="1248" cy="288"/>
          </a:xfrm>
        </p:grpSpPr>
        <p:sp>
          <p:nvSpPr>
            <p:cNvPr id="28741" name="Rectangle 108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42" name="Text Box 109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0" name="Group 110"/>
          <p:cNvGrpSpPr>
            <a:grpSpLocks/>
          </p:cNvGrpSpPr>
          <p:nvPr/>
        </p:nvGrpSpPr>
        <p:grpSpPr bwMode="auto">
          <a:xfrm>
            <a:off x="2287588" y="3429000"/>
            <a:ext cx="989012" cy="350838"/>
            <a:chOff x="1920" y="912"/>
            <a:chExt cx="1248" cy="288"/>
          </a:xfrm>
        </p:grpSpPr>
        <p:sp>
          <p:nvSpPr>
            <p:cNvPr id="28739" name="Rectangle 111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40" name="Text Box 112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1" name="Group 113"/>
          <p:cNvGrpSpPr>
            <a:grpSpLocks/>
          </p:cNvGrpSpPr>
          <p:nvPr/>
        </p:nvGrpSpPr>
        <p:grpSpPr bwMode="auto">
          <a:xfrm>
            <a:off x="3201988" y="3429000"/>
            <a:ext cx="989012" cy="350838"/>
            <a:chOff x="1920" y="912"/>
            <a:chExt cx="1248" cy="288"/>
          </a:xfrm>
        </p:grpSpPr>
        <p:sp>
          <p:nvSpPr>
            <p:cNvPr id="28737" name="Rectangle 114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8" name="Text Box 115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2" name="Group 116"/>
          <p:cNvGrpSpPr>
            <a:grpSpLocks/>
          </p:cNvGrpSpPr>
          <p:nvPr/>
        </p:nvGrpSpPr>
        <p:grpSpPr bwMode="auto">
          <a:xfrm>
            <a:off x="4116388" y="3429000"/>
            <a:ext cx="989012" cy="350838"/>
            <a:chOff x="1920" y="912"/>
            <a:chExt cx="1248" cy="288"/>
          </a:xfrm>
        </p:grpSpPr>
        <p:sp>
          <p:nvSpPr>
            <p:cNvPr id="28735" name="Rectangle 117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6" name="Text Box 118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3" name="Group 131"/>
          <p:cNvGrpSpPr>
            <a:grpSpLocks/>
          </p:cNvGrpSpPr>
          <p:nvPr/>
        </p:nvGrpSpPr>
        <p:grpSpPr bwMode="auto">
          <a:xfrm>
            <a:off x="5030788" y="3429000"/>
            <a:ext cx="989012" cy="350838"/>
            <a:chOff x="1920" y="912"/>
            <a:chExt cx="1248" cy="288"/>
          </a:xfrm>
        </p:grpSpPr>
        <p:sp>
          <p:nvSpPr>
            <p:cNvPr id="28733" name="Rectangle 132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4" name="Text Box 133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4" name="Group 134"/>
          <p:cNvGrpSpPr>
            <a:grpSpLocks/>
          </p:cNvGrpSpPr>
          <p:nvPr/>
        </p:nvGrpSpPr>
        <p:grpSpPr bwMode="auto">
          <a:xfrm>
            <a:off x="5945188" y="3429000"/>
            <a:ext cx="989012" cy="350838"/>
            <a:chOff x="1920" y="912"/>
            <a:chExt cx="1248" cy="288"/>
          </a:xfrm>
        </p:grpSpPr>
        <p:sp>
          <p:nvSpPr>
            <p:cNvPr id="28731" name="Rectangle 135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2" name="Text Box 136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5" name="Group 137"/>
          <p:cNvGrpSpPr>
            <a:grpSpLocks/>
          </p:cNvGrpSpPr>
          <p:nvPr/>
        </p:nvGrpSpPr>
        <p:grpSpPr bwMode="auto">
          <a:xfrm>
            <a:off x="6859588" y="3429000"/>
            <a:ext cx="989012" cy="350838"/>
            <a:chOff x="1920" y="912"/>
            <a:chExt cx="1248" cy="288"/>
          </a:xfrm>
        </p:grpSpPr>
        <p:sp>
          <p:nvSpPr>
            <p:cNvPr id="28729" name="Rectangle 138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0" name="Text Box 139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6" name="Group 140"/>
          <p:cNvGrpSpPr>
            <a:grpSpLocks/>
          </p:cNvGrpSpPr>
          <p:nvPr/>
        </p:nvGrpSpPr>
        <p:grpSpPr bwMode="auto">
          <a:xfrm>
            <a:off x="7773988" y="3429000"/>
            <a:ext cx="989012" cy="350838"/>
            <a:chOff x="1920" y="912"/>
            <a:chExt cx="1248" cy="288"/>
          </a:xfrm>
        </p:grpSpPr>
        <p:sp>
          <p:nvSpPr>
            <p:cNvPr id="28727" name="Rectangle 141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8" name="Text Box 142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sp>
        <p:nvSpPr>
          <p:cNvPr id="28697" name="Text Box 143"/>
          <p:cNvSpPr txBox="1">
            <a:spLocks noChangeArrowheads="1"/>
          </p:cNvSpPr>
          <p:nvPr/>
        </p:nvSpPr>
        <p:spPr bwMode="auto">
          <a:xfrm>
            <a:off x="417512" y="48006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Helvetica" charset="0"/>
              </a:rPr>
              <a:t>double</a:t>
            </a:r>
          </a:p>
        </p:txBody>
      </p:sp>
      <p:grpSp>
        <p:nvGrpSpPr>
          <p:cNvPr id="28698" name="Group 144"/>
          <p:cNvGrpSpPr>
            <a:grpSpLocks/>
          </p:cNvGrpSpPr>
          <p:nvPr/>
        </p:nvGrpSpPr>
        <p:grpSpPr bwMode="auto">
          <a:xfrm>
            <a:off x="1373188" y="4800600"/>
            <a:ext cx="989012" cy="350838"/>
            <a:chOff x="1920" y="912"/>
            <a:chExt cx="1248" cy="288"/>
          </a:xfrm>
        </p:grpSpPr>
        <p:sp>
          <p:nvSpPr>
            <p:cNvPr id="28725" name="Rectangle 145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6" name="Text Box 146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699" name="Group 147"/>
          <p:cNvGrpSpPr>
            <a:grpSpLocks/>
          </p:cNvGrpSpPr>
          <p:nvPr/>
        </p:nvGrpSpPr>
        <p:grpSpPr bwMode="auto">
          <a:xfrm>
            <a:off x="2287588" y="4800600"/>
            <a:ext cx="989012" cy="350838"/>
            <a:chOff x="1920" y="912"/>
            <a:chExt cx="1248" cy="288"/>
          </a:xfrm>
        </p:grpSpPr>
        <p:sp>
          <p:nvSpPr>
            <p:cNvPr id="28723" name="Rectangle 148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4" name="Text Box 149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0" name="Group 150"/>
          <p:cNvGrpSpPr>
            <a:grpSpLocks/>
          </p:cNvGrpSpPr>
          <p:nvPr/>
        </p:nvGrpSpPr>
        <p:grpSpPr bwMode="auto">
          <a:xfrm>
            <a:off x="3201988" y="4800600"/>
            <a:ext cx="989012" cy="350838"/>
            <a:chOff x="1920" y="912"/>
            <a:chExt cx="1248" cy="288"/>
          </a:xfrm>
        </p:grpSpPr>
        <p:sp>
          <p:nvSpPr>
            <p:cNvPr id="28721" name="Rectangle 151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2" name="Text Box 152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1" name="Group 153"/>
          <p:cNvGrpSpPr>
            <a:grpSpLocks/>
          </p:cNvGrpSpPr>
          <p:nvPr/>
        </p:nvGrpSpPr>
        <p:grpSpPr bwMode="auto">
          <a:xfrm>
            <a:off x="4116388" y="4800600"/>
            <a:ext cx="989012" cy="350838"/>
            <a:chOff x="1920" y="912"/>
            <a:chExt cx="1248" cy="288"/>
          </a:xfrm>
        </p:grpSpPr>
        <p:sp>
          <p:nvSpPr>
            <p:cNvPr id="28719" name="Rectangle 154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0" name="Text Box 155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2" name="Group 156"/>
          <p:cNvGrpSpPr>
            <a:grpSpLocks/>
          </p:cNvGrpSpPr>
          <p:nvPr/>
        </p:nvGrpSpPr>
        <p:grpSpPr bwMode="auto">
          <a:xfrm>
            <a:off x="5030788" y="4800600"/>
            <a:ext cx="989012" cy="350838"/>
            <a:chOff x="1920" y="912"/>
            <a:chExt cx="1248" cy="288"/>
          </a:xfrm>
        </p:grpSpPr>
        <p:sp>
          <p:nvSpPr>
            <p:cNvPr id="28717" name="Rectangle 157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8" name="Text Box 158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3" name="Group 159"/>
          <p:cNvGrpSpPr>
            <a:grpSpLocks/>
          </p:cNvGrpSpPr>
          <p:nvPr/>
        </p:nvGrpSpPr>
        <p:grpSpPr bwMode="auto">
          <a:xfrm>
            <a:off x="5945188" y="4800600"/>
            <a:ext cx="989012" cy="350838"/>
            <a:chOff x="1920" y="912"/>
            <a:chExt cx="1248" cy="288"/>
          </a:xfrm>
        </p:grpSpPr>
        <p:sp>
          <p:nvSpPr>
            <p:cNvPr id="28715" name="Rectangle 160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6" name="Text Box 161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4" name="Group 162"/>
          <p:cNvGrpSpPr>
            <a:grpSpLocks/>
          </p:cNvGrpSpPr>
          <p:nvPr/>
        </p:nvGrpSpPr>
        <p:grpSpPr bwMode="auto">
          <a:xfrm>
            <a:off x="6859588" y="4800600"/>
            <a:ext cx="989012" cy="350838"/>
            <a:chOff x="1920" y="912"/>
            <a:chExt cx="1248" cy="288"/>
          </a:xfrm>
        </p:grpSpPr>
        <p:sp>
          <p:nvSpPr>
            <p:cNvPr id="28713" name="Rectangle 163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4" name="Text Box 164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grpSp>
        <p:nvGrpSpPr>
          <p:cNvPr id="28705" name="Group 165"/>
          <p:cNvGrpSpPr>
            <a:grpSpLocks/>
          </p:cNvGrpSpPr>
          <p:nvPr/>
        </p:nvGrpSpPr>
        <p:grpSpPr bwMode="auto">
          <a:xfrm>
            <a:off x="7773988" y="4800600"/>
            <a:ext cx="989012" cy="350838"/>
            <a:chOff x="1920" y="912"/>
            <a:chExt cx="1248" cy="288"/>
          </a:xfrm>
        </p:grpSpPr>
        <p:sp>
          <p:nvSpPr>
            <p:cNvPr id="28711" name="Rectangle 166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2" name="Text Box 167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sp>
        <p:nvSpPr>
          <p:cNvPr id="28706" name="Text Box 168"/>
          <p:cNvSpPr txBox="1">
            <a:spLocks noChangeArrowheads="1"/>
          </p:cNvSpPr>
          <p:nvPr/>
        </p:nvSpPr>
        <p:spPr bwMode="auto">
          <a:xfrm>
            <a:off x="406400" y="5486400"/>
            <a:ext cx="96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Helvetica" charset="0"/>
              </a:rPr>
              <a:t>char</a:t>
            </a:r>
          </a:p>
        </p:txBody>
      </p:sp>
      <p:grpSp>
        <p:nvGrpSpPr>
          <p:cNvPr id="28707" name="Group 169"/>
          <p:cNvGrpSpPr>
            <a:grpSpLocks/>
          </p:cNvGrpSpPr>
          <p:nvPr/>
        </p:nvGrpSpPr>
        <p:grpSpPr bwMode="auto">
          <a:xfrm>
            <a:off x="1373188" y="5486400"/>
            <a:ext cx="989012" cy="350838"/>
            <a:chOff x="1920" y="912"/>
            <a:chExt cx="1248" cy="288"/>
          </a:xfrm>
        </p:grpSpPr>
        <p:sp>
          <p:nvSpPr>
            <p:cNvPr id="28709" name="Rectangle 170"/>
            <p:cNvSpPr>
              <a:spLocks noChangeArrowheads="1"/>
            </p:cNvSpPr>
            <p:nvPr/>
          </p:nvSpPr>
          <p:spPr bwMode="auto">
            <a:xfrm>
              <a:off x="1920" y="912"/>
              <a:ext cx="12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0" name="Text Box 171"/>
            <p:cNvSpPr txBox="1">
              <a:spLocks noChangeArrowheads="1"/>
            </p:cNvSpPr>
            <p:nvPr/>
          </p:nvSpPr>
          <p:spPr bwMode="auto">
            <a:xfrm>
              <a:off x="1967" y="912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8 bits</a:t>
              </a:r>
            </a:p>
          </p:txBody>
        </p:sp>
      </p:grpSp>
      <p:sp>
        <p:nvSpPr>
          <p:cNvPr id="28708" name="Rectangle 2"/>
          <p:cNvSpPr txBox="1">
            <a:spLocks noChangeArrowheads="1"/>
          </p:cNvSpPr>
          <p:nvPr/>
        </p:nvSpPr>
        <p:spPr bwMode="auto">
          <a:xfrm>
            <a:off x="609600" y="533400"/>
            <a:ext cx="7896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ko-KR" sz="2800">
                <a:solidFill>
                  <a:schemeClr val="tx2"/>
                </a:solidFill>
                <a:latin typeface="Franklin Gothic Medium" charset="0"/>
                <a:ea typeface="굴림" charset="-127"/>
              </a:rPr>
              <a:t>Sizes of Primitive Types</a:t>
            </a:r>
            <a:endParaRPr lang="en-US" altLang="en-US" sz="2800">
              <a:solidFill>
                <a:schemeClr val="tx2"/>
              </a:solidFill>
              <a:latin typeface="Franklin Gothic Medium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50"/>
          <p:cNvSpPr txBox="1">
            <a:spLocks noChangeArrowheads="1"/>
          </p:cNvSpPr>
          <p:nvPr/>
        </p:nvSpPr>
        <p:spPr bwMode="auto">
          <a:xfrm>
            <a:off x="228600" y="323850"/>
            <a:ext cx="8915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600">
                <a:solidFill>
                  <a:schemeClr val="accent1"/>
                </a:solidFill>
                <a:latin typeface="Calibri" charset="0"/>
              </a:rPr>
              <a:t>Word-Oriented Memory Org.</a:t>
            </a:r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6737350" y="1524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6737350" y="1828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0" name="Rectangle 1028"/>
          <p:cNvSpPr>
            <a:spLocks noChangeArrowheads="1"/>
          </p:cNvSpPr>
          <p:nvPr/>
        </p:nvSpPr>
        <p:spPr bwMode="auto">
          <a:xfrm>
            <a:off x="6737350" y="2133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1029"/>
          <p:cNvSpPr>
            <a:spLocks noChangeArrowheads="1"/>
          </p:cNvSpPr>
          <p:nvPr/>
        </p:nvSpPr>
        <p:spPr bwMode="auto">
          <a:xfrm>
            <a:off x="6737350" y="2438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1030"/>
          <p:cNvSpPr>
            <a:spLocks noChangeArrowheads="1"/>
          </p:cNvSpPr>
          <p:nvPr/>
        </p:nvSpPr>
        <p:spPr bwMode="auto">
          <a:xfrm>
            <a:off x="6737350" y="2743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3" name="Rectangle 1031"/>
          <p:cNvSpPr>
            <a:spLocks noChangeArrowheads="1"/>
          </p:cNvSpPr>
          <p:nvPr/>
        </p:nvSpPr>
        <p:spPr bwMode="auto">
          <a:xfrm>
            <a:off x="6737350" y="3048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4" name="Rectangle 1032"/>
          <p:cNvSpPr>
            <a:spLocks noChangeArrowheads="1"/>
          </p:cNvSpPr>
          <p:nvPr/>
        </p:nvSpPr>
        <p:spPr bwMode="auto">
          <a:xfrm>
            <a:off x="6737350" y="3352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1033"/>
          <p:cNvSpPr>
            <a:spLocks noChangeArrowheads="1"/>
          </p:cNvSpPr>
          <p:nvPr/>
        </p:nvSpPr>
        <p:spPr bwMode="auto">
          <a:xfrm>
            <a:off x="6737350" y="3657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6" name="Rectangle 1034"/>
          <p:cNvSpPr>
            <a:spLocks noChangeArrowheads="1"/>
          </p:cNvSpPr>
          <p:nvPr/>
        </p:nvSpPr>
        <p:spPr bwMode="auto">
          <a:xfrm>
            <a:off x="6737350" y="3962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7" name="Rectangle 1035"/>
          <p:cNvSpPr>
            <a:spLocks noChangeArrowheads="1"/>
          </p:cNvSpPr>
          <p:nvPr/>
        </p:nvSpPr>
        <p:spPr bwMode="auto">
          <a:xfrm>
            <a:off x="6737350" y="4267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8" name="Rectangle 1036"/>
          <p:cNvSpPr>
            <a:spLocks noChangeArrowheads="1"/>
          </p:cNvSpPr>
          <p:nvPr/>
        </p:nvSpPr>
        <p:spPr bwMode="auto">
          <a:xfrm>
            <a:off x="6737350" y="4572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09" name="Rectangle 1037"/>
          <p:cNvSpPr>
            <a:spLocks noChangeArrowheads="1"/>
          </p:cNvSpPr>
          <p:nvPr/>
        </p:nvSpPr>
        <p:spPr bwMode="auto">
          <a:xfrm>
            <a:off x="6737350" y="4876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10" name="Rectangle 1038"/>
          <p:cNvSpPr>
            <a:spLocks noChangeArrowheads="1"/>
          </p:cNvSpPr>
          <p:nvPr/>
        </p:nvSpPr>
        <p:spPr bwMode="auto">
          <a:xfrm>
            <a:off x="7499350" y="1524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latin typeface="Courier New" charset="0"/>
              </a:rPr>
              <a:t>0000</a:t>
            </a:r>
          </a:p>
        </p:txBody>
      </p:sp>
      <p:sp>
        <p:nvSpPr>
          <p:cNvPr id="29711" name="Rectangle 1039"/>
          <p:cNvSpPr>
            <a:spLocks noChangeArrowheads="1"/>
          </p:cNvSpPr>
          <p:nvPr/>
        </p:nvSpPr>
        <p:spPr bwMode="auto">
          <a:xfrm>
            <a:off x="7499350" y="1828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0001</a:t>
            </a:r>
          </a:p>
        </p:txBody>
      </p:sp>
      <p:sp>
        <p:nvSpPr>
          <p:cNvPr id="29712" name="Rectangle 1040"/>
          <p:cNvSpPr>
            <a:spLocks noChangeArrowheads="1"/>
          </p:cNvSpPr>
          <p:nvPr/>
        </p:nvSpPr>
        <p:spPr bwMode="auto">
          <a:xfrm>
            <a:off x="7499350" y="2133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0002</a:t>
            </a:r>
          </a:p>
        </p:txBody>
      </p:sp>
      <p:sp>
        <p:nvSpPr>
          <p:cNvPr id="29713" name="Rectangle 1041"/>
          <p:cNvSpPr>
            <a:spLocks noChangeArrowheads="1"/>
          </p:cNvSpPr>
          <p:nvPr/>
        </p:nvSpPr>
        <p:spPr bwMode="auto">
          <a:xfrm>
            <a:off x="7499350" y="2438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latin typeface="Courier New" charset="0"/>
              </a:rPr>
              <a:t>0003</a:t>
            </a:r>
          </a:p>
        </p:txBody>
      </p:sp>
      <p:sp>
        <p:nvSpPr>
          <p:cNvPr id="29714" name="Rectangle 1042"/>
          <p:cNvSpPr>
            <a:spLocks noChangeArrowheads="1"/>
          </p:cNvSpPr>
          <p:nvPr/>
        </p:nvSpPr>
        <p:spPr bwMode="auto">
          <a:xfrm>
            <a:off x="7499350" y="2743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0004</a:t>
            </a:r>
          </a:p>
        </p:txBody>
      </p:sp>
      <p:sp>
        <p:nvSpPr>
          <p:cNvPr id="29715" name="Rectangle 1043"/>
          <p:cNvSpPr>
            <a:spLocks noChangeArrowheads="1"/>
          </p:cNvSpPr>
          <p:nvPr/>
        </p:nvSpPr>
        <p:spPr bwMode="auto">
          <a:xfrm>
            <a:off x="7499350" y="3048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0005</a:t>
            </a:r>
          </a:p>
        </p:txBody>
      </p:sp>
      <p:sp>
        <p:nvSpPr>
          <p:cNvPr id="29716" name="Rectangle 1044"/>
          <p:cNvSpPr>
            <a:spLocks noChangeArrowheads="1"/>
          </p:cNvSpPr>
          <p:nvPr/>
        </p:nvSpPr>
        <p:spPr bwMode="auto">
          <a:xfrm>
            <a:off x="7499350" y="3352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0006</a:t>
            </a:r>
          </a:p>
        </p:txBody>
      </p:sp>
      <p:sp>
        <p:nvSpPr>
          <p:cNvPr id="29717" name="Rectangle 1045"/>
          <p:cNvSpPr>
            <a:spLocks noChangeArrowheads="1"/>
          </p:cNvSpPr>
          <p:nvPr/>
        </p:nvSpPr>
        <p:spPr bwMode="auto">
          <a:xfrm>
            <a:off x="7499350" y="3657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0007</a:t>
            </a:r>
          </a:p>
        </p:txBody>
      </p:sp>
      <p:sp>
        <p:nvSpPr>
          <p:cNvPr id="29718" name="Rectangle 1046"/>
          <p:cNvSpPr>
            <a:spLocks noChangeArrowheads="1"/>
          </p:cNvSpPr>
          <p:nvPr/>
        </p:nvSpPr>
        <p:spPr bwMode="auto">
          <a:xfrm>
            <a:off x="7499350" y="3962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0008</a:t>
            </a:r>
          </a:p>
        </p:txBody>
      </p:sp>
      <p:sp>
        <p:nvSpPr>
          <p:cNvPr id="29719" name="Rectangle 1047"/>
          <p:cNvSpPr>
            <a:spLocks noChangeArrowheads="1"/>
          </p:cNvSpPr>
          <p:nvPr/>
        </p:nvSpPr>
        <p:spPr bwMode="auto">
          <a:xfrm>
            <a:off x="7499350" y="4267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0009</a:t>
            </a:r>
          </a:p>
        </p:txBody>
      </p:sp>
      <p:sp>
        <p:nvSpPr>
          <p:cNvPr id="29720" name="Rectangle 1048"/>
          <p:cNvSpPr>
            <a:spLocks noChangeArrowheads="1"/>
          </p:cNvSpPr>
          <p:nvPr/>
        </p:nvSpPr>
        <p:spPr bwMode="auto">
          <a:xfrm>
            <a:off x="7499350" y="4572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0010</a:t>
            </a:r>
          </a:p>
        </p:txBody>
      </p:sp>
      <p:sp>
        <p:nvSpPr>
          <p:cNvPr id="29721" name="Rectangle 1049"/>
          <p:cNvSpPr>
            <a:spLocks noChangeArrowheads="1"/>
          </p:cNvSpPr>
          <p:nvPr/>
        </p:nvSpPr>
        <p:spPr bwMode="auto">
          <a:xfrm>
            <a:off x="7499350" y="4876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0011</a:t>
            </a:r>
          </a:p>
        </p:txBody>
      </p:sp>
      <p:grpSp>
        <p:nvGrpSpPr>
          <p:cNvPr id="29722" name="Group 1052"/>
          <p:cNvGrpSpPr>
            <a:grpSpLocks/>
          </p:cNvGrpSpPr>
          <p:nvPr/>
        </p:nvGrpSpPr>
        <p:grpSpPr bwMode="auto">
          <a:xfrm>
            <a:off x="5791200" y="1524000"/>
            <a:ext cx="609600" cy="4876800"/>
            <a:chOff x="4176" y="768"/>
            <a:chExt cx="240" cy="3072"/>
          </a:xfrm>
        </p:grpSpPr>
        <p:sp>
          <p:nvSpPr>
            <p:cNvPr id="29753" name="Rectangle 1053"/>
            <p:cNvSpPr>
              <a:spLocks noChangeArrowheads="1"/>
            </p:cNvSpPr>
            <p:nvPr/>
          </p:nvSpPr>
          <p:spPr bwMode="auto">
            <a:xfrm>
              <a:off x="4176" y="2304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4" name="Rectangle 1054"/>
            <p:cNvSpPr>
              <a:spLocks noChangeArrowheads="1"/>
            </p:cNvSpPr>
            <p:nvPr/>
          </p:nvSpPr>
          <p:spPr bwMode="auto">
            <a:xfrm>
              <a:off x="4176" y="768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9723" name="Group 1055"/>
          <p:cNvGrpSpPr>
            <a:grpSpLocks/>
          </p:cNvGrpSpPr>
          <p:nvPr/>
        </p:nvGrpSpPr>
        <p:grpSpPr bwMode="auto">
          <a:xfrm>
            <a:off x="4876800" y="1524000"/>
            <a:ext cx="609600" cy="4876800"/>
            <a:chOff x="3792" y="768"/>
            <a:chExt cx="240" cy="3072"/>
          </a:xfrm>
        </p:grpSpPr>
        <p:sp>
          <p:nvSpPr>
            <p:cNvPr id="29749" name="Rectangle 1056"/>
            <p:cNvSpPr>
              <a:spLocks noChangeArrowheads="1"/>
            </p:cNvSpPr>
            <p:nvPr/>
          </p:nvSpPr>
          <p:spPr bwMode="auto">
            <a:xfrm>
              <a:off x="3792" y="768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0" name="Rectangle 1057"/>
            <p:cNvSpPr>
              <a:spLocks noChangeArrowheads="1"/>
            </p:cNvSpPr>
            <p:nvPr/>
          </p:nvSpPr>
          <p:spPr bwMode="auto">
            <a:xfrm>
              <a:off x="3792" y="1536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1" name="Rectangle 1058"/>
            <p:cNvSpPr>
              <a:spLocks noChangeArrowheads="1"/>
            </p:cNvSpPr>
            <p:nvPr/>
          </p:nvSpPr>
          <p:spPr bwMode="auto">
            <a:xfrm>
              <a:off x="3792" y="2304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2" name="Rectangle 1059"/>
            <p:cNvSpPr>
              <a:spLocks noChangeArrowheads="1"/>
            </p:cNvSpPr>
            <p:nvPr/>
          </p:nvSpPr>
          <p:spPr bwMode="auto">
            <a:xfrm>
              <a:off x="3792" y="3072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9724" name="Text Box 1060"/>
          <p:cNvSpPr txBox="1">
            <a:spLocks noChangeArrowheads="1"/>
          </p:cNvSpPr>
          <p:nvPr/>
        </p:nvSpPr>
        <p:spPr bwMode="auto">
          <a:xfrm>
            <a:off x="4724400" y="914400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32-bit</a:t>
            </a:r>
          </a:p>
          <a:p>
            <a:r>
              <a:rPr lang="en-US" altLang="en-US" sz="1800">
                <a:latin typeface="Helvetica" charset="0"/>
              </a:rPr>
              <a:t>Words</a:t>
            </a:r>
          </a:p>
        </p:txBody>
      </p:sp>
      <p:sp>
        <p:nvSpPr>
          <p:cNvPr id="29725" name="Text Box 1061"/>
          <p:cNvSpPr txBox="1">
            <a:spLocks noChangeArrowheads="1"/>
          </p:cNvSpPr>
          <p:nvPr/>
        </p:nvSpPr>
        <p:spPr bwMode="auto">
          <a:xfrm>
            <a:off x="6629400" y="9906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Bytes</a:t>
            </a:r>
          </a:p>
        </p:txBody>
      </p:sp>
      <p:sp>
        <p:nvSpPr>
          <p:cNvPr id="29726" name="Text Box 1062"/>
          <p:cNvSpPr txBox="1">
            <a:spLocks noChangeArrowheads="1"/>
          </p:cNvSpPr>
          <p:nvPr/>
        </p:nvSpPr>
        <p:spPr bwMode="auto">
          <a:xfrm>
            <a:off x="7448550" y="9906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Addr.</a:t>
            </a:r>
          </a:p>
        </p:txBody>
      </p:sp>
      <p:sp>
        <p:nvSpPr>
          <p:cNvPr id="29727" name="Rectangle 1063"/>
          <p:cNvSpPr>
            <a:spLocks noChangeArrowheads="1"/>
          </p:cNvSpPr>
          <p:nvPr/>
        </p:nvSpPr>
        <p:spPr bwMode="auto">
          <a:xfrm>
            <a:off x="6737350" y="5181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28" name="Rectangle 1064"/>
          <p:cNvSpPr>
            <a:spLocks noChangeArrowheads="1"/>
          </p:cNvSpPr>
          <p:nvPr/>
        </p:nvSpPr>
        <p:spPr bwMode="auto">
          <a:xfrm>
            <a:off x="7499350" y="5181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0012</a:t>
            </a:r>
          </a:p>
        </p:txBody>
      </p:sp>
      <p:sp>
        <p:nvSpPr>
          <p:cNvPr id="29729" name="Rectangle 1065"/>
          <p:cNvSpPr>
            <a:spLocks noChangeArrowheads="1"/>
          </p:cNvSpPr>
          <p:nvPr/>
        </p:nvSpPr>
        <p:spPr bwMode="auto">
          <a:xfrm>
            <a:off x="6737350" y="5486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30" name="Rectangle 1066"/>
          <p:cNvSpPr>
            <a:spLocks noChangeArrowheads="1"/>
          </p:cNvSpPr>
          <p:nvPr/>
        </p:nvSpPr>
        <p:spPr bwMode="auto">
          <a:xfrm>
            <a:off x="7499350" y="54864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0013</a:t>
            </a:r>
          </a:p>
        </p:txBody>
      </p:sp>
      <p:sp>
        <p:nvSpPr>
          <p:cNvPr id="29731" name="Rectangle 1067"/>
          <p:cNvSpPr>
            <a:spLocks noChangeArrowheads="1"/>
          </p:cNvSpPr>
          <p:nvPr/>
        </p:nvSpPr>
        <p:spPr bwMode="auto">
          <a:xfrm>
            <a:off x="6737350" y="5791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32" name="Rectangle 1068"/>
          <p:cNvSpPr>
            <a:spLocks noChangeArrowheads="1"/>
          </p:cNvSpPr>
          <p:nvPr/>
        </p:nvSpPr>
        <p:spPr bwMode="auto">
          <a:xfrm>
            <a:off x="7499350" y="57912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0014</a:t>
            </a:r>
          </a:p>
        </p:txBody>
      </p:sp>
      <p:sp>
        <p:nvSpPr>
          <p:cNvPr id="29733" name="Rectangle 1069"/>
          <p:cNvSpPr>
            <a:spLocks noChangeArrowheads="1"/>
          </p:cNvSpPr>
          <p:nvPr/>
        </p:nvSpPr>
        <p:spPr bwMode="auto">
          <a:xfrm>
            <a:off x="6737350" y="6096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9734" name="Rectangle 1070"/>
          <p:cNvSpPr>
            <a:spLocks noChangeArrowheads="1"/>
          </p:cNvSpPr>
          <p:nvPr/>
        </p:nvSpPr>
        <p:spPr bwMode="auto">
          <a:xfrm>
            <a:off x="7499350" y="6096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latin typeface="Courier New" charset="0"/>
              </a:rPr>
              <a:t>0015</a:t>
            </a:r>
          </a:p>
        </p:txBody>
      </p:sp>
      <p:sp>
        <p:nvSpPr>
          <p:cNvPr id="29735" name="Text Box 1084"/>
          <p:cNvSpPr txBox="1">
            <a:spLocks noChangeArrowheads="1"/>
          </p:cNvSpPr>
          <p:nvPr/>
        </p:nvSpPr>
        <p:spPr bwMode="auto">
          <a:xfrm>
            <a:off x="5638800" y="882650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64-bit</a:t>
            </a:r>
          </a:p>
          <a:p>
            <a:r>
              <a:rPr lang="en-US" altLang="en-US" sz="1800">
                <a:latin typeface="Helvetica" charset="0"/>
              </a:rPr>
              <a:t>Words</a:t>
            </a:r>
          </a:p>
        </p:txBody>
      </p:sp>
      <p:sp>
        <p:nvSpPr>
          <p:cNvPr id="29736" name="Rectangle 1085"/>
          <p:cNvSpPr>
            <a:spLocks noChangeArrowheads="1"/>
          </p:cNvSpPr>
          <p:nvPr/>
        </p:nvSpPr>
        <p:spPr bwMode="auto">
          <a:xfrm>
            <a:off x="5791200" y="23622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  <a:endParaRPr lang="en-US" altLang="en-US" sz="1400"/>
          </a:p>
        </p:txBody>
      </p:sp>
      <p:sp>
        <p:nvSpPr>
          <p:cNvPr id="29737" name="Rectangle 1086"/>
          <p:cNvSpPr>
            <a:spLocks noChangeArrowheads="1"/>
          </p:cNvSpPr>
          <p:nvPr/>
        </p:nvSpPr>
        <p:spPr bwMode="auto">
          <a:xfrm>
            <a:off x="5791200" y="47244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  <a:endParaRPr lang="en-US" altLang="en-US" sz="1400"/>
          </a:p>
        </p:txBody>
      </p:sp>
      <p:sp>
        <p:nvSpPr>
          <p:cNvPr id="29738" name="Rectangle 1087"/>
          <p:cNvSpPr>
            <a:spLocks noChangeArrowheads="1"/>
          </p:cNvSpPr>
          <p:nvPr/>
        </p:nvSpPr>
        <p:spPr bwMode="auto">
          <a:xfrm>
            <a:off x="4876800" y="17526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</a:p>
        </p:txBody>
      </p:sp>
      <p:sp>
        <p:nvSpPr>
          <p:cNvPr id="29739" name="Rectangle 1088"/>
          <p:cNvSpPr>
            <a:spLocks noChangeArrowheads="1"/>
          </p:cNvSpPr>
          <p:nvPr/>
        </p:nvSpPr>
        <p:spPr bwMode="auto">
          <a:xfrm>
            <a:off x="4876800" y="29718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  <a:endParaRPr lang="en-US" altLang="en-US" sz="1400"/>
          </a:p>
        </p:txBody>
      </p:sp>
      <p:sp>
        <p:nvSpPr>
          <p:cNvPr id="29740" name="Rectangle 1089"/>
          <p:cNvSpPr>
            <a:spLocks noChangeArrowheads="1"/>
          </p:cNvSpPr>
          <p:nvPr/>
        </p:nvSpPr>
        <p:spPr bwMode="auto">
          <a:xfrm>
            <a:off x="4876800" y="41910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  <a:endParaRPr lang="en-US" altLang="en-US" sz="1400"/>
          </a:p>
        </p:txBody>
      </p:sp>
      <p:sp>
        <p:nvSpPr>
          <p:cNvPr id="29741" name="Rectangle 1090"/>
          <p:cNvSpPr>
            <a:spLocks noChangeArrowheads="1"/>
          </p:cNvSpPr>
          <p:nvPr/>
        </p:nvSpPr>
        <p:spPr bwMode="auto">
          <a:xfrm>
            <a:off x="4876800" y="5410200"/>
            <a:ext cx="60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/>
              <a:t>Addr </a:t>
            </a:r>
          </a:p>
          <a:p>
            <a:r>
              <a:rPr lang="en-US" altLang="en-US" sz="1400"/>
              <a:t>=</a:t>
            </a:r>
          </a:p>
          <a:p>
            <a:r>
              <a:rPr lang="en-US" altLang="en-US" sz="1400" b="0">
                <a:latin typeface="Courier New" charset="0"/>
              </a:rPr>
              <a:t>??</a:t>
            </a:r>
            <a:endParaRPr lang="en-US" altLang="en-US" sz="1400"/>
          </a:p>
        </p:txBody>
      </p:sp>
      <p:sp>
        <p:nvSpPr>
          <p:cNvPr id="53" name="Rectangle 1098"/>
          <p:cNvSpPr>
            <a:spLocks noChangeArrowheads="1"/>
          </p:cNvSpPr>
          <p:nvPr/>
        </p:nvSpPr>
        <p:spPr bwMode="auto">
          <a:xfrm>
            <a:off x="4953000" y="22098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0000</a:t>
            </a:r>
          </a:p>
        </p:txBody>
      </p:sp>
      <p:sp>
        <p:nvSpPr>
          <p:cNvPr id="54" name="Rectangle 1099"/>
          <p:cNvSpPr>
            <a:spLocks noChangeArrowheads="1"/>
          </p:cNvSpPr>
          <p:nvPr/>
        </p:nvSpPr>
        <p:spPr bwMode="auto">
          <a:xfrm>
            <a:off x="4953000" y="34290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0004</a:t>
            </a:r>
          </a:p>
        </p:txBody>
      </p:sp>
      <p:sp>
        <p:nvSpPr>
          <p:cNvPr id="55" name="Rectangle 1100"/>
          <p:cNvSpPr>
            <a:spLocks noChangeArrowheads="1"/>
          </p:cNvSpPr>
          <p:nvPr/>
        </p:nvSpPr>
        <p:spPr bwMode="auto">
          <a:xfrm>
            <a:off x="4953000" y="46482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0008</a:t>
            </a:r>
          </a:p>
        </p:txBody>
      </p:sp>
      <p:sp>
        <p:nvSpPr>
          <p:cNvPr id="56" name="Rectangle 1101"/>
          <p:cNvSpPr>
            <a:spLocks noChangeArrowheads="1"/>
          </p:cNvSpPr>
          <p:nvPr/>
        </p:nvSpPr>
        <p:spPr bwMode="auto">
          <a:xfrm>
            <a:off x="4953000" y="5867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0012</a:t>
            </a:r>
          </a:p>
        </p:txBody>
      </p:sp>
      <p:sp>
        <p:nvSpPr>
          <p:cNvPr id="57" name="Rectangle 1102"/>
          <p:cNvSpPr>
            <a:spLocks noChangeArrowheads="1"/>
          </p:cNvSpPr>
          <p:nvPr/>
        </p:nvSpPr>
        <p:spPr bwMode="auto">
          <a:xfrm>
            <a:off x="5867400" y="2819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0000</a:t>
            </a:r>
          </a:p>
        </p:txBody>
      </p:sp>
      <p:sp>
        <p:nvSpPr>
          <p:cNvPr id="58" name="Rectangle 1103"/>
          <p:cNvSpPr>
            <a:spLocks noChangeArrowheads="1"/>
          </p:cNvSpPr>
          <p:nvPr/>
        </p:nvSpPr>
        <p:spPr bwMode="auto">
          <a:xfrm>
            <a:off x="5867400" y="51816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Courier New" charset="0"/>
              </a:rPr>
              <a:t>0008</a:t>
            </a:r>
          </a:p>
        </p:txBody>
      </p:sp>
      <p:sp>
        <p:nvSpPr>
          <p:cNvPr id="29748" name="Rectangle 1051"/>
          <p:cNvSpPr txBox="1">
            <a:spLocks noChangeArrowheads="1"/>
          </p:cNvSpPr>
          <p:nvPr/>
        </p:nvSpPr>
        <p:spPr bwMode="auto">
          <a:xfrm>
            <a:off x="304800" y="1371600"/>
            <a:ext cx="434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6938" algn="l"/>
                <a:tab pos="3436938" algn="l"/>
                <a:tab pos="3995738" algn="l"/>
              </a:tabLs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Address = Byte Locations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Address points to first byte in word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Addresses of successive words in multiples of 4 (32-bit) or 8 (64-bit)</a:t>
            </a:r>
            <a:endParaRPr lang="en-US" altLang="en-US" b="0" baseline="-250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1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charset="0"/>
              </a:rPr>
              <a:t>Byte Ordering</a:t>
            </a:r>
          </a:p>
        </p:txBody>
      </p:sp>
      <p:sp>
        <p:nvSpPr>
          <p:cNvPr id="30722" name="Rectangle 42"/>
          <p:cNvSpPr txBox="1">
            <a:spLocks noChangeArrowheads="1"/>
          </p:cNvSpPr>
          <p:nvPr/>
        </p:nvSpPr>
        <p:spPr bwMode="auto">
          <a:xfrm>
            <a:off x="304800" y="1066800"/>
            <a:ext cx="8307388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How multi-byte words be ordered in memory?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Conventions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charset="0"/>
              </a:rPr>
              <a:t>Sun</a:t>
            </a:r>
            <a:r>
              <a:rPr lang="en-US" altLang="ja-JP" b="0" dirty="0">
                <a:latin typeface="Calibri" charset="0"/>
              </a:rPr>
              <a:t>s, Motorola, (Old) Macs are “Big Endian</a:t>
            </a:r>
            <a:r>
              <a:rPr lang="ja-JP" altLang="en-US" b="0">
                <a:latin typeface="Calibri" charset="0"/>
              </a:rPr>
              <a:t>”</a:t>
            </a:r>
            <a:r>
              <a:rPr lang="en-US" altLang="ja-JP" b="0" dirty="0">
                <a:latin typeface="Calibri" charset="0"/>
              </a:rPr>
              <a:t> machines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charset="0"/>
              </a:rPr>
              <a:t>Start at “big” end: most significant byte has first (lowest) address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charset="0"/>
              </a:rPr>
              <a:t>Alphas, Intel PC</a:t>
            </a:r>
            <a:r>
              <a:rPr lang="en-US" altLang="ja-JP" b="0" dirty="0">
                <a:latin typeface="Calibri" charset="0"/>
              </a:rPr>
              <a:t>s are </a:t>
            </a:r>
            <a:r>
              <a:rPr lang="ja-JP" altLang="en-US" b="0">
                <a:latin typeface="Calibri" charset="0"/>
              </a:rPr>
              <a:t>“</a:t>
            </a:r>
            <a:r>
              <a:rPr lang="en-US" altLang="ja-JP" b="0" dirty="0">
                <a:latin typeface="Calibri" charset="0"/>
              </a:rPr>
              <a:t>Little Endian</a:t>
            </a:r>
            <a:r>
              <a:rPr lang="ja-JP" altLang="en-US" b="0">
                <a:latin typeface="Calibri" charset="0"/>
              </a:rPr>
              <a:t>”</a:t>
            </a:r>
            <a:r>
              <a:rPr lang="en-US" altLang="ja-JP" b="0" dirty="0">
                <a:latin typeface="Calibri" charset="0"/>
              </a:rPr>
              <a:t> machines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charset="0"/>
              </a:rPr>
              <a:t>Start at “little” end: least significant byte has first (lowest) address</a:t>
            </a:r>
          </a:p>
          <a:p>
            <a:pPr marL="85725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charset="0"/>
              </a:rPr>
              <a:t>Some modern machines (ARM) offer choice, “Bi-Endian”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charset="0"/>
              </a:rPr>
              <a:t>Example</a:t>
            </a:r>
          </a:p>
          <a:p>
            <a:pPr lvl="1"/>
            <a:r>
              <a:rPr lang="en-US" altLang="en-US" sz="1800" dirty="0">
                <a:latin typeface="Helvetica" charset="0"/>
              </a:rPr>
              <a:t>		Variable </a:t>
            </a:r>
            <a:r>
              <a:rPr lang="en-US" altLang="en-US" sz="1800" dirty="0">
                <a:latin typeface="Courier New" charset="0"/>
              </a:rPr>
              <a:t>x</a:t>
            </a:r>
            <a:r>
              <a:rPr lang="en-US" altLang="en-US" sz="1800" dirty="0">
                <a:latin typeface="Helvetica" charset="0"/>
              </a:rPr>
              <a:t> has 4-byte representation </a:t>
            </a:r>
            <a:r>
              <a:rPr lang="en-US" altLang="en-US" sz="1800" dirty="0">
                <a:latin typeface="Courier New" charset="0"/>
              </a:rPr>
              <a:t>0x01234567</a:t>
            </a:r>
          </a:p>
          <a:p>
            <a:pPr lvl="1"/>
            <a:r>
              <a:rPr lang="en-US" altLang="en-US" sz="1800" dirty="0">
                <a:latin typeface="Helvetica" charset="0"/>
              </a:rPr>
              <a:t>		Address given by </a:t>
            </a:r>
            <a:r>
              <a:rPr lang="en-US" altLang="en-US" sz="1800" dirty="0">
                <a:latin typeface="Courier New" charset="0"/>
              </a:rPr>
              <a:t>&amp;x</a:t>
            </a:r>
            <a:r>
              <a:rPr lang="en-US" altLang="en-US" sz="1800" dirty="0">
                <a:latin typeface="Helvetica" charset="0"/>
              </a:rPr>
              <a:t> is </a:t>
            </a:r>
            <a:r>
              <a:rPr lang="en-US" altLang="en-US" sz="1800" dirty="0">
                <a:latin typeface="Courier New" charset="0"/>
              </a:rPr>
              <a:t>0x100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en-US" altLang="en-US" b="0" dirty="0">
              <a:latin typeface="Calibri" charset="0"/>
            </a:endParaRPr>
          </a:p>
        </p:txBody>
      </p:sp>
      <p:grpSp>
        <p:nvGrpSpPr>
          <p:cNvPr id="30723" name="Group 49"/>
          <p:cNvGrpSpPr>
            <a:grpSpLocks/>
          </p:cNvGrpSpPr>
          <p:nvPr/>
        </p:nvGrpSpPr>
        <p:grpSpPr bwMode="auto">
          <a:xfrm>
            <a:off x="2362200" y="5105400"/>
            <a:ext cx="5486400" cy="609600"/>
            <a:chOff x="1104" y="2928"/>
            <a:chExt cx="3456" cy="384"/>
          </a:xfrm>
        </p:grpSpPr>
        <p:sp>
          <p:nvSpPr>
            <p:cNvPr id="30747" name="Rectangle 5"/>
            <p:cNvSpPr>
              <a:spLocks noChangeArrowheads="1"/>
            </p:cNvSpPr>
            <p:nvPr/>
          </p:nvSpPr>
          <p:spPr bwMode="auto">
            <a:xfrm>
              <a:off x="3216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0x103</a:t>
              </a:r>
            </a:p>
          </p:txBody>
        </p:sp>
        <p:sp>
          <p:nvSpPr>
            <p:cNvPr id="30748" name="Rectangle 6"/>
            <p:cNvSpPr>
              <a:spLocks noChangeArrowheads="1"/>
            </p:cNvSpPr>
            <p:nvPr/>
          </p:nvSpPr>
          <p:spPr bwMode="auto">
            <a:xfrm>
              <a:off x="2784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0x102</a:t>
              </a:r>
            </a:p>
          </p:txBody>
        </p:sp>
        <p:sp>
          <p:nvSpPr>
            <p:cNvPr id="30749" name="Rectangle 7"/>
            <p:cNvSpPr>
              <a:spLocks noChangeArrowheads="1"/>
            </p:cNvSpPr>
            <p:nvPr/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0x101</a:t>
              </a:r>
            </a:p>
          </p:txBody>
        </p:sp>
        <p:sp>
          <p:nvSpPr>
            <p:cNvPr id="30750" name="Rectangle 8"/>
            <p:cNvSpPr>
              <a:spLocks noChangeArrowheads="1"/>
            </p:cNvSpPr>
            <p:nvPr/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0x100</a:t>
              </a:r>
            </a:p>
          </p:txBody>
        </p:sp>
        <p:sp>
          <p:nvSpPr>
            <p:cNvPr id="30751" name="Rectangle 9"/>
            <p:cNvSpPr>
              <a:spLocks noChangeArrowheads="1"/>
            </p:cNvSpPr>
            <p:nvPr/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52" name="Rectangle 10"/>
            <p:cNvSpPr>
              <a:spLocks noChangeArrowheads="1"/>
            </p:cNvSpPr>
            <p:nvPr/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53" name="Rectangle 11"/>
            <p:cNvSpPr>
              <a:spLocks noChangeArrowheads="1"/>
            </p:cNvSpPr>
            <p:nvPr/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01</a:t>
              </a:r>
            </a:p>
          </p:txBody>
        </p:sp>
        <p:sp>
          <p:nvSpPr>
            <p:cNvPr id="30754" name="Rectangle 12"/>
            <p:cNvSpPr>
              <a:spLocks noChangeArrowheads="1"/>
            </p:cNvSpPr>
            <p:nvPr/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23</a:t>
              </a:r>
            </a:p>
          </p:txBody>
        </p:sp>
        <p:sp>
          <p:nvSpPr>
            <p:cNvPr id="30755" name="Rectangle 13"/>
            <p:cNvSpPr>
              <a:spLocks noChangeArrowheads="1"/>
            </p:cNvSpPr>
            <p:nvPr/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45</a:t>
              </a:r>
            </a:p>
          </p:txBody>
        </p:sp>
        <p:sp>
          <p:nvSpPr>
            <p:cNvPr id="30756" name="Rectangle 14"/>
            <p:cNvSpPr>
              <a:spLocks noChangeArrowheads="1"/>
            </p:cNvSpPr>
            <p:nvPr/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67</a:t>
              </a:r>
            </a:p>
          </p:txBody>
        </p:sp>
        <p:sp>
          <p:nvSpPr>
            <p:cNvPr id="30757" name="Rectangle 15"/>
            <p:cNvSpPr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58" name="Rectangle 16"/>
            <p:cNvSpPr>
              <a:spLocks noChangeArrowheads="1"/>
            </p:cNvSpPr>
            <p:nvPr/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</p:grpSp>
      <p:grpSp>
        <p:nvGrpSpPr>
          <p:cNvPr id="30724" name="Group 50"/>
          <p:cNvGrpSpPr>
            <a:grpSpLocks/>
          </p:cNvGrpSpPr>
          <p:nvPr/>
        </p:nvGrpSpPr>
        <p:grpSpPr bwMode="auto">
          <a:xfrm>
            <a:off x="2362200" y="5943600"/>
            <a:ext cx="5486400" cy="609600"/>
            <a:chOff x="1104" y="3456"/>
            <a:chExt cx="3456" cy="384"/>
          </a:xfrm>
        </p:grpSpPr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0x103</a:t>
              </a:r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0x102</a:t>
              </a:r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0x101</a:t>
              </a:r>
            </a:p>
          </p:txBody>
        </p:sp>
        <p:sp>
          <p:nvSpPr>
            <p:cNvPr id="30738" name="Rectangle 21"/>
            <p:cNvSpPr>
              <a:spLocks noChangeArrowheads="1"/>
            </p:cNvSpPr>
            <p:nvPr/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>
                  <a:latin typeface="Courier New" charset="0"/>
                </a:rPr>
                <a:t>0x100</a:t>
              </a:r>
            </a:p>
          </p:txBody>
        </p:sp>
        <p:sp>
          <p:nvSpPr>
            <p:cNvPr id="30739" name="Rectangle 22"/>
            <p:cNvSpPr>
              <a:spLocks noChangeArrowheads="1"/>
            </p:cNvSpPr>
            <p:nvPr/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67</a:t>
              </a:r>
            </a:p>
          </p:txBody>
        </p:sp>
        <p:sp>
          <p:nvSpPr>
            <p:cNvPr id="30742" name="Rectangle 25"/>
            <p:cNvSpPr>
              <a:spLocks noChangeArrowheads="1"/>
            </p:cNvSpPr>
            <p:nvPr/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45</a:t>
              </a:r>
            </a:p>
          </p:txBody>
        </p:sp>
        <p:sp>
          <p:nvSpPr>
            <p:cNvPr id="30743" name="Rectangle 26"/>
            <p:cNvSpPr>
              <a:spLocks noChangeArrowheads="1"/>
            </p:cNvSpPr>
            <p:nvPr/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23</a:t>
              </a:r>
            </a:p>
          </p:txBody>
        </p:sp>
        <p:sp>
          <p:nvSpPr>
            <p:cNvPr id="30744" name="Rectangle 27"/>
            <p:cNvSpPr>
              <a:spLocks noChangeArrowheads="1"/>
            </p:cNvSpPr>
            <p:nvPr/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latin typeface="Courier New" charset="0"/>
                </a:rPr>
                <a:t>01</a:t>
              </a:r>
            </a:p>
          </p:txBody>
        </p:sp>
        <p:sp>
          <p:nvSpPr>
            <p:cNvPr id="30745" name="Rectangle 28"/>
            <p:cNvSpPr>
              <a:spLocks noChangeArrowheads="1"/>
            </p:cNvSpPr>
            <p:nvPr/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  <p:sp>
          <p:nvSpPr>
            <p:cNvPr id="30746" name="Rectangle 29"/>
            <p:cNvSpPr>
              <a:spLocks noChangeArrowheads="1"/>
            </p:cNvSpPr>
            <p:nvPr/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>
                <a:solidFill>
                  <a:schemeClr val="bg1"/>
                </a:solidFill>
                <a:latin typeface="Courier New" charset="0"/>
              </a:endParaRPr>
            </a:p>
          </p:txBody>
        </p:sp>
      </p:grpSp>
      <p:sp>
        <p:nvSpPr>
          <p:cNvPr id="30725" name="Rectangle 30"/>
          <p:cNvSpPr>
            <a:spLocks noChangeArrowheads="1"/>
          </p:cNvSpPr>
          <p:nvPr/>
        </p:nvSpPr>
        <p:spPr bwMode="auto">
          <a:xfrm>
            <a:off x="1066800" y="5181600"/>
            <a:ext cx="1779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>
                <a:solidFill>
                  <a:schemeClr val="tx2"/>
                </a:solidFill>
              </a:rPr>
              <a:t>Big Endian</a:t>
            </a:r>
          </a:p>
        </p:txBody>
      </p:sp>
      <p:sp>
        <p:nvSpPr>
          <p:cNvPr id="30726" name="Rectangle 31"/>
          <p:cNvSpPr>
            <a:spLocks noChangeArrowheads="1"/>
          </p:cNvSpPr>
          <p:nvPr/>
        </p:nvSpPr>
        <p:spPr bwMode="auto">
          <a:xfrm>
            <a:off x="1066800" y="5943600"/>
            <a:ext cx="17795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>
                <a:solidFill>
                  <a:schemeClr val="tx2"/>
                </a:solidFill>
              </a:rPr>
              <a:t>Little Endian</a:t>
            </a: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5791200" y="5410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67</a:t>
            </a: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5105400" y="5410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45</a:t>
            </a:r>
          </a:p>
        </p:txBody>
      </p: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4419600" y="5410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23</a:t>
            </a: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3733800" y="5410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01	</a:t>
            </a: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5791200" y="62484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01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105400" y="62484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23</a:t>
            </a: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4419600" y="62484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45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733800" y="62484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2"/>
          <p:cNvSpPr>
            <a:spLocks noChangeArrowheads="1"/>
          </p:cNvSpPr>
          <p:nvPr/>
        </p:nvSpPr>
        <p:spPr bwMode="auto">
          <a:xfrm>
            <a:off x="5715000" y="1524000"/>
            <a:ext cx="3429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>
            <a:lvl1pPr marL="385763" indent="-38576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char S[6] = "15213";</a:t>
            </a:r>
          </a:p>
        </p:txBody>
      </p:sp>
      <p:sp>
        <p:nvSpPr>
          <p:cNvPr id="31746" name="Rectangle 1072"/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400">
                <a:latin typeface="Franklin Gothic Book" charset="0"/>
              </a:rPr>
              <a:t>Representing Strings</a:t>
            </a:r>
          </a:p>
        </p:txBody>
      </p:sp>
      <p:sp>
        <p:nvSpPr>
          <p:cNvPr id="31747" name="Rectangle 1073"/>
          <p:cNvSpPr txBox="1">
            <a:spLocks noChangeArrowheads="1"/>
          </p:cNvSpPr>
          <p:nvPr/>
        </p:nvSpPr>
        <p:spPr bwMode="auto">
          <a:xfrm>
            <a:off x="304800" y="990600"/>
            <a:ext cx="84724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Strings in C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Represented by array of characters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Each character encoded in ASCII format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Standard 7-bit encoding of character set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Other encodings exist, but uncommon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Character </a:t>
            </a:r>
            <a:r>
              <a:rPr lang="ja-JP" altLang="en-US" sz="2000" b="0">
                <a:latin typeface="Calibri" charset="0"/>
              </a:rPr>
              <a:t>“</a:t>
            </a:r>
            <a:r>
              <a:rPr lang="en-US" altLang="ja-JP" sz="2000" b="0" dirty="0">
                <a:latin typeface="Calibri" charset="0"/>
              </a:rPr>
              <a:t>0</a:t>
            </a:r>
            <a:r>
              <a:rPr lang="ja-JP" altLang="en-US" sz="2000" b="0">
                <a:latin typeface="Calibri" charset="0"/>
              </a:rPr>
              <a:t>”</a:t>
            </a:r>
            <a:r>
              <a:rPr lang="en-US" altLang="ja-JP" sz="2000" b="0" dirty="0">
                <a:latin typeface="Calibri" charset="0"/>
              </a:rPr>
              <a:t> has code </a:t>
            </a:r>
            <a:r>
              <a:rPr lang="en-US" altLang="ja-JP" sz="2000" b="0" dirty="0">
                <a:latin typeface="Courier New" charset="0"/>
              </a:rPr>
              <a:t>0x30</a:t>
            </a:r>
          </a:p>
          <a:p>
            <a:pPr lvl="3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000" b="0" dirty="0">
                <a:latin typeface="Calibri" charset="0"/>
              </a:rPr>
              <a:t>Digit </a:t>
            </a:r>
            <a:r>
              <a:rPr lang="en-US" altLang="en-US" sz="2000" b="0" i="1" dirty="0" err="1">
                <a:latin typeface="Calibri" charset="0"/>
              </a:rPr>
              <a:t>i</a:t>
            </a:r>
            <a:r>
              <a:rPr lang="en-US" altLang="en-US" sz="2000" b="0" dirty="0">
                <a:latin typeface="Calibri" charset="0"/>
              </a:rPr>
              <a:t>  has code </a:t>
            </a:r>
            <a:r>
              <a:rPr lang="en-US" altLang="en-US" sz="2000" b="0" dirty="0">
                <a:latin typeface="Courier New" charset="0"/>
              </a:rPr>
              <a:t>0x30</a:t>
            </a:r>
            <a:r>
              <a:rPr lang="en-US" altLang="en-US" sz="2000" b="0" dirty="0">
                <a:latin typeface="Calibri" charset="0"/>
              </a:rPr>
              <a:t>+</a:t>
            </a:r>
            <a:r>
              <a:rPr lang="en-US" altLang="en-US" sz="2000" b="0" i="1" dirty="0">
                <a:latin typeface="Calibri" charset="0"/>
              </a:rPr>
              <a:t>i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String should be null-terminated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Final character = 0 (NULL)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Compatibility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Byte ordering not an issue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Data are single byte quantities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Calibri" charset="0"/>
              </a:rPr>
              <a:t>Text files generally platform independent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0" dirty="0">
                <a:latin typeface="Calibri" charset="0"/>
              </a:rPr>
              <a:t>Except for different conventions of line termination character(s)!</a:t>
            </a:r>
          </a:p>
        </p:txBody>
      </p:sp>
      <p:sp>
        <p:nvSpPr>
          <p:cNvPr id="31748" name="Text Box 1040"/>
          <p:cNvSpPr txBox="1">
            <a:spLocks noChangeArrowheads="1"/>
          </p:cNvSpPr>
          <p:nvPr/>
        </p:nvSpPr>
        <p:spPr bwMode="auto">
          <a:xfrm>
            <a:off x="6283325" y="1903413"/>
            <a:ext cx="168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Linux/Alpha </a:t>
            </a:r>
            <a:r>
              <a:rPr lang="en-US" altLang="en-US" sz="1800">
                <a:latin typeface="Courier New" charset="0"/>
              </a:rPr>
              <a:t>S</a:t>
            </a:r>
            <a:endParaRPr lang="en-US" altLang="en-US" sz="1800">
              <a:latin typeface="Helvetica" charset="0"/>
            </a:endParaRPr>
          </a:p>
        </p:txBody>
      </p:sp>
      <p:sp>
        <p:nvSpPr>
          <p:cNvPr id="31749" name="Text Box 1047"/>
          <p:cNvSpPr txBox="1">
            <a:spLocks noChangeArrowheads="1"/>
          </p:cNvSpPr>
          <p:nvPr/>
        </p:nvSpPr>
        <p:spPr bwMode="auto">
          <a:xfrm>
            <a:off x="7870825" y="1903413"/>
            <a:ext cx="815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Helvetica" charset="0"/>
              </a:rPr>
              <a:t>Sun </a:t>
            </a:r>
            <a:r>
              <a:rPr lang="en-US" altLang="en-US" sz="1800">
                <a:latin typeface="Courier New" charset="0"/>
              </a:rPr>
              <a:t>S</a:t>
            </a:r>
            <a:endParaRPr lang="en-US" altLang="en-US" sz="1800">
              <a:latin typeface="Helvetica" charset="0"/>
            </a:endParaRPr>
          </a:p>
        </p:txBody>
      </p:sp>
      <p:grpSp>
        <p:nvGrpSpPr>
          <p:cNvPr id="31750" name="Group 1057"/>
          <p:cNvGrpSpPr>
            <a:grpSpLocks/>
          </p:cNvGrpSpPr>
          <p:nvPr/>
        </p:nvGrpSpPr>
        <p:grpSpPr bwMode="auto">
          <a:xfrm>
            <a:off x="8035925" y="2362200"/>
            <a:ext cx="609600" cy="1828800"/>
            <a:chOff x="4896" y="2256"/>
            <a:chExt cx="384" cy="1152"/>
          </a:xfrm>
        </p:grpSpPr>
        <p:sp>
          <p:nvSpPr>
            <p:cNvPr id="31765" name="Rectangle 1043"/>
            <p:cNvSpPr>
              <a:spLocks noChangeArrowheads="1"/>
            </p:cNvSpPr>
            <p:nvPr/>
          </p:nvSpPr>
          <p:spPr bwMode="auto">
            <a:xfrm>
              <a:off x="4896" y="2640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32</a:t>
              </a:r>
            </a:p>
          </p:txBody>
        </p:sp>
        <p:sp>
          <p:nvSpPr>
            <p:cNvPr id="31766" name="Rectangle 1044"/>
            <p:cNvSpPr>
              <a:spLocks noChangeArrowheads="1"/>
            </p:cNvSpPr>
            <p:nvPr/>
          </p:nvSpPr>
          <p:spPr bwMode="auto">
            <a:xfrm>
              <a:off x="4896" y="2832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31</a:t>
              </a:r>
            </a:p>
          </p:txBody>
        </p:sp>
        <p:sp>
          <p:nvSpPr>
            <p:cNvPr id="31767" name="Rectangle 1045"/>
            <p:cNvSpPr>
              <a:spLocks noChangeArrowheads="1"/>
            </p:cNvSpPr>
            <p:nvPr/>
          </p:nvSpPr>
          <p:spPr bwMode="auto">
            <a:xfrm>
              <a:off x="4896" y="225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31</a:t>
              </a:r>
            </a:p>
          </p:txBody>
        </p:sp>
        <p:sp>
          <p:nvSpPr>
            <p:cNvPr id="31768" name="Rectangle 1046"/>
            <p:cNvSpPr>
              <a:spLocks noChangeArrowheads="1"/>
            </p:cNvSpPr>
            <p:nvPr/>
          </p:nvSpPr>
          <p:spPr bwMode="auto">
            <a:xfrm>
              <a:off x="4896" y="2448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35</a:t>
              </a:r>
            </a:p>
          </p:txBody>
        </p:sp>
        <p:sp>
          <p:nvSpPr>
            <p:cNvPr id="31769" name="Rectangle 1055"/>
            <p:cNvSpPr>
              <a:spLocks noChangeArrowheads="1"/>
            </p:cNvSpPr>
            <p:nvPr/>
          </p:nvSpPr>
          <p:spPr bwMode="auto">
            <a:xfrm>
              <a:off x="4896" y="302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33</a:t>
              </a:r>
            </a:p>
          </p:txBody>
        </p:sp>
        <p:sp>
          <p:nvSpPr>
            <p:cNvPr id="31770" name="Rectangle 1056"/>
            <p:cNvSpPr>
              <a:spLocks noChangeArrowheads="1"/>
            </p:cNvSpPr>
            <p:nvPr/>
          </p:nvSpPr>
          <p:spPr bwMode="auto">
            <a:xfrm>
              <a:off x="4896" y="321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00</a:t>
              </a:r>
            </a:p>
          </p:txBody>
        </p:sp>
      </p:grpSp>
      <p:grpSp>
        <p:nvGrpSpPr>
          <p:cNvPr id="31751" name="Group 1058"/>
          <p:cNvGrpSpPr>
            <a:grpSpLocks/>
          </p:cNvGrpSpPr>
          <p:nvPr/>
        </p:nvGrpSpPr>
        <p:grpSpPr bwMode="auto">
          <a:xfrm>
            <a:off x="6511925" y="2362200"/>
            <a:ext cx="609600" cy="1828800"/>
            <a:chOff x="4896" y="2256"/>
            <a:chExt cx="384" cy="1152"/>
          </a:xfrm>
        </p:grpSpPr>
        <p:sp>
          <p:nvSpPr>
            <p:cNvPr id="31759" name="Rectangle 1059"/>
            <p:cNvSpPr>
              <a:spLocks noChangeArrowheads="1"/>
            </p:cNvSpPr>
            <p:nvPr/>
          </p:nvSpPr>
          <p:spPr bwMode="auto">
            <a:xfrm>
              <a:off x="4896" y="2640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Courier New" charset="0"/>
                </a:rPr>
                <a:t>32</a:t>
              </a:r>
            </a:p>
          </p:txBody>
        </p:sp>
        <p:sp>
          <p:nvSpPr>
            <p:cNvPr id="31760" name="Rectangle 1060"/>
            <p:cNvSpPr>
              <a:spLocks noChangeArrowheads="1"/>
            </p:cNvSpPr>
            <p:nvPr/>
          </p:nvSpPr>
          <p:spPr bwMode="auto">
            <a:xfrm>
              <a:off x="4896" y="2832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31</a:t>
              </a:r>
            </a:p>
          </p:txBody>
        </p:sp>
        <p:sp>
          <p:nvSpPr>
            <p:cNvPr id="31761" name="Rectangle 1061"/>
            <p:cNvSpPr>
              <a:spLocks noChangeArrowheads="1"/>
            </p:cNvSpPr>
            <p:nvPr/>
          </p:nvSpPr>
          <p:spPr bwMode="auto">
            <a:xfrm>
              <a:off x="4896" y="225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31</a:t>
              </a:r>
            </a:p>
          </p:txBody>
        </p:sp>
        <p:sp>
          <p:nvSpPr>
            <p:cNvPr id="31762" name="Rectangle 1062"/>
            <p:cNvSpPr>
              <a:spLocks noChangeArrowheads="1"/>
            </p:cNvSpPr>
            <p:nvPr/>
          </p:nvSpPr>
          <p:spPr bwMode="auto">
            <a:xfrm>
              <a:off x="4896" y="2448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35</a:t>
              </a:r>
            </a:p>
          </p:txBody>
        </p:sp>
        <p:sp>
          <p:nvSpPr>
            <p:cNvPr id="31763" name="Rectangle 1063"/>
            <p:cNvSpPr>
              <a:spLocks noChangeArrowheads="1"/>
            </p:cNvSpPr>
            <p:nvPr/>
          </p:nvSpPr>
          <p:spPr bwMode="auto">
            <a:xfrm>
              <a:off x="4896" y="3024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33</a:t>
              </a:r>
            </a:p>
          </p:txBody>
        </p:sp>
        <p:sp>
          <p:nvSpPr>
            <p:cNvPr id="31764" name="Rectangle 1064"/>
            <p:cNvSpPr>
              <a:spLocks noChangeArrowheads="1"/>
            </p:cNvSpPr>
            <p:nvPr/>
          </p:nvSpPr>
          <p:spPr bwMode="auto">
            <a:xfrm>
              <a:off x="4896" y="3216"/>
              <a:ext cx="38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Courier New" charset="0"/>
                </a:rPr>
                <a:t>00</a:t>
              </a:r>
            </a:p>
          </p:txBody>
        </p:sp>
      </p:grpSp>
      <p:grpSp>
        <p:nvGrpSpPr>
          <p:cNvPr id="21" name="Group 1074"/>
          <p:cNvGrpSpPr>
            <a:grpSpLocks/>
          </p:cNvGrpSpPr>
          <p:nvPr/>
        </p:nvGrpSpPr>
        <p:grpSpPr bwMode="auto">
          <a:xfrm>
            <a:off x="7121525" y="2514600"/>
            <a:ext cx="914400" cy="1524000"/>
            <a:chOff x="4272" y="1584"/>
            <a:chExt cx="576" cy="960"/>
          </a:xfrm>
        </p:grpSpPr>
        <p:sp>
          <p:nvSpPr>
            <p:cNvPr id="31753" name="Line 1048"/>
            <p:cNvSpPr>
              <a:spLocks noChangeShapeType="1"/>
            </p:cNvSpPr>
            <p:nvPr/>
          </p:nvSpPr>
          <p:spPr bwMode="auto">
            <a:xfrm>
              <a:off x="4272" y="158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Line 1065"/>
            <p:cNvSpPr>
              <a:spLocks noChangeShapeType="1"/>
            </p:cNvSpPr>
            <p:nvPr/>
          </p:nvSpPr>
          <p:spPr bwMode="auto">
            <a:xfrm>
              <a:off x="4272" y="17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1066"/>
            <p:cNvSpPr>
              <a:spLocks noChangeShapeType="1"/>
            </p:cNvSpPr>
            <p:nvPr/>
          </p:nvSpPr>
          <p:spPr bwMode="auto">
            <a:xfrm>
              <a:off x="4272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067"/>
            <p:cNvSpPr>
              <a:spLocks noChangeShapeType="1"/>
            </p:cNvSpPr>
            <p:nvPr/>
          </p:nvSpPr>
          <p:spPr bwMode="auto">
            <a:xfrm>
              <a:off x="4272" y="21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068"/>
            <p:cNvSpPr>
              <a:spLocks noChangeShapeType="1"/>
            </p:cNvSpPr>
            <p:nvPr/>
          </p:nvSpPr>
          <p:spPr bwMode="auto">
            <a:xfrm>
              <a:off x="4272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069"/>
            <p:cNvSpPr>
              <a:spLocks noChangeShapeType="1"/>
            </p:cNvSpPr>
            <p:nvPr/>
          </p:nvSpPr>
          <p:spPr bwMode="auto">
            <a:xfrm>
              <a:off x="4272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1611</TotalTime>
  <Words>827</Words>
  <Application>Microsoft Macintosh PowerPoint</Application>
  <PresentationFormat>On-screen Show (4:3)</PresentationFormat>
  <Paragraphs>279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Narrow</vt:lpstr>
      <vt:lpstr>Arial Narrow Bold</vt:lpstr>
      <vt:lpstr>Calibri</vt:lpstr>
      <vt:lpstr>Courier New</vt:lpstr>
      <vt:lpstr>Franklin Gothic Book</vt:lpstr>
      <vt:lpstr>Franklin Gothic Medium</vt:lpstr>
      <vt:lpstr>Helvetica</vt:lpstr>
      <vt:lpstr>News Gothic MT</vt:lpstr>
      <vt:lpstr>Times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137</cp:revision>
  <dcterms:created xsi:type="dcterms:W3CDTF">2004-01-20T22:43:44Z</dcterms:created>
  <dcterms:modified xsi:type="dcterms:W3CDTF">2023-09-15T16:52:54Z</dcterms:modified>
</cp:coreProperties>
</file>