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0"/>
  </p:notesMasterIdLst>
  <p:handoutMasterIdLst>
    <p:handoutMasterId r:id="rId21"/>
  </p:handoutMasterIdLst>
  <p:sldIdLst>
    <p:sldId id="578" r:id="rId2"/>
    <p:sldId id="586" r:id="rId3"/>
    <p:sldId id="288" r:id="rId4"/>
    <p:sldId id="582" r:id="rId5"/>
    <p:sldId id="289" r:id="rId6"/>
    <p:sldId id="290" r:id="rId7"/>
    <p:sldId id="580" r:id="rId8"/>
    <p:sldId id="291" r:id="rId9"/>
    <p:sldId id="568" r:id="rId10"/>
    <p:sldId id="583" r:id="rId11"/>
    <p:sldId id="569" r:id="rId12"/>
    <p:sldId id="588" r:id="rId13"/>
    <p:sldId id="570" r:id="rId14"/>
    <p:sldId id="571" r:id="rId15"/>
    <p:sldId id="572" r:id="rId16"/>
    <p:sldId id="584" r:id="rId17"/>
    <p:sldId id="573" r:id="rId18"/>
    <p:sldId id="574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18"/>
  </p:normalViewPr>
  <p:slideViewPr>
    <p:cSldViewPr>
      <p:cViewPr varScale="1">
        <p:scale>
          <a:sx n="117" d="100"/>
          <a:sy n="117" d="100"/>
        </p:scale>
        <p:origin x="13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62301E-0E87-4645-8B58-47F89956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2571B-99CB-A54D-B8DE-8BEF58EBF8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10C10D-3F42-714C-8A08-0073F9BF2DC3}" type="datetimeFigureOut">
              <a:rPr lang="en-US" altLang="en-US"/>
              <a:pPr>
                <a:defRPr/>
              </a:pPr>
              <a:t>11/27/23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95977-C733-6F45-8B49-3BF9D8AF37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C9EC2-F41A-1748-B800-FFC0D4B9FE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4983205-AEB7-CC4B-AD0E-49D75ED270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50BC099-3046-8E46-B87D-053F17FFD7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06BA756-77EF-C94A-9343-636745BC705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B9FEFC4-4EA4-8A40-8F6F-ECBCB3CB01B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7AFE40C8-2183-0D40-8888-1EACA96F49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9DF2D15-A126-7E43-964A-EA69B86AE4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2E4589FC-B2B9-644D-8131-9A0B2A90E1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07AFF12-2990-8842-9CCC-5FBA28393A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D70D08-6E72-8941-B467-B0D0CF2DCBB8}"/>
              </a:ext>
            </a:extLst>
          </p:cNvPr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BAB87F-B38B-3847-81DC-7892CA32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AE00ED-6170-D647-8C45-7750B938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6D8DAB-E783-624A-85BD-27ECF935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73F7D-9005-4F4F-999F-FC96B8546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22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4D0E39-EA27-0F4B-B364-5003A365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41317-259D-7842-85BA-8CD0A80F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C7D9DB-C4CF-C045-92C8-213DBC97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75448-1C8E-8248-A03F-FA6F85F7DC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58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99FE-9D57-0D4D-9601-C950E992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FDEC-C60B-B44E-B970-08AF9E1B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06E2-4D22-354F-84E9-5B6066D6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E8F80-D7EB-FA42-BABB-77384B9BE3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87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88E6-370B-494F-8206-4EA6B54D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F68F-573D-F746-9BDB-1D14AEC0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7DB0-4DCC-8D4D-BF0B-674337AA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C7F3A-4384-AF42-8766-E2EB5FED0B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44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C9111-8532-A849-867F-F7D5C949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9D69C-9FA8-0442-BC0F-066E8B3A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CEE8-0607-4444-94A4-42D5212C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5F424-BDB4-3449-B865-B48E81ACA8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77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DCC39D-2ED8-FD43-886E-D22D434DF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BE8D4A-A32E-0443-A854-DB4064DE13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4F7FA5-3D33-8D4A-BF87-E887A7B124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3F7B4-B49F-4441-AF3B-333FE01D65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9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9E390-5AF1-354B-8D25-90A2E709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E96DB-3877-4442-9A29-BBFC8B4B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E2D7-FAF9-9040-980F-96CDA441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AECE9-742B-5941-AF13-D86F8E76D3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67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50A272F-F745-9047-802E-1A773563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8C88EF-2060-1841-9367-751D1A87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6E0347-6DC3-9144-9E6E-09FFA654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2BBE4-8C2A-A84D-B87D-F61956D0F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7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C83DB7-53F4-1544-B0E2-17BA9B20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4744497-6F9F-9B4C-9722-B57E3DDB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B7CCFC0-C3C2-3C40-A526-0D16CECD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BB5E4-B4B5-5C46-8C1E-C97358948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7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79205A0-6540-BB41-A726-C4716493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C820EDA-06AC-B541-917F-BDD0A3B0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4D9CF2-FF6F-5045-969D-380DA382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1D28F-8180-C142-B8E9-7AFDED4BAF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7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39F3B9-8EF4-544F-80E3-992AD775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69E9567-893A-2E4F-BF8E-3AD9009E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4EFD57E-6415-4447-98FE-A4A94967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A3517-EF77-CD43-A19E-64F54BB731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0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1A5768-5DB4-5E41-A6EE-D59216D7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FD26E3-0F2A-F64E-9147-D1F7FB83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990273-62BB-3848-AE3D-FA37AC5F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600E7-E8B3-524D-9CF1-A0A2F3E999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11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73C818A-7A3C-AD41-8576-B00A0E9386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E860CEE-2505-BD44-BB20-829B1FD743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AF8D2-0691-F841-AEED-DDC31282C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586A-320D-4B44-B3CF-20830C29A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66FE5-3C13-6440-9044-F21307418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A21B2E3-6E18-8244-850B-3C5FC8D947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1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>
            <a:extLst>
              <a:ext uri="{FF2B5EF4-FFF2-40B4-BE49-F238E27FC236}">
                <a16:creationId xmlns:a16="http://schemas.microsoft.com/office/drawing/2014/main" id="{C453E941-32AD-6A4B-AC83-E37EE4AE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43" y="1524000"/>
            <a:ext cx="84582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Combinational logic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No memory, stateless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solidFill>
                  <a:srgbClr val="FF0000"/>
                </a:solidFill>
                <a:latin typeface="Franklin Gothic Book" panose="020B0503020102020204" pitchFamily="34" charset="0"/>
              </a:rPr>
              <a:t>A set of inputs </a:t>
            </a:r>
            <a:r>
              <a:rPr lang="en-US" altLang="en-US" b="0" dirty="0">
                <a:latin typeface="Franklin Gothic Book" panose="020B0503020102020204" pitchFamily="34" charset="0"/>
              </a:rPr>
              <a:t>uniquely and unambiguously specifies </a:t>
            </a:r>
            <a:r>
              <a:rPr lang="en-US" altLang="en-US" b="0" dirty="0">
                <a:solidFill>
                  <a:srgbClr val="FF0000"/>
                </a:solidFill>
                <a:latin typeface="Franklin Gothic Book" panose="020B0503020102020204" pitchFamily="34" charset="0"/>
              </a:rPr>
              <a:t>what outputs </a:t>
            </a:r>
            <a:r>
              <a:rPr lang="en-US" altLang="en-US" b="0" dirty="0">
                <a:latin typeface="Franklin Gothic Book" panose="020B0503020102020204" pitchFamily="34" charset="0"/>
              </a:rPr>
              <a:t>are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Use Boolean logic (combinations of true and false)</a:t>
            </a:r>
          </a:p>
          <a:p>
            <a:pPr lvl="1">
              <a:spcBef>
                <a:spcPct val="20000"/>
              </a:spcBef>
            </a:pPr>
            <a:endParaRPr lang="en-US" altLang="en-US" sz="2000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0355FF0-E883-AC44-80FA-13F44CA55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40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4.2. Logic Design</a:t>
            </a:r>
            <a:endParaRPr lang="en-US" altLang="en-US" sz="4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2ABA6D-E5B0-E14E-A549-42AEC4F8219C}"/>
              </a:ext>
            </a:extLst>
          </p:cNvPr>
          <p:cNvSpPr/>
          <p:nvPr/>
        </p:nvSpPr>
        <p:spPr>
          <a:xfrm>
            <a:off x="1676400" y="838200"/>
            <a:ext cx="6858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8D188D-BDCC-8640-B657-779B21E20D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47800" y="1143000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85CB2-2DEC-4D45-A91D-11C106743D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47800" y="1676400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F32CC7-A1F7-E946-971F-9137901362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990600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DBE5E1-C05C-D343-B7A5-3530BE0044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1905000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664FB1-CC4F-F449-9E3A-072B02B22E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1600200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49468A-8FA7-6840-9CA7-5839786C3A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1295400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9" name="TextBox 18">
            <a:extLst>
              <a:ext uri="{FF2B5EF4-FFF2-40B4-BE49-F238E27FC236}">
                <a16:creationId xmlns:a16="http://schemas.microsoft.com/office/drawing/2014/main" id="{56F92A59-3E97-AE47-8CA4-25BDCD531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9906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a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900798BC-1F50-5C48-8A47-EDA3E298F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24000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b</a:t>
            </a: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D981E4EF-55B5-FA42-837B-586D22CF4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8382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Out0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44944E85-BFE0-A74A-9CF6-07F8640A1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1430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Out1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EE4BEC9E-4C69-1144-A84A-CFD72A020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4478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Out2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093400A2-B005-A642-92F5-28B91282F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7526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Out3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D149E17-D2C7-5B43-BFBD-E5DF9411E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79603"/>
              </p:ext>
            </p:extLst>
          </p:nvPr>
        </p:nvGraphicFramePr>
        <p:xfrm>
          <a:off x="3022242" y="2128927"/>
          <a:ext cx="4826359" cy="2911386"/>
        </p:xfrm>
        <a:graphic>
          <a:graphicData uri="http://schemas.openxmlformats.org/drawingml/2006/table">
            <a:tbl>
              <a:tblPr/>
              <a:tblGrid>
                <a:gridCol w="62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511">
                  <a:extLst>
                    <a:ext uri="{9D8B030D-6E8A-4147-A177-3AD203B41FA5}">
                      <a16:colId xmlns:a16="http://schemas.microsoft.com/office/drawing/2014/main" val="2814066699"/>
                    </a:ext>
                  </a:extLst>
                </a:gridCol>
                <a:gridCol w="856511">
                  <a:extLst>
                    <a:ext uri="{9D8B030D-6E8A-4147-A177-3AD203B41FA5}">
                      <a16:colId xmlns:a16="http://schemas.microsoft.com/office/drawing/2014/main" val="1051676382"/>
                    </a:ext>
                  </a:extLst>
                </a:gridCol>
                <a:gridCol w="856511">
                  <a:extLst>
                    <a:ext uri="{9D8B030D-6E8A-4147-A177-3AD203B41FA5}">
                      <a16:colId xmlns:a16="http://schemas.microsoft.com/office/drawing/2014/main" val="3143079388"/>
                    </a:ext>
                  </a:extLst>
                </a:gridCol>
              </a:tblGrid>
              <a:tr h="697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Out0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Out1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Out2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out3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2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9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7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267FF85-D9EC-8B4A-8936-6D9F773107A8}"/>
              </a:ext>
            </a:extLst>
          </p:cNvPr>
          <p:cNvSpPr txBox="1">
            <a:spLocks/>
          </p:cNvSpPr>
          <p:nvPr/>
        </p:nvSpPr>
        <p:spPr bwMode="auto">
          <a:xfrm>
            <a:off x="766830" y="4216703"/>
            <a:ext cx="2319270" cy="208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2573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Out0 = </a:t>
            </a:r>
            <a:r>
              <a:rPr lang="en-US" altLang="en-US" b="0" dirty="0" err="1">
                <a:latin typeface="Franklin Gothic Book" panose="020B0503020102020204" pitchFamily="34" charset="0"/>
              </a:rPr>
              <a:t>a’b</a:t>
            </a:r>
            <a:r>
              <a:rPr lang="en-US" altLang="en-US" b="0" dirty="0">
                <a:latin typeface="Franklin Gothic Book" panose="020B0503020102020204" pitchFamily="34" charset="0"/>
              </a:rPr>
              <a:t>’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Out1=  </a:t>
            </a:r>
            <a:r>
              <a:rPr lang="en-US" altLang="en-US" b="0" dirty="0" err="1">
                <a:latin typeface="Franklin Gothic Book" panose="020B0503020102020204" pitchFamily="34" charset="0"/>
              </a:rPr>
              <a:t>a’b</a:t>
            </a:r>
            <a:endParaRPr lang="en-US" altLang="en-US" b="0" dirty="0">
              <a:latin typeface="Franklin Gothic Book" panose="020B05030201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Out2 = ab’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Out3 = ab</a:t>
            </a:r>
          </a:p>
          <a:p>
            <a:pPr lvl="2">
              <a:spcBef>
                <a:spcPct val="20000"/>
              </a:spcBef>
              <a:buFontTx/>
              <a:buChar char="•"/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lvl="2">
              <a:spcBef>
                <a:spcPct val="200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2">
              <a:spcBef>
                <a:spcPct val="200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2">
              <a:spcBef>
                <a:spcPct val="200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9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0E0843-D9CD-6D44-803C-19756AB173E3}"/>
              </a:ext>
            </a:extLst>
          </p:cNvPr>
          <p:cNvSpPr/>
          <p:nvPr/>
        </p:nvSpPr>
        <p:spPr>
          <a:xfrm>
            <a:off x="6477000" y="1860884"/>
            <a:ext cx="685800" cy="742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D0A7AC-845C-4A40-AB10-7F4D15792D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05550" y="1996593"/>
            <a:ext cx="171450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4187A9-DFDF-B847-A7FD-520744950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05550" y="2396643"/>
            <a:ext cx="171450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5604" name="TextBox 6">
            <a:extLst>
              <a:ext uri="{FF2B5EF4-FFF2-40B4-BE49-F238E27FC236}">
                <a16:creationId xmlns:a16="http://schemas.microsoft.com/office/drawing/2014/main" id="{36A44A4D-8D2D-9C44-BAE7-B9F300336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882294"/>
            <a:ext cx="2286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50"/>
              <a:t>a</a:t>
            </a:r>
          </a:p>
        </p:txBody>
      </p:sp>
      <p:sp>
        <p:nvSpPr>
          <p:cNvPr id="25605" name="TextBox 7">
            <a:extLst>
              <a:ext uri="{FF2B5EF4-FFF2-40B4-BE49-F238E27FC236}">
                <a16:creationId xmlns:a16="http://schemas.microsoft.com/office/drawing/2014/main" id="{CB03AE32-B798-9743-ADAE-2BBC843DA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82344"/>
            <a:ext cx="2286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50"/>
              <a:t>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D6FE60-BC4C-A348-93AA-6C534CCBCC7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734771" y="2653223"/>
            <a:ext cx="171450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5607" name="TextBox 9">
            <a:extLst>
              <a:ext uri="{FF2B5EF4-FFF2-40B4-BE49-F238E27FC236}">
                <a16:creationId xmlns:a16="http://schemas.microsoft.com/office/drawing/2014/main" id="{CED392B4-42D9-2F4B-ADAC-56039C8DD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2739543"/>
            <a:ext cx="12573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50" b="0"/>
              <a:t>Carry-out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95B165-79FB-AC4C-B0CD-613538D3D25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734771" y="1738823"/>
            <a:ext cx="171450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5609" name="TextBox 11">
            <a:extLst>
              <a:ext uri="{FF2B5EF4-FFF2-40B4-BE49-F238E27FC236}">
                <a16:creationId xmlns:a16="http://schemas.microsoft.com/office/drawing/2014/main" id="{C3FD395C-2505-1D42-B45A-514EF220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1425093"/>
            <a:ext cx="1028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50" b="0"/>
              <a:t>Carry-in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55FEB-8859-854D-8DD8-1A1DCB61D7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2800" y="2168043"/>
            <a:ext cx="171450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5611" name="TextBox 13">
            <a:extLst>
              <a:ext uri="{FF2B5EF4-FFF2-40B4-BE49-F238E27FC236}">
                <a16:creationId xmlns:a16="http://schemas.microsoft.com/office/drawing/2014/main" id="{AC59DCAC-BA9D-824B-B73A-DE4A8BD3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3744"/>
            <a:ext cx="4572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50"/>
              <a:t>sum</a:t>
            </a:r>
          </a:p>
        </p:txBody>
      </p:sp>
      <p:sp>
        <p:nvSpPr>
          <p:cNvPr id="25612" name="Content Placeholder 2">
            <a:extLst>
              <a:ext uri="{FF2B5EF4-FFF2-40B4-BE49-F238E27FC236}">
                <a16:creationId xmlns:a16="http://schemas.microsoft.com/office/drawing/2014/main" id="{55A83F81-05EF-4F4D-9541-80D755462A10}"/>
              </a:ext>
            </a:extLst>
          </p:cNvPr>
          <p:cNvSpPr txBox="1">
            <a:spLocks/>
          </p:cNvSpPr>
          <p:nvPr/>
        </p:nvSpPr>
        <p:spPr bwMode="auto">
          <a:xfrm>
            <a:off x="820938" y="1435979"/>
            <a:ext cx="464700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2573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1-bit Adder: Properties</a:t>
            </a:r>
          </a:p>
          <a:p>
            <a:pPr marL="457200" lvl="1" indent="0">
              <a:spcBef>
                <a:spcPct val="20000"/>
              </a:spcBef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marL="457200" lvl="1" indent="0">
              <a:spcBef>
                <a:spcPct val="20000"/>
              </a:spcBef>
            </a:pPr>
            <a:r>
              <a:rPr lang="en-US" altLang="en-US" b="0" dirty="0">
                <a:latin typeface="Franklin Gothic Book" panose="020B0503020102020204" pitchFamily="34" charset="0"/>
              </a:rPr>
              <a:t>Three inputs: a, b, Carry-in</a:t>
            </a:r>
          </a:p>
          <a:p>
            <a:pPr marL="457200" lvl="1" indent="0">
              <a:spcBef>
                <a:spcPct val="20000"/>
              </a:spcBef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marL="457200" lvl="1" indent="0">
              <a:spcBef>
                <a:spcPct val="20000"/>
              </a:spcBef>
            </a:pPr>
            <a:r>
              <a:rPr lang="en-US" altLang="en-US" b="0" dirty="0">
                <a:latin typeface="Franklin Gothic Book" panose="020B0503020102020204" pitchFamily="34" charset="0"/>
              </a:rPr>
              <a:t>Two outputs: sum, C-out</a:t>
            </a:r>
          </a:p>
        </p:txBody>
      </p:sp>
      <p:sp>
        <p:nvSpPr>
          <p:cNvPr id="25614" name="Rectangle 2">
            <a:extLst>
              <a:ext uri="{FF2B5EF4-FFF2-40B4-BE49-F238E27FC236}">
                <a16:creationId xmlns:a16="http://schemas.microsoft.com/office/drawing/2014/main" id="{1B8BC0E7-F849-9D47-A3FC-5844EFC63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360770"/>
            <a:ext cx="5829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1-bit Adder</a:t>
            </a:r>
            <a:endParaRPr lang="en-US" altLang="en-US" sz="4400" dirty="0">
              <a:solidFill>
                <a:schemeClr val="accent2">
                  <a:lumMod val="60000"/>
                  <a:lumOff val="4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1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0E0843-D9CD-6D44-803C-19756AB173E3}"/>
              </a:ext>
            </a:extLst>
          </p:cNvPr>
          <p:cNvSpPr/>
          <p:nvPr/>
        </p:nvSpPr>
        <p:spPr>
          <a:xfrm>
            <a:off x="6477000" y="1860884"/>
            <a:ext cx="685800" cy="742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D0A7AC-845C-4A40-AB10-7F4D15792D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05550" y="1996593"/>
            <a:ext cx="171450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4187A9-DFDF-B847-A7FD-520744950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05550" y="2396643"/>
            <a:ext cx="171450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5604" name="TextBox 6">
            <a:extLst>
              <a:ext uri="{FF2B5EF4-FFF2-40B4-BE49-F238E27FC236}">
                <a16:creationId xmlns:a16="http://schemas.microsoft.com/office/drawing/2014/main" id="{36A44A4D-8D2D-9C44-BAE7-B9F300336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882294"/>
            <a:ext cx="2286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50"/>
              <a:t>a</a:t>
            </a:r>
          </a:p>
        </p:txBody>
      </p:sp>
      <p:sp>
        <p:nvSpPr>
          <p:cNvPr id="25605" name="TextBox 7">
            <a:extLst>
              <a:ext uri="{FF2B5EF4-FFF2-40B4-BE49-F238E27FC236}">
                <a16:creationId xmlns:a16="http://schemas.microsoft.com/office/drawing/2014/main" id="{CB03AE32-B798-9743-ADAE-2BBC843DA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82344"/>
            <a:ext cx="2286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50"/>
              <a:t>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D6FE60-BC4C-A348-93AA-6C534CCBCC7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734771" y="2653223"/>
            <a:ext cx="171450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5607" name="TextBox 9">
            <a:extLst>
              <a:ext uri="{FF2B5EF4-FFF2-40B4-BE49-F238E27FC236}">
                <a16:creationId xmlns:a16="http://schemas.microsoft.com/office/drawing/2014/main" id="{CED392B4-42D9-2F4B-ADAC-56039C8DD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2739543"/>
            <a:ext cx="12573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50" b="0"/>
              <a:t>Carry-out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95B165-79FB-AC4C-B0CD-613538D3D25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734771" y="1738823"/>
            <a:ext cx="171450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5609" name="TextBox 11">
            <a:extLst>
              <a:ext uri="{FF2B5EF4-FFF2-40B4-BE49-F238E27FC236}">
                <a16:creationId xmlns:a16="http://schemas.microsoft.com/office/drawing/2014/main" id="{C3FD395C-2505-1D42-B45A-514EF220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1425093"/>
            <a:ext cx="10287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350" b="0"/>
              <a:t>Carry-in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55FEB-8859-854D-8DD8-1A1DCB61D7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62800" y="2168043"/>
            <a:ext cx="171450" cy="119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5611" name="TextBox 13">
            <a:extLst>
              <a:ext uri="{FF2B5EF4-FFF2-40B4-BE49-F238E27FC236}">
                <a16:creationId xmlns:a16="http://schemas.microsoft.com/office/drawing/2014/main" id="{AC59DCAC-BA9D-824B-B73A-DE4A8BD3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53744"/>
            <a:ext cx="4572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50"/>
              <a:t>sum</a:t>
            </a:r>
          </a:p>
        </p:txBody>
      </p:sp>
      <p:sp>
        <p:nvSpPr>
          <p:cNvPr id="25612" name="Content Placeholder 2">
            <a:extLst>
              <a:ext uri="{FF2B5EF4-FFF2-40B4-BE49-F238E27FC236}">
                <a16:creationId xmlns:a16="http://schemas.microsoft.com/office/drawing/2014/main" id="{55A83F81-05EF-4F4D-9541-80D755462A10}"/>
              </a:ext>
            </a:extLst>
          </p:cNvPr>
          <p:cNvSpPr txBox="1">
            <a:spLocks/>
          </p:cNvSpPr>
          <p:nvPr/>
        </p:nvSpPr>
        <p:spPr bwMode="auto">
          <a:xfrm>
            <a:off x="820938" y="1435979"/>
            <a:ext cx="464700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2573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1-bit Adder: Properties</a:t>
            </a:r>
          </a:p>
          <a:p>
            <a:pPr marL="457200" lvl="1" indent="0">
              <a:spcBef>
                <a:spcPct val="20000"/>
              </a:spcBef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marL="457200" lvl="1" indent="0">
              <a:spcBef>
                <a:spcPct val="20000"/>
              </a:spcBef>
            </a:pPr>
            <a:r>
              <a:rPr lang="en-US" altLang="en-US" b="0" dirty="0">
                <a:latin typeface="Franklin Gothic Book" panose="020B0503020102020204" pitchFamily="34" charset="0"/>
              </a:rPr>
              <a:t>Three inputs: a, b, Carry-in</a:t>
            </a:r>
          </a:p>
          <a:p>
            <a:pPr marL="457200" lvl="1" indent="0">
              <a:spcBef>
                <a:spcPct val="20000"/>
              </a:spcBef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marL="457200" lvl="1" indent="0">
              <a:spcBef>
                <a:spcPct val="20000"/>
              </a:spcBef>
            </a:pPr>
            <a:r>
              <a:rPr lang="en-US" altLang="en-US" b="0" dirty="0">
                <a:latin typeface="Franklin Gothic Book" panose="020B0503020102020204" pitchFamily="34" charset="0"/>
              </a:rPr>
              <a:t>Two outputs: sum, C-out</a:t>
            </a:r>
          </a:p>
        </p:txBody>
      </p:sp>
      <p:sp>
        <p:nvSpPr>
          <p:cNvPr id="25614" name="Rectangle 2">
            <a:extLst>
              <a:ext uri="{FF2B5EF4-FFF2-40B4-BE49-F238E27FC236}">
                <a16:creationId xmlns:a16="http://schemas.microsoft.com/office/drawing/2014/main" id="{1B8BC0E7-F849-9D47-A3FC-5844EFC63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360770"/>
            <a:ext cx="5829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1-bit Adder</a:t>
            </a:r>
            <a:endParaRPr lang="en-US" altLang="en-US" sz="4400" dirty="0">
              <a:solidFill>
                <a:schemeClr val="accent2">
                  <a:lumMod val="60000"/>
                  <a:lumOff val="4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17A06D52-F78F-0B33-4893-B01E4411E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492828"/>
            <a:ext cx="3781425" cy="308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0" u="sng" dirty="0">
                <a:latin typeface="Times"/>
              </a:rPr>
              <a:t>a     b         </a:t>
            </a:r>
            <a:r>
              <a:rPr lang="en-US" sz="2000" b="0" u="sng" dirty="0" err="1">
                <a:latin typeface="Times"/>
              </a:rPr>
              <a:t>Cin</a:t>
            </a:r>
            <a:r>
              <a:rPr lang="en-US" sz="2000" b="0" u="sng" dirty="0">
                <a:latin typeface="Times"/>
              </a:rPr>
              <a:t>        S     </a:t>
            </a:r>
            <a:r>
              <a:rPr lang="en-US" sz="2000" b="0" u="sng" dirty="0" err="1">
                <a:latin typeface="Times"/>
              </a:rPr>
              <a:t>Cout</a:t>
            </a:r>
            <a:r>
              <a:rPr lang="en-US" sz="2000" b="0" u="sng" dirty="0">
                <a:latin typeface="Times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0" dirty="0">
                <a:latin typeface="Times"/>
              </a:rPr>
              <a:t>0       0         0          0          0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0" dirty="0">
                <a:latin typeface="Times"/>
              </a:rPr>
              <a:t>0       0         1          1          0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0" dirty="0">
                <a:latin typeface="Times"/>
              </a:rPr>
              <a:t>0       1         0          1          0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0" dirty="0">
                <a:latin typeface="Times"/>
              </a:rPr>
              <a:t>0       1         1          0          1</a:t>
            </a:r>
          </a:p>
          <a:p>
            <a:pPr marL="514350" lvl="1" indent="-171450">
              <a:lnSpc>
                <a:spcPct val="90000"/>
              </a:lnSpc>
              <a:spcBef>
                <a:spcPct val="20000"/>
              </a:spcBef>
              <a:buFontTx/>
              <a:buAutoNum type="arabicPlain"/>
              <a:defRPr/>
            </a:pPr>
            <a:r>
              <a:rPr lang="en-US" sz="2000" b="0" dirty="0">
                <a:latin typeface="Times"/>
              </a:rPr>
              <a:t>        0         0           1          0</a:t>
            </a:r>
          </a:p>
          <a:p>
            <a:pPr marL="514350" lvl="1" indent="-1714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0" dirty="0">
                <a:latin typeface="Times"/>
              </a:rPr>
              <a:t>1        0         1           0          1</a:t>
            </a:r>
          </a:p>
          <a:p>
            <a:pPr marL="514350" lvl="1" indent="-1714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0" dirty="0">
                <a:latin typeface="Times"/>
              </a:rPr>
              <a:t>1        1         0           0          1</a:t>
            </a:r>
          </a:p>
          <a:p>
            <a:pPr marL="514350" lvl="1" indent="-1714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0" dirty="0">
                <a:latin typeface="Times"/>
              </a:rPr>
              <a:t>1        1         1           1          1</a:t>
            </a:r>
          </a:p>
        </p:txBody>
      </p:sp>
    </p:spTree>
    <p:extLst>
      <p:ext uri="{BB962C8B-B14F-4D97-AF65-F5344CB8AC3E}">
        <p14:creationId xmlns:p14="http://schemas.microsoft.com/office/powerpoint/2010/main" val="16755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6415AAA0-1486-F04F-8F0B-AE1B2D1647AF}"/>
              </a:ext>
            </a:extLst>
          </p:cNvPr>
          <p:cNvSpPr txBox="1">
            <a:spLocks/>
          </p:cNvSpPr>
          <p:nvPr/>
        </p:nvSpPr>
        <p:spPr bwMode="auto">
          <a:xfrm>
            <a:off x="914400" y="1219200"/>
            <a:ext cx="69532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2573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en-US" b="0" dirty="0">
                <a:latin typeface="Franklin Gothic Book" panose="020B0503020102020204" pitchFamily="34" charset="0"/>
              </a:rPr>
              <a:t>Carry-Out implementation</a:t>
            </a:r>
          </a:p>
          <a:p>
            <a:pPr marL="342900" lvl="1" indent="0">
              <a:spcBef>
                <a:spcPct val="20000"/>
              </a:spcBef>
              <a:defRPr/>
            </a:pPr>
            <a:r>
              <a:rPr lang="en-US" altLang="en-US" b="0" dirty="0">
                <a:latin typeface="Franklin Gothic Book" panose="020B0503020102020204" pitchFamily="34" charset="0"/>
              </a:rPr>
              <a:t>		</a:t>
            </a:r>
            <a:r>
              <a:rPr lang="en-US" altLang="en-US" b="0" dirty="0" err="1">
                <a:latin typeface="Franklin Gothic Book" panose="020B0503020102020204" pitchFamily="34" charset="0"/>
              </a:rPr>
              <a:t>Cout</a:t>
            </a:r>
            <a:r>
              <a:rPr lang="en-US" altLang="en-US" b="0" dirty="0">
                <a:latin typeface="Franklin Gothic Book" panose="020B0503020102020204" pitchFamily="34" charset="0"/>
              </a:rPr>
              <a:t> =(b ⋅ </a:t>
            </a:r>
            <a:r>
              <a:rPr lang="en-US" altLang="en-US" b="0" dirty="0" err="1">
                <a:latin typeface="Franklin Gothic Book" panose="020B0503020102020204" pitchFamily="34" charset="0"/>
              </a:rPr>
              <a:t>Cin</a:t>
            </a:r>
            <a:r>
              <a:rPr lang="en-US" altLang="en-US" b="0" dirty="0">
                <a:latin typeface="Franklin Gothic Book" panose="020B0503020102020204" pitchFamily="34" charset="0"/>
              </a:rPr>
              <a:t>) + (a ⋅ </a:t>
            </a:r>
            <a:r>
              <a:rPr lang="en-US" altLang="en-US" b="0" dirty="0" err="1">
                <a:latin typeface="Franklin Gothic Book" panose="020B0503020102020204" pitchFamily="34" charset="0"/>
              </a:rPr>
              <a:t>Cin</a:t>
            </a:r>
            <a:r>
              <a:rPr lang="en-US" altLang="en-US" b="0" dirty="0">
                <a:latin typeface="Franklin Gothic Book" panose="020B0503020102020204" pitchFamily="34" charset="0"/>
              </a:rPr>
              <a:t>) + (</a:t>
            </a:r>
            <a:r>
              <a:rPr lang="en-US" altLang="en-US" b="0" dirty="0" err="1">
                <a:latin typeface="Franklin Gothic Book" panose="020B0503020102020204" pitchFamily="34" charset="0"/>
              </a:rPr>
              <a:t>a⋅b</a:t>
            </a:r>
            <a:r>
              <a:rPr lang="en-US" altLang="en-US" b="0" dirty="0">
                <a:latin typeface="Franklin Gothic Book" panose="020B0503020102020204" pitchFamily="34" charset="0"/>
              </a:rPr>
              <a:t>)</a:t>
            </a:r>
          </a:p>
          <a:p>
            <a:pPr>
              <a:spcBef>
                <a:spcPct val="20000"/>
              </a:spcBef>
              <a:buFontTx/>
              <a:buChar char="•"/>
              <a:defRPr/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altLang="en-US" b="0" dirty="0">
                <a:latin typeface="Franklin Gothic Book" panose="020B0503020102020204" pitchFamily="34" charset="0"/>
              </a:rPr>
              <a:t>Similar implementation of Sum</a:t>
            </a:r>
          </a:p>
          <a:p>
            <a:pPr lvl="1">
              <a:spcBef>
                <a:spcPct val="20000"/>
              </a:spcBef>
              <a:defRPr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2">
              <a:spcBef>
                <a:spcPct val="20000"/>
              </a:spcBef>
              <a:buFontTx/>
              <a:buChar char="•"/>
              <a:defRPr/>
            </a:pPr>
            <a:endParaRPr lang="en-US" altLang="en-US" sz="1500" dirty="0">
              <a:latin typeface="Times New Roman" panose="020206030504050203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7A01EA7-F3E1-3403-CCAA-E0DC354D4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285999"/>
            <a:ext cx="6255048" cy="32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7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143528EA-54C4-8243-B22D-210C9E5AC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733425"/>
            <a:ext cx="5829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4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" panose="020B0603020102020204" pitchFamily="34" charset="0"/>
                <a:ea typeface="Gulim" panose="020B0600000101010101" pitchFamily="34" charset="-127"/>
              </a:rPr>
              <a:t>1-bit ALU</a:t>
            </a:r>
            <a:endParaRPr lang="en-US" altLang="en-US" sz="4400" b="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EC8A84BD-1CAA-0247-9B4A-4AFB87917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214" y="1676400"/>
            <a:ext cx="434620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ECDC5856-4899-6343-9118-73ADAB2480E3}"/>
              </a:ext>
            </a:extLst>
          </p:cNvPr>
          <p:cNvSpPr txBox="1">
            <a:spLocks/>
          </p:cNvSpPr>
          <p:nvPr/>
        </p:nvSpPr>
        <p:spPr bwMode="auto">
          <a:xfrm>
            <a:off x="1028700" y="2209800"/>
            <a:ext cx="3200400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2573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1-bit ALU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1-bit adder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Logical unit: </a:t>
            </a:r>
          </a:p>
          <a:p>
            <a:pPr marL="457200" lvl="1" indent="0">
              <a:spcBef>
                <a:spcPct val="20000"/>
              </a:spcBef>
            </a:pPr>
            <a:r>
              <a:rPr lang="en-US" altLang="en-US" b="0" dirty="0">
                <a:latin typeface="Franklin Gothic Book" panose="020B0503020102020204" pitchFamily="34" charset="0"/>
              </a:rPr>
              <a:t>	and/or</a:t>
            </a:r>
          </a:p>
          <a:p>
            <a:pPr lvl="1">
              <a:spcBef>
                <a:spcPct val="20000"/>
              </a:spcBef>
              <a:buFontTx/>
              <a:buChar char="•"/>
            </a:pPr>
            <a:endParaRPr lang="en-US" altLang="en-US" sz="1500" b="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9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>
            <a:extLst>
              <a:ext uri="{FF2B5EF4-FFF2-40B4-BE49-F238E27FC236}">
                <a16:creationId xmlns:a16="http://schemas.microsoft.com/office/drawing/2014/main" id="{924BFE79-76FD-3D40-BCC5-C1F73FAA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13178"/>
            <a:ext cx="5041523" cy="363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>
            <a:extLst>
              <a:ext uri="{FF2B5EF4-FFF2-40B4-BE49-F238E27FC236}">
                <a16:creationId xmlns:a16="http://schemas.microsoft.com/office/drawing/2014/main" id="{43438F5E-39FE-A440-85FA-C81B632C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878342"/>
            <a:ext cx="5829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4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" panose="020B0603020102020204" pitchFamily="34" charset="0"/>
                <a:ea typeface="Gulim" panose="020B0600000101010101" pitchFamily="34" charset="-127"/>
              </a:rPr>
              <a:t>1-bit ALU </a:t>
            </a:r>
            <a:endParaRPr lang="en-US" altLang="en-US" sz="4400" b="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FBE0F5E-7DAF-8E44-9FD2-2A18A37F8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3886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2573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Capable of </a:t>
            </a:r>
          </a:p>
          <a:p>
            <a:pPr>
              <a:spcBef>
                <a:spcPct val="20000"/>
              </a:spcBef>
            </a:pPr>
            <a:r>
              <a:rPr lang="en-US" altLang="en-US" b="0" dirty="0">
                <a:latin typeface="Franklin Gothic Book" panose="020B0503020102020204" pitchFamily="34" charset="0"/>
              </a:rPr>
              <a:t>	ADD, AND, and OR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solidFill>
                  <a:srgbClr val="FF0000"/>
                </a:solidFill>
                <a:latin typeface="Franklin Gothic Book" panose="020B0503020102020204" pitchFamily="34" charset="0"/>
              </a:rPr>
              <a:t>How to add SUB ?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a – b = a + (~b</a:t>
            </a:r>
            <a:r>
              <a:rPr lang="en-US" altLang="ja-JP" b="0" dirty="0">
                <a:latin typeface="Franklin Gothic Book" panose="020B0503020102020204" pitchFamily="34" charset="0"/>
              </a:rPr>
              <a:t> + 1)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endParaRPr lang="en-US" altLang="en-US" sz="15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>
            <a:extLst>
              <a:ext uri="{FF2B5EF4-FFF2-40B4-BE49-F238E27FC236}">
                <a16:creationId xmlns:a16="http://schemas.microsoft.com/office/drawing/2014/main" id="{924BFE79-76FD-3D40-BCC5-C1F73FAA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13178"/>
            <a:ext cx="5041523" cy="363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>
            <a:extLst>
              <a:ext uri="{FF2B5EF4-FFF2-40B4-BE49-F238E27FC236}">
                <a16:creationId xmlns:a16="http://schemas.microsoft.com/office/drawing/2014/main" id="{43438F5E-39FE-A440-85FA-C81B632C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878342"/>
            <a:ext cx="5829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4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" panose="020B0603020102020204" pitchFamily="34" charset="0"/>
                <a:ea typeface="Gulim" panose="020B0600000101010101" pitchFamily="34" charset="-127"/>
              </a:rPr>
              <a:t>1-bit ALU </a:t>
            </a:r>
            <a:endParaRPr lang="en-US" altLang="en-US" sz="4400" b="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FBE0F5E-7DAF-8E44-9FD2-2A18A37F8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2573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Capable of </a:t>
            </a:r>
          </a:p>
          <a:p>
            <a:pPr>
              <a:spcBef>
                <a:spcPct val="20000"/>
              </a:spcBef>
            </a:pPr>
            <a:r>
              <a:rPr lang="en-US" altLang="en-US" b="0" dirty="0">
                <a:latin typeface="Franklin Gothic Book" panose="020B0503020102020204" pitchFamily="34" charset="0"/>
              </a:rPr>
              <a:t>	ADD, AND, and OR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solidFill>
                  <a:srgbClr val="FF0000"/>
                </a:solidFill>
                <a:latin typeface="Franklin Gothic Book" panose="020B0503020102020204" pitchFamily="34" charset="0"/>
              </a:rPr>
              <a:t>How to add SUB ?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a – b = a + (~b</a:t>
            </a:r>
            <a:r>
              <a:rPr lang="en-US" altLang="ja-JP" b="0" dirty="0">
                <a:latin typeface="Franklin Gothic Book" panose="020B0503020102020204" pitchFamily="34" charset="0"/>
              </a:rPr>
              <a:t> + 1)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Add </a:t>
            </a:r>
            <a:r>
              <a:rPr lang="en-US" altLang="en-US" b="0" dirty="0" err="1">
                <a:latin typeface="Franklin Gothic Book" panose="020B0503020102020204" pitchFamily="34" charset="0"/>
              </a:rPr>
              <a:t>Binvert</a:t>
            </a:r>
            <a:endParaRPr lang="en-US" altLang="en-US" b="0" dirty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How to add 1 ?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endParaRPr lang="en-US" altLang="en-US" sz="15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1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B785F5CC-539F-0142-B11A-E2AB31943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8800"/>
            <a:ext cx="4381499" cy="3710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F2956C2D-233E-C142-83C1-84A0C2B4B3FD}"/>
              </a:ext>
            </a:extLst>
          </p:cNvPr>
          <p:cNvSpPr txBox="1">
            <a:spLocks/>
          </p:cNvSpPr>
          <p:nvPr/>
        </p:nvSpPr>
        <p:spPr bwMode="auto">
          <a:xfrm>
            <a:off x="914400" y="1828800"/>
            <a:ext cx="3657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2573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ADD, AND, OR, SUB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solidFill>
                  <a:srgbClr val="FF0000"/>
                </a:solidFill>
                <a:latin typeface="Franklin Gothic Book" panose="020B0503020102020204" pitchFamily="34" charset="0"/>
              </a:rPr>
              <a:t>How to add NOR ?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(A+B)</a:t>
            </a:r>
            <a:r>
              <a:rPr lang="ja-JP" altLang="en-US" b="0">
                <a:latin typeface="Franklin Gothic Book" panose="020B0503020102020204" pitchFamily="34" charset="0"/>
              </a:rPr>
              <a:t>’</a:t>
            </a:r>
            <a:r>
              <a:rPr lang="en-US" altLang="ja-JP" b="0" dirty="0">
                <a:latin typeface="Franklin Gothic Book" panose="020B0503020102020204" pitchFamily="34" charset="0"/>
              </a:rPr>
              <a:t> = A</a:t>
            </a:r>
            <a:r>
              <a:rPr lang="ja-JP" altLang="en-US" b="0">
                <a:latin typeface="Franklin Gothic Book" panose="020B0503020102020204" pitchFamily="34" charset="0"/>
              </a:rPr>
              <a:t>’</a:t>
            </a:r>
            <a:r>
              <a:rPr lang="en-US" altLang="ja-JP" b="0" dirty="0">
                <a:latin typeface="Franklin Gothic Book" panose="020B0503020102020204" pitchFamily="34" charset="0"/>
              </a:rPr>
              <a:t>B</a:t>
            </a:r>
            <a:r>
              <a:rPr lang="ja-JP" altLang="en-US" b="0">
                <a:latin typeface="Franklin Gothic Book" panose="020B0503020102020204" pitchFamily="34" charset="0"/>
              </a:rPr>
              <a:t>’</a:t>
            </a:r>
            <a:endParaRPr lang="en-US" altLang="ja-JP" b="0" dirty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ja-JP" b="0" dirty="0">
                <a:latin typeface="Franklin Gothic Book" panose="020B0503020102020204" pitchFamily="34" charset="0"/>
              </a:rPr>
              <a:t>(AB)’ = A’ + B’</a:t>
            </a:r>
          </a:p>
          <a:p>
            <a:pPr lvl="1">
              <a:spcBef>
                <a:spcPct val="20000"/>
              </a:spcBef>
              <a:buFontTx/>
              <a:buChar char="•"/>
            </a:pPr>
            <a:endParaRPr lang="en-US" altLang="ja-JP" b="0" dirty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ja-JP" b="0" dirty="0">
                <a:latin typeface="Franklin Gothic Book" panose="020B0503020102020204" pitchFamily="34" charset="0"/>
              </a:rPr>
              <a:t>a-b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ja-JP" b="0" dirty="0">
                <a:latin typeface="Franklin Gothic Book" panose="020B0503020102020204" pitchFamily="34" charset="0"/>
              </a:rPr>
              <a:t>-</a:t>
            </a:r>
            <a:r>
              <a:rPr lang="en-US" altLang="ja-JP" b="0" dirty="0" err="1">
                <a:latin typeface="Franklin Gothic Book" panose="020B0503020102020204" pitchFamily="34" charset="0"/>
              </a:rPr>
              <a:t>a+b</a:t>
            </a:r>
            <a:endParaRPr lang="en-US" altLang="ja-JP" b="0" dirty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ja-JP" b="0" dirty="0">
                <a:latin typeface="Franklin Gothic Book" panose="020B0503020102020204" pitchFamily="34" charset="0"/>
              </a:rPr>
              <a:t>-a-b = -(</a:t>
            </a:r>
            <a:r>
              <a:rPr lang="en-US" altLang="ja-JP" b="0" dirty="0" err="1">
                <a:latin typeface="Franklin Gothic Book" panose="020B0503020102020204" pitchFamily="34" charset="0"/>
              </a:rPr>
              <a:t>a+b</a:t>
            </a:r>
            <a:r>
              <a:rPr lang="en-US" altLang="ja-JP" b="0" dirty="0">
                <a:latin typeface="Franklin Gothic Book" panose="020B0503020102020204" pitchFamily="34" charset="0"/>
              </a:rPr>
              <a:t>)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ja-JP" b="0" dirty="0" err="1">
                <a:latin typeface="Franklin Gothic Book" panose="020B0503020102020204" pitchFamily="34" charset="0"/>
              </a:rPr>
              <a:t>a+b</a:t>
            </a:r>
            <a:endParaRPr lang="en-US" altLang="ja-JP" b="0" dirty="0">
              <a:latin typeface="Franklin Gothic Book" panose="020B05030201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25A112-F098-8DD0-D315-850598F2C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878342"/>
            <a:ext cx="5829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4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" panose="020B0603020102020204" pitchFamily="34" charset="0"/>
                <a:ea typeface="Gulim" panose="020B0600000101010101" pitchFamily="34" charset="-127"/>
              </a:rPr>
              <a:t>1-bit ALU </a:t>
            </a:r>
            <a:endParaRPr lang="en-US" altLang="en-US" sz="4400" b="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9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54">
            <a:extLst>
              <a:ext uri="{FF2B5EF4-FFF2-40B4-BE49-F238E27FC236}">
                <a16:creationId xmlns:a16="http://schemas.microsoft.com/office/drawing/2014/main" id="{C06FEEF1-01DC-084D-BA4D-620AA3AAB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67258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grpSp>
        <p:nvGrpSpPr>
          <p:cNvPr id="30722" name="Group 1">
            <a:extLst>
              <a:ext uri="{FF2B5EF4-FFF2-40B4-BE49-F238E27FC236}">
                <a16:creationId xmlns:a16="http://schemas.microsoft.com/office/drawing/2014/main" id="{35F74AE2-8BCE-2E41-B6C9-6F3D162037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8374" y="1219832"/>
            <a:ext cx="4248150" cy="5060569"/>
            <a:chOff x="2506" y="3813"/>
            <a:chExt cx="4080" cy="4860"/>
          </a:xfrm>
        </p:grpSpPr>
        <p:sp>
          <p:nvSpPr>
            <p:cNvPr id="30725" name="AutoShape 53">
              <a:extLst>
                <a:ext uri="{FF2B5EF4-FFF2-40B4-BE49-F238E27FC236}">
                  <a16:creationId xmlns:a16="http://schemas.microsoft.com/office/drawing/2014/main" id="{70590A21-39F2-8E45-924E-0B52F95CBA7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06" y="3813"/>
              <a:ext cx="4080" cy="4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26" name="Rectangle 52">
              <a:extLst>
                <a:ext uri="{FF2B5EF4-FFF2-40B4-BE49-F238E27FC236}">
                  <a16:creationId xmlns:a16="http://schemas.microsoft.com/office/drawing/2014/main" id="{CDFFDEF4-FFA0-D948-836B-61395D36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4533"/>
              <a:ext cx="710" cy="6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750">
                  <a:solidFill>
                    <a:srgbClr val="000000"/>
                  </a:solidFill>
                </a:rPr>
                <a:t>CarryIn</a:t>
              </a:r>
              <a:endParaRPr lang="en-US" altLang="en-US" sz="525"/>
            </a:p>
            <a:p>
              <a:pPr algn="ctr"/>
              <a:r>
                <a:rPr lang="en-US" altLang="en-US" sz="750">
                  <a:solidFill>
                    <a:srgbClr val="000000"/>
                  </a:solidFill>
                </a:rPr>
                <a:t>ALU</a:t>
              </a:r>
              <a:r>
                <a:rPr lang="en-US" altLang="en-US" sz="750" baseline="-30000">
                  <a:solidFill>
                    <a:srgbClr val="000000"/>
                  </a:solidFill>
                </a:rPr>
                <a:t>0</a:t>
              </a:r>
              <a:endParaRPr lang="en-US" altLang="en-US" sz="525"/>
            </a:p>
            <a:p>
              <a:pPr algn="ctr"/>
              <a:r>
                <a:rPr lang="en-US" altLang="en-US" sz="750">
                  <a:solidFill>
                    <a:srgbClr val="000000"/>
                  </a:solidFill>
                </a:rPr>
                <a:t>CarryOut</a:t>
              </a:r>
              <a:endParaRPr lang="en-US" altLang="en-US" sz="1800"/>
            </a:p>
          </p:txBody>
        </p:sp>
        <p:sp>
          <p:nvSpPr>
            <p:cNvPr id="30727" name="Rectangle 51">
              <a:extLst>
                <a:ext uri="{FF2B5EF4-FFF2-40B4-BE49-F238E27FC236}">
                  <a16:creationId xmlns:a16="http://schemas.microsoft.com/office/drawing/2014/main" id="{7D735AE6-B4E3-2A40-A961-86A885E72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3956"/>
              <a:ext cx="99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50">
                  <a:solidFill>
                    <a:srgbClr val="000000"/>
                  </a:solidFill>
                </a:rPr>
                <a:t>CarryIn</a:t>
              </a:r>
              <a:endParaRPr lang="en-US" altLang="en-US" sz="1800"/>
            </a:p>
          </p:txBody>
        </p:sp>
        <p:sp>
          <p:nvSpPr>
            <p:cNvPr id="30728" name="Rectangle 50">
              <a:extLst>
                <a:ext uri="{FF2B5EF4-FFF2-40B4-BE49-F238E27FC236}">
                  <a16:creationId xmlns:a16="http://schemas.microsoft.com/office/drawing/2014/main" id="{FDE6347D-4E90-7146-A858-2393C9DDD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3956"/>
              <a:ext cx="111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50">
                  <a:solidFill>
                    <a:srgbClr val="000000"/>
                  </a:solidFill>
                </a:rPr>
                <a:t>Operation</a:t>
              </a:r>
              <a:endParaRPr lang="en-US" altLang="en-US" sz="1800"/>
            </a:p>
          </p:txBody>
        </p:sp>
        <p:sp>
          <p:nvSpPr>
            <p:cNvPr id="30729" name="Rectangle 49">
              <a:extLst>
                <a:ext uri="{FF2B5EF4-FFF2-40B4-BE49-F238E27FC236}">
                  <a16:creationId xmlns:a16="http://schemas.microsoft.com/office/drawing/2014/main" id="{57BA88B3-BD41-FE4C-B35A-F45815DEE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4443"/>
              <a:ext cx="41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0000"/>
                  </a:solidFill>
                </a:rPr>
                <a:t>a</a:t>
              </a:r>
              <a:r>
                <a:rPr lang="en-US" altLang="en-US" sz="900" baseline="-300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30730" name="Rectangle 48">
              <a:extLst>
                <a:ext uri="{FF2B5EF4-FFF2-40B4-BE49-F238E27FC236}">
                  <a16:creationId xmlns:a16="http://schemas.microsoft.com/office/drawing/2014/main" id="{A7DA7EDA-5176-4546-A7A5-AEFC4A45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4763"/>
              <a:ext cx="4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0000"/>
                  </a:solidFill>
                </a:rPr>
                <a:t>b</a:t>
              </a:r>
              <a:r>
                <a:rPr lang="en-US" altLang="en-US" sz="900" baseline="-300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30731" name="Line 47">
              <a:extLst>
                <a:ext uri="{FF2B5EF4-FFF2-40B4-BE49-F238E27FC236}">
                  <a16:creationId xmlns:a16="http://schemas.microsoft.com/office/drawing/2014/main" id="{4BA6CD08-4FDC-F84D-A605-BE54C626C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4683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32" name="Line 46">
              <a:extLst>
                <a:ext uri="{FF2B5EF4-FFF2-40B4-BE49-F238E27FC236}">
                  <a16:creationId xmlns:a16="http://schemas.microsoft.com/office/drawing/2014/main" id="{E0DF469D-A008-7445-A0E4-2B2FCCE9F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4963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33" name="Line 45">
              <a:extLst>
                <a:ext uri="{FF2B5EF4-FFF2-40B4-BE49-F238E27FC236}">
                  <a16:creationId xmlns:a16="http://schemas.microsoft.com/office/drawing/2014/main" id="{B4A9989D-B1D5-6845-9BD4-C315DE80B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5153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34" name="Line 44">
              <a:extLst>
                <a:ext uri="{FF2B5EF4-FFF2-40B4-BE49-F238E27FC236}">
                  <a16:creationId xmlns:a16="http://schemas.microsoft.com/office/drawing/2014/main" id="{9EC8EA69-DFF2-FE4D-8C7E-99037D7E1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4213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35" name="Line 43">
              <a:extLst>
                <a:ext uri="{FF2B5EF4-FFF2-40B4-BE49-F238E27FC236}">
                  <a16:creationId xmlns:a16="http://schemas.microsoft.com/office/drawing/2014/main" id="{D51C3F90-01DF-B049-A9AA-0B1F2E096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4833"/>
              <a:ext cx="1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36" name="Rectangle 42">
              <a:extLst>
                <a:ext uri="{FF2B5EF4-FFF2-40B4-BE49-F238E27FC236}">
                  <a16:creationId xmlns:a16="http://schemas.microsoft.com/office/drawing/2014/main" id="{688820B3-51C9-C943-B56F-938141FDF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" y="4633"/>
              <a:ext cx="111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0000"/>
                  </a:solidFill>
                </a:rPr>
                <a:t>Result</a:t>
              </a:r>
              <a:r>
                <a:rPr lang="en-US" altLang="en-US" sz="900" baseline="-30000">
                  <a:solidFill>
                    <a:srgbClr val="000000"/>
                  </a:solidFill>
                </a:rPr>
                <a:t>0</a:t>
              </a:r>
              <a:endParaRPr lang="en-US" altLang="en-US" sz="1800"/>
            </a:p>
          </p:txBody>
        </p:sp>
        <p:sp>
          <p:nvSpPr>
            <p:cNvPr id="30737" name="Rectangle 41">
              <a:extLst>
                <a:ext uri="{FF2B5EF4-FFF2-40B4-BE49-F238E27FC236}">
                  <a16:creationId xmlns:a16="http://schemas.microsoft.com/office/drawing/2014/main" id="{0113F649-D523-0244-B1CA-6BFBB075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5463"/>
              <a:ext cx="710" cy="6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750">
                  <a:solidFill>
                    <a:srgbClr val="000000"/>
                  </a:solidFill>
                </a:rPr>
                <a:t>CarryIn</a:t>
              </a:r>
              <a:endParaRPr lang="en-US" altLang="en-US" sz="525"/>
            </a:p>
            <a:p>
              <a:pPr algn="ctr"/>
              <a:r>
                <a:rPr lang="en-US" altLang="en-US" sz="750">
                  <a:solidFill>
                    <a:srgbClr val="000000"/>
                  </a:solidFill>
                </a:rPr>
                <a:t>ALU</a:t>
              </a:r>
              <a:r>
                <a:rPr lang="en-US" altLang="en-US" sz="750" baseline="-30000">
                  <a:solidFill>
                    <a:srgbClr val="000000"/>
                  </a:solidFill>
                </a:rPr>
                <a:t>1</a:t>
              </a:r>
              <a:endParaRPr lang="en-US" altLang="en-US" sz="525"/>
            </a:p>
            <a:p>
              <a:pPr algn="ctr"/>
              <a:r>
                <a:rPr lang="en-US" altLang="en-US" sz="750">
                  <a:solidFill>
                    <a:srgbClr val="000000"/>
                  </a:solidFill>
                </a:rPr>
                <a:t>CarryOut</a:t>
              </a:r>
              <a:endParaRPr lang="en-US" altLang="en-US" sz="1800"/>
            </a:p>
          </p:txBody>
        </p:sp>
        <p:sp>
          <p:nvSpPr>
            <p:cNvPr id="30738" name="Rectangle 40">
              <a:extLst>
                <a:ext uri="{FF2B5EF4-FFF2-40B4-BE49-F238E27FC236}">
                  <a16:creationId xmlns:a16="http://schemas.microsoft.com/office/drawing/2014/main" id="{97DF2BED-BA1D-0245-B189-591848CA9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5373"/>
              <a:ext cx="41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0000"/>
                  </a:solidFill>
                </a:rPr>
                <a:t>a</a:t>
              </a:r>
              <a:r>
                <a:rPr lang="en-US" altLang="en-US" sz="900" baseline="-30000">
                  <a:solidFill>
                    <a:srgbClr val="000000"/>
                  </a:solidFill>
                </a:rPr>
                <a:t>1</a:t>
              </a:r>
              <a:endParaRPr lang="en-US" altLang="en-US" sz="1800"/>
            </a:p>
          </p:txBody>
        </p:sp>
        <p:sp>
          <p:nvSpPr>
            <p:cNvPr id="30739" name="Rectangle 39">
              <a:extLst>
                <a:ext uri="{FF2B5EF4-FFF2-40B4-BE49-F238E27FC236}">
                  <a16:creationId xmlns:a16="http://schemas.microsoft.com/office/drawing/2014/main" id="{CFDE9ECC-B3D2-0540-B15E-54C9E2FCF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5693"/>
              <a:ext cx="4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0000"/>
                  </a:solidFill>
                </a:rPr>
                <a:t>b</a:t>
              </a:r>
              <a:r>
                <a:rPr lang="en-US" altLang="en-US" sz="900" baseline="-30000">
                  <a:solidFill>
                    <a:srgbClr val="000000"/>
                  </a:solidFill>
                </a:rPr>
                <a:t>1</a:t>
              </a:r>
              <a:endParaRPr lang="en-US" altLang="en-US" sz="1800"/>
            </a:p>
          </p:txBody>
        </p:sp>
        <p:sp>
          <p:nvSpPr>
            <p:cNvPr id="30740" name="Line 38">
              <a:extLst>
                <a:ext uri="{FF2B5EF4-FFF2-40B4-BE49-F238E27FC236}">
                  <a16:creationId xmlns:a16="http://schemas.microsoft.com/office/drawing/2014/main" id="{8867918A-0150-5440-8660-30849F389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5613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41" name="Line 37">
              <a:extLst>
                <a:ext uri="{FF2B5EF4-FFF2-40B4-BE49-F238E27FC236}">
                  <a16:creationId xmlns:a16="http://schemas.microsoft.com/office/drawing/2014/main" id="{C7D879DD-8058-D24F-97D3-1B87091F4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5893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42" name="Line 36">
              <a:extLst>
                <a:ext uri="{FF2B5EF4-FFF2-40B4-BE49-F238E27FC236}">
                  <a16:creationId xmlns:a16="http://schemas.microsoft.com/office/drawing/2014/main" id="{1B7274B8-5198-E147-9B64-0F4502B6A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6083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43" name="Line 35">
              <a:extLst>
                <a:ext uri="{FF2B5EF4-FFF2-40B4-BE49-F238E27FC236}">
                  <a16:creationId xmlns:a16="http://schemas.microsoft.com/office/drawing/2014/main" id="{D3B20E60-3118-614E-9D80-78CE234A0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5763"/>
              <a:ext cx="1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44" name="Rectangle 34">
              <a:extLst>
                <a:ext uri="{FF2B5EF4-FFF2-40B4-BE49-F238E27FC236}">
                  <a16:creationId xmlns:a16="http://schemas.microsoft.com/office/drawing/2014/main" id="{8C8049D4-FBB7-E44E-96CD-88146089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" y="5563"/>
              <a:ext cx="111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0000"/>
                  </a:solidFill>
                </a:rPr>
                <a:t>Result</a:t>
              </a:r>
              <a:r>
                <a:rPr lang="en-US" altLang="en-US" sz="900" baseline="-30000">
                  <a:solidFill>
                    <a:srgbClr val="000000"/>
                  </a:solidFill>
                </a:rPr>
                <a:t>1</a:t>
              </a:r>
              <a:endParaRPr lang="en-US" altLang="en-US" sz="1800"/>
            </a:p>
          </p:txBody>
        </p:sp>
        <p:sp>
          <p:nvSpPr>
            <p:cNvPr id="30745" name="Rectangle 33">
              <a:extLst>
                <a:ext uri="{FF2B5EF4-FFF2-40B4-BE49-F238E27FC236}">
                  <a16:creationId xmlns:a16="http://schemas.microsoft.com/office/drawing/2014/main" id="{32226BA0-5ACD-344C-9C55-F31C38B1F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6403"/>
              <a:ext cx="710" cy="6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750">
                  <a:solidFill>
                    <a:srgbClr val="000000"/>
                  </a:solidFill>
                </a:rPr>
                <a:t>CarryIn</a:t>
              </a:r>
              <a:endParaRPr lang="en-US" altLang="en-US" sz="525"/>
            </a:p>
            <a:p>
              <a:pPr algn="ctr"/>
              <a:r>
                <a:rPr lang="en-US" altLang="en-US" sz="750">
                  <a:solidFill>
                    <a:srgbClr val="000000"/>
                  </a:solidFill>
                </a:rPr>
                <a:t>ALU</a:t>
              </a:r>
              <a:r>
                <a:rPr lang="en-US" altLang="en-US" sz="750" baseline="-30000">
                  <a:solidFill>
                    <a:srgbClr val="000000"/>
                  </a:solidFill>
                </a:rPr>
                <a:t>2</a:t>
              </a:r>
              <a:endParaRPr lang="en-US" altLang="en-US" sz="525"/>
            </a:p>
            <a:p>
              <a:pPr algn="ctr"/>
              <a:r>
                <a:rPr lang="en-US" altLang="en-US" sz="750">
                  <a:solidFill>
                    <a:srgbClr val="000000"/>
                  </a:solidFill>
                </a:rPr>
                <a:t>CarryOut</a:t>
              </a:r>
              <a:endParaRPr lang="en-US" altLang="en-US" sz="1800"/>
            </a:p>
          </p:txBody>
        </p:sp>
        <p:sp>
          <p:nvSpPr>
            <p:cNvPr id="30746" name="Rectangle 32">
              <a:extLst>
                <a:ext uri="{FF2B5EF4-FFF2-40B4-BE49-F238E27FC236}">
                  <a16:creationId xmlns:a16="http://schemas.microsoft.com/office/drawing/2014/main" id="{958562C4-9AB5-5246-8D70-FFF23CA11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6313"/>
              <a:ext cx="41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0000"/>
                  </a:solidFill>
                </a:rPr>
                <a:t>a</a:t>
              </a:r>
              <a:r>
                <a:rPr lang="en-US" altLang="en-US" sz="900" baseline="-300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30747" name="Rectangle 31">
              <a:extLst>
                <a:ext uri="{FF2B5EF4-FFF2-40B4-BE49-F238E27FC236}">
                  <a16:creationId xmlns:a16="http://schemas.microsoft.com/office/drawing/2014/main" id="{DBABB334-B3B8-F64D-B967-2EAF78E20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6633"/>
              <a:ext cx="4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0000"/>
                  </a:solidFill>
                </a:rPr>
                <a:t>b</a:t>
              </a:r>
              <a:r>
                <a:rPr lang="en-US" altLang="en-US" sz="900" baseline="-300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30748" name="Line 30">
              <a:extLst>
                <a:ext uri="{FF2B5EF4-FFF2-40B4-BE49-F238E27FC236}">
                  <a16:creationId xmlns:a16="http://schemas.microsoft.com/office/drawing/2014/main" id="{26BEDD9D-CF14-5249-9365-96299E0DF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6553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49" name="Line 29">
              <a:extLst>
                <a:ext uri="{FF2B5EF4-FFF2-40B4-BE49-F238E27FC236}">
                  <a16:creationId xmlns:a16="http://schemas.microsoft.com/office/drawing/2014/main" id="{321A22A4-A37B-7A4C-9408-91F3720B7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6833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50" name="Line 28">
              <a:extLst>
                <a:ext uri="{FF2B5EF4-FFF2-40B4-BE49-F238E27FC236}">
                  <a16:creationId xmlns:a16="http://schemas.microsoft.com/office/drawing/2014/main" id="{EFD77012-8891-2C48-B08E-1FED04EF9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7023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51" name="Line 27">
              <a:extLst>
                <a:ext uri="{FF2B5EF4-FFF2-40B4-BE49-F238E27FC236}">
                  <a16:creationId xmlns:a16="http://schemas.microsoft.com/office/drawing/2014/main" id="{AC48B94B-7558-B247-88BD-841ADEB92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6703"/>
              <a:ext cx="1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52" name="Rectangle 26">
              <a:extLst>
                <a:ext uri="{FF2B5EF4-FFF2-40B4-BE49-F238E27FC236}">
                  <a16:creationId xmlns:a16="http://schemas.microsoft.com/office/drawing/2014/main" id="{53822CF5-8D3A-BB46-92E2-4B23DD1CC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" y="6503"/>
              <a:ext cx="111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0000"/>
                  </a:solidFill>
                </a:rPr>
                <a:t>Result</a:t>
              </a:r>
              <a:r>
                <a:rPr lang="en-US" altLang="en-US" sz="900" baseline="-30000">
                  <a:solidFill>
                    <a:srgbClr val="000000"/>
                  </a:solidFill>
                </a:rPr>
                <a:t>2</a:t>
              </a:r>
              <a:endParaRPr lang="en-US" altLang="en-US" sz="1800"/>
            </a:p>
          </p:txBody>
        </p:sp>
        <p:sp>
          <p:nvSpPr>
            <p:cNvPr id="30753" name="Rectangle 25">
              <a:extLst>
                <a:ext uri="{FF2B5EF4-FFF2-40B4-BE49-F238E27FC236}">
                  <a16:creationId xmlns:a16="http://schemas.microsoft.com/office/drawing/2014/main" id="{96E40BEF-337D-6841-A5EF-3EDD1EB9B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8053"/>
              <a:ext cx="710" cy="6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750">
                  <a:solidFill>
                    <a:srgbClr val="000000"/>
                  </a:solidFill>
                </a:rPr>
                <a:t>CarryIn</a:t>
              </a:r>
              <a:endParaRPr lang="en-US" altLang="en-US" sz="525"/>
            </a:p>
            <a:p>
              <a:pPr algn="ctr"/>
              <a:r>
                <a:rPr lang="en-US" altLang="en-US" sz="750">
                  <a:solidFill>
                    <a:srgbClr val="000000"/>
                  </a:solidFill>
                </a:rPr>
                <a:t>ALU </a:t>
              </a:r>
              <a:r>
                <a:rPr lang="en-US" altLang="en-US" sz="750" baseline="-30000">
                  <a:solidFill>
                    <a:srgbClr val="000000"/>
                  </a:solidFill>
                </a:rPr>
                <a:t>31</a:t>
              </a:r>
              <a:endParaRPr lang="en-US" altLang="en-US" sz="525"/>
            </a:p>
            <a:p>
              <a:pPr algn="ctr"/>
              <a:r>
                <a:rPr lang="en-US" altLang="en-US" sz="750">
                  <a:solidFill>
                    <a:srgbClr val="000000"/>
                  </a:solidFill>
                </a:rPr>
                <a:t>CarryOut</a:t>
              </a:r>
              <a:endParaRPr lang="en-US" altLang="en-US" sz="1800"/>
            </a:p>
          </p:txBody>
        </p:sp>
        <p:sp>
          <p:nvSpPr>
            <p:cNvPr id="30754" name="Rectangle 24">
              <a:extLst>
                <a:ext uri="{FF2B5EF4-FFF2-40B4-BE49-F238E27FC236}">
                  <a16:creationId xmlns:a16="http://schemas.microsoft.com/office/drawing/2014/main" id="{3FA5CA06-BA3E-3A4F-BBEB-C2BBDA8F7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" y="7963"/>
              <a:ext cx="56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0000"/>
                  </a:solidFill>
                </a:rPr>
                <a:t>a</a:t>
              </a:r>
              <a:r>
                <a:rPr lang="en-US" altLang="en-US" sz="900" baseline="-30000">
                  <a:solidFill>
                    <a:srgbClr val="000000"/>
                  </a:solidFill>
                </a:rPr>
                <a:t>31</a:t>
              </a:r>
              <a:endParaRPr lang="en-US" altLang="en-US" sz="1800"/>
            </a:p>
          </p:txBody>
        </p:sp>
        <p:sp>
          <p:nvSpPr>
            <p:cNvPr id="30755" name="Rectangle 23">
              <a:extLst>
                <a:ext uri="{FF2B5EF4-FFF2-40B4-BE49-F238E27FC236}">
                  <a16:creationId xmlns:a16="http://schemas.microsoft.com/office/drawing/2014/main" id="{FD5D7EA5-3063-AE47-830E-9C154979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" y="8283"/>
              <a:ext cx="57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0000"/>
                  </a:solidFill>
                </a:rPr>
                <a:t>b</a:t>
              </a:r>
              <a:r>
                <a:rPr lang="en-US" altLang="en-US" sz="900" baseline="-30000">
                  <a:solidFill>
                    <a:srgbClr val="000000"/>
                  </a:solidFill>
                </a:rPr>
                <a:t>31</a:t>
              </a:r>
              <a:endParaRPr lang="en-US" altLang="en-US" sz="1800"/>
            </a:p>
          </p:txBody>
        </p:sp>
        <p:sp>
          <p:nvSpPr>
            <p:cNvPr id="30756" name="Line 22">
              <a:extLst>
                <a:ext uri="{FF2B5EF4-FFF2-40B4-BE49-F238E27FC236}">
                  <a16:creationId xmlns:a16="http://schemas.microsoft.com/office/drawing/2014/main" id="{47CD4442-1648-B841-B96D-529E3A018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8203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57" name="Line 21">
              <a:extLst>
                <a:ext uri="{FF2B5EF4-FFF2-40B4-BE49-F238E27FC236}">
                  <a16:creationId xmlns:a16="http://schemas.microsoft.com/office/drawing/2014/main" id="{530D2BD7-27D0-ED4D-96F6-12CBFCF05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8483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58" name="Line 20">
              <a:extLst>
                <a:ext uri="{FF2B5EF4-FFF2-40B4-BE49-F238E27FC236}">
                  <a16:creationId xmlns:a16="http://schemas.microsoft.com/office/drawing/2014/main" id="{36B21B0C-D5B9-E74A-AF1F-EE980843F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8353"/>
              <a:ext cx="10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59" name="Rectangle 19">
              <a:extLst>
                <a:ext uri="{FF2B5EF4-FFF2-40B4-BE49-F238E27FC236}">
                  <a16:creationId xmlns:a16="http://schemas.microsoft.com/office/drawing/2014/main" id="{6E640C65-854B-374A-A419-C01E9367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" y="8153"/>
              <a:ext cx="111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900">
                  <a:solidFill>
                    <a:srgbClr val="000000"/>
                  </a:solidFill>
                </a:rPr>
                <a:t>Result</a:t>
              </a:r>
              <a:r>
                <a:rPr lang="en-US" altLang="en-US" sz="900" baseline="-30000">
                  <a:solidFill>
                    <a:srgbClr val="000000"/>
                  </a:solidFill>
                </a:rPr>
                <a:t>31</a:t>
              </a:r>
              <a:endParaRPr lang="en-US" altLang="en-US" sz="1800"/>
            </a:p>
          </p:txBody>
        </p:sp>
        <p:sp>
          <p:nvSpPr>
            <p:cNvPr id="30760" name="Line 18">
              <a:extLst>
                <a:ext uri="{FF2B5EF4-FFF2-40B4-BE49-F238E27FC236}">
                  <a16:creationId xmlns:a16="http://schemas.microsoft.com/office/drawing/2014/main" id="{DEE9E2AE-B3D9-6B49-8CBB-F1FAA1154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7723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61" name="Rectangle 17">
              <a:extLst>
                <a:ext uri="{FF2B5EF4-FFF2-40B4-BE49-F238E27FC236}">
                  <a16:creationId xmlns:a16="http://schemas.microsoft.com/office/drawing/2014/main" id="{648B2D06-9056-324D-9545-C44936063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046" y="7403"/>
              <a:ext cx="56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350">
                  <a:solidFill>
                    <a:srgbClr val="000000"/>
                  </a:solidFill>
                  <a:sym typeface="Symbol" pitchFamily="2" charset="2"/>
                </a:rPr>
                <a:t></a:t>
              </a:r>
            </a:p>
          </p:txBody>
        </p:sp>
        <p:sp>
          <p:nvSpPr>
            <p:cNvPr id="30762" name="Rectangle 16">
              <a:extLst>
                <a:ext uri="{FF2B5EF4-FFF2-40B4-BE49-F238E27FC236}">
                  <a16:creationId xmlns:a16="http://schemas.microsoft.com/office/drawing/2014/main" id="{7B627597-E830-4445-A807-56CD4F3977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776" y="7403"/>
              <a:ext cx="56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350">
                  <a:solidFill>
                    <a:srgbClr val="000000"/>
                  </a:solidFill>
                  <a:sym typeface="Symbol" pitchFamily="2" charset="2"/>
                </a:rPr>
                <a:t></a:t>
              </a:r>
            </a:p>
          </p:txBody>
        </p:sp>
        <p:sp>
          <p:nvSpPr>
            <p:cNvPr id="30763" name="Rectangle 15">
              <a:extLst>
                <a:ext uri="{FF2B5EF4-FFF2-40B4-BE49-F238E27FC236}">
                  <a16:creationId xmlns:a16="http://schemas.microsoft.com/office/drawing/2014/main" id="{4B4AAFA9-6FDE-2F4D-BBE9-78C9F65E4B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29" y="7403"/>
              <a:ext cx="56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4290" rIns="34290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350">
                  <a:solidFill>
                    <a:srgbClr val="000000"/>
                  </a:solidFill>
                  <a:sym typeface="Symbol" pitchFamily="2" charset="2"/>
                </a:rPr>
                <a:t></a:t>
              </a:r>
            </a:p>
          </p:txBody>
        </p:sp>
        <p:sp>
          <p:nvSpPr>
            <p:cNvPr id="30764" name="Line 14">
              <a:extLst>
                <a:ext uri="{FF2B5EF4-FFF2-40B4-BE49-F238E27FC236}">
                  <a16:creationId xmlns:a16="http://schemas.microsoft.com/office/drawing/2014/main" id="{5BCAA38F-EE25-5744-9612-DB20C976B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6" y="4213"/>
              <a:ext cx="0" cy="3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65" name="Line 13">
              <a:extLst>
                <a:ext uri="{FF2B5EF4-FFF2-40B4-BE49-F238E27FC236}">
                  <a16:creationId xmlns:a16="http://schemas.microsoft.com/office/drawing/2014/main" id="{EE0AD9D3-D2E3-074A-A035-777F91C71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" y="7743"/>
              <a:ext cx="0" cy="1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66" name="Line 12">
              <a:extLst>
                <a:ext uri="{FF2B5EF4-FFF2-40B4-BE49-F238E27FC236}">
                  <a16:creationId xmlns:a16="http://schemas.microsoft.com/office/drawing/2014/main" id="{5723DE76-EE6A-504A-B82A-3CB8BF5CA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6" y="7893"/>
              <a:ext cx="1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67" name="Line 11">
              <a:extLst>
                <a:ext uri="{FF2B5EF4-FFF2-40B4-BE49-F238E27FC236}">
                  <a16:creationId xmlns:a16="http://schemas.microsoft.com/office/drawing/2014/main" id="{1A57FAC7-97E5-6342-A3D6-12F470AEB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6" y="6243"/>
              <a:ext cx="10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68" name="Line 10">
              <a:extLst>
                <a:ext uri="{FF2B5EF4-FFF2-40B4-BE49-F238E27FC236}">
                  <a16:creationId xmlns:a16="http://schemas.microsoft.com/office/drawing/2014/main" id="{26BD02D6-446B-A34B-9B2F-6208A260E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6" y="5303"/>
              <a:ext cx="10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69" name="Line 9">
              <a:extLst>
                <a:ext uri="{FF2B5EF4-FFF2-40B4-BE49-F238E27FC236}">
                  <a16:creationId xmlns:a16="http://schemas.microsoft.com/office/drawing/2014/main" id="{8DE1C861-71F7-4245-B5A2-CF8C864FC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4393"/>
              <a:ext cx="1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70" name="Line 8">
              <a:extLst>
                <a:ext uri="{FF2B5EF4-FFF2-40B4-BE49-F238E27FC236}">
                  <a16:creationId xmlns:a16="http://schemas.microsoft.com/office/drawing/2014/main" id="{14E6C9FF-B0B1-7A4C-A873-CA1D87EF6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4393"/>
              <a:ext cx="8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71" name="Line 7">
              <a:extLst>
                <a:ext uri="{FF2B5EF4-FFF2-40B4-BE49-F238E27FC236}">
                  <a16:creationId xmlns:a16="http://schemas.microsoft.com/office/drawing/2014/main" id="{A0C27648-CA34-7544-9834-5886D68AA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9" y="5303"/>
              <a:ext cx="8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72" name="Line 6">
              <a:extLst>
                <a:ext uri="{FF2B5EF4-FFF2-40B4-BE49-F238E27FC236}">
                  <a16:creationId xmlns:a16="http://schemas.microsoft.com/office/drawing/2014/main" id="{37B67644-7650-EF4B-A0B2-BF978261F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6243"/>
              <a:ext cx="8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73" name="Line 5">
              <a:extLst>
                <a:ext uri="{FF2B5EF4-FFF2-40B4-BE49-F238E27FC236}">
                  <a16:creationId xmlns:a16="http://schemas.microsoft.com/office/drawing/2014/main" id="{B76F0F41-1690-CD46-AAA8-FC9AE8D6E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6" y="7883"/>
              <a:ext cx="83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74" name="Freeform 4">
              <a:extLst>
                <a:ext uri="{FF2B5EF4-FFF2-40B4-BE49-F238E27FC236}">
                  <a16:creationId xmlns:a16="http://schemas.microsoft.com/office/drawing/2014/main" id="{C0A649AB-0F57-7E43-9F41-B7CC3EC317F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09" y="4365"/>
              <a:ext cx="58" cy="56"/>
            </a:xfrm>
            <a:custGeom>
              <a:avLst/>
              <a:gdLst>
                <a:gd name="T0" fmla="*/ 351669762 w 33"/>
                <a:gd name="T1" fmla="*/ 578250388 h 32"/>
                <a:gd name="T2" fmla="*/ 446788906 w 33"/>
                <a:gd name="T3" fmla="*/ 622650130 h 32"/>
                <a:gd name="T4" fmla="*/ 496171908 w 33"/>
                <a:gd name="T5" fmla="*/ 578250388 h 32"/>
                <a:gd name="T6" fmla="*/ 504228081 w 33"/>
                <a:gd name="T7" fmla="*/ 578250388 h 32"/>
                <a:gd name="T8" fmla="*/ 553281927 w 33"/>
                <a:gd name="T9" fmla="*/ 545242632 h 32"/>
                <a:gd name="T10" fmla="*/ 599697426 w 33"/>
                <a:gd name="T11" fmla="*/ 520690427 h 32"/>
                <a:gd name="T12" fmla="*/ 648687888 w 33"/>
                <a:gd name="T13" fmla="*/ 491948114 h 32"/>
                <a:gd name="T14" fmla="*/ 686487459 w 33"/>
                <a:gd name="T15" fmla="*/ 444502823 h 32"/>
                <a:gd name="T16" fmla="*/ 686487459 w 33"/>
                <a:gd name="T17" fmla="*/ 414530711 h 32"/>
                <a:gd name="T18" fmla="*/ 686487459 w 33"/>
                <a:gd name="T19" fmla="*/ 368675899 h 32"/>
                <a:gd name="T20" fmla="*/ 735466207 w 33"/>
                <a:gd name="T21" fmla="*/ 330428793 h 32"/>
                <a:gd name="T22" fmla="*/ 686487459 w 33"/>
                <a:gd name="T23" fmla="*/ 254001613 h 32"/>
                <a:gd name="T24" fmla="*/ 686487459 w 33"/>
                <a:gd name="T25" fmla="*/ 210671942 h 32"/>
                <a:gd name="T26" fmla="*/ 686487459 w 33"/>
                <a:gd name="T27" fmla="*/ 178038410 h 32"/>
                <a:gd name="T28" fmla="*/ 648687888 w 33"/>
                <a:gd name="T29" fmla="*/ 135356967 h 32"/>
                <a:gd name="T30" fmla="*/ 599697426 w 33"/>
                <a:gd name="T31" fmla="*/ 101777039 h 32"/>
                <a:gd name="T32" fmla="*/ 553281927 w 33"/>
                <a:gd name="T33" fmla="*/ 77400701 h 32"/>
                <a:gd name="T34" fmla="*/ 504228081 w 33"/>
                <a:gd name="T35" fmla="*/ 44228972 h 32"/>
                <a:gd name="T36" fmla="*/ 496171908 w 33"/>
                <a:gd name="T37" fmla="*/ 44228972 h 32"/>
                <a:gd name="T38" fmla="*/ 446788906 w 33"/>
                <a:gd name="T39" fmla="*/ 0 h 32"/>
                <a:gd name="T40" fmla="*/ 351669762 w 33"/>
                <a:gd name="T41" fmla="*/ 0 h 32"/>
                <a:gd name="T42" fmla="*/ 314798338 w 33"/>
                <a:gd name="T43" fmla="*/ 0 h 32"/>
                <a:gd name="T44" fmla="*/ 265802465 w 33"/>
                <a:gd name="T45" fmla="*/ 44228972 h 32"/>
                <a:gd name="T46" fmla="*/ 179109399 w 33"/>
                <a:gd name="T47" fmla="*/ 44228972 h 32"/>
                <a:gd name="T48" fmla="*/ 135462960 w 33"/>
                <a:gd name="T49" fmla="*/ 77400701 h 32"/>
                <a:gd name="T50" fmla="*/ 86046042 w 33"/>
                <a:gd name="T51" fmla="*/ 101777039 h 32"/>
                <a:gd name="T52" fmla="*/ 48957231 w 33"/>
                <a:gd name="T53" fmla="*/ 135356967 h 32"/>
                <a:gd name="T54" fmla="*/ 48957231 w 33"/>
                <a:gd name="T55" fmla="*/ 178038410 h 32"/>
                <a:gd name="T56" fmla="*/ 0 w 33"/>
                <a:gd name="T57" fmla="*/ 210671942 h 32"/>
                <a:gd name="T58" fmla="*/ 0 w 33"/>
                <a:gd name="T59" fmla="*/ 254001613 h 32"/>
                <a:gd name="T60" fmla="*/ 0 w 33"/>
                <a:gd name="T61" fmla="*/ 330428793 h 32"/>
                <a:gd name="T62" fmla="*/ 0 w 33"/>
                <a:gd name="T63" fmla="*/ 368675899 h 32"/>
                <a:gd name="T64" fmla="*/ 0 w 33"/>
                <a:gd name="T65" fmla="*/ 414530711 h 32"/>
                <a:gd name="T66" fmla="*/ 48957231 w 33"/>
                <a:gd name="T67" fmla="*/ 444502823 h 32"/>
                <a:gd name="T68" fmla="*/ 48957231 w 33"/>
                <a:gd name="T69" fmla="*/ 491948114 h 32"/>
                <a:gd name="T70" fmla="*/ 86046042 w 33"/>
                <a:gd name="T71" fmla="*/ 520690427 h 32"/>
                <a:gd name="T72" fmla="*/ 135462960 w 33"/>
                <a:gd name="T73" fmla="*/ 545242632 h 32"/>
                <a:gd name="T74" fmla="*/ 179109399 w 33"/>
                <a:gd name="T75" fmla="*/ 578250388 h 32"/>
                <a:gd name="T76" fmla="*/ 265802465 w 33"/>
                <a:gd name="T77" fmla="*/ 578250388 h 32"/>
                <a:gd name="T78" fmla="*/ 314798338 w 33"/>
                <a:gd name="T79" fmla="*/ 622650130 h 32"/>
                <a:gd name="T80" fmla="*/ 351669762 w 33"/>
                <a:gd name="T81" fmla="*/ 622650130 h 32"/>
                <a:gd name="T82" fmla="*/ 351669762 w 33"/>
                <a:gd name="T83" fmla="*/ 622650130 h 32"/>
                <a:gd name="T84" fmla="*/ 351669762 w 33"/>
                <a:gd name="T85" fmla="*/ 578250388 h 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3"/>
                <a:gd name="T130" fmla="*/ 0 h 32"/>
                <a:gd name="T131" fmla="*/ 33 w 33"/>
                <a:gd name="T132" fmla="*/ 32 h 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3" h="32">
                  <a:moveTo>
                    <a:pt x="16" y="30"/>
                  </a:moveTo>
                  <a:lnTo>
                    <a:pt x="20" y="32"/>
                  </a:lnTo>
                  <a:lnTo>
                    <a:pt x="22" y="30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3" y="17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75" name="Freeform 3">
              <a:extLst>
                <a:ext uri="{FF2B5EF4-FFF2-40B4-BE49-F238E27FC236}">
                  <a16:creationId xmlns:a16="http://schemas.microsoft.com/office/drawing/2014/main" id="{A85C31F5-6528-224B-9811-23E89DF313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09" y="5274"/>
              <a:ext cx="58" cy="57"/>
            </a:xfrm>
            <a:custGeom>
              <a:avLst/>
              <a:gdLst>
                <a:gd name="T0" fmla="*/ 351669762 w 33"/>
                <a:gd name="T1" fmla="*/ 980516239 h 32"/>
                <a:gd name="T2" fmla="*/ 446788906 w 33"/>
                <a:gd name="T3" fmla="*/ 1069832986 h 32"/>
                <a:gd name="T4" fmla="*/ 496171908 w 33"/>
                <a:gd name="T5" fmla="*/ 980516239 h 32"/>
                <a:gd name="T6" fmla="*/ 504228081 w 33"/>
                <a:gd name="T7" fmla="*/ 980516239 h 32"/>
                <a:gd name="T8" fmla="*/ 553281927 w 33"/>
                <a:gd name="T9" fmla="*/ 934999219 h 32"/>
                <a:gd name="T10" fmla="*/ 599697426 w 33"/>
                <a:gd name="T11" fmla="*/ 887742777 h 32"/>
                <a:gd name="T12" fmla="*/ 648687888 w 33"/>
                <a:gd name="T13" fmla="*/ 835639827 h 32"/>
                <a:gd name="T14" fmla="*/ 686487459 w 33"/>
                <a:gd name="T15" fmla="*/ 765951782 h 32"/>
                <a:gd name="T16" fmla="*/ 686487459 w 33"/>
                <a:gd name="T17" fmla="*/ 693238743 h 32"/>
                <a:gd name="T18" fmla="*/ 686487459 w 33"/>
                <a:gd name="T19" fmla="*/ 641189760 h 32"/>
                <a:gd name="T20" fmla="*/ 735466207 w 33"/>
                <a:gd name="T21" fmla="*/ 550465257 h 32"/>
                <a:gd name="T22" fmla="*/ 686487459 w 33"/>
                <a:gd name="T23" fmla="*/ 430008018 h 32"/>
                <a:gd name="T24" fmla="*/ 686487459 w 33"/>
                <a:gd name="T25" fmla="*/ 376943960 h 32"/>
                <a:gd name="T26" fmla="*/ 686487459 w 33"/>
                <a:gd name="T27" fmla="*/ 308120987 h 32"/>
                <a:gd name="T28" fmla="*/ 648687888 w 33"/>
                <a:gd name="T29" fmla="*/ 218490758 h 32"/>
                <a:gd name="T30" fmla="*/ 599697426 w 33"/>
                <a:gd name="T31" fmla="*/ 172980203 h 32"/>
                <a:gd name="T32" fmla="*/ 553281927 w 33"/>
                <a:gd name="T33" fmla="*/ 122661478 h 32"/>
                <a:gd name="T34" fmla="*/ 504228081 w 33"/>
                <a:gd name="T35" fmla="*/ 68862584 h 32"/>
                <a:gd name="T36" fmla="*/ 496171908 w 33"/>
                <a:gd name="T37" fmla="*/ 68862584 h 32"/>
                <a:gd name="T38" fmla="*/ 446788906 w 33"/>
                <a:gd name="T39" fmla="*/ 0 h 32"/>
                <a:gd name="T40" fmla="*/ 351669762 w 33"/>
                <a:gd name="T41" fmla="*/ 0 h 32"/>
                <a:gd name="T42" fmla="*/ 314798338 w 33"/>
                <a:gd name="T43" fmla="*/ 0 h 32"/>
                <a:gd name="T44" fmla="*/ 265802465 w 33"/>
                <a:gd name="T45" fmla="*/ 68862584 h 32"/>
                <a:gd name="T46" fmla="*/ 179109399 w 33"/>
                <a:gd name="T47" fmla="*/ 68862584 h 32"/>
                <a:gd name="T48" fmla="*/ 135462960 w 33"/>
                <a:gd name="T49" fmla="*/ 122661478 h 32"/>
                <a:gd name="T50" fmla="*/ 86046042 w 33"/>
                <a:gd name="T51" fmla="*/ 172980203 h 32"/>
                <a:gd name="T52" fmla="*/ 48957231 w 33"/>
                <a:gd name="T53" fmla="*/ 218490758 h 32"/>
                <a:gd name="T54" fmla="*/ 48957231 w 33"/>
                <a:gd name="T55" fmla="*/ 308120987 h 32"/>
                <a:gd name="T56" fmla="*/ 0 w 33"/>
                <a:gd name="T57" fmla="*/ 376943960 h 32"/>
                <a:gd name="T58" fmla="*/ 0 w 33"/>
                <a:gd name="T59" fmla="*/ 430008018 h 32"/>
                <a:gd name="T60" fmla="*/ 0 w 33"/>
                <a:gd name="T61" fmla="*/ 550465257 h 32"/>
                <a:gd name="T62" fmla="*/ 0 w 33"/>
                <a:gd name="T63" fmla="*/ 641189760 h 32"/>
                <a:gd name="T64" fmla="*/ 0 w 33"/>
                <a:gd name="T65" fmla="*/ 693238743 h 32"/>
                <a:gd name="T66" fmla="*/ 48957231 w 33"/>
                <a:gd name="T67" fmla="*/ 765951782 h 32"/>
                <a:gd name="T68" fmla="*/ 48957231 w 33"/>
                <a:gd name="T69" fmla="*/ 835639827 h 32"/>
                <a:gd name="T70" fmla="*/ 86046042 w 33"/>
                <a:gd name="T71" fmla="*/ 887742777 h 32"/>
                <a:gd name="T72" fmla="*/ 135462960 w 33"/>
                <a:gd name="T73" fmla="*/ 934999219 h 32"/>
                <a:gd name="T74" fmla="*/ 179109399 w 33"/>
                <a:gd name="T75" fmla="*/ 980516239 h 32"/>
                <a:gd name="T76" fmla="*/ 265802465 w 33"/>
                <a:gd name="T77" fmla="*/ 980516239 h 32"/>
                <a:gd name="T78" fmla="*/ 314798338 w 33"/>
                <a:gd name="T79" fmla="*/ 1069832986 h 32"/>
                <a:gd name="T80" fmla="*/ 351669762 w 33"/>
                <a:gd name="T81" fmla="*/ 1069832986 h 32"/>
                <a:gd name="T82" fmla="*/ 351669762 w 33"/>
                <a:gd name="T83" fmla="*/ 1069832986 h 32"/>
                <a:gd name="T84" fmla="*/ 351669762 w 33"/>
                <a:gd name="T85" fmla="*/ 980516239 h 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3"/>
                <a:gd name="T130" fmla="*/ 0 h 32"/>
                <a:gd name="T131" fmla="*/ 33 w 33"/>
                <a:gd name="T132" fmla="*/ 32 h 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3" h="32">
                  <a:moveTo>
                    <a:pt x="16" y="30"/>
                  </a:moveTo>
                  <a:lnTo>
                    <a:pt x="20" y="32"/>
                  </a:lnTo>
                  <a:lnTo>
                    <a:pt x="22" y="30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3" y="17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76" name="Freeform 2">
              <a:extLst>
                <a:ext uri="{FF2B5EF4-FFF2-40B4-BE49-F238E27FC236}">
                  <a16:creationId xmlns:a16="http://schemas.microsoft.com/office/drawing/2014/main" id="{119F5B80-432A-3846-BC0E-1BBE0FAEFF3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06" y="6212"/>
              <a:ext cx="58" cy="56"/>
            </a:xfrm>
            <a:custGeom>
              <a:avLst/>
              <a:gdLst>
                <a:gd name="T0" fmla="*/ 351669762 w 33"/>
                <a:gd name="T1" fmla="*/ 578250388 h 32"/>
                <a:gd name="T2" fmla="*/ 446788906 w 33"/>
                <a:gd name="T3" fmla="*/ 622650130 h 32"/>
                <a:gd name="T4" fmla="*/ 496171908 w 33"/>
                <a:gd name="T5" fmla="*/ 578250388 h 32"/>
                <a:gd name="T6" fmla="*/ 504228081 w 33"/>
                <a:gd name="T7" fmla="*/ 578250388 h 32"/>
                <a:gd name="T8" fmla="*/ 553281927 w 33"/>
                <a:gd name="T9" fmla="*/ 545242632 h 32"/>
                <a:gd name="T10" fmla="*/ 599697426 w 33"/>
                <a:gd name="T11" fmla="*/ 520690427 h 32"/>
                <a:gd name="T12" fmla="*/ 648687888 w 33"/>
                <a:gd name="T13" fmla="*/ 491948114 h 32"/>
                <a:gd name="T14" fmla="*/ 686487459 w 33"/>
                <a:gd name="T15" fmla="*/ 444502823 h 32"/>
                <a:gd name="T16" fmla="*/ 686487459 w 33"/>
                <a:gd name="T17" fmla="*/ 414530711 h 32"/>
                <a:gd name="T18" fmla="*/ 686487459 w 33"/>
                <a:gd name="T19" fmla="*/ 368675899 h 32"/>
                <a:gd name="T20" fmla="*/ 735466207 w 33"/>
                <a:gd name="T21" fmla="*/ 330428793 h 32"/>
                <a:gd name="T22" fmla="*/ 686487459 w 33"/>
                <a:gd name="T23" fmla="*/ 254001613 h 32"/>
                <a:gd name="T24" fmla="*/ 686487459 w 33"/>
                <a:gd name="T25" fmla="*/ 210671942 h 32"/>
                <a:gd name="T26" fmla="*/ 686487459 w 33"/>
                <a:gd name="T27" fmla="*/ 178038410 h 32"/>
                <a:gd name="T28" fmla="*/ 648687888 w 33"/>
                <a:gd name="T29" fmla="*/ 135356967 h 32"/>
                <a:gd name="T30" fmla="*/ 599697426 w 33"/>
                <a:gd name="T31" fmla="*/ 101777039 h 32"/>
                <a:gd name="T32" fmla="*/ 553281927 w 33"/>
                <a:gd name="T33" fmla="*/ 77400701 h 32"/>
                <a:gd name="T34" fmla="*/ 504228081 w 33"/>
                <a:gd name="T35" fmla="*/ 44228972 h 32"/>
                <a:gd name="T36" fmla="*/ 496171908 w 33"/>
                <a:gd name="T37" fmla="*/ 44228972 h 32"/>
                <a:gd name="T38" fmla="*/ 446788906 w 33"/>
                <a:gd name="T39" fmla="*/ 0 h 32"/>
                <a:gd name="T40" fmla="*/ 351669762 w 33"/>
                <a:gd name="T41" fmla="*/ 0 h 32"/>
                <a:gd name="T42" fmla="*/ 314798338 w 33"/>
                <a:gd name="T43" fmla="*/ 0 h 32"/>
                <a:gd name="T44" fmla="*/ 265802465 w 33"/>
                <a:gd name="T45" fmla="*/ 44228972 h 32"/>
                <a:gd name="T46" fmla="*/ 179109399 w 33"/>
                <a:gd name="T47" fmla="*/ 44228972 h 32"/>
                <a:gd name="T48" fmla="*/ 135462960 w 33"/>
                <a:gd name="T49" fmla="*/ 77400701 h 32"/>
                <a:gd name="T50" fmla="*/ 86046042 w 33"/>
                <a:gd name="T51" fmla="*/ 101777039 h 32"/>
                <a:gd name="T52" fmla="*/ 48957231 w 33"/>
                <a:gd name="T53" fmla="*/ 135356967 h 32"/>
                <a:gd name="T54" fmla="*/ 48957231 w 33"/>
                <a:gd name="T55" fmla="*/ 178038410 h 32"/>
                <a:gd name="T56" fmla="*/ 0 w 33"/>
                <a:gd name="T57" fmla="*/ 210671942 h 32"/>
                <a:gd name="T58" fmla="*/ 0 w 33"/>
                <a:gd name="T59" fmla="*/ 254001613 h 32"/>
                <a:gd name="T60" fmla="*/ 0 w 33"/>
                <a:gd name="T61" fmla="*/ 330428793 h 32"/>
                <a:gd name="T62" fmla="*/ 0 w 33"/>
                <a:gd name="T63" fmla="*/ 368675899 h 32"/>
                <a:gd name="T64" fmla="*/ 0 w 33"/>
                <a:gd name="T65" fmla="*/ 414530711 h 32"/>
                <a:gd name="T66" fmla="*/ 48957231 w 33"/>
                <a:gd name="T67" fmla="*/ 444502823 h 32"/>
                <a:gd name="T68" fmla="*/ 48957231 w 33"/>
                <a:gd name="T69" fmla="*/ 491948114 h 32"/>
                <a:gd name="T70" fmla="*/ 86046042 w 33"/>
                <a:gd name="T71" fmla="*/ 520690427 h 32"/>
                <a:gd name="T72" fmla="*/ 135462960 w 33"/>
                <a:gd name="T73" fmla="*/ 545242632 h 32"/>
                <a:gd name="T74" fmla="*/ 179109399 w 33"/>
                <a:gd name="T75" fmla="*/ 578250388 h 32"/>
                <a:gd name="T76" fmla="*/ 265802465 w 33"/>
                <a:gd name="T77" fmla="*/ 578250388 h 32"/>
                <a:gd name="T78" fmla="*/ 314798338 w 33"/>
                <a:gd name="T79" fmla="*/ 622650130 h 32"/>
                <a:gd name="T80" fmla="*/ 351669762 w 33"/>
                <a:gd name="T81" fmla="*/ 622650130 h 32"/>
                <a:gd name="T82" fmla="*/ 351669762 w 33"/>
                <a:gd name="T83" fmla="*/ 622650130 h 32"/>
                <a:gd name="T84" fmla="*/ 351669762 w 33"/>
                <a:gd name="T85" fmla="*/ 578250388 h 3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3"/>
                <a:gd name="T130" fmla="*/ 0 h 32"/>
                <a:gd name="T131" fmla="*/ 33 w 33"/>
                <a:gd name="T132" fmla="*/ 32 h 3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3" h="32">
                  <a:moveTo>
                    <a:pt x="16" y="30"/>
                  </a:moveTo>
                  <a:lnTo>
                    <a:pt x="20" y="32"/>
                  </a:lnTo>
                  <a:lnTo>
                    <a:pt x="22" y="30"/>
                  </a:lnTo>
                  <a:lnTo>
                    <a:pt x="23" y="30"/>
                  </a:lnTo>
                  <a:lnTo>
                    <a:pt x="25" y="28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31" y="23"/>
                  </a:lnTo>
                  <a:lnTo>
                    <a:pt x="31" y="21"/>
                  </a:lnTo>
                  <a:lnTo>
                    <a:pt x="31" y="19"/>
                  </a:lnTo>
                  <a:lnTo>
                    <a:pt x="33" y="17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4"/>
                  </a:lnTo>
                  <a:lnTo>
                    <a:pt x="23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4" y="27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9DBB4515-9627-6043-99D4-5B8732B5CFB5}"/>
              </a:ext>
            </a:extLst>
          </p:cNvPr>
          <p:cNvSpPr txBox="1">
            <a:spLocks/>
          </p:cNvSpPr>
          <p:nvPr/>
        </p:nvSpPr>
        <p:spPr bwMode="auto">
          <a:xfrm>
            <a:off x="978780" y="1863019"/>
            <a:ext cx="351136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en-US" sz="2000" b="0" dirty="0">
                <a:latin typeface="Franklin Gothic Book" charset="0"/>
              </a:rPr>
              <a:t>From 1-bit ALU to</a:t>
            </a:r>
          </a:p>
          <a:p>
            <a:pPr marL="0" indent="0">
              <a:spcBef>
                <a:spcPct val="20000"/>
              </a:spcBef>
              <a:defRPr/>
            </a:pPr>
            <a:r>
              <a:rPr lang="en-US" sz="2000" b="0" dirty="0">
                <a:latin typeface="Franklin Gothic Book" charset="0"/>
              </a:rPr>
              <a:t>     32-bit ALU</a:t>
            </a:r>
          </a:p>
          <a:p>
            <a:pPr marL="0" indent="0">
              <a:spcBef>
                <a:spcPct val="20000"/>
              </a:spcBef>
              <a:defRPr/>
            </a:pPr>
            <a:endParaRPr lang="en-US" sz="2000" b="0" dirty="0">
              <a:latin typeface="Franklin Gothic Book" charset="0"/>
            </a:endParaRP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sz="2000" b="0" dirty="0">
                <a:latin typeface="Franklin Gothic Book" charset="0"/>
                <a:cs typeface="ＭＳ Ｐゴシック" charset="0"/>
              </a:rPr>
              <a:t>Chain carry-out to carry-in to the next bit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endParaRPr lang="en-US" sz="2000" b="0" dirty="0">
              <a:latin typeface="Franklin Gothic Book" charset="0"/>
              <a:cs typeface="ＭＳ Ｐゴシック" charset="0"/>
            </a:endParaRP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r>
              <a:rPr lang="en-US" sz="2000" b="0" dirty="0">
                <a:latin typeface="Franklin Gothic Book" charset="0"/>
                <a:cs typeface="ＭＳ Ｐゴシック" charset="0"/>
              </a:rPr>
              <a:t>Set </a:t>
            </a:r>
            <a:r>
              <a:rPr lang="en-US" sz="2000" b="0" dirty="0" err="1">
                <a:latin typeface="Franklin Gothic Book" charset="0"/>
                <a:cs typeface="ＭＳ Ｐゴシック" charset="0"/>
              </a:rPr>
              <a:t>CarryIn</a:t>
            </a:r>
            <a:r>
              <a:rPr lang="en-US" sz="2000" b="0" dirty="0">
                <a:latin typeface="Franklin Gothic Book" charset="0"/>
                <a:cs typeface="ＭＳ Ｐゴシック" charset="0"/>
              </a:rPr>
              <a:t> in the least significant bit to 1 </a:t>
            </a:r>
            <a:r>
              <a:rPr lang="en-US" sz="2000" b="0" dirty="0">
                <a:solidFill>
                  <a:srgbClr val="FF0000"/>
                </a:solidFill>
                <a:latin typeface="Franklin Gothic Book" charset="0"/>
                <a:cs typeface="ＭＳ Ｐゴシック" charset="0"/>
              </a:rPr>
              <a:t>for subtraction</a:t>
            </a:r>
          </a:p>
          <a:p>
            <a:pPr lvl="1">
              <a:spcBef>
                <a:spcPct val="20000"/>
              </a:spcBef>
              <a:buFontTx/>
              <a:buChar char="•"/>
              <a:defRPr/>
            </a:pPr>
            <a:endParaRPr lang="en-US" sz="1500" b="0" dirty="0">
              <a:latin typeface="Franklin Gothic Book" charset="0"/>
              <a:cs typeface="ＭＳ Ｐゴシック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8B75B28-C694-0840-BDC1-F32D3895E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84" y="577599"/>
            <a:ext cx="5829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44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" panose="020B0603020102020204" pitchFamily="34" charset="0"/>
                <a:ea typeface="Gulim" panose="020B0600000101010101" pitchFamily="34" charset="-127"/>
              </a:rPr>
              <a:t>32-bit ALU</a:t>
            </a:r>
            <a:endParaRPr lang="en-US" altLang="en-US" sz="4400" b="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>
            <a:extLst>
              <a:ext uri="{FF2B5EF4-FFF2-40B4-BE49-F238E27FC236}">
                <a16:creationId xmlns:a16="http://schemas.microsoft.com/office/drawing/2014/main" id="{C453E941-32AD-6A4B-AC83-E37EE4AE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43" y="1524000"/>
            <a:ext cx="84582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Combinational logic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No memory, stateless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solidFill>
                  <a:srgbClr val="FF0000"/>
                </a:solidFill>
                <a:latin typeface="Franklin Gothic Book" panose="020B0503020102020204" pitchFamily="34" charset="0"/>
              </a:rPr>
              <a:t>A set of inputs </a:t>
            </a:r>
            <a:r>
              <a:rPr lang="en-US" altLang="en-US" b="0" dirty="0">
                <a:latin typeface="Franklin Gothic Book" panose="020B0503020102020204" pitchFamily="34" charset="0"/>
              </a:rPr>
              <a:t>uniquely and unambiguously specifies </a:t>
            </a:r>
            <a:r>
              <a:rPr lang="en-US" altLang="en-US" b="0" dirty="0">
                <a:solidFill>
                  <a:srgbClr val="FF0000"/>
                </a:solidFill>
                <a:latin typeface="Franklin Gothic Book" panose="020B0503020102020204" pitchFamily="34" charset="0"/>
              </a:rPr>
              <a:t>what outputs </a:t>
            </a:r>
            <a:r>
              <a:rPr lang="en-US" altLang="en-US" b="0" dirty="0">
                <a:latin typeface="Franklin Gothic Book" panose="020B0503020102020204" pitchFamily="34" charset="0"/>
              </a:rPr>
              <a:t>are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Use Boolean logic </a:t>
            </a:r>
            <a:r>
              <a:rPr lang="en-US" altLang="en-US" b="0">
                <a:latin typeface="Franklin Gothic Book" panose="020B0503020102020204" pitchFamily="34" charset="0"/>
              </a:rPr>
              <a:t>(combinations of true and false)</a:t>
            </a:r>
            <a:endParaRPr lang="en-US" altLang="en-US" b="0" dirty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</a:pPr>
            <a:endParaRPr lang="en-US" altLang="en-US" sz="2000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0355FF0-E883-AC44-80FA-13F44CA55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4000" b="0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4.2. Logic Design</a:t>
            </a:r>
            <a:endParaRPr lang="en-US" altLang="en-US" sz="4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7">
            <a:extLst>
              <a:ext uri="{FF2B5EF4-FFF2-40B4-BE49-F238E27FC236}">
                <a16:creationId xmlns:a16="http://schemas.microsoft.com/office/drawing/2014/main" id="{EF2E6506-B2CF-E5DE-3C95-8BDEE9C66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24300"/>
            <a:ext cx="7292975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8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56ECC47A-59BE-4D4F-B89E-7A0A26DA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107950"/>
            <a:ext cx="8048625" cy="1050925"/>
          </a:xfrm>
        </p:spPr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Bit Equality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D94B61E1-1CDF-D841-845E-0C509CEE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513" y="3587750"/>
            <a:ext cx="8307387" cy="2855913"/>
          </a:xfrm>
        </p:spPr>
        <p:txBody>
          <a:bodyPr/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Generate 1 if a and b are equal</a:t>
            </a:r>
          </a:p>
          <a:p>
            <a:pPr marL="1263650" lvl="4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</a:t>
            </a:r>
          </a:p>
          <a:p>
            <a:pPr marL="1263650" lvl="4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1263650" lvl="4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</a:t>
            </a:r>
          </a:p>
        </p:txBody>
      </p:sp>
      <p:grpSp>
        <p:nvGrpSpPr>
          <p:cNvPr id="20483" name="Group 43">
            <a:extLst>
              <a:ext uri="{FF2B5EF4-FFF2-40B4-BE49-F238E27FC236}">
                <a16:creationId xmlns:a16="http://schemas.microsoft.com/office/drawing/2014/main" id="{2958DF85-EDB5-FE49-8040-7679804290B5}"/>
              </a:ext>
            </a:extLst>
          </p:cNvPr>
          <p:cNvGrpSpPr>
            <a:grpSpLocks/>
          </p:cNvGrpSpPr>
          <p:nvPr/>
        </p:nvGrpSpPr>
        <p:grpSpPr bwMode="auto">
          <a:xfrm>
            <a:off x="765175" y="1222375"/>
            <a:ext cx="4257675" cy="1984375"/>
            <a:chOff x="387" y="960"/>
            <a:chExt cx="2679" cy="1248"/>
          </a:xfrm>
        </p:grpSpPr>
        <p:sp>
          <p:nvSpPr>
            <p:cNvPr id="297988" name="Rectangle 4">
              <a:extLst>
                <a:ext uri="{FF2B5EF4-FFF2-40B4-BE49-F238E27FC236}">
                  <a16:creationId xmlns:a16="http://schemas.microsoft.com/office/drawing/2014/main" id="{A7BB52FE-A6F5-0E46-AEF9-9C55ED206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960"/>
              <a:ext cx="1776" cy="124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defRPr/>
              </a:pPr>
              <a:r>
                <a:rPr lang="en-US" sz="2403" b="0"/>
                <a:t>Bit equal</a:t>
              </a:r>
            </a:p>
          </p:txBody>
        </p:sp>
        <p:sp>
          <p:nvSpPr>
            <p:cNvPr id="297989" name="Freeform 5">
              <a:extLst>
                <a:ext uri="{FF2B5EF4-FFF2-40B4-BE49-F238E27FC236}">
                  <a16:creationId xmlns:a16="http://schemas.microsoft.com/office/drawing/2014/main" id="{80B610F2-3A34-094E-ABF7-FF6C2930A25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777" y="1344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0" name="Freeform 6">
              <a:extLst>
                <a:ext uri="{FF2B5EF4-FFF2-40B4-BE49-F238E27FC236}">
                  <a16:creationId xmlns:a16="http://schemas.microsoft.com/office/drawing/2014/main" id="{2C86A963-F083-5146-9A4C-0451CE088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" y="1728"/>
              <a:ext cx="336" cy="1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1" name="Line 7">
              <a:extLst>
                <a:ext uri="{FF2B5EF4-FFF2-40B4-BE49-F238E27FC236}">
                  <a16:creationId xmlns:a16="http://schemas.microsoft.com/office/drawing/2014/main" id="{F599D1A9-B430-B740-8E21-D85253A25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2" y="1628"/>
              <a:ext cx="251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2" name="Freeform 8">
              <a:extLst>
                <a:ext uri="{FF2B5EF4-FFF2-40B4-BE49-F238E27FC236}">
                  <a16:creationId xmlns:a16="http://schemas.microsoft.com/office/drawing/2014/main" id="{F22C7875-7DAD-A143-85D7-65AA611D7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3" name="Freeform 9">
              <a:extLst>
                <a:ext uri="{FF2B5EF4-FFF2-40B4-BE49-F238E27FC236}">
                  <a16:creationId xmlns:a16="http://schemas.microsoft.com/office/drawing/2014/main" id="{0BC318F2-9435-F340-9135-FE3D68938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4" name="Line 10">
              <a:extLst>
                <a:ext uri="{FF2B5EF4-FFF2-40B4-BE49-F238E27FC236}">
                  <a16:creationId xmlns:a16="http://schemas.microsoft.com/office/drawing/2014/main" id="{1CD22E00-7406-C847-B1FB-D22CB42F17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202" y="17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5" name="Freeform 11">
              <a:extLst>
                <a:ext uri="{FF2B5EF4-FFF2-40B4-BE49-F238E27FC236}">
                  <a16:creationId xmlns:a16="http://schemas.microsoft.com/office/drawing/2014/main" id="{2F395B8B-C09D-3746-A624-9926C4FDA31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" y="1541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6" name="Freeform 12">
              <a:extLst>
                <a:ext uri="{FF2B5EF4-FFF2-40B4-BE49-F238E27FC236}">
                  <a16:creationId xmlns:a16="http://schemas.microsoft.com/office/drawing/2014/main" id="{4965EC38-9616-F044-AAE7-F6A5186465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" y="1539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7" name="Freeform 13">
              <a:extLst>
                <a:ext uri="{FF2B5EF4-FFF2-40B4-BE49-F238E27FC236}">
                  <a16:creationId xmlns:a16="http://schemas.microsoft.com/office/drawing/2014/main" id="{3C5E5A00-34AD-734C-9723-6EB6869130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25" y="17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8" name="Freeform 14">
              <a:extLst>
                <a:ext uri="{FF2B5EF4-FFF2-40B4-BE49-F238E27FC236}">
                  <a16:creationId xmlns:a16="http://schemas.microsoft.com/office/drawing/2014/main" id="{C15E1758-4F43-8E4F-B5A2-712F9AE205F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25" y="17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9" name="Line 15">
              <a:extLst>
                <a:ext uri="{FF2B5EF4-FFF2-40B4-BE49-F238E27FC236}">
                  <a16:creationId xmlns:a16="http://schemas.microsoft.com/office/drawing/2014/main" id="{880E09CD-4904-1B49-B947-888DD97D8C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202" y="1487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0" name="Line 16">
              <a:extLst>
                <a:ext uri="{FF2B5EF4-FFF2-40B4-BE49-F238E27FC236}">
                  <a16:creationId xmlns:a16="http://schemas.microsoft.com/office/drawing/2014/main" id="{699F864F-8B12-CA45-82BC-02F88FF3B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1" name="Line 17">
              <a:extLst>
                <a:ext uri="{FF2B5EF4-FFF2-40B4-BE49-F238E27FC236}">
                  <a16:creationId xmlns:a16="http://schemas.microsoft.com/office/drawing/2014/main" id="{9D0B73AE-277C-BB4D-B4C1-5CDF1F34A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1248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2" name="Freeform 18">
              <a:extLst>
                <a:ext uri="{FF2B5EF4-FFF2-40B4-BE49-F238E27FC236}">
                  <a16:creationId xmlns:a16="http://schemas.microsoft.com/office/drawing/2014/main" id="{B5EC23BA-4AE6-F64D-851D-04C0BC38A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200"/>
              <a:ext cx="386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3" name="Freeform 19">
              <a:extLst>
                <a:ext uri="{FF2B5EF4-FFF2-40B4-BE49-F238E27FC236}">
                  <a16:creationId xmlns:a16="http://schemas.microsoft.com/office/drawing/2014/main" id="{3406C99C-7E50-F34B-84C9-57D24E34B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200"/>
              <a:ext cx="386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4" name="Text Box 20">
              <a:extLst>
                <a:ext uri="{FF2B5EF4-FFF2-40B4-BE49-F238E27FC236}">
                  <a16:creationId xmlns:a16="http://schemas.microsoft.com/office/drawing/2014/main" id="{E01632ED-7CAF-5748-BF1A-A03A3B2A9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" y="1104"/>
              <a:ext cx="17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/>
                <a:t>a</a:t>
              </a:r>
              <a:endParaRPr lang="en-US" sz="1602" b="0" baseline="-25000"/>
            </a:p>
          </p:txBody>
        </p:sp>
        <p:sp>
          <p:nvSpPr>
            <p:cNvPr id="298005" name="Line 21">
              <a:extLst>
                <a:ext uri="{FF2B5EF4-FFF2-40B4-BE49-F238E27FC236}">
                  <a16:creationId xmlns:a16="http://schemas.microsoft.com/office/drawing/2014/main" id="{24A9A11E-CA82-1A40-A392-38A14CD9A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" y="1440"/>
              <a:ext cx="3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6" name="Line 22">
              <a:extLst>
                <a:ext uri="{FF2B5EF4-FFF2-40B4-BE49-F238E27FC236}">
                  <a16:creationId xmlns:a16="http://schemas.microsoft.com/office/drawing/2014/main" id="{CE728EA0-4E8C-AA45-9F2D-D58974728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" y="2009"/>
              <a:ext cx="815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7" name="Freeform 23">
              <a:extLst>
                <a:ext uri="{FF2B5EF4-FFF2-40B4-BE49-F238E27FC236}">
                  <a16:creationId xmlns:a16="http://schemas.microsoft.com/office/drawing/2014/main" id="{592D2E82-6CA8-E240-AB38-45752544A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" y="1776"/>
              <a:ext cx="386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8" name="Freeform 24">
              <a:extLst>
                <a:ext uri="{FF2B5EF4-FFF2-40B4-BE49-F238E27FC236}">
                  <a16:creationId xmlns:a16="http://schemas.microsoft.com/office/drawing/2014/main" id="{EA314CCC-53F9-FC4E-A368-3C3C25496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" y="1776"/>
              <a:ext cx="386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9" name="Text Box 25">
              <a:extLst>
                <a:ext uri="{FF2B5EF4-FFF2-40B4-BE49-F238E27FC236}">
                  <a16:creationId xmlns:a16="http://schemas.microsoft.com/office/drawing/2014/main" id="{47D8D738-2E71-7945-87C7-744F1473B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19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/>
                <a:t>b</a:t>
              </a:r>
              <a:endParaRPr lang="en-US" sz="1602" b="0" baseline="-25000"/>
            </a:p>
          </p:txBody>
        </p:sp>
        <p:sp>
          <p:nvSpPr>
            <p:cNvPr id="298010" name="Line 26">
              <a:extLst>
                <a:ext uri="{FF2B5EF4-FFF2-40B4-BE49-F238E27FC236}">
                  <a16:creationId xmlns:a16="http://schemas.microsoft.com/office/drawing/2014/main" id="{4B5FD37B-43E8-2A48-A6C0-470D5B29D1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21" y="172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11" name="Rectangle 27">
              <a:extLst>
                <a:ext uri="{FF2B5EF4-FFF2-40B4-BE49-F238E27FC236}">
                  <a16:creationId xmlns:a16="http://schemas.microsoft.com/office/drawing/2014/main" id="{F33628F1-ABE0-0D4A-9158-BB865FB18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536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2" b="0" dirty="0"/>
                <a:t>eq</a:t>
              </a:r>
            </a:p>
          </p:txBody>
        </p:sp>
        <p:grpSp>
          <p:nvGrpSpPr>
            <p:cNvPr id="20509" name="Group 28">
              <a:extLst>
                <a:ext uri="{FF2B5EF4-FFF2-40B4-BE49-F238E27FC236}">
                  <a16:creationId xmlns:a16="http://schemas.microsoft.com/office/drawing/2014/main" id="{E7215A7F-BE94-384A-B339-F6C528F3492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109" y="1820"/>
              <a:ext cx="184" cy="383"/>
              <a:chOff x="912" y="1776"/>
              <a:chExt cx="184" cy="383"/>
            </a:xfrm>
          </p:grpSpPr>
          <p:sp>
            <p:nvSpPr>
              <p:cNvPr id="298013" name="Line 29">
                <a:extLst>
                  <a:ext uri="{FF2B5EF4-FFF2-40B4-BE49-F238E27FC236}">
                    <a16:creationId xmlns:a16="http://schemas.microsoft.com/office/drawing/2014/main" id="{59112C0C-4BD3-0D42-95F1-DF8D75550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65" y="1827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298014" name="Freeform 30">
                <a:extLst>
                  <a:ext uri="{FF2B5EF4-FFF2-40B4-BE49-F238E27FC236}">
                    <a16:creationId xmlns:a16="http://schemas.microsoft.com/office/drawing/2014/main" id="{104D8AD2-56D5-AB4B-8AC7-9B711E115BEE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13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298015" name="Freeform 31">
                <a:extLst>
                  <a:ext uri="{FF2B5EF4-FFF2-40B4-BE49-F238E27FC236}">
                    <a16:creationId xmlns:a16="http://schemas.microsoft.com/office/drawing/2014/main" id="{80690B9F-CD2C-434E-8E01-ED9F613FF7B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13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298016" name="Freeform 32">
                <a:extLst>
                  <a:ext uri="{FF2B5EF4-FFF2-40B4-BE49-F238E27FC236}">
                    <a16:creationId xmlns:a16="http://schemas.microsoft.com/office/drawing/2014/main" id="{06EE90B8-52AA-2441-BF1D-AC599468B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84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298017" name="Freeform 33">
                <a:extLst>
                  <a:ext uri="{FF2B5EF4-FFF2-40B4-BE49-F238E27FC236}">
                    <a16:creationId xmlns:a16="http://schemas.microsoft.com/office/drawing/2014/main" id="{F5D5AAE8-7DD2-2347-B714-967F2447CC1C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84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298018" name="Line 34">
                <a:extLst>
                  <a:ext uri="{FF2B5EF4-FFF2-40B4-BE49-F238E27FC236}">
                    <a16:creationId xmlns:a16="http://schemas.microsoft.com/office/drawing/2014/main" id="{26122FB4-B06A-9C4D-A804-EEE6D66E9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65" y="211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</p:grpSp>
        <p:sp>
          <p:nvSpPr>
            <p:cNvPr id="298019" name="Line 35">
              <a:extLst>
                <a:ext uri="{FF2B5EF4-FFF2-40B4-BE49-F238E27FC236}">
                  <a16:creationId xmlns:a16="http://schemas.microsoft.com/office/drawing/2014/main" id="{3979F8F3-1A1A-C44D-8381-C33BD0BCE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" y="182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20" name="Line 36">
              <a:extLst>
                <a:ext uri="{FF2B5EF4-FFF2-40B4-BE49-F238E27FC236}">
                  <a16:creationId xmlns:a16="http://schemas.microsoft.com/office/drawing/2014/main" id="{CFBE730F-249A-C64E-9C70-5CF13E5D6C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53" y="1342"/>
              <a:ext cx="1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grpSp>
          <p:nvGrpSpPr>
            <p:cNvPr id="20512" name="Group 37">
              <a:extLst>
                <a:ext uri="{FF2B5EF4-FFF2-40B4-BE49-F238E27FC236}">
                  <a16:creationId xmlns:a16="http://schemas.microsoft.com/office/drawing/2014/main" id="{F7E0F1D5-B893-0A47-B931-2898B62FB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1" y="1200"/>
              <a:ext cx="96" cy="96"/>
              <a:chOff x="240" y="4176"/>
              <a:chExt cx="192" cy="192"/>
            </a:xfrm>
          </p:grpSpPr>
          <p:sp>
            <p:nvSpPr>
              <p:cNvPr id="298022" name="Oval 38">
                <a:extLst>
                  <a:ext uri="{FF2B5EF4-FFF2-40B4-BE49-F238E27FC236}">
                    <a16:creationId xmlns:a16="http://schemas.microsoft.com/office/drawing/2014/main" id="{FA6E7F81-C9ED-6446-BC5A-48FC84746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3"/>
                <a:ext cx="96" cy="9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298023" name="Rectangle 39">
                <a:extLst>
                  <a:ext uri="{FF2B5EF4-FFF2-40B4-BE49-F238E27FC236}">
                    <a16:creationId xmlns:a16="http://schemas.microsoft.com/office/drawing/2014/main" id="{7937DF71-7DC8-314B-92E7-C59D7D80A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69"/>
                <a:ext cx="192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</p:grpSp>
        <p:grpSp>
          <p:nvGrpSpPr>
            <p:cNvPr id="20513" name="Group 40">
              <a:extLst>
                <a:ext uri="{FF2B5EF4-FFF2-40B4-BE49-F238E27FC236}">
                  <a16:creationId xmlns:a16="http://schemas.microsoft.com/office/drawing/2014/main" id="{02CD4225-E14E-1240-8232-D63B6C020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1" y="1968"/>
              <a:ext cx="96" cy="96"/>
              <a:chOff x="240" y="4176"/>
              <a:chExt cx="192" cy="192"/>
            </a:xfrm>
          </p:grpSpPr>
          <p:sp>
            <p:nvSpPr>
              <p:cNvPr id="298025" name="Oval 41">
                <a:extLst>
                  <a:ext uri="{FF2B5EF4-FFF2-40B4-BE49-F238E27FC236}">
                    <a16:creationId xmlns:a16="http://schemas.microsoft.com/office/drawing/2014/main" id="{24D48A8C-2563-8640-92D8-E37517FDF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423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298026" name="Rectangle 42">
                <a:extLst>
                  <a:ext uri="{FF2B5EF4-FFF2-40B4-BE49-F238E27FC236}">
                    <a16:creationId xmlns:a16="http://schemas.microsoft.com/office/drawing/2014/main" id="{EAB4267F-D8FD-024C-BDBD-82C7AD2C5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" y="4183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</p:grpSp>
      </p:grpSp>
      <p:sp>
        <p:nvSpPr>
          <p:cNvPr id="298028" name="Text Box 44">
            <a:extLst>
              <a:ext uri="{FF2B5EF4-FFF2-40B4-BE49-F238E27FC236}">
                <a16:creationId xmlns:a16="http://schemas.microsoft.com/office/drawing/2014/main" id="{30A201BD-F8CC-2E45-891F-7D83C668D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2366963"/>
            <a:ext cx="3963987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4" rIns="45784">
            <a:spAutoFit/>
          </a:bodyPr>
          <a:lstStyle/>
          <a:p>
            <a:pPr>
              <a:defRPr/>
            </a:pPr>
            <a:r>
              <a:rPr lang="en-US" sz="2403" dirty="0" err="1">
                <a:latin typeface="Courier New" pitchFamily="49" charset="0"/>
              </a:rPr>
              <a:t>eq</a:t>
            </a:r>
            <a:r>
              <a:rPr lang="en-US" sz="2403" dirty="0">
                <a:latin typeface="Courier New" pitchFamily="49" charset="0"/>
              </a:rPr>
              <a:t> = (a&amp;&amp;b)||(!a&amp;&amp;!b)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56ECC47A-59BE-4D4F-B89E-7A0A26DA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107950"/>
            <a:ext cx="8048625" cy="1050925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Bit Equality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D94B61E1-1CDF-D841-845E-0C509CEE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513" y="3587750"/>
            <a:ext cx="8307387" cy="2855913"/>
          </a:xfrm>
        </p:spPr>
        <p:txBody>
          <a:bodyPr/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Generate 1 if a and b are equal</a:t>
            </a:r>
          </a:p>
          <a:p>
            <a:pPr marL="1263650" lvl="4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</a:t>
            </a:r>
          </a:p>
          <a:p>
            <a:pPr marL="1263650" lvl="4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1263650" lvl="4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		eq =  </a:t>
            </a:r>
            <a:r>
              <a:rPr lang="en-US" altLang="en-US" dirty="0" err="1">
                <a:ea typeface="ＭＳ Ｐゴシック" panose="020B0600070205080204" pitchFamily="34" charset="-128"/>
              </a:rPr>
              <a:t>a’&amp;b</a:t>
            </a:r>
            <a:r>
              <a:rPr lang="en-US" altLang="en-US" dirty="0">
                <a:ea typeface="ＭＳ Ｐゴシック" panose="020B0600070205080204" pitchFamily="34" charset="-128"/>
              </a:rPr>
              <a:t>’ + </a:t>
            </a:r>
            <a:r>
              <a:rPr lang="en-US" altLang="en-US" dirty="0" err="1">
                <a:ea typeface="ＭＳ Ｐゴシック" panose="020B0600070205080204" pitchFamily="34" charset="-128"/>
              </a:rPr>
              <a:t>a&amp;b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4"/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0483" name="Group 43">
            <a:extLst>
              <a:ext uri="{FF2B5EF4-FFF2-40B4-BE49-F238E27FC236}">
                <a16:creationId xmlns:a16="http://schemas.microsoft.com/office/drawing/2014/main" id="{2958DF85-EDB5-FE49-8040-7679804290B5}"/>
              </a:ext>
            </a:extLst>
          </p:cNvPr>
          <p:cNvGrpSpPr>
            <a:grpSpLocks/>
          </p:cNvGrpSpPr>
          <p:nvPr/>
        </p:nvGrpSpPr>
        <p:grpSpPr bwMode="auto">
          <a:xfrm>
            <a:off x="765175" y="1222375"/>
            <a:ext cx="4257675" cy="1984375"/>
            <a:chOff x="387" y="960"/>
            <a:chExt cx="2679" cy="1248"/>
          </a:xfrm>
        </p:grpSpPr>
        <p:sp>
          <p:nvSpPr>
            <p:cNvPr id="297988" name="Rectangle 4">
              <a:extLst>
                <a:ext uri="{FF2B5EF4-FFF2-40B4-BE49-F238E27FC236}">
                  <a16:creationId xmlns:a16="http://schemas.microsoft.com/office/drawing/2014/main" id="{A7BB52FE-A6F5-0E46-AEF9-9C55ED206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960"/>
              <a:ext cx="1776" cy="124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defRPr/>
              </a:pPr>
              <a:r>
                <a:rPr lang="en-US" sz="2403" b="0"/>
                <a:t>Bit equal</a:t>
              </a:r>
            </a:p>
          </p:txBody>
        </p:sp>
        <p:sp>
          <p:nvSpPr>
            <p:cNvPr id="297989" name="Freeform 5">
              <a:extLst>
                <a:ext uri="{FF2B5EF4-FFF2-40B4-BE49-F238E27FC236}">
                  <a16:creationId xmlns:a16="http://schemas.microsoft.com/office/drawing/2014/main" id="{80B610F2-3A34-094E-ABF7-FF6C2930A25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777" y="1344"/>
              <a:ext cx="336" cy="192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0" name="Freeform 6">
              <a:extLst>
                <a:ext uri="{FF2B5EF4-FFF2-40B4-BE49-F238E27FC236}">
                  <a16:creationId xmlns:a16="http://schemas.microsoft.com/office/drawing/2014/main" id="{2C86A963-F083-5146-9A4C-0451CE088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" y="1728"/>
              <a:ext cx="336" cy="1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1" name="Line 7">
              <a:extLst>
                <a:ext uri="{FF2B5EF4-FFF2-40B4-BE49-F238E27FC236}">
                  <a16:creationId xmlns:a16="http://schemas.microsoft.com/office/drawing/2014/main" id="{F599D1A9-B430-B740-8E21-D85253A25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2" y="1628"/>
              <a:ext cx="251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2" name="Freeform 8">
              <a:extLst>
                <a:ext uri="{FF2B5EF4-FFF2-40B4-BE49-F238E27FC236}">
                  <a16:creationId xmlns:a16="http://schemas.microsoft.com/office/drawing/2014/main" id="{F22C7875-7DAD-A143-85D7-65AA611D7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3" name="Freeform 9">
              <a:extLst>
                <a:ext uri="{FF2B5EF4-FFF2-40B4-BE49-F238E27FC236}">
                  <a16:creationId xmlns:a16="http://schemas.microsoft.com/office/drawing/2014/main" id="{0BC318F2-9435-F340-9135-FE3D68938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4" name="Line 10">
              <a:extLst>
                <a:ext uri="{FF2B5EF4-FFF2-40B4-BE49-F238E27FC236}">
                  <a16:creationId xmlns:a16="http://schemas.microsoft.com/office/drawing/2014/main" id="{1CD22E00-7406-C847-B1FB-D22CB42F17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202" y="17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5" name="Freeform 11">
              <a:extLst>
                <a:ext uri="{FF2B5EF4-FFF2-40B4-BE49-F238E27FC236}">
                  <a16:creationId xmlns:a16="http://schemas.microsoft.com/office/drawing/2014/main" id="{2F395B8B-C09D-3746-A624-9926C4FDA31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" y="1541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6" name="Freeform 12">
              <a:extLst>
                <a:ext uri="{FF2B5EF4-FFF2-40B4-BE49-F238E27FC236}">
                  <a16:creationId xmlns:a16="http://schemas.microsoft.com/office/drawing/2014/main" id="{4965EC38-9616-F044-AAE7-F6A5186465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50" y="1539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7" name="Freeform 13">
              <a:extLst>
                <a:ext uri="{FF2B5EF4-FFF2-40B4-BE49-F238E27FC236}">
                  <a16:creationId xmlns:a16="http://schemas.microsoft.com/office/drawing/2014/main" id="{3C5E5A00-34AD-734C-9723-6EB6869130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25" y="17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8" name="Freeform 14">
              <a:extLst>
                <a:ext uri="{FF2B5EF4-FFF2-40B4-BE49-F238E27FC236}">
                  <a16:creationId xmlns:a16="http://schemas.microsoft.com/office/drawing/2014/main" id="{C15E1758-4F43-8E4F-B5A2-712F9AE205F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225" y="1726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7999" name="Line 15">
              <a:extLst>
                <a:ext uri="{FF2B5EF4-FFF2-40B4-BE49-F238E27FC236}">
                  <a16:creationId xmlns:a16="http://schemas.microsoft.com/office/drawing/2014/main" id="{880E09CD-4904-1B49-B947-888DD97D8C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202" y="1487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0" name="Line 16">
              <a:extLst>
                <a:ext uri="{FF2B5EF4-FFF2-40B4-BE49-F238E27FC236}">
                  <a16:creationId xmlns:a16="http://schemas.microsoft.com/office/drawing/2014/main" id="{699F864F-8B12-CA45-82BC-02F88FF3B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1248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1" name="Line 17">
              <a:extLst>
                <a:ext uri="{FF2B5EF4-FFF2-40B4-BE49-F238E27FC236}">
                  <a16:creationId xmlns:a16="http://schemas.microsoft.com/office/drawing/2014/main" id="{9D0B73AE-277C-BB4D-B4C1-5CDF1F34A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" y="1248"/>
              <a:ext cx="81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2" name="Freeform 18">
              <a:extLst>
                <a:ext uri="{FF2B5EF4-FFF2-40B4-BE49-F238E27FC236}">
                  <a16:creationId xmlns:a16="http://schemas.microsoft.com/office/drawing/2014/main" id="{B5EC23BA-4AE6-F64D-851D-04C0BC38A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200"/>
              <a:ext cx="386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3" name="Freeform 19">
              <a:extLst>
                <a:ext uri="{FF2B5EF4-FFF2-40B4-BE49-F238E27FC236}">
                  <a16:creationId xmlns:a16="http://schemas.microsoft.com/office/drawing/2014/main" id="{3406C99C-7E50-F34B-84C9-57D24E34B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200"/>
              <a:ext cx="386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4" name="Text Box 20">
              <a:extLst>
                <a:ext uri="{FF2B5EF4-FFF2-40B4-BE49-F238E27FC236}">
                  <a16:creationId xmlns:a16="http://schemas.microsoft.com/office/drawing/2014/main" id="{E01632ED-7CAF-5748-BF1A-A03A3B2A9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" y="1104"/>
              <a:ext cx="17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/>
                <a:t>a</a:t>
              </a:r>
              <a:endParaRPr lang="en-US" sz="1602" b="0" baseline="-25000"/>
            </a:p>
          </p:txBody>
        </p:sp>
        <p:sp>
          <p:nvSpPr>
            <p:cNvPr id="298005" name="Line 21">
              <a:extLst>
                <a:ext uri="{FF2B5EF4-FFF2-40B4-BE49-F238E27FC236}">
                  <a16:creationId xmlns:a16="http://schemas.microsoft.com/office/drawing/2014/main" id="{24A9A11E-CA82-1A40-A392-38A14CD9A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" y="1440"/>
              <a:ext cx="3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6" name="Line 22">
              <a:extLst>
                <a:ext uri="{FF2B5EF4-FFF2-40B4-BE49-F238E27FC236}">
                  <a16:creationId xmlns:a16="http://schemas.microsoft.com/office/drawing/2014/main" id="{CE728EA0-4E8C-AA45-9F2D-D58974728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" y="2009"/>
              <a:ext cx="815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7" name="Freeform 23">
              <a:extLst>
                <a:ext uri="{FF2B5EF4-FFF2-40B4-BE49-F238E27FC236}">
                  <a16:creationId xmlns:a16="http://schemas.microsoft.com/office/drawing/2014/main" id="{592D2E82-6CA8-E240-AB38-45752544A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" y="1776"/>
              <a:ext cx="386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8" name="Freeform 24">
              <a:extLst>
                <a:ext uri="{FF2B5EF4-FFF2-40B4-BE49-F238E27FC236}">
                  <a16:creationId xmlns:a16="http://schemas.microsoft.com/office/drawing/2014/main" id="{EA314CCC-53F9-FC4E-A368-3C3C25496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" y="1776"/>
              <a:ext cx="386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09" name="Text Box 25">
              <a:extLst>
                <a:ext uri="{FF2B5EF4-FFF2-40B4-BE49-F238E27FC236}">
                  <a16:creationId xmlns:a16="http://schemas.microsoft.com/office/drawing/2014/main" id="{47D8D738-2E71-7945-87C7-744F1473B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19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/>
                <a:t>b</a:t>
              </a:r>
              <a:endParaRPr lang="en-US" sz="1602" b="0" baseline="-25000"/>
            </a:p>
          </p:txBody>
        </p:sp>
        <p:sp>
          <p:nvSpPr>
            <p:cNvPr id="298010" name="Line 26">
              <a:extLst>
                <a:ext uri="{FF2B5EF4-FFF2-40B4-BE49-F238E27FC236}">
                  <a16:creationId xmlns:a16="http://schemas.microsoft.com/office/drawing/2014/main" id="{4B5FD37B-43E8-2A48-A6C0-470D5B29D1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721" y="172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11" name="Rectangle 27">
              <a:extLst>
                <a:ext uri="{FF2B5EF4-FFF2-40B4-BE49-F238E27FC236}">
                  <a16:creationId xmlns:a16="http://schemas.microsoft.com/office/drawing/2014/main" id="{F33628F1-ABE0-0D4A-9158-BB865FB18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536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2" b="0"/>
                <a:t>eq</a:t>
              </a:r>
            </a:p>
          </p:txBody>
        </p:sp>
        <p:grpSp>
          <p:nvGrpSpPr>
            <p:cNvPr id="20509" name="Group 28">
              <a:extLst>
                <a:ext uri="{FF2B5EF4-FFF2-40B4-BE49-F238E27FC236}">
                  <a16:creationId xmlns:a16="http://schemas.microsoft.com/office/drawing/2014/main" id="{E7215A7F-BE94-384A-B339-F6C528F34927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109" y="1820"/>
              <a:ext cx="184" cy="383"/>
              <a:chOff x="912" y="1776"/>
              <a:chExt cx="184" cy="383"/>
            </a:xfrm>
          </p:grpSpPr>
          <p:sp>
            <p:nvSpPr>
              <p:cNvPr id="298013" name="Line 29">
                <a:extLst>
                  <a:ext uri="{FF2B5EF4-FFF2-40B4-BE49-F238E27FC236}">
                    <a16:creationId xmlns:a16="http://schemas.microsoft.com/office/drawing/2014/main" id="{59112C0C-4BD3-0D42-95F1-DF8D755506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65" y="1827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298014" name="Freeform 30">
                <a:extLst>
                  <a:ext uri="{FF2B5EF4-FFF2-40B4-BE49-F238E27FC236}">
                    <a16:creationId xmlns:a16="http://schemas.microsoft.com/office/drawing/2014/main" id="{104D8AD2-56D5-AB4B-8AC7-9B711E115BEE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13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298015" name="Freeform 31">
                <a:extLst>
                  <a:ext uri="{FF2B5EF4-FFF2-40B4-BE49-F238E27FC236}">
                    <a16:creationId xmlns:a16="http://schemas.microsoft.com/office/drawing/2014/main" id="{80690B9F-CD2C-434E-8E01-ED9F613FF7B2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13" y="1877"/>
                <a:ext cx="190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298016" name="Freeform 32">
                <a:extLst>
                  <a:ext uri="{FF2B5EF4-FFF2-40B4-BE49-F238E27FC236}">
                    <a16:creationId xmlns:a16="http://schemas.microsoft.com/office/drawing/2014/main" id="{06EE90B8-52AA-2441-BF1D-AC599468B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84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298017" name="Freeform 33">
                <a:extLst>
                  <a:ext uri="{FF2B5EF4-FFF2-40B4-BE49-F238E27FC236}">
                    <a16:creationId xmlns:a16="http://schemas.microsoft.com/office/drawing/2014/main" id="{F5D5AAE8-7DD2-2347-B714-967F2447CC1C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984" y="1823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298018" name="Line 34">
                <a:extLst>
                  <a:ext uri="{FF2B5EF4-FFF2-40B4-BE49-F238E27FC236}">
                    <a16:creationId xmlns:a16="http://schemas.microsoft.com/office/drawing/2014/main" id="{26122FB4-B06A-9C4D-A804-EEE6D66E9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65" y="211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</p:grpSp>
        <p:sp>
          <p:nvSpPr>
            <p:cNvPr id="298019" name="Line 35">
              <a:extLst>
                <a:ext uri="{FF2B5EF4-FFF2-40B4-BE49-F238E27FC236}">
                  <a16:creationId xmlns:a16="http://schemas.microsoft.com/office/drawing/2014/main" id="{3979F8F3-1A1A-C44D-8381-C33BD0BCE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9" y="1824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8020" name="Line 36">
              <a:extLst>
                <a:ext uri="{FF2B5EF4-FFF2-40B4-BE49-F238E27FC236}">
                  <a16:creationId xmlns:a16="http://schemas.microsoft.com/office/drawing/2014/main" id="{CFBE730F-249A-C64E-9C70-5CF13E5D6C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53" y="1342"/>
              <a:ext cx="1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grpSp>
          <p:nvGrpSpPr>
            <p:cNvPr id="20512" name="Group 37">
              <a:extLst>
                <a:ext uri="{FF2B5EF4-FFF2-40B4-BE49-F238E27FC236}">
                  <a16:creationId xmlns:a16="http://schemas.microsoft.com/office/drawing/2014/main" id="{F7E0F1D5-B893-0A47-B931-2898B62FB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1" y="1200"/>
              <a:ext cx="96" cy="96"/>
              <a:chOff x="240" y="4176"/>
              <a:chExt cx="192" cy="192"/>
            </a:xfrm>
          </p:grpSpPr>
          <p:sp>
            <p:nvSpPr>
              <p:cNvPr id="298022" name="Oval 38">
                <a:extLst>
                  <a:ext uri="{FF2B5EF4-FFF2-40B4-BE49-F238E27FC236}">
                    <a16:creationId xmlns:a16="http://schemas.microsoft.com/office/drawing/2014/main" id="{FA6E7F81-C9ED-6446-BC5A-48FC84746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3"/>
                <a:ext cx="96" cy="9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298023" name="Rectangle 39">
                <a:extLst>
                  <a:ext uri="{FF2B5EF4-FFF2-40B4-BE49-F238E27FC236}">
                    <a16:creationId xmlns:a16="http://schemas.microsoft.com/office/drawing/2014/main" id="{7937DF71-7DC8-314B-92E7-C59D7D80A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69"/>
                <a:ext cx="192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</p:grpSp>
        <p:grpSp>
          <p:nvGrpSpPr>
            <p:cNvPr id="20513" name="Group 40">
              <a:extLst>
                <a:ext uri="{FF2B5EF4-FFF2-40B4-BE49-F238E27FC236}">
                  <a16:creationId xmlns:a16="http://schemas.microsoft.com/office/drawing/2014/main" id="{02CD4225-E14E-1240-8232-D63B6C020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1" y="1968"/>
              <a:ext cx="96" cy="96"/>
              <a:chOff x="240" y="4176"/>
              <a:chExt cx="192" cy="192"/>
            </a:xfrm>
          </p:grpSpPr>
          <p:sp>
            <p:nvSpPr>
              <p:cNvPr id="298025" name="Oval 41">
                <a:extLst>
                  <a:ext uri="{FF2B5EF4-FFF2-40B4-BE49-F238E27FC236}">
                    <a16:creationId xmlns:a16="http://schemas.microsoft.com/office/drawing/2014/main" id="{24D48A8C-2563-8640-92D8-E37517FDF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4231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298026" name="Rectangle 42">
                <a:extLst>
                  <a:ext uri="{FF2B5EF4-FFF2-40B4-BE49-F238E27FC236}">
                    <a16:creationId xmlns:a16="http://schemas.microsoft.com/office/drawing/2014/main" id="{EAB4267F-D8FD-024C-BDBD-82C7AD2C5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" y="4183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</p:grpSp>
      </p:grpSp>
      <p:sp>
        <p:nvSpPr>
          <p:cNvPr id="298028" name="Text Box 44">
            <a:extLst>
              <a:ext uri="{FF2B5EF4-FFF2-40B4-BE49-F238E27FC236}">
                <a16:creationId xmlns:a16="http://schemas.microsoft.com/office/drawing/2014/main" id="{30A201BD-F8CC-2E45-891F-7D83C668D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2366963"/>
            <a:ext cx="3963987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4" rIns="45784">
            <a:spAutoFit/>
          </a:bodyPr>
          <a:lstStyle/>
          <a:p>
            <a:pPr>
              <a:defRPr/>
            </a:pPr>
            <a:r>
              <a:rPr lang="en-US" sz="2403" dirty="0" err="1">
                <a:latin typeface="Courier New" pitchFamily="49" charset="0"/>
              </a:rPr>
              <a:t>eq</a:t>
            </a:r>
            <a:r>
              <a:rPr lang="en-US" sz="2403" dirty="0">
                <a:latin typeface="Courier New" pitchFamily="49" charset="0"/>
              </a:rPr>
              <a:t> = (a&amp;&amp;b)||(!a&amp;&amp;!b)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B80C6D9-13BF-5645-A26A-F1C9B98C6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52500"/>
              </p:ext>
            </p:extLst>
          </p:nvPr>
        </p:nvGraphicFramePr>
        <p:xfrm>
          <a:off x="1682982" y="4195827"/>
          <a:ext cx="3195240" cy="2040301"/>
        </p:xfrm>
        <a:graphic>
          <a:graphicData uri="http://schemas.openxmlformats.org/drawingml/2006/table">
            <a:tbl>
              <a:tblPr/>
              <a:tblGrid>
                <a:gridCol w="106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eq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72834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52CCB62-932D-7142-A46D-C6DAFB45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5" y="107950"/>
            <a:ext cx="8042275" cy="963613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Word Equality</a:t>
            </a:r>
          </a:p>
        </p:txBody>
      </p:sp>
      <p:grpSp>
        <p:nvGrpSpPr>
          <p:cNvPr id="21506" name="Group 4">
            <a:extLst>
              <a:ext uri="{FF2B5EF4-FFF2-40B4-BE49-F238E27FC236}">
                <a16:creationId xmlns:a16="http://schemas.microsoft.com/office/drawing/2014/main" id="{9DAFEE18-8C71-8E45-AF89-270F6C8CE845}"/>
              </a:ext>
            </a:extLst>
          </p:cNvPr>
          <p:cNvGrpSpPr>
            <a:grpSpLocks/>
          </p:cNvGrpSpPr>
          <p:nvPr/>
        </p:nvGrpSpPr>
        <p:grpSpPr bwMode="auto">
          <a:xfrm>
            <a:off x="638175" y="1527175"/>
            <a:ext cx="4545013" cy="4154488"/>
            <a:chOff x="1071" y="384"/>
            <a:chExt cx="2859" cy="2613"/>
          </a:xfrm>
        </p:grpSpPr>
        <p:sp>
          <p:nvSpPr>
            <p:cNvPr id="299013" name="Freeform 5">
              <a:extLst>
                <a:ext uri="{FF2B5EF4-FFF2-40B4-BE49-F238E27FC236}">
                  <a16:creationId xmlns:a16="http://schemas.microsoft.com/office/drawing/2014/main" id="{F9BF881A-B8D8-0E41-BFF2-77747E18F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1776"/>
              <a:ext cx="864" cy="964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14" name="Text Box 6">
              <a:extLst>
                <a:ext uri="{FF2B5EF4-FFF2-40B4-BE49-F238E27FC236}">
                  <a16:creationId xmlns:a16="http://schemas.microsoft.com/office/drawing/2014/main" id="{B2F83003-75B4-4543-B3B8-04C9B26DE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" y="384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 dirty="0"/>
                <a:t>b</a:t>
              </a:r>
              <a:r>
                <a:rPr lang="en-US" sz="1602" b="0" baseline="-25000" dirty="0"/>
                <a:t>63</a:t>
              </a:r>
            </a:p>
          </p:txBody>
        </p:sp>
        <p:sp>
          <p:nvSpPr>
            <p:cNvPr id="299015" name="Rectangle 7">
              <a:extLst>
                <a:ext uri="{FF2B5EF4-FFF2-40B4-BE49-F238E27FC236}">
                  <a16:creationId xmlns:a16="http://schemas.microsoft.com/office/drawing/2014/main" id="{85C151BF-E9FD-9448-AA30-0B1FDA80E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84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sz="1602" b="0"/>
                <a:t>Bit equal</a:t>
              </a:r>
            </a:p>
          </p:txBody>
        </p:sp>
        <p:sp>
          <p:nvSpPr>
            <p:cNvPr id="299016" name="Line 8">
              <a:extLst>
                <a:ext uri="{FF2B5EF4-FFF2-40B4-BE49-F238E27FC236}">
                  <a16:creationId xmlns:a16="http://schemas.microsoft.com/office/drawing/2014/main" id="{A7F1FC26-F6AE-3F4D-8A5E-2E8D02817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480"/>
              <a:ext cx="1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17" name="Line 9">
              <a:extLst>
                <a:ext uri="{FF2B5EF4-FFF2-40B4-BE49-F238E27FC236}">
                  <a16:creationId xmlns:a16="http://schemas.microsoft.com/office/drawing/2014/main" id="{FBC7A6F4-6A4A-D641-9776-F200D5B05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768"/>
              <a:ext cx="1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18" name="Text Box 10">
              <a:extLst>
                <a:ext uri="{FF2B5EF4-FFF2-40B4-BE49-F238E27FC236}">
                  <a16:creationId xmlns:a16="http://schemas.microsoft.com/office/drawing/2014/main" id="{82815C24-8527-2349-A5DB-88B9CCAFD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672"/>
              <a:ext cx="261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 dirty="0"/>
                <a:t>a</a:t>
              </a:r>
              <a:r>
                <a:rPr lang="en-US" sz="1602" b="0" baseline="-25000" dirty="0"/>
                <a:t>63</a:t>
              </a:r>
            </a:p>
          </p:txBody>
        </p:sp>
        <p:sp>
          <p:nvSpPr>
            <p:cNvPr id="299019" name="Rectangle 11">
              <a:extLst>
                <a:ext uri="{FF2B5EF4-FFF2-40B4-BE49-F238E27FC236}">
                  <a16:creationId xmlns:a16="http://schemas.microsoft.com/office/drawing/2014/main" id="{E453B110-016D-EB4F-991C-863C34444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84"/>
              <a:ext cx="3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2" b="0" dirty="0"/>
                <a:t>eq</a:t>
              </a:r>
              <a:r>
                <a:rPr lang="en-US" sz="1602" b="0" baseline="-25000" dirty="0"/>
                <a:t>63</a:t>
              </a:r>
            </a:p>
          </p:txBody>
        </p:sp>
        <p:sp>
          <p:nvSpPr>
            <p:cNvPr id="299020" name="Text Box 12">
              <a:extLst>
                <a:ext uri="{FF2B5EF4-FFF2-40B4-BE49-F238E27FC236}">
                  <a16:creationId xmlns:a16="http://schemas.microsoft.com/office/drawing/2014/main" id="{1F45E8FF-FA12-3343-8262-191BA85F6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" y="864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 dirty="0"/>
                <a:t>b</a:t>
              </a:r>
              <a:r>
                <a:rPr lang="en-US" sz="1602" b="0" baseline="-25000" dirty="0"/>
                <a:t>62</a:t>
              </a:r>
            </a:p>
          </p:txBody>
        </p:sp>
        <p:sp>
          <p:nvSpPr>
            <p:cNvPr id="299021" name="Rectangle 13">
              <a:extLst>
                <a:ext uri="{FF2B5EF4-FFF2-40B4-BE49-F238E27FC236}">
                  <a16:creationId xmlns:a16="http://schemas.microsoft.com/office/drawing/2014/main" id="{EB4904FF-A8AD-2A4B-B9EE-D5CC33C3F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864"/>
              <a:ext cx="624" cy="47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sz="1602" b="0"/>
                <a:t>Bit equal</a:t>
              </a:r>
            </a:p>
          </p:txBody>
        </p:sp>
        <p:sp>
          <p:nvSpPr>
            <p:cNvPr id="299022" name="Line 14">
              <a:extLst>
                <a:ext uri="{FF2B5EF4-FFF2-40B4-BE49-F238E27FC236}">
                  <a16:creationId xmlns:a16="http://schemas.microsoft.com/office/drawing/2014/main" id="{6E7DD4DB-8E62-6B4C-ABC3-88A9D40BB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960"/>
              <a:ext cx="1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23" name="Line 15">
              <a:extLst>
                <a:ext uri="{FF2B5EF4-FFF2-40B4-BE49-F238E27FC236}">
                  <a16:creationId xmlns:a16="http://schemas.microsoft.com/office/drawing/2014/main" id="{C17F8C97-1EC7-FA4D-AC73-B3BC5EAB6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48"/>
              <a:ext cx="1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24" name="Text Box 16">
              <a:extLst>
                <a:ext uri="{FF2B5EF4-FFF2-40B4-BE49-F238E27FC236}">
                  <a16:creationId xmlns:a16="http://schemas.microsoft.com/office/drawing/2014/main" id="{BEAE5B4C-5987-9247-A195-99774BB4F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1152"/>
              <a:ext cx="261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 dirty="0"/>
                <a:t>a</a:t>
              </a:r>
              <a:r>
                <a:rPr lang="en-US" sz="1602" b="0" baseline="-25000" dirty="0"/>
                <a:t>62</a:t>
              </a:r>
            </a:p>
          </p:txBody>
        </p:sp>
        <p:sp>
          <p:nvSpPr>
            <p:cNvPr id="299025" name="Rectangle 17">
              <a:extLst>
                <a:ext uri="{FF2B5EF4-FFF2-40B4-BE49-F238E27FC236}">
                  <a16:creationId xmlns:a16="http://schemas.microsoft.com/office/drawing/2014/main" id="{69C73EFF-746A-1D4B-9FDB-474F872E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864"/>
              <a:ext cx="3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2" b="0" dirty="0"/>
                <a:t>eq</a:t>
              </a:r>
              <a:r>
                <a:rPr lang="en-US" sz="1602" b="0" baseline="-25000" dirty="0"/>
                <a:t>62</a:t>
              </a:r>
            </a:p>
          </p:txBody>
        </p:sp>
        <p:sp>
          <p:nvSpPr>
            <p:cNvPr id="299026" name="Text Box 18">
              <a:extLst>
                <a:ext uri="{FF2B5EF4-FFF2-40B4-BE49-F238E27FC236}">
                  <a16:creationId xmlns:a16="http://schemas.microsoft.com/office/drawing/2014/main" id="{FAE3B523-DDDB-F44A-BFD0-9B29CA349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" y="2016"/>
              <a:ext cx="22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/>
                <a:t>b</a:t>
              </a:r>
              <a:r>
                <a:rPr lang="en-US" sz="1602" b="0" baseline="-25000"/>
                <a:t>1</a:t>
              </a:r>
            </a:p>
          </p:txBody>
        </p:sp>
        <p:sp>
          <p:nvSpPr>
            <p:cNvPr id="299027" name="Rectangle 19">
              <a:extLst>
                <a:ext uri="{FF2B5EF4-FFF2-40B4-BE49-F238E27FC236}">
                  <a16:creationId xmlns:a16="http://schemas.microsoft.com/office/drawing/2014/main" id="{7F736B76-D0E8-EA4A-A978-751AE5CE2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01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sz="1602" b="0"/>
                <a:t>Bit equal</a:t>
              </a:r>
            </a:p>
          </p:txBody>
        </p:sp>
        <p:sp>
          <p:nvSpPr>
            <p:cNvPr id="299028" name="Line 20">
              <a:extLst>
                <a:ext uri="{FF2B5EF4-FFF2-40B4-BE49-F238E27FC236}">
                  <a16:creationId xmlns:a16="http://schemas.microsoft.com/office/drawing/2014/main" id="{C66FFBC1-3443-BC4B-A773-38D048B82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12"/>
              <a:ext cx="1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29" name="Line 21">
              <a:extLst>
                <a:ext uri="{FF2B5EF4-FFF2-40B4-BE49-F238E27FC236}">
                  <a16:creationId xmlns:a16="http://schemas.microsoft.com/office/drawing/2014/main" id="{ADA58423-A405-454E-8701-329AC1A31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400"/>
              <a:ext cx="1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30" name="Text Box 22">
              <a:extLst>
                <a:ext uri="{FF2B5EF4-FFF2-40B4-BE49-F238E27FC236}">
                  <a16:creationId xmlns:a16="http://schemas.microsoft.com/office/drawing/2014/main" id="{4351BC47-24E7-E74E-9D2F-3220FDDD5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4" y="2304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/>
                <a:t>a</a:t>
              </a:r>
              <a:r>
                <a:rPr lang="en-US" sz="1602" b="0" baseline="-25000"/>
                <a:t>1</a:t>
              </a:r>
            </a:p>
          </p:txBody>
        </p:sp>
        <p:sp>
          <p:nvSpPr>
            <p:cNvPr id="299031" name="Rectangle 23">
              <a:extLst>
                <a:ext uri="{FF2B5EF4-FFF2-40B4-BE49-F238E27FC236}">
                  <a16:creationId xmlns:a16="http://schemas.microsoft.com/office/drawing/2014/main" id="{56FA66ED-AB7D-D844-9AF8-68FAA0004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2016"/>
              <a:ext cx="37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2" b="0"/>
                <a:t>eq</a:t>
              </a:r>
              <a:r>
                <a:rPr lang="en-US" sz="1602" b="0" baseline="-25000"/>
                <a:t>1</a:t>
              </a:r>
            </a:p>
          </p:txBody>
        </p:sp>
        <p:sp>
          <p:nvSpPr>
            <p:cNvPr id="299032" name="Text Box 24">
              <a:extLst>
                <a:ext uri="{FF2B5EF4-FFF2-40B4-BE49-F238E27FC236}">
                  <a16:creationId xmlns:a16="http://schemas.microsoft.com/office/drawing/2014/main" id="{FF0721CF-7AE4-BE47-BAFA-A17F6AB36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" y="2496"/>
              <a:ext cx="22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/>
                <a:t>b</a:t>
              </a:r>
              <a:r>
                <a:rPr lang="en-US" sz="1602" b="0" baseline="-25000"/>
                <a:t>0</a:t>
              </a:r>
            </a:p>
          </p:txBody>
        </p:sp>
        <p:sp>
          <p:nvSpPr>
            <p:cNvPr id="299033" name="Rectangle 25">
              <a:extLst>
                <a:ext uri="{FF2B5EF4-FFF2-40B4-BE49-F238E27FC236}">
                  <a16:creationId xmlns:a16="http://schemas.microsoft.com/office/drawing/2014/main" id="{4CDCF8AC-98FA-C24B-BE63-18DFBB1D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96"/>
              <a:ext cx="624" cy="48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sz="1602" b="0"/>
                <a:t>Bit equal</a:t>
              </a:r>
            </a:p>
          </p:txBody>
        </p:sp>
        <p:sp>
          <p:nvSpPr>
            <p:cNvPr id="299034" name="Line 26">
              <a:extLst>
                <a:ext uri="{FF2B5EF4-FFF2-40B4-BE49-F238E27FC236}">
                  <a16:creationId xmlns:a16="http://schemas.microsoft.com/office/drawing/2014/main" id="{7E00CCC6-9D4C-4740-BF1C-7B24DFD61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92"/>
              <a:ext cx="1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35" name="Line 27">
              <a:extLst>
                <a:ext uri="{FF2B5EF4-FFF2-40B4-BE49-F238E27FC236}">
                  <a16:creationId xmlns:a16="http://schemas.microsoft.com/office/drawing/2014/main" id="{25838198-76B2-F54F-8243-A538C81F3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880"/>
              <a:ext cx="1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36" name="Text Box 28">
              <a:extLst>
                <a:ext uri="{FF2B5EF4-FFF2-40B4-BE49-F238E27FC236}">
                  <a16:creationId xmlns:a16="http://schemas.microsoft.com/office/drawing/2014/main" id="{3FA57B6E-2529-514D-8EA3-9B4403DE9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4" y="2784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/>
                <a:t>a</a:t>
              </a:r>
              <a:r>
                <a:rPr lang="en-US" sz="1602" b="0" baseline="-25000"/>
                <a:t>0</a:t>
              </a:r>
            </a:p>
          </p:txBody>
        </p:sp>
        <p:sp>
          <p:nvSpPr>
            <p:cNvPr id="299037" name="Rectangle 29">
              <a:extLst>
                <a:ext uri="{FF2B5EF4-FFF2-40B4-BE49-F238E27FC236}">
                  <a16:creationId xmlns:a16="http://schemas.microsoft.com/office/drawing/2014/main" id="{6C7A42DD-5695-3D46-89AC-A3E1B2CA1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2496"/>
              <a:ext cx="37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2" b="0"/>
                <a:t>eq</a:t>
              </a:r>
              <a:r>
                <a:rPr lang="en-US" sz="1602" b="0" baseline="-25000"/>
                <a:t>0</a:t>
              </a:r>
            </a:p>
          </p:txBody>
        </p:sp>
        <p:grpSp>
          <p:nvGrpSpPr>
            <p:cNvPr id="21543" name="Group 30">
              <a:extLst>
                <a:ext uri="{FF2B5EF4-FFF2-40B4-BE49-F238E27FC236}">
                  <a16:creationId xmlns:a16="http://schemas.microsoft.com/office/drawing/2014/main" id="{3FC2FE09-2DC9-FE4D-9F63-8D4092A7E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488"/>
              <a:ext cx="96" cy="384"/>
              <a:chOff x="1776" y="1440"/>
              <a:chExt cx="96" cy="384"/>
            </a:xfrm>
          </p:grpSpPr>
          <p:grpSp>
            <p:nvGrpSpPr>
              <p:cNvPr id="21562" name="Group 31">
                <a:extLst>
                  <a:ext uri="{FF2B5EF4-FFF2-40B4-BE49-F238E27FC236}">
                    <a16:creationId xmlns:a16="http://schemas.microsoft.com/office/drawing/2014/main" id="{1F5AB60E-4CB1-BD48-9540-099B38575B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40" name="Oval 32">
                  <a:extLst>
                    <a:ext uri="{FF2B5EF4-FFF2-40B4-BE49-F238E27FC236}">
                      <a16:creationId xmlns:a16="http://schemas.microsoft.com/office/drawing/2014/main" id="{3C156A7C-C8E0-DC4E-A8D1-B7F81B76E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31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299041" name="Rectangle 33">
                  <a:extLst>
                    <a:ext uri="{FF2B5EF4-FFF2-40B4-BE49-F238E27FC236}">
                      <a16:creationId xmlns:a16="http://schemas.microsoft.com/office/drawing/2014/main" id="{E42CF3F0-FED5-8449-9D32-B4C778BAE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4183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</p:grpSp>
          <p:grpSp>
            <p:nvGrpSpPr>
              <p:cNvPr id="21563" name="Group 34">
                <a:extLst>
                  <a:ext uri="{FF2B5EF4-FFF2-40B4-BE49-F238E27FC236}">
                    <a16:creationId xmlns:a16="http://schemas.microsoft.com/office/drawing/2014/main" id="{0BA7A9FF-5F3D-8E45-A5DC-8827E0BF3E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43" name="Oval 35">
                  <a:extLst>
                    <a:ext uri="{FF2B5EF4-FFF2-40B4-BE49-F238E27FC236}">
                      <a16:creationId xmlns:a16="http://schemas.microsoft.com/office/drawing/2014/main" id="{8CC5D0A8-DD4F-0B4B-A71D-179B5D73C7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299044" name="Rectangle 36">
                  <a:extLst>
                    <a:ext uri="{FF2B5EF4-FFF2-40B4-BE49-F238E27FC236}">
                      <a16:creationId xmlns:a16="http://schemas.microsoft.com/office/drawing/2014/main" id="{56875816-89E3-2343-A320-336756D0C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</p:grpSp>
          <p:grpSp>
            <p:nvGrpSpPr>
              <p:cNvPr id="21564" name="Group 37">
                <a:extLst>
                  <a:ext uri="{FF2B5EF4-FFF2-40B4-BE49-F238E27FC236}">
                    <a16:creationId xmlns:a16="http://schemas.microsoft.com/office/drawing/2014/main" id="{098CB697-39E4-8A4D-AD25-DA613B11B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46" name="Oval 38">
                  <a:extLst>
                    <a:ext uri="{FF2B5EF4-FFF2-40B4-BE49-F238E27FC236}">
                      <a16:creationId xmlns:a16="http://schemas.microsoft.com/office/drawing/2014/main" id="{081EA0E0-7260-6D4B-9626-E67B828BA9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299047" name="Rectangle 39">
                  <a:extLst>
                    <a:ext uri="{FF2B5EF4-FFF2-40B4-BE49-F238E27FC236}">
                      <a16:creationId xmlns:a16="http://schemas.microsoft.com/office/drawing/2014/main" id="{AE1AC3A4-8A3B-1B46-80D1-F9E2DC429A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</p:grpSp>
        </p:grpSp>
        <p:sp>
          <p:nvSpPr>
            <p:cNvPr id="299048" name="Line 40">
              <a:extLst>
                <a:ext uri="{FF2B5EF4-FFF2-40B4-BE49-F238E27FC236}">
                  <a16:creationId xmlns:a16="http://schemas.microsoft.com/office/drawing/2014/main" id="{A8F97B6C-47C5-3C4C-976E-8BCFB241E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676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49" name="Freeform 41">
              <a:extLst>
                <a:ext uri="{FF2B5EF4-FFF2-40B4-BE49-F238E27FC236}">
                  <a16:creationId xmlns:a16="http://schemas.microsoft.com/office/drawing/2014/main" id="{77109126-9DAD-0B49-8E1A-89633B044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" y="1536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50" name="Freeform 42">
              <a:extLst>
                <a:ext uri="{FF2B5EF4-FFF2-40B4-BE49-F238E27FC236}">
                  <a16:creationId xmlns:a16="http://schemas.microsoft.com/office/drawing/2014/main" id="{D19C4798-6C9E-454F-AF50-F49FF65D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" y="1536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51" name="Freeform 43">
              <a:extLst>
                <a:ext uri="{FF2B5EF4-FFF2-40B4-BE49-F238E27FC236}">
                  <a16:creationId xmlns:a16="http://schemas.microsoft.com/office/drawing/2014/main" id="{C8DD94E3-82DF-C846-BD42-C339BAF40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624"/>
              <a:ext cx="528" cy="9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0"/>
                </a:cxn>
                <a:cxn ang="0">
                  <a:pos x="432" y="960"/>
                </a:cxn>
                <a:cxn ang="0">
                  <a:pos x="528" y="960"/>
                </a:cxn>
              </a:cxnLst>
              <a:rect l="0" t="0" r="r" b="b"/>
              <a:pathLst>
                <a:path w="528" h="960">
                  <a:moveTo>
                    <a:pt x="0" y="0"/>
                  </a:moveTo>
                  <a:lnTo>
                    <a:pt x="432" y="0"/>
                  </a:lnTo>
                  <a:lnTo>
                    <a:pt x="432" y="960"/>
                  </a:lnTo>
                  <a:lnTo>
                    <a:pt x="528" y="96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52" name="Freeform 44">
              <a:extLst>
                <a:ext uri="{FF2B5EF4-FFF2-40B4-BE49-F238E27FC236}">
                  <a16:creationId xmlns:a16="http://schemas.microsoft.com/office/drawing/2014/main" id="{5D37DA4B-325F-CE47-83F9-B48E7AED692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60" y="624"/>
              <a:ext cx="864" cy="964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672" y="960"/>
                </a:cxn>
                <a:cxn ang="0">
                  <a:pos x="672" y="0"/>
                </a:cxn>
                <a:cxn ang="0">
                  <a:pos x="864" y="0"/>
                </a:cxn>
              </a:cxnLst>
              <a:rect l="0" t="0" r="r" b="b"/>
              <a:pathLst>
                <a:path w="864" h="960">
                  <a:moveTo>
                    <a:pt x="0" y="960"/>
                  </a:moveTo>
                  <a:lnTo>
                    <a:pt x="672" y="960"/>
                  </a:lnTo>
                  <a:lnTo>
                    <a:pt x="672" y="0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53" name="Freeform 45">
              <a:extLst>
                <a:ext uri="{FF2B5EF4-FFF2-40B4-BE49-F238E27FC236}">
                  <a16:creationId xmlns:a16="http://schemas.microsoft.com/office/drawing/2014/main" id="{C8E9614C-C8FB-C643-8BC1-50022E5B1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1104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54" name="Freeform 46">
              <a:extLst>
                <a:ext uri="{FF2B5EF4-FFF2-40B4-BE49-F238E27FC236}">
                  <a16:creationId xmlns:a16="http://schemas.microsoft.com/office/drawing/2014/main" id="{DBFC983D-34B9-B045-83FB-3D79171B241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60" y="1728"/>
              <a:ext cx="864" cy="5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6" y="0"/>
                </a:cxn>
                <a:cxn ang="0">
                  <a:pos x="576" y="528"/>
                </a:cxn>
                <a:cxn ang="0">
                  <a:pos x="864" y="528"/>
                </a:cxn>
              </a:cxnLst>
              <a:rect l="0" t="0" r="r" b="b"/>
              <a:pathLst>
                <a:path w="864" h="528">
                  <a:moveTo>
                    <a:pt x="0" y="0"/>
                  </a:moveTo>
                  <a:lnTo>
                    <a:pt x="576" y="0"/>
                  </a:lnTo>
                  <a:lnTo>
                    <a:pt x="576" y="528"/>
                  </a:lnTo>
                  <a:lnTo>
                    <a:pt x="864" y="52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grpSp>
          <p:nvGrpSpPr>
            <p:cNvPr id="21551" name="Group 47">
              <a:extLst>
                <a:ext uri="{FF2B5EF4-FFF2-40B4-BE49-F238E27FC236}">
                  <a16:creationId xmlns:a16="http://schemas.microsoft.com/office/drawing/2014/main" id="{CFFC282B-F59C-8649-9F89-3ECAD2ABA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488"/>
              <a:ext cx="96" cy="384"/>
              <a:chOff x="1776" y="1440"/>
              <a:chExt cx="96" cy="384"/>
            </a:xfrm>
          </p:grpSpPr>
          <p:grpSp>
            <p:nvGrpSpPr>
              <p:cNvPr id="21553" name="Group 48">
                <a:extLst>
                  <a:ext uri="{FF2B5EF4-FFF2-40B4-BE49-F238E27FC236}">
                    <a16:creationId xmlns:a16="http://schemas.microsoft.com/office/drawing/2014/main" id="{E651B952-45B3-A744-AB92-002E0E7138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440"/>
                <a:ext cx="96" cy="96"/>
                <a:chOff x="240" y="4176"/>
                <a:chExt cx="192" cy="192"/>
              </a:xfrm>
            </p:grpSpPr>
            <p:sp>
              <p:nvSpPr>
                <p:cNvPr id="299057" name="Oval 49">
                  <a:extLst>
                    <a:ext uri="{FF2B5EF4-FFF2-40B4-BE49-F238E27FC236}">
                      <a16:creationId xmlns:a16="http://schemas.microsoft.com/office/drawing/2014/main" id="{DA8C8550-BE17-5243-9620-10F757E800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31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299058" name="Rectangle 50">
                  <a:extLst>
                    <a:ext uri="{FF2B5EF4-FFF2-40B4-BE49-F238E27FC236}">
                      <a16:creationId xmlns:a16="http://schemas.microsoft.com/office/drawing/2014/main" id="{E22E4991-068A-544F-BDB4-5ADF522B42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4183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</p:grpSp>
          <p:grpSp>
            <p:nvGrpSpPr>
              <p:cNvPr id="21554" name="Group 51">
                <a:extLst>
                  <a:ext uri="{FF2B5EF4-FFF2-40B4-BE49-F238E27FC236}">
                    <a16:creationId xmlns:a16="http://schemas.microsoft.com/office/drawing/2014/main" id="{11648582-D441-FA4B-BE4A-286F1BE0FA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240" y="4176"/>
                <a:chExt cx="192" cy="192"/>
              </a:xfrm>
            </p:grpSpPr>
            <p:sp>
              <p:nvSpPr>
                <p:cNvPr id="299060" name="Oval 52">
                  <a:extLst>
                    <a:ext uri="{FF2B5EF4-FFF2-40B4-BE49-F238E27FC236}">
                      <a16:creationId xmlns:a16="http://schemas.microsoft.com/office/drawing/2014/main" id="{27DC1B40-5235-A44F-964D-0271A59BE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299061" name="Rectangle 53">
                  <a:extLst>
                    <a:ext uri="{FF2B5EF4-FFF2-40B4-BE49-F238E27FC236}">
                      <a16:creationId xmlns:a16="http://schemas.microsoft.com/office/drawing/2014/main" id="{B138EA1B-086B-7A4D-A92D-10EF4C1C8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</p:grpSp>
          <p:grpSp>
            <p:nvGrpSpPr>
              <p:cNvPr id="21555" name="Group 54">
                <a:extLst>
                  <a:ext uri="{FF2B5EF4-FFF2-40B4-BE49-F238E27FC236}">
                    <a16:creationId xmlns:a16="http://schemas.microsoft.com/office/drawing/2014/main" id="{59EDB270-C226-F547-83A2-654FE60864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728"/>
                <a:ext cx="96" cy="96"/>
                <a:chOff x="240" y="4176"/>
                <a:chExt cx="192" cy="192"/>
              </a:xfrm>
            </p:grpSpPr>
            <p:sp>
              <p:nvSpPr>
                <p:cNvPr id="299063" name="Oval 55">
                  <a:extLst>
                    <a:ext uri="{FF2B5EF4-FFF2-40B4-BE49-F238E27FC236}">
                      <a16:creationId xmlns:a16="http://schemas.microsoft.com/office/drawing/2014/main" id="{7731F05D-417D-A549-90AC-5695E7E017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299064" name="Rectangle 56">
                  <a:extLst>
                    <a:ext uri="{FF2B5EF4-FFF2-40B4-BE49-F238E27FC236}">
                      <a16:creationId xmlns:a16="http://schemas.microsoft.com/office/drawing/2014/main" id="{0E43514C-4DC3-014F-9BAF-AABA2A7ABE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</p:grpSp>
        </p:grpSp>
        <p:sp>
          <p:nvSpPr>
            <p:cNvPr id="299065" name="Rectangle 57">
              <a:extLst>
                <a:ext uri="{FF2B5EF4-FFF2-40B4-BE49-F238E27FC236}">
                  <a16:creationId xmlns:a16="http://schemas.microsoft.com/office/drawing/2014/main" id="{E41209EA-1A0C-084A-9263-0C006BFAD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84"/>
              <a:ext cx="3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2" b="0"/>
                <a:t>Eq</a:t>
              </a:r>
              <a:endParaRPr lang="en-US" sz="1602" b="0" baseline="-25000"/>
            </a:p>
          </p:txBody>
        </p:sp>
      </p:grpSp>
      <p:grpSp>
        <p:nvGrpSpPr>
          <p:cNvPr id="21507" name="Group 58">
            <a:extLst>
              <a:ext uri="{FF2B5EF4-FFF2-40B4-BE49-F238E27FC236}">
                <a16:creationId xmlns:a16="http://schemas.microsoft.com/office/drawing/2014/main" id="{8D219FF2-FC3C-7749-B7AD-021C141137C3}"/>
              </a:ext>
            </a:extLst>
          </p:cNvPr>
          <p:cNvGrpSpPr>
            <a:grpSpLocks/>
          </p:cNvGrpSpPr>
          <p:nvPr/>
        </p:nvGrpSpPr>
        <p:grpSpPr bwMode="auto">
          <a:xfrm>
            <a:off x="5341938" y="1527175"/>
            <a:ext cx="2678112" cy="1125538"/>
            <a:chOff x="3926" y="1800"/>
            <a:chExt cx="1685" cy="708"/>
          </a:xfrm>
        </p:grpSpPr>
        <p:sp>
          <p:nvSpPr>
            <p:cNvPr id="299067" name="Rectangle 59">
              <a:extLst>
                <a:ext uri="{FF2B5EF4-FFF2-40B4-BE49-F238E27FC236}">
                  <a16:creationId xmlns:a16="http://schemas.microsoft.com/office/drawing/2014/main" id="{C9341C1C-35E3-134F-B0A8-CD5AE1C80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824"/>
              <a:ext cx="716" cy="57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557" tIns="45779" rIns="91557" bIns="45779" anchor="ctr"/>
            <a:lstStyle/>
            <a:p>
              <a:pPr eaLnBrk="1" hangingPunct="1">
                <a:defRPr/>
              </a:pPr>
              <a:r>
                <a:rPr lang="en-US" sz="2403" b="0"/>
                <a:t>=</a:t>
              </a:r>
            </a:p>
          </p:txBody>
        </p:sp>
        <p:sp>
          <p:nvSpPr>
            <p:cNvPr id="299068" name="Line 60">
              <a:extLst>
                <a:ext uri="{FF2B5EF4-FFF2-40B4-BE49-F238E27FC236}">
                  <a16:creationId xmlns:a16="http://schemas.microsoft.com/office/drawing/2014/main" id="{4CBB2AB5-2528-174A-BC99-C3DF1CE57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920"/>
              <a:ext cx="2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69" name="Line 61">
              <a:extLst>
                <a:ext uri="{FF2B5EF4-FFF2-40B4-BE49-F238E27FC236}">
                  <a16:creationId xmlns:a16="http://schemas.microsoft.com/office/drawing/2014/main" id="{533C8BE5-B29D-A248-8025-8074B5C00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04"/>
              <a:ext cx="2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70" name="Line 62">
              <a:extLst>
                <a:ext uri="{FF2B5EF4-FFF2-40B4-BE49-F238E27FC236}">
                  <a16:creationId xmlns:a16="http://schemas.microsoft.com/office/drawing/2014/main" id="{418C679C-83A7-E64C-86AC-D8F12EBA5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112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99071" name="Text Box 63">
              <a:extLst>
                <a:ext uri="{FF2B5EF4-FFF2-40B4-BE49-F238E27FC236}">
                  <a16:creationId xmlns:a16="http://schemas.microsoft.com/office/drawing/2014/main" id="{6DEBF5FE-8855-9A4F-8AA1-34A5E0686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1800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403" b="0"/>
                <a:t>B</a:t>
              </a:r>
            </a:p>
          </p:txBody>
        </p:sp>
        <p:sp>
          <p:nvSpPr>
            <p:cNvPr id="299072" name="Text Box 64">
              <a:extLst>
                <a:ext uri="{FF2B5EF4-FFF2-40B4-BE49-F238E27FC236}">
                  <a16:creationId xmlns:a16="http://schemas.microsoft.com/office/drawing/2014/main" id="{6AE7DE3B-2F9B-914E-B47D-EFCC10C3F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217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403" b="0"/>
                <a:t>A</a:t>
              </a:r>
            </a:p>
          </p:txBody>
        </p:sp>
        <p:sp>
          <p:nvSpPr>
            <p:cNvPr id="299073" name="Text Box 65">
              <a:extLst>
                <a:ext uri="{FF2B5EF4-FFF2-40B4-BE49-F238E27FC236}">
                  <a16:creationId xmlns:a16="http://schemas.microsoft.com/office/drawing/2014/main" id="{E1AD7A80-F42A-6944-8A79-F3257DC2C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872"/>
              <a:ext cx="331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403" b="0"/>
                <a:t>Eq</a:t>
              </a:r>
            </a:p>
          </p:txBody>
        </p:sp>
      </p:grpSp>
      <p:sp>
        <p:nvSpPr>
          <p:cNvPr id="299074" name="Text Box 66">
            <a:extLst>
              <a:ext uri="{FF2B5EF4-FFF2-40B4-BE49-F238E27FC236}">
                <a16:creationId xmlns:a16="http://schemas.microsoft.com/office/drawing/2014/main" id="{D953253B-EB98-1841-8B5D-1BDD99C92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1179513"/>
            <a:ext cx="3741738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4" rIns="45784">
            <a:spAutoFit/>
          </a:bodyPr>
          <a:lstStyle/>
          <a:p>
            <a:pPr>
              <a:defRPr/>
            </a:pPr>
            <a:r>
              <a:rPr lang="en-US" sz="2403"/>
              <a:t>Word-Level Representation</a:t>
            </a:r>
          </a:p>
        </p:txBody>
      </p:sp>
      <p:sp>
        <p:nvSpPr>
          <p:cNvPr id="299075" name="Text Box 67">
            <a:extLst>
              <a:ext uri="{FF2B5EF4-FFF2-40B4-BE49-F238E27FC236}">
                <a16:creationId xmlns:a16="http://schemas.microsoft.com/office/drawing/2014/main" id="{6B8C9977-F953-8B42-94A5-C78C7E3FA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5" y="3435350"/>
            <a:ext cx="3414713" cy="463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4" rIns="45784">
            <a:spAutoFit/>
          </a:bodyPr>
          <a:lstStyle/>
          <a:p>
            <a:pPr>
              <a:defRPr/>
            </a:pPr>
            <a:r>
              <a:rPr lang="en-US" sz="2403">
                <a:latin typeface="Courier New" pitchFamily="49" charset="0"/>
              </a:rPr>
              <a:t>bool Eq = (A == B)</a:t>
            </a:r>
          </a:p>
        </p:txBody>
      </p:sp>
      <p:sp>
        <p:nvSpPr>
          <p:cNvPr id="299076" name="Text Box 68">
            <a:extLst>
              <a:ext uri="{FF2B5EF4-FFF2-40B4-BE49-F238E27FC236}">
                <a16:creationId xmlns:a16="http://schemas.microsoft.com/office/drawing/2014/main" id="{A0CCFD0E-84E1-2442-A916-450A24D07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2978150"/>
            <a:ext cx="2819400" cy="4619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4" rIns="45784">
            <a:spAutoFit/>
          </a:bodyPr>
          <a:lstStyle/>
          <a:p>
            <a:pPr>
              <a:defRPr/>
            </a:pPr>
            <a:r>
              <a:rPr lang="en-US" sz="2403"/>
              <a:t>HCL Representation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BA2F3C6-D4E7-E045-B477-7AFFC137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Bit-Level Multiplexor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5C0EF5D-18F7-8E44-ABF1-DABD176F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4606" y="4103735"/>
            <a:ext cx="6110287" cy="2092325"/>
          </a:xfrm>
        </p:spPr>
        <p:txBody>
          <a:bodyPr/>
          <a:lstStyle/>
          <a:p>
            <a:pPr lvl="1"/>
            <a:r>
              <a:rPr lang="en-US" altLang="en-US" b="0" dirty="0">
                <a:latin typeface="Franklin Gothic Book" panose="020B0503020102020204" pitchFamily="34" charset="0"/>
              </a:rPr>
              <a:t>multiplexor (mux), selector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Control signal 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Data signals a and b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Output a when s=1, b when s=0</a:t>
            </a:r>
          </a:p>
        </p:txBody>
      </p:sp>
      <p:sp>
        <p:nvSpPr>
          <p:cNvPr id="300036" name="Rectangle 4">
            <a:extLst>
              <a:ext uri="{FF2B5EF4-FFF2-40B4-BE49-F238E27FC236}">
                <a16:creationId xmlns:a16="http://schemas.microsoft.com/office/drawing/2014/main" id="{F6E15662-2BC6-414A-A952-D2689FB7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1603375"/>
            <a:ext cx="2824162" cy="21367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eaLnBrk="1" hangingPunct="1">
              <a:defRPr/>
            </a:pPr>
            <a:r>
              <a:rPr lang="en-US" sz="2403" b="0"/>
              <a:t>Bit MUX</a:t>
            </a:r>
          </a:p>
        </p:txBody>
      </p:sp>
      <p:sp>
        <p:nvSpPr>
          <p:cNvPr id="300037" name="Freeform 5">
            <a:extLst>
              <a:ext uri="{FF2B5EF4-FFF2-40B4-BE49-F238E27FC236}">
                <a16:creationId xmlns:a16="http://schemas.microsoft.com/office/drawing/2014/main" id="{76F4B971-F899-E34A-9CC1-CCCD475FB460}"/>
              </a:ext>
            </a:extLst>
          </p:cNvPr>
          <p:cNvSpPr>
            <a:spLocks/>
          </p:cNvSpPr>
          <p:nvPr/>
        </p:nvSpPr>
        <p:spPr bwMode="auto">
          <a:xfrm flipV="1">
            <a:off x="2822575" y="2671763"/>
            <a:ext cx="534988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96"/>
              </a:cxn>
              <a:cxn ang="0">
                <a:pos x="144" y="0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3"/>
          </a:p>
        </p:txBody>
      </p:sp>
      <p:sp>
        <p:nvSpPr>
          <p:cNvPr id="300038" name="Freeform 6">
            <a:extLst>
              <a:ext uri="{FF2B5EF4-FFF2-40B4-BE49-F238E27FC236}">
                <a16:creationId xmlns:a16="http://schemas.microsoft.com/office/drawing/2014/main" id="{00DF22FF-927B-C64F-B200-CA4EF61D043A}"/>
              </a:ext>
            </a:extLst>
          </p:cNvPr>
          <p:cNvSpPr>
            <a:spLocks/>
          </p:cNvSpPr>
          <p:nvPr/>
        </p:nvSpPr>
        <p:spPr bwMode="auto">
          <a:xfrm>
            <a:off x="2822575" y="3130550"/>
            <a:ext cx="534988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44" y="96"/>
              </a:cxn>
              <a:cxn ang="0">
                <a:pos x="144" y="0"/>
              </a:cxn>
              <a:cxn ang="0">
                <a:pos x="336" y="0"/>
              </a:cxn>
            </a:cxnLst>
            <a:rect l="0" t="0" r="r" b="b"/>
            <a:pathLst>
              <a:path w="336" h="96">
                <a:moveTo>
                  <a:pt x="0" y="96"/>
                </a:moveTo>
                <a:lnTo>
                  <a:pt x="144" y="96"/>
                </a:lnTo>
                <a:lnTo>
                  <a:pt x="144" y="0"/>
                </a:lnTo>
                <a:lnTo>
                  <a:pt x="3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3"/>
          </a:p>
        </p:txBody>
      </p:sp>
      <p:sp>
        <p:nvSpPr>
          <p:cNvPr id="300039" name="Line 7">
            <a:extLst>
              <a:ext uri="{FF2B5EF4-FFF2-40B4-BE49-F238E27FC236}">
                <a16:creationId xmlns:a16="http://schemas.microsoft.com/office/drawing/2014/main" id="{E7898544-21E2-BC43-BC51-4BE17B415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9850" y="2971800"/>
            <a:ext cx="39370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3"/>
          </a:p>
        </p:txBody>
      </p:sp>
      <p:sp>
        <p:nvSpPr>
          <p:cNvPr id="300040" name="Freeform 8">
            <a:extLst>
              <a:ext uri="{FF2B5EF4-FFF2-40B4-BE49-F238E27FC236}">
                <a16:creationId xmlns:a16="http://schemas.microsoft.com/office/drawing/2014/main" id="{5BE1AD76-567D-B84F-A5DF-9BEB2165DDE7}"/>
              </a:ext>
            </a:extLst>
          </p:cNvPr>
          <p:cNvSpPr>
            <a:spLocks/>
          </p:cNvSpPr>
          <p:nvPr/>
        </p:nvSpPr>
        <p:spPr bwMode="auto">
          <a:xfrm>
            <a:off x="3278188" y="2747963"/>
            <a:ext cx="650875" cy="441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3"/>
          </a:p>
        </p:txBody>
      </p:sp>
      <p:sp>
        <p:nvSpPr>
          <p:cNvPr id="300041" name="Freeform 9">
            <a:extLst>
              <a:ext uri="{FF2B5EF4-FFF2-40B4-BE49-F238E27FC236}">
                <a16:creationId xmlns:a16="http://schemas.microsoft.com/office/drawing/2014/main" id="{99706815-9443-B747-AF20-5F99BBA2B0BE}"/>
              </a:ext>
            </a:extLst>
          </p:cNvPr>
          <p:cNvSpPr>
            <a:spLocks/>
          </p:cNvSpPr>
          <p:nvPr/>
        </p:nvSpPr>
        <p:spPr bwMode="auto">
          <a:xfrm>
            <a:off x="3278188" y="2747963"/>
            <a:ext cx="650875" cy="441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" y="0"/>
              </a:cxn>
              <a:cxn ang="0">
                <a:pos x="190" y="0"/>
              </a:cxn>
              <a:cxn ang="0">
                <a:pos x="227" y="3"/>
              </a:cxn>
              <a:cxn ang="0">
                <a:pos x="262" y="11"/>
              </a:cxn>
              <a:cxn ang="0">
                <a:pos x="292" y="22"/>
              </a:cxn>
              <a:cxn ang="0">
                <a:pos x="322" y="40"/>
              </a:cxn>
              <a:cxn ang="0">
                <a:pos x="372" y="81"/>
              </a:cxn>
              <a:cxn ang="0">
                <a:pos x="410" y="140"/>
              </a:cxn>
              <a:cxn ang="0">
                <a:pos x="410" y="140"/>
              </a:cxn>
              <a:cxn ang="0">
                <a:pos x="372" y="195"/>
              </a:cxn>
              <a:cxn ang="0">
                <a:pos x="322" y="240"/>
              </a:cxn>
              <a:cxn ang="0">
                <a:pos x="292" y="254"/>
              </a:cxn>
              <a:cxn ang="0">
                <a:pos x="262" y="266"/>
              </a:cxn>
              <a:cxn ang="0">
                <a:pos x="227" y="273"/>
              </a:cxn>
              <a:cxn ang="0">
                <a:pos x="190" y="277"/>
              </a:cxn>
              <a:cxn ang="0">
                <a:pos x="19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277"/>
              </a:cxn>
              <a:cxn ang="0">
                <a:pos x="22" y="247"/>
              </a:cxn>
              <a:cxn ang="0">
                <a:pos x="38" y="214"/>
              </a:cxn>
              <a:cxn ang="0">
                <a:pos x="45" y="177"/>
              </a:cxn>
              <a:cxn ang="0">
                <a:pos x="49" y="140"/>
              </a:cxn>
              <a:cxn ang="0">
                <a:pos x="49" y="140"/>
              </a:cxn>
              <a:cxn ang="0">
                <a:pos x="45" y="99"/>
              </a:cxn>
              <a:cxn ang="0">
                <a:pos x="38" y="66"/>
              </a:cxn>
              <a:cxn ang="0">
                <a:pos x="22" y="3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10" h="277">
                <a:moveTo>
                  <a:pt x="0" y="0"/>
                </a:moveTo>
                <a:lnTo>
                  <a:pt x="190" y="0"/>
                </a:lnTo>
                <a:lnTo>
                  <a:pt x="190" y="0"/>
                </a:lnTo>
                <a:lnTo>
                  <a:pt x="227" y="3"/>
                </a:lnTo>
                <a:lnTo>
                  <a:pt x="262" y="11"/>
                </a:lnTo>
                <a:lnTo>
                  <a:pt x="292" y="22"/>
                </a:lnTo>
                <a:lnTo>
                  <a:pt x="322" y="40"/>
                </a:lnTo>
                <a:lnTo>
                  <a:pt x="372" y="81"/>
                </a:lnTo>
                <a:lnTo>
                  <a:pt x="410" y="140"/>
                </a:lnTo>
                <a:lnTo>
                  <a:pt x="410" y="140"/>
                </a:lnTo>
                <a:lnTo>
                  <a:pt x="372" y="195"/>
                </a:lnTo>
                <a:lnTo>
                  <a:pt x="322" y="240"/>
                </a:lnTo>
                <a:lnTo>
                  <a:pt x="292" y="254"/>
                </a:lnTo>
                <a:lnTo>
                  <a:pt x="262" y="266"/>
                </a:lnTo>
                <a:lnTo>
                  <a:pt x="227" y="273"/>
                </a:lnTo>
                <a:lnTo>
                  <a:pt x="190" y="277"/>
                </a:lnTo>
                <a:lnTo>
                  <a:pt x="19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0" y="277"/>
                </a:lnTo>
                <a:lnTo>
                  <a:pt x="22" y="247"/>
                </a:lnTo>
                <a:lnTo>
                  <a:pt x="38" y="214"/>
                </a:lnTo>
                <a:lnTo>
                  <a:pt x="45" y="177"/>
                </a:lnTo>
                <a:lnTo>
                  <a:pt x="49" y="140"/>
                </a:lnTo>
                <a:lnTo>
                  <a:pt x="49" y="140"/>
                </a:lnTo>
                <a:lnTo>
                  <a:pt x="45" y="99"/>
                </a:lnTo>
                <a:lnTo>
                  <a:pt x="38" y="66"/>
                </a:lnTo>
                <a:lnTo>
                  <a:pt x="22" y="33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3"/>
          </a:p>
        </p:txBody>
      </p:sp>
      <p:grpSp>
        <p:nvGrpSpPr>
          <p:cNvPr id="22537" name="Group 10">
            <a:extLst>
              <a:ext uri="{FF2B5EF4-FFF2-40B4-BE49-F238E27FC236}">
                <a16:creationId xmlns:a16="http://schemas.microsoft.com/office/drawing/2014/main" id="{87A013BE-BE4E-334C-A6F4-8EAA013FD038}"/>
              </a:ext>
            </a:extLst>
          </p:cNvPr>
          <p:cNvGrpSpPr>
            <a:grpSpLocks/>
          </p:cNvGrpSpPr>
          <p:nvPr/>
        </p:nvGrpSpPr>
        <p:grpSpPr bwMode="auto">
          <a:xfrm>
            <a:off x="1755775" y="1757363"/>
            <a:ext cx="292100" cy="609600"/>
            <a:chOff x="960" y="1055"/>
            <a:chExt cx="184" cy="384"/>
          </a:xfrm>
        </p:grpSpPr>
        <p:sp>
          <p:nvSpPr>
            <p:cNvPr id="300043" name="Line 11">
              <a:extLst>
                <a:ext uri="{FF2B5EF4-FFF2-40B4-BE49-F238E27FC236}">
                  <a16:creationId xmlns:a16="http://schemas.microsoft.com/office/drawing/2014/main" id="{DE53F8DF-4345-A940-8D2D-D23972D09F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09" y="1391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0044" name="Freeform 12">
              <a:extLst>
                <a:ext uri="{FF2B5EF4-FFF2-40B4-BE49-F238E27FC236}">
                  <a16:creationId xmlns:a16="http://schemas.microsoft.com/office/drawing/2014/main" id="{0A1311ED-0AD3-5D4B-B730-81E0CDAE8C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0045" name="Freeform 13">
              <a:extLst>
                <a:ext uri="{FF2B5EF4-FFF2-40B4-BE49-F238E27FC236}">
                  <a16:creationId xmlns:a16="http://schemas.microsoft.com/office/drawing/2014/main" id="{69A7D55A-35A7-494C-B56B-7DB0E04D45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57" y="1154"/>
              <a:ext cx="190" cy="1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4"/>
                </a:cxn>
                <a:cxn ang="0">
                  <a:pos x="190" y="92"/>
                </a:cxn>
                <a:cxn ang="0">
                  <a:pos x="0" y="0"/>
                </a:cxn>
              </a:cxnLst>
              <a:rect l="0" t="0" r="r" b="b"/>
              <a:pathLst>
                <a:path w="190" h="184">
                  <a:moveTo>
                    <a:pt x="0" y="0"/>
                  </a:moveTo>
                  <a:lnTo>
                    <a:pt x="0" y="184"/>
                  </a:lnTo>
                  <a:lnTo>
                    <a:pt x="190" y="9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0046" name="Freeform 14">
              <a:extLst>
                <a:ext uri="{FF2B5EF4-FFF2-40B4-BE49-F238E27FC236}">
                  <a16:creationId xmlns:a16="http://schemas.microsoft.com/office/drawing/2014/main" id="{284C24E4-E8A8-BC49-B47E-7EB9CD9C8CA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29" y="1344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0047" name="Freeform 15">
              <a:extLst>
                <a:ext uri="{FF2B5EF4-FFF2-40B4-BE49-F238E27FC236}">
                  <a16:creationId xmlns:a16="http://schemas.microsoft.com/office/drawing/2014/main" id="{72A74B78-AA02-C34A-B113-7E4A1EE318B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29" y="1344"/>
              <a:ext cx="49" cy="48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42" y="41"/>
                </a:cxn>
                <a:cxn ang="0">
                  <a:pos x="23" y="48"/>
                </a:cxn>
                <a:cxn ang="0">
                  <a:pos x="23" y="48"/>
                </a:cxn>
                <a:cxn ang="0">
                  <a:pos x="8" y="41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8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42" y="8"/>
                </a:cxn>
                <a:cxn ang="0">
                  <a:pos x="49" y="26"/>
                </a:cxn>
              </a:cxnLst>
              <a:rect l="0" t="0" r="r" b="b"/>
              <a:pathLst>
                <a:path w="49" h="48">
                  <a:moveTo>
                    <a:pt x="49" y="26"/>
                  </a:moveTo>
                  <a:lnTo>
                    <a:pt x="42" y="41"/>
                  </a:lnTo>
                  <a:lnTo>
                    <a:pt x="23" y="48"/>
                  </a:lnTo>
                  <a:lnTo>
                    <a:pt x="23" y="48"/>
                  </a:lnTo>
                  <a:lnTo>
                    <a:pt x="8" y="4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8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42" y="8"/>
                  </a:lnTo>
                  <a:lnTo>
                    <a:pt x="49" y="26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0048" name="Line 16">
              <a:extLst>
                <a:ext uri="{FF2B5EF4-FFF2-40B4-BE49-F238E27FC236}">
                  <a16:creationId xmlns:a16="http://schemas.microsoft.com/office/drawing/2014/main" id="{0837279C-9C2A-9A43-9184-32AF0FAA26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002" y="1102"/>
              <a:ext cx="9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</p:grpSp>
      <p:sp>
        <p:nvSpPr>
          <p:cNvPr id="300049" name="Line 17">
            <a:extLst>
              <a:ext uri="{FF2B5EF4-FFF2-40B4-BE49-F238E27FC236}">
                <a16:creationId xmlns:a16="http://schemas.microsoft.com/office/drawing/2014/main" id="{1214F1B9-EDAC-8F48-B660-0E9E41A2F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575" y="2519363"/>
            <a:ext cx="1508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3"/>
          </a:p>
        </p:txBody>
      </p:sp>
      <p:sp>
        <p:nvSpPr>
          <p:cNvPr id="300050" name="Line 18">
            <a:extLst>
              <a:ext uri="{FF2B5EF4-FFF2-40B4-BE49-F238E27FC236}">
                <a16:creationId xmlns:a16="http://schemas.microsoft.com/office/drawing/2014/main" id="{79BDC94C-C8FE-7741-866C-0FB183D03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988" y="2824163"/>
            <a:ext cx="12954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3"/>
          </a:p>
        </p:txBody>
      </p:sp>
      <p:sp>
        <p:nvSpPr>
          <p:cNvPr id="300051" name="Freeform 19">
            <a:extLst>
              <a:ext uri="{FF2B5EF4-FFF2-40B4-BE49-F238E27FC236}">
                <a16:creationId xmlns:a16="http://schemas.microsoft.com/office/drawing/2014/main" id="{810F63E8-5D98-774F-B34A-1426ADFDA725}"/>
              </a:ext>
            </a:extLst>
          </p:cNvPr>
          <p:cNvSpPr>
            <a:spLocks/>
          </p:cNvSpPr>
          <p:nvPr/>
        </p:nvSpPr>
        <p:spPr bwMode="auto">
          <a:xfrm>
            <a:off x="2211388" y="2443163"/>
            <a:ext cx="606425" cy="441325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3"/>
          </a:p>
        </p:txBody>
      </p:sp>
      <p:sp>
        <p:nvSpPr>
          <p:cNvPr id="300052" name="Freeform 20">
            <a:extLst>
              <a:ext uri="{FF2B5EF4-FFF2-40B4-BE49-F238E27FC236}">
                <a16:creationId xmlns:a16="http://schemas.microsoft.com/office/drawing/2014/main" id="{61CBBBCB-08B8-5A44-8E7F-DF5F6F08D496}"/>
              </a:ext>
            </a:extLst>
          </p:cNvPr>
          <p:cNvSpPr>
            <a:spLocks/>
          </p:cNvSpPr>
          <p:nvPr/>
        </p:nvSpPr>
        <p:spPr bwMode="auto">
          <a:xfrm>
            <a:off x="2211388" y="2443163"/>
            <a:ext cx="606425" cy="441325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3"/>
          </a:p>
        </p:txBody>
      </p:sp>
      <p:sp>
        <p:nvSpPr>
          <p:cNvPr id="300053" name="Text Box 21">
            <a:extLst>
              <a:ext uri="{FF2B5EF4-FFF2-40B4-BE49-F238E27FC236}">
                <a16:creationId xmlns:a16="http://schemas.microsoft.com/office/drawing/2014/main" id="{25D684CC-97BA-A24E-86F7-EE8D41D1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595563"/>
            <a:ext cx="2968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sz="1602" b="0"/>
              <a:t>b</a:t>
            </a:r>
            <a:endParaRPr lang="en-US" sz="1602" b="0" baseline="-25000"/>
          </a:p>
        </p:txBody>
      </p:sp>
      <p:sp>
        <p:nvSpPr>
          <p:cNvPr id="300054" name="Text Box 22">
            <a:extLst>
              <a:ext uri="{FF2B5EF4-FFF2-40B4-BE49-F238E27FC236}">
                <a16:creationId xmlns:a16="http://schemas.microsoft.com/office/drawing/2014/main" id="{A2D44A6E-2B8F-2A43-984F-95112CB9A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03375"/>
            <a:ext cx="265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2" b="0"/>
              <a:t>s</a:t>
            </a:r>
          </a:p>
        </p:txBody>
      </p:sp>
      <p:sp>
        <p:nvSpPr>
          <p:cNvPr id="300055" name="Line 23">
            <a:extLst>
              <a:ext uri="{FF2B5EF4-FFF2-40B4-BE49-F238E27FC236}">
                <a16:creationId xmlns:a16="http://schemas.microsoft.com/office/drawing/2014/main" id="{E1934C6E-99FD-574E-8183-2085113AE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575" y="3130550"/>
            <a:ext cx="1508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3"/>
          </a:p>
        </p:txBody>
      </p:sp>
      <p:sp>
        <p:nvSpPr>
          <p:cNvPr id="300056" name="Line 24">
            <a:extLst>
              <a:ext uri="{FF2B5EF4-FFF2-40B4-BE49-F238E27FC236}">
                <a16:creationId xmlns:a16="http://schemas.microsoft.com/office/drawing/2014/main" id="{83B3028C-F9F9-B247-935F-49060D19AF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5988" y="3424238"/>
            <a:ext cx="1295400" cy="111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3"/>
          </a:p>
        </p:txBody>
      </p:sp>
      <p:sp>
        <p:nvSpPr>
          <p:cNvPr id="300057" name="Freeform 25">
            <a:extLst>
              <a:ext uri="{FF2B5EF4-FFF2-40B4-BE49-F238E27FC236}">
                <a16:creationId xmlns:a16="http://schemas.microsoft.com/office/drawing/2014/main" id="{6A99DBCF-8AB5-0749-9F85-14A38B3646B6}"/>
              </a:ext>
            </a:extLst>
          </p:cNvPr>
          <p:cNvSpPr>
            <a:spLocks/>
          </p:cNvSpPr>
          <p:nvPr/>
        </p:nvSpPr>
        <p:spPr bwMode="auto">
          <a:xfrm>
            <a:off x="2211388" y="3054350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3"/>
          </a:p>
        </p:txBody>
      </p:sp>
      <p:sp>
        <p:nvSpPr>
          <p:cNvPr id="300058" name="Freeform 26">
            <a:extLst>
              <a:ext uri="{FF2B5EF4-FFF2-40B4-BE49-F238E27FC236}">
                <a16:creationId xmlns:a16="http://schemas.microsoft.com/office/drawing/2014/main" id="{08598D2B-4F55-1343-AFA5-FE5FA814A4DF}"/>
              </a:ext>
            </a:extLst>
          </p:cNvPr>
          <p:cNvSpPr>
            <a:spLocks/>
          </p:cNvSpPr>
          <p:nvPr/>
        </p:nvSpPr>
        <p:spPr bwMode="auto">
          <a:xfrm>
            <a:off x="2211388" y="3054350"/>
            <a:ext cx="606425" cy="439738"/>
          </a:xfrm>
          <a:custGeom>
            <a:avLst/>
            <a:gdLst/>
            <a:ahLst/>
            <a:cxnLst>
              <a:cxn ang="0">
                <a:pos x="382" y="140"/>
              </a:cxn>
              <a:cxn ang="0">
                <a:pos x="378" y="166"/>
              </a:cxn>
              <a:cxn ang="0">
                <a:pos x="370" y="192"/>
              </a:cxn>
              <a:cxn ang="0">
                <a:pos x="359" y="214"/>
              </a:cxn>
              <a:cxn ang="0">
                <a:pos x="340" y="236"/>
              </a:cxn>
              <a:cxn ang="0">
                <a:pos x="317" y="254"/>
              </a:cxn>
              <a:cxn ang="0">
                <a:pos x="294" y="266"/>
              </a:cxn>
              <a:cxn ang="0">
                <a:pos x="267" y="273"/>
              </a:cxn>
              <a:cxn ang="0">
                <a:pos x="237" y="277"/>
              </a:cxn>
              <a:cxn ang="0">
                <a:pos x="237" y="277"/>
              </a:cxn>
              <a:cxn ang="0">
                <a:pos x="0" y="277"/>
              </a:cxn>
              <a:cxn ang="0">
                <a:pos x="0" y="277"/>
              </a:cxn>
              <a:cxn ang="0">
                <a:pos x="0" y="0"/>
              </a:cxn>
              <a:cxn ang="0">
                <a:pos x="0" y="0"/>
              </a:cxn>
              <a:cxn ang="0">
                <a:pos x="237" y="0"/>
              </a:cxn>
              <a:cxn ang="0">
                <a:pos x="237" y="0"/>
              </a:cxn>
              <a:cxn ang="0">
                <a:pos x="267" y="3"/>
              </a:cxn>
              <a:cxn ang="0">
                <a:pos x="294" y="11"/>
              </a:cxn>
              <a:cxn ang="0">
                <a:pos x="317" y="22"/>
              </a:cxn>
              <a:cxn ang="0">
                <a:pos x="340" y="40"/>
              </a:cxn>
              <a:cxn ang="0">
                <a:pos x="359" y="62"/>
              </a:cxn>
              <a:cxn ang="0">
                <a:pos x="370" y="85"/>
              </a:cxn>
              <a:cxn ang="0">
                <a:pos x="378" y="110"/>
              </a:cxn>
              <a:cxn ang="0">
                <a:pos x="382" y="140"/>
              </a:cxn>
            </a:cxnLst>
            <a:rect l="0" t="0" r="r" b="b"/>
            <a:pathLst>
              <a:path w="382" h="277">
                <a:moveTo>
                  <a:pt x="382" y="140"/>
                </a:moveTo>
                <a:lnTo>
                  <a:pt x="378" y="166"/>
                </a:lnTo>
                <a:lnTo>
                  <a:pt x="370" y="192"/>
                </a:lnTo>
                <a:lnTo>
                  <a:pt x="359" y="214"/>
                </a:lnTo>
                <a:lnTo>
                  <a:pt x="340" y="236"/>
                </a:lnTo>
                <a:lnTo>
                  <a:pt x="317" y="254"/>
                </a:lnTo>
                <a:lnTo>
                  <a:pt x="294" y="266"/>
                </a:lnTo>
                <a:lnTo>
                  <a:pt x="267" y="273"/>
                </a:lnTo>
                <a:lnTo>
                  <a:pt x="237" y="277"/>
                </a:lnTo>
                <a:lnTo>
                  <a:pt x="237" y="277"/>
                </a:lnTo>
                <a:lnTo>
                  <a:pt x="0" y="277"/>
                </a:lnTo>
                <a:lnTo>
                  <a:pt x="0" y="277"/>
                </a:lnTo>
                <a:lnTo>
                  <a:pt x="0" y="0"/>
                </a:lnTo>
                <a:lnTo>
                  <a:pt x="0" y="0"/>
                </a:lnTo>
                <a:lnTo>
                  <a:pt x="237" y="0"/>
                </a:lnTo>
                <a:lnTo>
                  <a:pt x="237" y="0"/>
                </a:lnTo>
                <a:lnTo>
                  <a:pt x="267" y="3"/>
                </a:lnTo>
                <a:lnTo>
                  <a:pt x="294" y="11"/>
                </a:lnTo>
                <a:lnTo>
                  <a:pt x="317" y="22"/>
                </a:lnTo>
                <a:lnTo>
                  <a:pt x="340" y="40"/>
                </a:lnTo>
                <a:lnTo>
                  <a:pt x="359" y="62"/>
                </a:lnTo>
                <a:lnTo>
                  <a:pt x="370" y="85"/>
                </a:lnTo>
                <a:lnTo>
                  <a:pt x="378" y="110"/>
                </a:lnTo>
                <a:lnTo>
                  <a:pt x="382" y="14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3"/>
          </a:p>
        </p:txBody>
      </p:sp>
      <p:sp>
        <p:nvSpPr>
          <p:cNvPr id="300059" name="Text Box 27">
            <a:extLst>
              <a:ext uri="{FF2B5EF4-FFF2-40B4-BE49-F238E27FC236}">
                <a16:creationId xmlns:a16="http://schemas.microsoft.com/office/drawing/2014/main" id="{CB34F652-544B-4243-BFCD-CDB20A84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3251200"/>
            <a:ext cx="2762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sz="1602" b="0"/>
              <a:t>a</a:t>
            </a:r>
            <a:endParaRPr lang="en-US" sz="1602" b="0" baseline="-25000"/>
          </a:p>
        </p:txBody>
      </p:sp>
      <p:sp>
        <p:nvSpPr>
          <p:cNvPr id="300060" name="Freeform 28">
            <a:extLst>
              <a:ext uri="{FF2B5EF4-FFF2-40B4-BE49-F238E27FC236}">
                <a16:creationId xmlns:a16="http://schemas.microsoft.com/office/drawing/2014/main" id="{9C8AFA34-3B16-8248-AE42-ADB89A09A272}"/>
              </a:ext>
            </a:extLst>
          </p:cNvPr>
          <p:cNvSpPr>
            <a:spLocks/>
          </p:cNvSpPr>
          <p:nvPr/>
        </p:nvSpPr>
        <p:spPr bwMode="auto">
          <a:xfrm>
            <a:off x="1525588" y="1757363"/>
            <a:ext cx="534987" cy="1373187"/>
          </a:xfrm>
          <a:custGeom>
            <a:avLst/>
            <a:gdLst/>
            <a:ahLst/>
            <a:cxnLst>
              <a:cxn ang="0">
                <a:pos x="336" y="1056"/>
              </a:cxn>
              <a:cxn ang="0">
                <a:pos x="0" y="1056"/>
              </a:cxn>
              <a:cxn ang="0">
                <a:pos x="0" y="0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3"/>
          </a:p>
        </p:txBody>
      </p:sp>
      <p:sp>
        <p:nvSpPr>
          <p:cNvPr id="300061" name="Line 29">
            <a:extLst>
              <a:ext uri="{FF2B5EF4-FFF2-40B4-BE49-F238E27FC236}">
                <a16:creationId xmlns:a16="http://schemas.microsoft.com/office/drawing/2014/main" id="{2C0A41B3-21D6-DD46-B8D0-B6573978F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988" y="1757363"/>
            <a:ext cx="992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3"/>
          </a:p>
        </p:txBody>
      </p:sp>
      <p:sp>
        <p:nvSpPr>
          <p:cNvPr id="300062" name="Freeform 30">
            <a:extLst>
              <a:ext uri="{FF2B5EF4-FFF2-40B4-BE49-F238E27FC236}">
                <a16:creationId xmlns:a16="http://schemas.microsoft.com/office/drawing/2014/main" id="{3856EF31-A64F-D747-8986-AED6FDA0AC8B}"/>
              </a:ext>
            </a:extLst>
          </p:cNvPr>
          <p:cNvSpPr>
            <a:spLocks/>
          </p:cNvSpPr>
          <p:nvPr/>
        </p:nvSpPr>
        <p:spPr bwMode="auto">
          <a:xfrm>
            <a:off x="1908175" y="2366963"/>
            <a:ext cx="152400" cy="152400"/>
          </a:xfrm>
          <a:custGeom>
            <a:avLst/>
            <a:gdLst/>
            <a:ahLst/>
            <a:cxnLst>
              <a:cxn ang="0">
                <a:pos x="336" y="1056"/>
              </a:cxn>
              <a:cxn ang="0">
                <a:pos x="0" y="1056"/>
              </a:cxn>
              <a:cxn ang="0">
                <a:pos x="0" y="0"/>
              </a:cxn>
            </a:cxnLst>
            <a:rect l="0" t="0" r="r" b="b"/>
            <a:pathLst>
              <a:path w="336" h="1056">
                <a:moveTo>
                  <a:pt x="336" y="1056"/>
                </a:moveTo>
                <a:lnTo>
                  <a:pt x="0" y="1056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3"/>
          </a:p>
        </p:txBody>
      </p:sp>
      <p:sp>
        <p:nvSpPr>
          <p:cNvPr id="300063" name="Rectangle 31">
            <a:extLst>
              <a:ext uri="{FF2B5EF4-FFF2-40B4-BE49-F238E27FC236}">
                <a16:creationId xmlns:a16="http://schemas.microsoft.com/office/drawing/2014/main" id="{39A35655-24A1-D547-A5AE-C9BA100AB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2824163"/>
            <a:ext cx="600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2" b="0"/>
              <a:t>out</a:t>
            </a:r>
          </a:p>
        </p:txBody>
      </p:sp>
      <p:grpSp>
        <p:nvGrpSpPr>
          <p:cNvPr id="22553" name="Group 32">
            <a:extLst>
              <a:ext uri="{FF2B5EF4-FFF2-40B4-BE49-F238E27FC236}">
                <a16:creationId xmlns:a16="http://schemas.microsoft.com/office/drawing/2014/main" id="{04C0709E-33F5-0042-9E94-D1680048C5B7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1679575"/>
            <a:ext cx="152400" cy="153988"/>
            <a:chOff x="240" y="4176"/>
            <a:chExt cx="192" cy="192"/>
          </a:xfrm>
        </p:grpSpPr>
        <p:sp>
          <p:nvSpPr>
            <p:cNvPr id="300065" name="Oval 33">
              <a:extLst>
                <a:ext uri="{FF2B5EF4-FFF2-40B4-BE49-F238E27FC236}">
                  <a16:creationId xmlns:a16="http://schemas.microsoft.com/office/drawing/2014/main" id="{F043DB26-5196-A34B-9C34-B8B308DE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24"/>
              <a:ext cx="96" cy="9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0066" name="Rectangle 34">
              <a:extLst>
                <a:ext uri="{FF2B5EF4-FFF2-40B4-BE49-F238E27FC236}">
                  <a16:creationId xmlns:a16="http://schemas.microsoft.com/office/drawing/2014/main" id="{1EDF68B9-BE6F-9347-8ACF-47B89AA0E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3"/>
            </a:p>
          </p:txBody>
        </p:sp>
      </p:grpSp>
      <p:sp>
        <p:nvSpPr>
          <p:cNvPr id="300067" name="Text Box 35">
            <a:extLst>
              <a:ext uri="{FF2B5EF4-FFF2-40B4-BE49-F238E27FC236}">
                <a16:creationId xmlns:a16="http://schemas.microsoft.com/office/drawing/2014/main" id="{0918551B-ADBF-2444-90DE-34E87A5A5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2366963"/>
            <a:ext cx="3963987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4" rIns="45784">
            <a:spAutoFit/>
          </a:bodyPr>
          <a:lstStyle/>
          <a:p>
            <a:pPr>
              <a:defRPr/>
            </a:pPr>
            <a:r>
              <a:rPr lang="en-US" sz="2403" dirty="0">
                <a:latin typeface="Courier New" pitchFamily="49" charset="0"/>
              </a:rPr>
              <a:t>out = (s&amp;&amp;a)||(!s&amp;&amp;b)</a:t>
            </a:r>
          </a:p>
        </p:txBody>
      </p:sp>
      <p:sp>
        <p:nvSpPr>
          <p:cNvPr id="300068" name="Text Box 36">
            <a:extLst>
              <a:ext uri="{FF2B5EF4-FFF2-40B4-BE49-F238E27FC236}">
                <a16:creationId xmlns:a16="http://schemas.microsoft.com/office/drawing/2014/main" id="{22CFCF1E-C73A-B84A-A781-6BB00DF9B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0" y="1816100"/>
            <a:ext cx="2271713" cy="4619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4" rIns="45784">
            <a:spAutoFit/>
          </a:bodyPr>
          <a:lstStyle/>
          <a:p>
            <a:pPr>
              <a:defRPr/>
            </a:pPr>
            <a:r>
              <a:rPr lang="en-US" sz="2403"/>
              <a:t>HCL Expression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F18570-385A-A540-AA80-BB99A5F49484}"/>
              </a:ext>
            </a:extLst>
          </p:cNvPr>
          <p:cNvSpPr/>
          <p:nvPr/>
        </p:nvSpPr>
        <p:spPr>
          <a:xfrm>
            <a:off x="6465238" y="3537326"/>
            <a:ext cx="6858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Mux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3733FDF-17D8-5D42-A034-65EC5F12EB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08138" y="3297360"/>
            <a:ext cx="0" cy="2508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8DFB79-3E4E-624C-9794-11B8FD95C6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15173" y="4481414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67865C-34F4-4A4E-A21B-3F415AC177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86733" y="3818149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43" name="TextBox 18">
            <a:extLst>
              <a:ext uri="{FF2B5EF4-FFF2-40B4-BE49-F238E27FC236}">
                <a16:creationId xmlns:a16="http://schemas.microsoft.com/office/drawing/2014/main" id="{AD5C2CBE-57E1-E340-8703-6C9C839FB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472" y="298157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 dirty="0"/>
              <a:t>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CFD3C0-14F3-124E-A7C9-1B3BD7FBEE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72503" y="4111221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876D5B-767D-9548-99D7-3D39502FE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2603"/>
              </p:ext>
            </p:extLst>
          </p:nvPr>
        </p:nvGraphicFramePr>
        <p:xfrm>
          <a:off x="2764665" y="1638301"/>
          <a:ext cx="5181600" cy="3581397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 s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 a  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86" marB="4568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15AA546-D05D-17D9-5E45-433DB9E98B3B}"/>
              </a:ext>
            </a:extLst>
          </p:cNvPr>
          <p:cNvSpPr/>
          <p:nvPr/>
        </p:nvSpPr>
        <p:spPr>
          <a:xfrm>
            <a:off x="1447800" y="1219200"/>
            <a:ext cx="6858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Mux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D6DCB2-0144-40EE-D325-881E4D83BF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90700" y="979234"/>
            <a:ext cx="0" cy="25085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259073-53AB-4D7B-CC90-E9806DE2FE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97735" y="2163288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ABE88A-51BE-DEAB-A43A-A97107B6F8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69295" y="1500023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18" name="TextBox 18">
            <a:extLst>
              <a:ext uri="{FF2B5EF4-FFF2-40B4-BE49-F238E27FC236}">
                <a16:creationId xmlns:a16="http://schemas.microsoft.com/office/drawing/2014/main" id="{000F3357-619B-300B-5503-7B7C22313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034" y="663449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 dirty="0"/>
              <a:t>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BB79F5-12B8-7112-8C54-60CFE5C141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55065" y="1793095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</p:spTree>
    <p:extLst>
      <p:ext uri="{BB962C8B-B14F-4D97-AF65-F5344CB8AC3E}">
        <p14:creationId xmlns:p14="http://schemas.microsoft.com/office/powerpoint/2010/main" val="84534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687290A1-36F7-AD47-BB27-41BCF8F5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1588"/>
            <a:ext cx="8716962" cy="7810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Word Multiplexor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47D57CA8-F845-E848-880E-91FC40B6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5138" y="4459288"/>
            <a:ext cx="4781550" cy="1068387"/>
          </a:xfrm>
        </p:spPr>
        <p:txBody>
          <a:bodyPr/>
          <a:lstStyle/>
          <a:p>
            <a:pPr lvl="1"/>
            <a:r>
              <a:rPr lang="en-US" altLang="en-US">
                <a:ea typeface="ＭＳ Ｐゴシック" panose="020B0600070205080204" pitchFamily="34" charset="-128"/>
              </a:rPr>
              <a:t>Select input word A or B depending on control signal s</a:t>
            </a:r>
          </a:p>
        </p:txBody>
      </p:sp>
      <p:sp>
        <p:nvSpPr>
          <p:cNvPr id="301122" name="Text Box 66">
            <a:extLst>
              <a:ext uri="{FF2B5EF4-FFF2-40B4-BE49-F238E27FC236}">
                <a16:creationId xmlns:a16="http://schemas.microsoft.com/office/drawing/2014/main" id="{29E7F729-BBE0-BC48-9447-0AC3694C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938" y="771525"/>
            <a:ext cx="3741737" cy="4619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4" rIns="45784">
            <a:spAutoFit/>
          </a:bodyPr>
          <a:lstStyle/>
          <a:p>
            <a:pPr>
              <a:defRPr/>
            </a:pPr>
            <a:r>
              <a:rPr lang="en-US" sz="2403" dirty="0"/>
              <a:t>Word-Level Representation</a:t>
            </a:r>
          </a:p>
        </p:txBody>
      </p:sp>
      <p:grpSp>
        <p:nvGrpSpPr>
          <p:cNvPr id="23556" name="Group 69">
            <a:extLst>
              <a:ext uri="{FF2B5EF4-FFF2-40B4-BE49-F238E27FC236}">
                <a16:creationId xmlns:a16="http://schemas.microsoft.com/office/drawing/2014/main" id="{1D80F849-2D92-8F4C-86C3-5F6C2D91915F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688975"/>
            <a:ext cx="4578350" cy="5724525"/>
            <a:chOff x="336" y="720"/>
            <a:chExt cx="2880" cy="3601"/>
          </a:xfrm>
        </p:grpSpPr>
        <p:sp>
          <p:nvSpPr>
            <p:cNvPr id="301126" name="Rectangle 70">
              <a:extLst>
                <a:ext uri="{FF2B5EF4-FFF2-40B4-BE49-F238E27FC236}">
                  <a16:creationId xmlns:a16="http://schemas.microsoft.com/office/drawing/2014/main" id="{E6E45BBD-D1A3-6D46-9A29-FD992CFC0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48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defRPr/>
              </a:pPr>
              <a:endParaRPr lang="en-US" sz="2403" b="0"/>
            </a:p>
          </p:txBody>
        </p:sp>
        <p:sp>
          <p:nvSpPr>
            <p:cNvPr id="301127" name="Freeform 71">
              <a:extLst>
                <a:ext uri="{FF2B5EF4-FFF2-40B4-BE49-F238E27FC236}">
                  <a16:creationId xmlns:a16="http://schemas.microsoft.com/office/drawing/2014/main" id="{3B4A9320-2A9B-4A44-92AC-A278BF246D2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1440"/>
              <a:ext cx="340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28" name="Freeform 72">
              <a:extLst>
                <a:ext uri="{FF2B5EF4-FFF2-40B4-BE49-F238E27FC236}">
                  <a16:creationId xmlns:a16="http://schemas.microsoft.com/office/drawing/2014/main" id="{28E9A04F-5E27-AD45-8FCD-A084533A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728"/>
              <a:ext cx="340" cy="1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29" name="Line 73">
              <a:extLst>
                <a:ext uri="{FF2B5EF4-FFF2-40B4-BE49-F238E27FC236}">
                  <a16:creationId xmlns:a16="http://schemas.microsoft.com/office/drawing/2014/main" id="{15238C4F-54ED-0443-A92C-9A28F380A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30" name="Freeform 74">
              <a:extLst>
                <a:ext uri="{FF2B5EF4-FFF2-40B4-BE49-F238E27FC236}">
                  <a16:creationId xmlns:a16="http://schemas.microsoft.com/office/drawing/2014/main" id="{564DD8FF-4E84-5945-B68B-FDADD3EE8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31" name="Freeform 75">
              <a:extLst>
                <a:ext uri="{FF2B5EF4-FFF2-40B4-BE49-F238E27FC236}">
                  <a16:creationId xmlns:a16="http://schemas.microsoft.com/office/drawing/2014/main" id="{87E65816-83AE-6C4F-9AD8-4E0E2103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grpSp>
          <p:nvGrpSpPr>
            <p:cNvPr id="23574" name="Group 76">
              <a:extLst>
                <a:ext uri="{FF2B5EF4-FFF2-40B4-BE49-F238E27FC236}">
                  <a16:creationId xmlns:a16="http://schemas.microsoft.com/office/drawing/2014/main" id="{68363E6A-0057-0F48-8175-27B86EE89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864"/>
              <a:ext cx="184" cy="384"/>
              <a:chOff x="960" y="1055"/>
              <a:chExt cx="184" cy="384"/>
            </a:xfrm>
          </p:grpSpPr>
          <p:sp>
            <p:nvSpPr>
              <p:cNvPr id="301133" name="Line 77">
                <a:extLst>
                  <a:ext uri="{FF2B5EF4-FFF2-40B4-BE49-F238E27FC236}">
                    <a16:creationId xmlns:a16="http://schemas.microsoft.com/office/drawing/2014/main" id="{AE6564B1-4562-3A4A-94DB-2EBD76961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09" y="139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1134" name="Freeform 78">
                <a:extLst>
                  <a:ext uri="{FF2B5EF4-FFF2-40B4-BE49-F238E27FC236}">
                    <a16:creationId xmlns:a16="http://schemas.microsoft.com/office/drawing/2014/main" id="{756725DC-B253-6F4C-809A-A3F6A0C66BE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5" y="1154"/>
                <a:ext cx="194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1135" name="Freeform 79">
                <a:extLst>
                  <a:ext uri="{FF2B5EF4-FFF2-40B4-BE49-F238E27FC236}">
                    <a16:creationId xmlns:a16="http://schemas.microsoft.com/office/drawing/2014/main" id="{E297E9D0-0087-1545-8F5C-AE8DA732F4A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5" y="1154"/>
                <a:ext cx="194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1136" name="Freeform 80">
                <a:extLst>
                  <a:ext uri="{FF2B5EF4-FFF2-40B4-BE49-F238E27FC236}">
                    <a16:creationId xmlns:a16="http://schemas.microsoft.com/office/drawing/2014/main" id="{1C4FA845-A706-C34B-80F5-C19B3DC6316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1137" name="Freeform 81">
                <a:extLst>
                  <a:ext uri="{FF2B5EF4-FFF2-40B4-BE49-F238E27FC236}">
                    <a16:creationId xmlns:a16="http://schemas.microsoft.com/office/drawing/2014/main" id="{CA2210D3-C5F5-C544-9CE9-6B97CCC7325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1138" name="Line 82">
                <a:extLst>
                  <a:ext uri="{FF2B5EF4-FFF2-40B4-BE49-F238E27FC236}">
                    <a16:creationId xmlns:a16="http://schemas.microsoft.com/office/drawing/2014/main" id="{55424499-3E7E-804C-955E-C0012CCD8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02" y="1102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</p:grpSp>
        <p:sp>
          <p:nvSpPr>
            <p:cNvPr id="301139" name="Line 83">
              <a:extLst>
                <a:ext uri="{FF2B5EF4-FFF2-40B4-BE49-F238E27FC236}">
                  <a16:creationId xmlns:a16="http://schemas.microsoft.com/office/drawing/2014/main" id="{D6AE9100-FFC8-7B4A-8269-5EFF7E43B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40" name="Line 84">
              <a:extLst>
                <a:ext uri="{FF2B5EF4-FFF2-40B4-BE49-F238E27FC236}">
                  <a16:creationId xmlns:a16="http://schemas.microsoft.com/office/drawing/2014/main" id="{E2750AC6-FA0E-9648-89F4-701126330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536"/>
              <a:ext cx="81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41" name="Freeform 85">
              <a:extLst>
                <a:ext uri="{FF2B5EF4-FFF2-40B4-BE49-F238E27FC236}">
                  <a16:creationId xmlns:a16="http://schemas.microsoft.com/office/drawing/2014/main" id="{6F04DE2E-607F-2643-AF87-0B9927CD5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296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42" name="Freeform 86">
              <a:extLst>
                <a:ext uri="{FF2B5EF4-FFF2-40B4-BE49-F238E27FC236}">
                  <a16:creationId xmlns:a16="http://schemas.microsoft.com/office/drawing/2014/main" id="{405C56A6-9207-664E-9532-9229B1804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296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43" name="Text Box 87">
              <a:extLst>
                <a:ext uri="{FF2B5EF4-FFF2-40B4-BE49-F238E27FC236}">
                  <a16:creationId xmlns:a16="http://schemas.microsoft.com/office/drawing/2014/main" id="{ED739C11-AF44-5C43-A94A-A8FEFC0E1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" y="1392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 dirty="0"/>
                <a:t>b</a:t>
              </a:r>
              <a:r>
                <a:rPr lang="en-US" sz="1602" b="0" baseline="-25000" dirty="0"/>
                <a:t>63</a:t>
              </a:r>
            </a:p>
          </p:txBody>
        </p:sp>
        <p:sp>
          <p:nvSpPr>
            <p:cNvPr id="301144" name="Text Box 88">
              <a:extLst>
                <a:ext uri="{FF2B5EF4-FFF2-40B4-BE49-F238E27FC236}">
                  <a16:creationId xmlns:a16="http://schemas.microsoft.com/office/drawing/2014/main" id="{EB5BC745-3467-2D4D-B058-27A55AF86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720"/>
              <a:ext cx="1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2" b="0"/>
                <a:t>s</a:t>
              </a:r>
            </a:p>
          </p:txBody>
        </p:sp>
        <p:sp>
          <p:nvSpPr>
            <p:cNvPr id="301145" name="Line 89">
              <a:extLst>
                <a:ext uri="{FF2B5EF4-FFF2-40B4-BE49-F238E27FC236}">
                  <a16:creationId xmlns:a16="http://schemas.microsoft.com/office/drawing/2014/main" id="{0CBAC05D-D96C-EB4F-AAD4-7893D52F1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728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46" name="Line 90">
              <a:extLst>
                <a:ext uri="{FF2B5EF4-FFF2-40B4-BE49-F238E27FC236}">
                  <a16:creationId xmlns:a16="http://schemas.microsoft.com/office/drawing/2014/main" id="{BBD55985-117D-7749-AA86-75BD1B9CD5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920"/>
              <a:ext cx="8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47" name="Freeform 91">
              <a:extLst>
                <a:ext uri="{FF2B5EF4-FFF2-40B4-BE49-F238E27FC236}">
                  <a16:creationId xmlns:a16="http://schemas.microsoft.com/office/drawing/2014/main" id="{FA4EB097-48EA-D64A-B947-97026650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680"/>
              <a:ext cx="378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48" name="Freeform 92">
              <a:extLst>
                <a:ext uri="{FF2B5EF4-FFF2-40B4-BE49-F238E27FC236}">
                  <a16:creationId xmlns:a16="http://schemas.microsoft.com/office/drawing/2014/main" id="{B16A2B5E-7E60-6A4D-B24E-CC002874E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680"/>
              <a:ext cx="378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49" name="Text Box 93">
              <a:extLst>
                <a:ext uri="{FF2B5EF4-FFF2-40B4-BE49-F238E27FC236}">
                  <a16:creationId xmlns:a16="http://schemas.microsoft.com/office/drawing/2014/main" id="{F788F130-9B8E-3443-8B8C-5FFE971B8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" y="1804"/>
              <a:ext cx="26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 dirty="0"/>
                <a:t>a</a:t>
              </a:r>
              <a:r>
                <a:rPr lang="en-US" sz="1602" b="0" baseline="-25000" dirty="0"/>
                <a:t>63</a:t>
              </a:r>
            </a:p>
          </p:txBody>
        </p:sp>
        <p:sp>
          <p:nvSpPr>
            <p:cNvPr id="301150" name="Line 94">
              <a:extLst>
                <a:ext uri="{FF2B5EF4-FFF2-40B4-BE49-F238E27FC236}">
                  <a16:creationId xmlns:a16="http://schemas.microsoft.com/office/drawing/2014/main" id="{3A4FCCFE-8900-064B-9DB3-B4C348465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86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51" name="Freeform 95">
              <a:extLst>
                <a:ext uri="{FF2B5EF4-FFF2-40B4-BE49-F238E27FC236}">
                  <a16:creationId xmlns:a16="http://schemas.microsoft.com/office/drawing/2014/main" id="{66DF4D81-DCB8-6A42-B943-8854D3AFC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248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52" name="Rectangle 96">
              <a:extLst>
                <a:ext uri="{FF2B5EF4-FFF2-40B4-BE49-F238E27FC236}">
                  <a16:creationId xmlns:a16="http://schemas.microsoft.com/office/drawing/2014/main" id="{F5420C15-51A8-F341-9BCB-9FFA11292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3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2" b="0" dirty="0"/>
                <a:t>out</a:t>
              </a:r>
              <a:r>
                <a:rPr lang="en-US" sz="1602" b="0" baseline="-25000" dirty="0"/>
                <a:t>63</a:t>
              </a:r>
            </a:p>
          </p:txBody>
        </p:sp>
        <p:sp>
          <p:nvSpPr>
            <p:cNvPr id="301153" name="Rectangle 97">
              <a:extLst>
                <a:ext uri="{FF2B5EF4-FFF2-40B4-BE49-F238E27FC236}">
                  <a16:creationId xmlns:a16="http://schemas.microsoft.com/office/drawing/2014/main" id="{F4A688BC-0362-3740-AA98-E112F1A63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016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defRPr/>
              </a:pPr>
              <a:endParaRPr lang="en-US" sz="2403" b="0"/>
            </a:p>
          </p:txBody>
        </p:sp>
        <p:sp>
          <p:nvSpPr>
            <p:cNvPr id="301154" name="Freeform 98">
              <a:extLst>
                <a:ext uri="{FF2B5EF4-FFF2-40B4-BE49-F238E27FC236}">
                  <a16:creationId xmlns:a16="http://schemas.microsoft.com/office/drawing/2014/main" id="{2F8A2AB6-1DCE-8543-A76B-48E4D2E4FD7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2208"/>
              <a:ext cx="340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55" name="Freeform 99">
              <a:extLst>
                <a:ext uri="{FF2B5EF4-FFF2-40B4-BE49-F238E27FC236}">
                  <a16:creationId xmlns:a16="http://schemas.microsoft.com/office/drawing/2014/main" id="{EBFDE305-D9A9-4241-808F-15803018A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496"/>
              <a:ext cx="340" cy="1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56" name="Line 100">
              <a:extLst>
                <a:ext uri="{FF2B5EF4-FFF2-40B4-BE49-F238E27FC236}">
                  <a16:creationId xmlns:a16="http://schemas.microsoft.com/office/drawing/2014/main" id="{F9458645-419E-6546-9BBE-27EE180ED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2396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57" name="Freeform 101">
              <a:extLst>
                <a:ext uri="{FF2B5EF4-FFF2-40B4-BE49-F238E27FC236}">
                  <a16:creationId xmlns:a16="http://schemas.microsoft.com/office/drawing/2014/main" id="{CD0C79E3-BE6B-8F40-AF28-680B2ADCF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2256"/>
              <a:ext cx="410" cy="2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58" name="Freeform 102">
              <a:extLst>
                <a:ext uri="{FF2B5EF4-FFF2-40B4-BE49-F238E27FC236}">
                  <a16:creationId xmlns:a16="http://schemas.microsoft.com/office/drawing/2014/main" id="{C61C7EDC-0862-AC44-B91D-4C6CD2FA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2256"/>
              <a:ext cx="410" cy="2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59" name="Line 103">
              <a:extLst>
                <a:ext uri="{FF2B5EF4-FFF2-40B4-BE49-F238E27FC236}">
                  <a16:creationId xmlns:a16="http://schemas.microsoft.com/office/drawing/2014/main" id="{DDD4F3B1-6A58-1E43-9EC2-59E48225E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12"/>
              <a:ext cx="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60" name="Line 104">
              <a:extLst>
                <a:ext uri="{FF2B5EF4-FFF2-40B4-BE49-F238E27FC236}">
                  <a16:creationId xmlns:a16="http://schemas.microsoft.com/office/drawing/2014/main" id="{CBB8F636-EE34-954E-AEFE-73527D3F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304"/>
              <a:ext cx="81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61" name="Freeform 105">
              <a:extLst>
                <a:ext uri="{FF2B5EF4-FFF2-40B4-BE49-F238E27FC236}">
                  <a16:creationId xmlns:a16="http://schemas.microsoft.com/office/drawing/2014/main" id="{5EE433C1-A243-D742-9E89-7B7992511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064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62" name="Freeform 106">
              <a:extLst>
                <a:ext uri="{FF2B5EF4-FFF2-40B4-BE49-F238E27FC236}">
                  <a16:creationId xmlns:a16="http://schemas.microsoft.com/office/drawing/2014/main" id="{6D5248BC-8922-244F-83BA-EAB8FD4D7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064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63" name="Text Box 107">
              <a:extLst>
                <a:ext uri="{FF2B5EF4-FFF2-40B4-BE49-F238E27FC236}">
                  <a16:creationId xmlns:a16="http://schemas.microsoft.com/office/drawing/2014/main" id="{5C706336-EA84-2741-B871-6FBAE3D9A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" y="2160"/>
              <a:ext cx="26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 dirty="0"/>
                <a:t>b</a:t>
              </a:r>
              <a:r>
                <a:rPr lang="en-US" sz="1602" b="0" baseline="-25000" dirty="0"/>
                <a:t>62</a:t>
              </a:r>
            </a:p>
          </p:txBody>
        </p:sp>
        <p:sp>
          <p:nvSpPr>
            <p:cNvPr id="301164" name="Line 108">
              <a:extLst>
                <a:ext uri="{FF2B5EF4-FFF2-40B4-BE49-F238E27FC236}">
                  <a16:creationId xmlns:a16="http://schemas.microsoft.com/office/drawing/2014/main" id="{27FB4E95-8D2A-F349-9B28-4AD78A431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96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65" name="Line 109">
              <a:extLst>
                <a:ext uri="{FF2B5EF4-FFF2-40B4-BE49-F238E27FC236}">
                  <a16:creationId xmlns:a16="http://schemas.microsoft.com/office/drawing/2014/main" id="{3090D90D-B799-9E45-A58B-48B7DB47F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688"/>
              <a:ext cx="8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66" name="Freeform 110">
              <a:extLst>
                <a:ext uri="{FF2B5EF4-FFF2-40B4-BE49-F238E27FC236}">
                  <a16:creationId xmlns:a16="http://schemas.microsoft.com/office/drawing/2014/main" id="{5135BABD-AA2D-CD48-BA1C-0F12A978D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48"/>
              <a:ext cx="378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67" name="Freeform 111">
              <a:extLst>
                <a:ext uri="{FF2B5EF4-FFF2-40B4-BE49-F238E27FC236}">
                  <a16:creationId xmlns:a16="http://schemas.microsoft.com/office/drawing/2014/main" id="{450DCDA3-9DBF-0149-B065-C95A3118D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48"/>
              <a:ext cx="378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68" name="Text Box 112">
              <a:extLst>
                <a:ext uri="{FF2B5EF4-FFF2-40B4-BE49-F238E27FC236}">
                  <a16:creationId xmlns:a16="http://schemas.microsoft.com/office/drawing/2014/main" id="{74CE2D78-B5C6-9941-A8E6-1C42FF47A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" y="2572"/>
              <a:ext cx="26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 dirty="0"/>
                <a:t>a</a:t>
              </a:r>
              <a:r>
                <a:rPr lang="en-US" sz="1602" b="0" baseline="-25000" dirty="0"/>
                <a:t>62</a:t>
              </a:r>
            </a:p>
          </p:txBody>
        </p:sp>
        <p:sp>
          <p:nvSpPr>
            <p:cNvPr id="301169" name="Freeform 113">
              <a:extLst>
                <a:ext uri="{FF2B5EF4-FFF2-40B4-BE49-F238E27FC236}">
                  <a16:creationId xmlns:a16="http://schemas.microsoft.com/office/drawing/2014/main" id="{34C69F48-7C8C-EB4F-AE58-1886CDDEA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016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70" name="Rectangle 114">
              <a:extLst>
                <a:ext uri="{FF2B5EF4-FFF2-40B4-BE49-F238E27FC236}">
                  <a16:creationId xmlns:a16="http://schemas.microsoft.com/office/drawing/2014/main" id="{9C924381-C711-AD4B-803A-C5EA8FB2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0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2" b="0" dirty="0"/>
                <a:t>out</a:t>
              </a:r>
              <a:r>
                <a:rPr lang="en-US" sz="1602" b="0" baseline="-25000" dirty="0"/>
                <a:t>62</a:t>
              </a:r>
            </a:p>
          </p:txBody>
        </p:sp>
        <p:sp>
          <p:nvSpPr>
            <p:cNvPr id="301171" name="Rectangle 115">
              <a:extLst>
                <a:ext uri="{FF2B5EF4-FFF2-40B4-BE49-F238E27FC236}">
                  <a16:creationId xmlns:a16="http://schemas.microsoft.com/office/drawing/2014/main" id="{472D8A18-6C03-B447-A1C2-B4CF1B96A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52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defRPr/>
              </a:pPr>
              <a:endParaRPr lang="en-US" sz="2403" b="0"/>
            </a:p>
          </p:txBody>
        </p:sp>
        <p:sp>
          <p:nvSpPr>
            <p:cNvPr id="301172" name="Freeform 116">
              <a:extLst>
                <a:ext uri="{FF2B5EF4-FFF2-40B4-BE49-F238E27FC236}">
                  <a16:creationId xmlns:a16="http://schemas.microsoft.com/office/drawing/2014/main" id="{4C783244-EEE4-2F47-96DE-242E8FFE4D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3744"/>
              <a:ext cx="340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73" name="Freeform 117">
              <a:extLst>
                <a:ext uri="{FF2B5EF4-FFF2-40B4-BE49-F238E27FC236}">
                  <a16:creationId xmlns:a16="http://schemas.microsoft.com/office/drawing/2014/main" id="{9CFC855D-1C4B-7644-B2BE-36C102DF6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4032"/>
              <a:ext cx="340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74" name="Line 118">
              <a:extLst>
                <a:ext uri="{FF2B5EF4-FFF2-40B4-BE49-F238E27FC236}">
                  <a16:creationId xmlns:a16="http://schemas.microsoft.com/office/drawing/2014/main" id="{336782D3-F4B0-544C-ACF4-41D9C15E7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3932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75" name="Freeform 119">
              <a:extLst>
                <a:ext uri="{FF2B5EF4-FFF2-40B4-BE49-F238E27FC236}">
                  <a16:creationId xmlns:a16="http://schemas.microsoft.com/office/drawing/2014/main" id="{09DA4A44-300A-C244-8490-E16D157DF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3792"/>
              <a:ext cx="410" cy="2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76" name="Freeform 120">
              <a:extLst>
                <a:ext uri="{FF2B5EF4-FFF2-40B4-BE49-F238E27FC236}">
                  <a16:creationId xmlns:a16="http://schemas.microsoft.com/office/drawing/2014/main" id="{F65A8685-EBA0-4C46-BE6C-51093E064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3792"/>
              <a:ext cx="410" cy="2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77" name="Line 121">
              <a:extLst>
                <a:ext uri="{FF2B5EF4-FFF2-40B4-BE49-F238E27FC236}">
                  <a16:creationId xmlns:a16="http://schemas.microsoft.com/office/drawing/2014/main" id="{ADD1C157-722B-FD48-AF8F-F5EA10D63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648"/>
              <a:ext cx="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78" name="Line 122">
              <a:extLst>
                <a:ext uri="{FF2B5EF4-FFF2-40B4-BE49-F238E27FC236}">
                  <a16:creationId xmlns:a16="http://schemas.microsoft.com/office/drawing/2014/main" id="{8C6925D6-0E52-5A4E-B2A9-6D033DB6D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840"/>
              <a:ext cx="81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79" name="Freeform 123">
              <a:extLst>
                <a:ext uri="{FF2B5EF4-FFF2-40B4-BE49-F238E27FC236}">
                  <a16:creationId xmlns:a16="http://schemas.microsoft.com/office/drawing/2014/main" id="{696ABC35-1B34-104F-82B1-8029C9B2D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600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80" name="Freeform 124">
              <a:extLst>
                <a:ext uri="{FF2B5EF4-FFF2-40B4-BE49-F238E27FC236}">
                  <a16:creationId xmlns:a16="http://schemas.microsoft.com/office/drawing/2014/main" id="{65A58CF0-98E2-3C49-B2C1-CB79B697F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600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81" name="Text Box 125">
              <a:extLst>
                <a:ext uri="{FF2B5EF4-FFF2-40B4-BE49-F238E27FC236}">
                  <a16:creationId xmlns:a16="http://schemas.microsoft.com/office/drawing/2014/main" id="{50F32E1E-FAE6-AB4B-934B-DD71E9F51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3696"/>
              <a:ext cx="22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/>
                <a:t>b</a:t>
              </a:r>
              <a:r>
                <a:rPr lang="en-US" sz="1602" b="0" baseline="-25000"/>
                <a:t>0</a:t>
              </a:r>
            </a:p>
          </p:txBody>
        </p:sp>
        <p:sp>
          <p:nvSpPr>
            <p:cNvPr id="301182" name="Line 126">
              <a:extLst>
                <a:ext uri="{FF2B5EF4-FFF2-40B4-BE49-F238E27FC236}">
                  <a16:creationId xmlns:a16="http://schemas.microsoft.com/office/drawing/2014/main" id="{4119F915-BE8A-7342-8061-E35AA6041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4032"/>
              <a:ext cx="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83" name="Line 127">
              <a:extLst>
                <a:ext uri="{FF2B5EF4-FFF2-40B4-BE49-F238E27FC236}">
                  <a16:creationId xmlns:a16="http://schemas.microsoft.com/office/drawing/2014/main" id="{71AEC7EE-8638-B244-B62E-4568EAE8B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4224"/>
              <a:ext cx="8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84" name="Freeform 128">
              <a:extLst>
                <a:ext uri="{FF2B5EF4-FFF2-40B4-BE49-F238E27FC236}">
                  <a16:creationId xmlns:a16="http://schemas.microsoft.com/office/drawing/2014/main" id="{F960F854-B1F9-5248-9C3B-4F16F3CEE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984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85" name="Freeform 129">
              <a:extLst>
                <a:ext uri="{FF2B5EF4-FFF2-40B4-BE49-F238E27FC236}">
                  <a16:creationId xmlns:a16="http://schemas.microsoft.com/office/drawing/2014/main" id="{061DFA79-9693-EF4B-BAE7-7F58895C3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984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86" name="Text Box 130">
              <a:extLst>
                <a:ext uri="{FF2B5EF4-FFF2-40B4-BE49-F238E27FC236}">
                  <a16:creationId xmlns:a16="http://schemas.microsoft.com/office/drawing/2014/main" id="{E2AB2592-7707-7B46-B265-72EE1F0E4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" y="4108"/>
              <a:ext cx="2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602" b="0"/>
                <a:t>a</a:t>
              </a:r>
              <a:r>
                <a:rPr lang="en-US" sz="1602" b="0" baseline="-25000"/>
                <a:t>0</a:t>
              </a:r>
            </a:p>
          </p:txBody>
        </p:sp>
        <p:sp>
          <p:nvSpPr>
            <p:cNvPr id="301187" name="Freeform 131">
              <a:extLst>
                <a:ext uri="{FF2B5EF4-FFF2-40B4-BE49-F238E27FC236}">
                  <a16:creationId xmlns:a16="http://schemas.microsoft.com/office/drawing/2014/main" id="{C9D28A9F-3FB5-054D-B144-D490E94C1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344"/>
              <a:ext cx="144" cy="2304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188" name="Rectangle 132">
              <a:extLst>
                <a:ext uri="{FF2B5EF4-FFF2-40B4-BE49-F238E27FC236}">
                  <a16:creationId xmlns:a16="http://schemas.microsoft.com/office/drawing/2014/main" id="{DA8AA682-9B14-0844-8151-A44A7D509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840"/>
              <a:ext cx="43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602" b="0"/>
                <a:t>out</a:t>
              </a:r>
              <a:r>
                <a:rPr lang="en-US" sz="1602" b="0" baseline="-25000"/>
                <a:t>0</a:t>
              </a:r>
            </a:p>
          </p:txBody>
        </p:sp>
        <p:sp>
          <p:nvSpPr>
            <p:cNvPr id="301189" name="Freeform 133">
              <a:extLst>
                <a:ext uri="{FF2B5EF4-FFF2-40B4-BE49-F238E27FC236}">
                  <a16:creationId xmlns:a16="http://schemas.microsoft.com/office/drawing/2014/main" id="{259B9128-6B42-6A49-8355-640F27F96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864"/>
              <a:ext cx="336" cy="3172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grpSp>
          <p:nvGrpSpPr>
            <p:cNvPr id="23626" name="Group 134">
              <a:extLst>
                <a:ext uri="{FF2B5EF4-FFF2-40B4-BE49-F238E27FC236}">
                  <a16:creationId xmlns:a16="http://schemas.microsoft.com/office/drawing/2014/main" id="{2631ABAD-8BCE-4445-8934-79BF52CE4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296"/>
              <a:ext cx="96" cy="96"/>
              <a:chOff x="240" y="4176"/>
              <a:chExt cx="192" cy="192"/>
            </a:xfrm>
          </p:grpSpPr>
          <p:sp>
            <p:nvSpPr>
              <p:cNvPr id="301191" name="Oval 135">
                <a:extLst>
                  <a:ext uri="{FF2B5EF4-FFF2-40B4-BE49-F238E27FC236}">
                    <a16:creationId xmlns:a16="http://schemas.microsoft.com/office/drawing/2014/main" id="{B69D84C0-7035-4548-B482-37F8E4F4C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1192" name="Rectangle 136">
                <a:extLst>
                  <a:ext uri="{FF2B5EF4-FFF2-40B4-BE49-F238E27FC236}">
                    <a16:creationId xmlns:a16="http://schemas.microsoft.com/office/drawing/2014/main" id="{8911FAD1-BCB9-FB45-B13D-525F88E67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</p:grpSp>
        <p:grpSp>
          <p:nvGrpSpPr>
            <p:cNvPr id="23627" name="Group 137">
              <a:extLst>
                <a:ext uri="{FF2B5EF4-FFF2-40B4-BE49-F238E27FC236}">
                  <a16:creationId xmlns:a16="http://schemas.microsoft.com/office/drawing/2014/main" id="{3C5D1995-E907-8D47-B6B5-30802476B7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064"/>
              <a:ext cx="96" cy="96"/>
              <a:chOff x="240" y="4176"/>
              <a:chExt cx="192" cy="192"/>
            </a:xfrm>
          </p:grpSpPr>
          <p:sp>
            <p:nvSpPr>
              <p:cNvPr id="301194" name="Oval 138">
                <a:extLst>
                  <a:ext uri="{FF2B5EF4-FFF2-40B4-BE49-F238E27FC236}">
                    <a16:creationId xmlns:a16="http://schemas.microsoft.com/office/drawing/2014/main" id="{15DCBA56-3CF7-4A48-B558-A484D69EF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1195" name="Rectangle 139">
                <a:extLst>
                  <a:ext uri="{FF2B5EF4-FFF2-40B4-BE49-F238E27FC236}">
                    <a16:creationId xmlns:a16="http://schemas.microsoft.com/office/drawing/2014/main" id="{D818ABA4-951F-1A40-A1B3-DE0533916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</p:grpSp>
        <p:grpSp>
          <p:nvGrpSpPr>
            <p:cNvPr id="23628" name="Group 140">
              <a:extLst>
                <a:ext uri="{FF2B5EF4-FFF2-40B4-BE49-F238E27FC236}">
                  <a16:creationId xmlns:a16="http://schemas.microsoft.com/office/drawing/2014/main" id="{E2A7E159-D7C0-ED47-A5EA-5F9F83B7CA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680"/>
              <a:ext cx="96" cy="96"/>
              <a:chOff x="240" y="4176"/>
              <a:chExt cx="192" cy="192"/>
            </a:xfrm>
          </p:grpSpPr>
          <p:sp>
            <p:nvSpPr>
              <p:cNvPr id="301197" name="Oval 141">
                <a:extLst>
                  <a:ext uri="{FF2B5EF4-FFF2-40B4-BE49-F238E27FC236}">
                    <a16:creationId xmlns:a16="http://schemas.microsoft.com/office/drawing/2014/main" id="{5DCE94D1-0733-C240-BA51-C91EE6890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1198" name="Rectangle 142">
                <a:extLst>
                  <a:ext uri="{FF2B5EF4-FFF2-40B4-BE49-F238E27FC236}">
                    <a16:creationId xmlns:a16="http://schemas.microsoft.com/office/drawing/2014/main" id="{89854DDB-07E1-3D48-AEE9-24DF0E310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69"/>
                <a:ext cx="192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</p:grpSp>
        <p:grpSp>
          <p:nvGrpSpPr>
            <p:cNvPr id="23629" name="Group 143">
              <a:extLst>
                <a:ext uri="{FF2B5EF4-FFF2-40B4-BE49-F238E27FC236}">
                  <a16:creationId xmlns:a16="http://schemas.microsoft.com/office/drawing/2014/main" id="{6EEA2D5A-84E2-BA4A-896F-AA419AEEB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448"/>
              <a:ext cx="96" cy="96"/>
              <a:chOff x="240" y="4176"/>
              <a:chExt cx="192" cy="192"/>
            </a:xfrm>
          </p:grpSpPr>
          <p:sp>
            <p:nvSpPr>
              <p:cNvPr id="301200" name="Oval 144">
                <a:extLst>
                  <a:ext uri="{FF2B5EF4-FFF2-40B4-BE49-F238E27FC236}">
                    <a16:creationId xmlns:a16="http://schemas.microsoft.com/office/drawing/2014/main" id="{56B970E3-081F-DE4B-A662-D9621072C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3"/>
                <a:ext cx="96" cy="9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1201" name="Rectangle 145">
                <a:extLst>
                  <a:ext uri="{FF2B5EF4-FFF2-40B4-BE49-F238E27FC236}">
                    <a16:creationId xmlns:a16="http://schemas.microsoft.com/office/drawing/2014/main" id="{565FD0CB-9EC5-B54E-B60E-5858E2458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69"/>
                <a:ext cx="192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</p:grpSp>
        <p:grpSp>
          <p:nvGrpSpPr>
            <p:cNvPr id="23630" name="Group 146">
              <a:extLst>
                <a:ext uri="{FF2B5EF4-FFF2-40B4-BE49-F238E27FC236}">
                  <a16:creationId xmlns:a16="http://schemas.microsoft.com/office/drawing/2014/main" id="{2202CBBE-98B4-AE4C-B08A-B54D73DF6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976"/>
              <a:ext cx="96" cy="384"/>
              <a:chOff x="1584" y="2544"/>
              <a:chExt cx="96" cy="384"/>
            </a:xfrm>
          </p:grpSpPr>
          <p:grpSp>
            <p:nvGrpSpPr>
              <p:cNvPr id="23634" name="Group 147">
                <a:extLst>
                  <a:ext uri="{FF2B5EF4-FFF2-40B4-BE49-F238E27FC236}">
                    <a16:creationId xmlns:a16="http://schemas.microsoft.com/office/drawing/2014/main" id="{7FFC0D82-AA01-2442-88F5-DD12C3A908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544"/>
                <a:ext cx="96" cy="96"/>
                <a:chOff x="240" y="4176"/>
                <a:chExt cx="192" cy="192"/>
              </a:xfrm>
            </p:grpSpPr>
            <p:sp>
              <p:nvSpPr>
                <p:cNvPr id="301204" name="Oval 148">
                  <a:extLst>
                    <a:ext uri="{FF2B5EF4-FFF2-40B4-BE49-F238E27FC236}">
                      <a16:creationId xmlns:a16="http://schemas.microsoft.com/office/drawing/2014/main" id="{9F66117D-9F4F-044A-8BA5-BE520A3526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301205" name="Rectangle 149">
                  <a:extLst>
                    <a:ext uri="{FF2B5EF4-FFF2-40B4-BE49-F238E27FC236}">
                      <a16:creationId xmlns:a16="http://schemas.microsoft.com/office/drawing/2014/main" id="{6B98434D-F01F-3D47-8B1D-6BA95976D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</p:grpSp>
          <p:grpSp>
            <p:nvGrpSpPr>
              <p:cNvPr id="23635" name="Group 150">
                <a:extLst>
                  <a:ext uri="{FF2B5EF4-FFF2-40B4-BE49-F238E27FC236}">
                    <a16:creationId xmlns:a16="http://schemas.microsoft.com/office/drawing/2014/main" id="{403887BD-8A40-AA4F-87DD-C50A02C80B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688"/>
                <a:ext cx="96" cy="96"/>
                <a:chOff x="240" y="4176"/>
                <a:chExt cx="192" cy="192"/>
              </a:xfrm>
            </p:grpSpPr>
            <p:sp>
              <p:nvSpPr>
                <p:cNvPr id="301207" name="Oval 151">
                  <a:extLst>
                    <a:ext uri="{FF2B5EF4-FFF2-40B4-BE49-F238E27FC236}">
                      <a16:creationId xmlns:a16="http://schemas.microsoft.com/office/drawing/2014/main" id="{7E10EDFC-8ACE-0C4A-BA58-00A5E5BC56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23"/>
                  <a:ext cx="96" cy="9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301208" name="Rectangle 152">
                  <a:extLst>
                    <a:ext uri="{FF2B5EF4-FFF2-40B4-BE49-F238E27FC236}">
                      <a16:creationId xmlns:a16="http://schemas.microsoft.com/office/drawing/2014/main" id="{77A63E1A-F47B-0449-BF92-B16A3F8E4F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" y="4169"/>
                  <a:ext cx="192" cy="2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</p:grpSp>
          <p:grpSp>
            <p:nvGrpSpPr>
              <p:cNvPr id="23636" name="Group 153">
                <a:extLst>
                  <a:ext uri="{FF2B5EF4-FFF2-40B4-BE49-F238E27FC236}">
                    <a16:creationId xmlns:a16="http://schemas.microsoft.com/office/drawing/2014/main" id="{E1C237E4-E6E9-CB41-939A-D061C7E0AD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832"/>
                <a:ext cx="96" cy="96"/>
                <a:chOff x="240" y="4176"/>
                <a:chExt cx="192" cy="192"/>
              </a:xfrm>
            </p:grpSpPr>
            <p:sp>
              <p:nvSpPr>
                <p:cNvPr id="301210" name="Oval 154">
                  <a:extLst>
                    <a:ext uri="{FF2B5EF4-FFF2-40B4-BE49-F238E27FC236}">
                      <a16:creationId xmlns:a16="http://schemas.microsoft.com/office/drawing/2014/main" id="{5A1FD7C3-6FCA-194C-BF82-3C23C506AF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31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301211" name="Rectangle 155">
                  <a:extLst>
                    <a:ext uri="{FF2B5EF4-FFF2-40B4-BE49-F238E27FC236}">
                      <a16:creationId xmlns:a16="http://schemas.microsoft.com/office/drawing/2014/main" id="{5D43548F-69E6-7D46-A243-F9DF5F7F8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" y="4183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3"/>
                </a:p>
              </p:txBody>
            </p:sp>
          </p:grpSp>
        </p:grpSp>
        <p:grpSp>
          <p:nvGrpSpPr>
            <p:cNvPr id="23631" name="Group 156">
              <a:extLst>
                <a:ext uri="{FF2B5EF4-FFF2-40B4-BE49-F238E27FC236}">
                  <a16:creationId xmlns:a16="http://schemas.microsoft.com/office/drawing/2014/main" id="{0C4EA9A0-D2CA-8F41-9596-6045DA131A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816"/>
              <a:ext cx="96" cy="96"/>
              <a:chOff x="240" y="4176"/>
              <a:chExt cx="192" cy="192"/>
            </a:xfrm>
          </p:grpSpPr>
          <p:sp>
            <p:nvSpPr>
              <p:cNvPr id="301213" name="Oval 157">
                <a:extLst>
                  <a:ext uri="{FF2B5EF4-FFF2-40B4-BE49-F238E27FC236}">
                    <a16:creationId xmlns:a16="http://schemas.microsoft.com/office/drawing/2014/main" id="{E7E352BA-63E8-8947-A885-4AE4D9793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1214" name="Rectangle 158">
                <a:extLst>
                  <a:ext uri="{FF2B5EF4-FFF2-40B4-BE49-F238E27FC236}">
                    <a16:creationId xmlns:a16="http://schemas.microsoft.com/office/drawing/2014/main" id="{AFC5B4C1-1E7F-FB48-90A6-F2102DCFB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</p:grpSp>
      </p:grpSp>
      <p:sp>
        <p:nvSpPr>
          <p:cNvPr id="301221" name="Rectangle 165">
            <a:extLst>
              <a:ext uri="{FF2B5EF4-FFF2-40B4-BE49-F238E27FC236}">
                <a16:creationId xmlns:a16="http://schemas.microsoft.com/office/drawing/2014/main" id="{04D72921-0A58-EB41-939F-5B6FC583E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2593975"/>
            <a:ext cx="31813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3" dirty="0">
                <a:latin typeface="Courier New" pitchFamily="49" charset="0"/>
              </a:rPr>
              <a:t>Out = [</a:t>
            </a:r>
          </a:p>
          <a:p>
            <a:pPr eaLnBrk="1" hangingPunct="1">
              <a:defRPr/>
            </a:pPr>
            <a:r>
              <a:rPr lang="en-US" sz="2403" dirty="0">
                <a:latin typeface="Courier New" pitchFamily="49" charset="0"/>
              </a:rPr>
              <a:t>  s : A;</a:t>
            </a:r>
          </a:p>
          <a:p>
            <a:pPr eaLnBrk="1" hangingPunct="1">
              <a:defRPr/>
            </a:pPr>
            <a:r>
              <a:rPr lang="en-US" sz="2403" dirty="0">
                <a:latin typeface="Courier New" pitchFamily="49" charset="0"/>
              </a:rPr>
              <a:t>  1 : B;</a:t>
            </a:r>
          </a:p>
          <a:p>
            <a:pPr eaLnBrk="1" hangingPunct="1">
              <a:defRPr/>
            </a:pPr>
            <a:r>
              <a:rPr lang="en-US" sz="2403" dirty="0">
                <a:latin typeface="Courier New" pitchFamily="49" charset="0"/>
              </a:rPr>
              <a:t>];</a:t>
            </a:r>
          </a:p>
        </p:txBody>
      </p:sp>
      <p:grpSp>
        <p:nvGrpSpPr>
          <p:cNvPr id="23558" name="Group 170">
            <a:extLst>
              <a:ext uri="{FF2B5EF4-FFF2-40B4-BE49-F238E27FC236}">
                <a16:creationId xmlns:a16="http://schemas.microsoft.com/office/drawing/2014/main" id="{78B9F085-DCC2-FF4B-BF8C-F5DF9E20C2F8}"/>
              </a:ext>
            </a:extLst>
          </p:cNvPr>
          <p:cNvGrpSpPr>
            <a:grpSpLocks/>
          </p:cNvGrpSpPr>
          <p:nvPr/>
        </p:nvGrpSpPr>
        <p:grpSpPr bwMode="auto">
          <a:xfrm>
            <a:off x="5494338" y="1087438"/>
            <a:ext cx="2192337" cy="1258887"/>
            <a:chOff x="3504" y="2064"/>
            <a:chExt cx="1379" cy="792"/>
          </a:xfrm>
        </p:grpSpPr>
        <p:sp>
          <p:nvSpPr>
            <p:cNvPr id="301222" name="Rectangle 166">
              <a:extLst>
                <a:ext uri="{FF2B5EF4-FFF2-40B4-BE49-F238E27FC236}">
                  <a16:creationId xmlns:a16="http://schemas.microsoft.com/office/drawing/2014/main" id="{38642997-A19D-D34B-96FE-5DFAC9FAB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064"/>
              <a:ext cx="16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2" b="0"/>
                <a:t>s</a:t>
              </a:r>
            </a:p>
          </p:txBody>
        </p:sp>
        <p:sp>
          <p:nvSpPr>
            <p:cNvPr id="301215" name="Line 159">
              <a:extLst>
                <a:ext uri="{FF2B5EF4-FFF2-40B4-BE49-F238E27FC236}">
                  <a16:creationId xmlns:a16="http://schemas.microsoft.com/office/drawing/2014/main" id="{920B944E-8F70-E24A-90A4-7D21C0885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96"/>
              <a:ext cx="2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216" name="Line 160">
              <a:extLst>
                <a:ext uri="{FF2B5EF4-FFF2-40B4-BE49-F238E27FC236}">
                  <a16:creationId xmlns:a16="http://schemas.microsoft.com/office/drawing/2014/main" id="{44DB74D0-E96B-964C-896B-FA1DEDACF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36"/>
              <a:ext cx="2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217" name="Rectangle 161">
              <a:extLst>
                <a:ext uri="{FF2B5EF4-FFF2-40B4-BE49-F238E27FC236}">
                  <a16:creationId xmlns:a16="http://schemas.microsoft.com/office/drawing/2014/main" id="{73788D52-613C-2541-B13A-A4A453DB1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80"/>
              <a:ext cx="201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2" b="0"/>
                <a:t>B</a:t>
              </a:r>
            </a:p>
          </p:txBody>
        </p:sp>
        <p:sp>
          <p:nvSpPr>
            <p:cNvPr id="301218" name="Rectangle 162">
              <a:extLst>
                <a:ext uri="{FF2B5EF4-FFF2-40B4-BE49-F238E27FC236}">
                  <a16:creationId xmlns:a16="http://schemas.microsoft.com/office/drawing/2014/main" id="{986D4CCE-74B2-F447-B2ED-CA8AEC2A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640"/>
              <a:ext cx="21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2" b="0"/>
                <a:t>A</a:t>
              </a:r>
            </a:p>
          </p:txBody>
        </p:sp>
        <p:sp>
          <p:nvSpPr>
            <p:cNvPr id="301219" name="Line 163">
              <a:extLst>
                <a:ext uri="{FF2B5EF4-FFF2-40B4-BE49-F238E27FC236}">
                  <a16:creationId xmlns:a16="http://schemas.microsoft.com/office/drawing/2014/main" id="{A47B1160-482D-9843-9ECE-42595BD30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592"/>
              <a:ext cx="2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220" name="Rectangle 164">
              <a:extLst>
                <a:ext uri="{FF2B5EF4-FFF2-40B4-BE49-F238E27FC236}">
                  <a16:creationId xmlns:a16="http://schemas.microsoft.com/office/drawing/2014/main" id="{857B9C6C-DE5A-D14B-8FC4-380560BC0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86"/>
              <a:ext cx="3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2" b="0"/>
                <a:t>Out</a:t>
              </a:r>
            </a:p>
          </p:txBody>
        </p:sp>
        <p:sp>
          <p:nvSpPr>
            <p:cNvPr id="301223" name="Freeform 167">
              <a:extLst>
                <a:ext uri="{FF2B5EF4-FFF2-40B4-BE49-F238E27FC236}">
                  <a16:creationId xmlns:a16="http://schemas.microsoft.com/office/drawing/2014/main" id="{B736817D-14AA-8E4D-B0E4-17EF34F3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208"/>
              <a:ext cx="432" cy="144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432" y="0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1224" name="AutoShape 168">
              <a:extLst>
                <a:ext uri="{FF2B5EF4-FFF2-40B4-BE49-F238E27FC236}">
                  <a16:creationId xmlns:a16="http://schemas.microsoft.com/office/drawing/2014/main" id="{EF7ED7CB-C716-3441-84D2-706134E61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28"/>
              <a:ext cx="419" cy="528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557" tIns="45779" rIns="91557" bIns="45779" anchor="ctr"/>
            <a:lstStyle/>
            <a:p>
              <a:pPr eaLnBrk="1" hangingPunct="1">
                <a:defRPr/>
              </a:pPr>
              <a:r>
                <a:rPr lang="en-US" sz="1202" b="0"/>
                <a:t>MUX</a:t>
              </a:r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2">
            <a:extLst>
              <a:ext uri="{FF2B5EF4-FFF2-40B4-BE49-F238E27FC236}">
                <a16:creationId xmlns:a16="http://schemas.microsoft.com/office/drawing/2014/main" id="{E22E027E-F021-FF4F-90F2-0F12DC3A2871}"/>
              </a:ext>
            </a:extLst>
          </p:cNvPr>
          <p:cNvSpPr txBox="1">
            <a:spLocks/>
          </p:cNvSpPr>
          <p:nvPr/>
        </p:nvSpPr>
        <p:spPr bwMode="auto">
          <a:xfrm>
            <a:off x="685800" y="1295400"/>
            <a:ext cx="441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2573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marL="457200" lvl="1" indent="0">
              <a:spcBef>
                <a:spcPct val="20000"/>
              </a:spcBef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Input </a:t>
            </a:r>
            <a:r>
              <a:rPr lang="en-US" altLang="en-US" b="0" dirty="0" err="1">
                <a:latin typeface="Franklin Gothic Book" panose="020B0503020102020204" pitchFamily="34" charset="0"/>
              </a:rPr>
              <a:t>a,b</a:t>
            </a:r>
            <a:r>
              <a:rPr lang="en-US" altLang="en-US" b="0" dirty="0">
                <a:latin typeface="Franklin Gothic Book" panose="020B0503020102020204" pitchFamily="34" charset="0"/>
              </a:rPr>
              <a:t> enables one of 4 outputs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 err="1">
                <a:latin typeface="Franklin Gothic Book" panose="020B0503020102020204" pitchFamily="34" charset="0"/>
              </a:rPr>
              <a:t>a,b</a:t>
            </a:r>
            <a:r>
              <a:rPr lang="en-US" altLang="en-US" b="0" dirty="0">
                <a:latin typeface="Franklin Gothic Book" panose="020B0503020102020204" pitchFamily="34" charset="0"/>
              </a:rPr>
              <a:t> = 00 -&gt; out0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 err="1">
                <a:latin typeface="Franklin Gothic Book" panose="020B0503020102020204" pitchFamily="34" charset="0"/>
              </a:rPr>
              <a:t>a,b</a:t>
            </a:r>
            <a:r>
              <a:rPr lang="en-US" altLang="en-US" b="0" dirty="0">
                <a:latin typeface="Franklin Gothic Book" panose="020B0503020102020204" pitchFamily="34" charset="0"/>
              </a:rPr>
              <a:t> = 01 -&gt; out1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 err="1">
                <a:latin typeface="Franklin Gothic Book" panose="020B0503020102020204" pitchFamily="34" charset="0"/>
              </a:rPr>
              <a:t>a,b</a:t>
            </a:r>
            <a:r>
              <a:rPr lang="en-US" altLang="en-US" b="0" dirty="0">
                <a:latin typeface="Franklin Gothic Book" panose="020B0503020102020204" pitchFamily="34" charset="0"/>
              </a:rPr>
              <a:t> = 10 -&gt; out2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 err="1">
                <a:latin typeface="Franklin Gothic Book" panose="020B0503020102020204" pitchFamily="34" charset="0"/>
              </a:rPr>
              <a:t>a,b</a:t>
            </a:r>
            <a:r>
              <a:rPr lang="en-US" altLang="en-US" b="0" dirty="0">
                <a:latin typeface="Franklin Gothic Book" panose="020B0503020102020204" pitchFamily="34" charset="0"/>
              </a:rPr>
              <a:t> = 11 -&gt; out3</a:t>
            </a:r>
          </a:p>
          <a:p>
            <a:pPr lvl="1">
              <a:spcBef>
                <a:spcPct val="20000"/>
              </a:spcBef>
              <a:buFontTx/>
              <a:buChar char="•"/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lvl="2">
              <a:spcBef>
                <a:spcPct val="20000"/>
              </a:spcBef>
              <a:buFontTx/>
              <a:buChar char="•"/>
            </a:pPr>
            <a:endParaRPr lang="en-US" altLang="en-US" b="0" dirty="0">
              <a:latin typeface="Franklin Gothic Book" panose="020B0503020102020204" pitchFamily="34" charset="0"/>
            </a:endParaRPr>
          </a:p>
          <a:p>
            <a:pPr lvl="2">
              <a:spcBef>
                <a:spcPct val="200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2">
              <a:spcBef>
                <a:spcPct val="200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lvl="2">
              <a:spcBef>
                <a:spcPct val="200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6155C-C068-154A-B7DC-79069155952B}"/>
              </a:ext>
            </a:extLst>
          </p:cNvPr>
          <p:cNvSpPr/>
          <p:nvPr/>
        </p:nvSpPr>
        <p:spPr>
          <a:xfrm>
            <a:off x="6096000" y="2113588"/>
            <a:ext cx="6858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5FF1A4-B3D2-904A-96A7-66553BDEC72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67400" y="2418388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9FE67E-6164-0A43-9AD3-A7877F9676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67400" y="2951788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4C1F30-8774-3E47-8B26-EC1112616E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81800" y="2265988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BCA832-8AB9-6D46-B39E-2BA7F1D4BC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81800" y="3180388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8321AC-AA8D-A040-A2EC-92ED52C0B6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81800" y="2875588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855D37-9686-9341-B919-A7249AB67D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81800" y="2570788"/>
            <a:ext cx="228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4585" name="TextBox 18">
            <a:extLst>
              <a:ext uri="{FF2B5EF4-FFF2-40B4-BE49-F238E27FC236}">
                <a16:creationId xmlns:a16="http://schemas.microsoft.com/office/drawing/2014/main" id="{F72CF157-EBB9-6D47-B2F3-3B1EBFAF3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65988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a</a:t>
            </a:r>
          </a:p>
        </p:txBody>
      </p:sp>
      <p:sp>
        <p:nvSpPr>
          <p:cNvPr id="24586" name="TextBox 19">
            <a:extLst>
              <a:ext uri="{FF2B5EF4-FFF2-40B4-BE49-F238E27FC236}">
                <a16:creationId xmlns:a16="http://schemas.microsoft.com/office/drawing/2014/main" id="{8E172B1B-195F-224F-9D0A-B10484251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99388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b</a:t>
            </a:r>
          </a:p>
        </p:txBody>
      </p:sp>
      <p:sp>
        <p:nvSpPr>
          <p:cNvPr id="24587" name="TextBox 20">
            <a:extLst>
              <a:ext uri="{FF2B5EF4-FFF2-40B4-BE49-F238E27FC236}">
                <a16:creationId xmlns:a16="http://schemas.microsoft.com/office/drawing/2014/main" id="{44612001-FC87-3B47-9D61-86B88812D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113588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Out0</a:t>
            </a:r>
          </a:p>
        </p:txBody>
      </p:sp>
      <p:sp>
        <p:nvSpPr>
          <p:cNvPr id="24588" name="TextBox 21">
            <a:extLst>
              <a:ext uri="{FF2B5EF4-FFF2-40B4-BE49-F238E27FC236}">
                <a16:creationId xmlns:a16="http://schemas.microsoft.com/office/drawing/2014/main" id="{DE3A8C54-6716-3F48-9C62-8C265F6C9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418388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Out1</a:t>
            </a:r>
          </a:p>
        </p:txBody>
      </p:sp>
      <p:sp>
        <p:nvSpPr>
          <p:cNvPr id="24589" name="TextBox 22">
            <a:extLst>
              <a:ext uri="{FF2B5EF4-FFF2-40B4-BE49-F238E27FC236}">
                <a16:creationId xmlns:a16="http://schemas.microsoft.com/office/drawing/2014/main" id="{DF598A0A-C496-CF40-9CBE-ED92D5095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723188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Out2</a:t>
            </a:r>
          </a:p>
        </p:txBody>
      </p:sp>
      <p:sp>
        <p:nvSpPr>
          <p:cNvPr id="24590" name="TextBox 23">
            <a:extLst>
              <a:ext uri="{FF2B5EF4-FFF2-40B4-BE49-F238E27FC236}">
                <a16:creationId xmlns:a16="http://schemas.microsoft.com/office/drawing/2014/main" id="{8276B067-A015-2C42-9EC6-2496687D0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027988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/>
              <a:t>Out3</a:t>
            </a:r>
          </a:p>
        </p:txBody>
      </p:sp>
      <p:sp>
        <p:nvSpPr>
          <p:cNvPr id="24600" name="Rectangle 2">
            <a:extLst>
              <a:ext uri="{FF2B5EF4-FFF2-40B4-BE49-F238E27FC236}">
                <a16:creationId xmlns:a16="http://schemas.microsoft.com/office/drawing/2014/main" id="{75E625DC-4AD7-8643-83D9-9A95DFE34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89" y="76200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Book" panose="020B0503020102020204" pitchFamily="34" charset="0"/>
                <a:ea typeface="Gulim" panose="020B0600000101010101" pitchFamily="34" charset="-127"/>
              </a:rPr>
              <a:t>Decoder</a:t>
            </a:r>
            <a:endParaRPr lang="en-US" altLang="en-US" sz="4400" dirty="0">
              <a:solidFill>
                <a:schemeClr val="accent2">
                  <a:lumMod val="60000"/>
                  <a:lumOff val="40000"/>
                </a:schemeClr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1389</TotalTime>
  <Words>721</Words>
  <Application>Microsoft Macintosh PowerPoint</Application>
  <PresentationFormat>On-screen Show (4:3)</PresentationFormat>
  <Paragraphs>311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Courier New</vt:lpstr>
      <vt:lpstr>Franklin Gothic Book</vt:lpstr>
      <vt:lpstr>Franklin Gothic Medium</vt:lpstr>
      <vt:lpstr>Helvetica Neue</vt:lpstr>
      <vt:lpstr>News Gothic MT</vt:lpstr>
      <vt:lpstr>Times</vt:lpstr>
      <vt:lpstr>Times New Roman</vt:lpstr>
      <vt:lpstr>Wingdings 2</vt:lpstr>
      <vt:lpstr>Breeze</vt:lpstr>
      <vt:lpstr>PowerPoint Presentation</vt:lpstr>
      <vt:lpstr>PowerPoint Presentation</vt:lpstr>
      <vt:lpstr>Bit Equality</vt:lpstr>
      <vt:lpstr>Bit Equality</vt:lpstr>
      <vt:lpstr>Word Equality</vt:lpstr>
      <vt:lpstr>Bit-Level Multiplexor</vt:lpstr>
      <vt:lpstr>PowerPoint Presentation</vt:lpstr>
      <vt:lpstr>Word Multiplexor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Downen, Paul M</cp:lastModifiedBy>
  <cp:revision>151</cp:revision>
  <dcterms:created xsi:type="dcterms:W3CDTF">2004-01-20T22:43:44Z</dcterms:created>
  <dcterms:modified xsi:type="dcterms:W3CDTF">2023-11-27T19:24:41Z</dcterms:modified>
</cp:coreProperties>
</file>