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581" r:id="rId2"/>
    <p:sldId id="582" r:id="rId3"/>
    <p:sldId id="583" r:id="rId4"/>
    <p:sldId id="584" r:id="rId5"/>
    <p:sldId id="585" r:id="rId6"/>
    <p:sldId id="586" r:id="rId7"/>
    <p:sldId id="587" r:id="rId8"/>
    <p:sldId id="588" r:id="rId9"/>
    <p:sldId id="260" r:id="rId10"/>
    <p:sldId id="310" r:id="rId11"/>
    <p:sldId id="314" r:id="rId12"/>
    <p:sldId id="316" r:id="rId13"/>
    <p:sldId id="315" r:id="rId14"/>
    <p:sldId id="258" r:id="rId15"/>
    <p:sldId id="262" r:id="rId16"/>
    <p:sldId id="261" r:id="rId17"/>
    <p:sldId id="263" r:id="rId18"/>
    <p:sldId id="264" r:id="rId19"/>
    <p:sldId id="265" r:id="rId20"/>
    <p:sldId id="305" r:id="rId21"/>
    <p:sldId id="266" r:id="rId22"/>
    <p:sldId id="317" r:id="rId23"/>
    <p:sldId id="268" r:id="rId24"/>
    <p:sldId id="269" r:id="rId25"/>
    <p:sldId id="267" r:id="rId26"/>
    <p:sldId id="270" r:id="rId27"/>
    <p:sldId id="579" r:id="rId28"/>
    <p:sldId id="580" r:id="rId29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>
          <p15:clr>
            <a:srgbClr val="A4A3A4"/>
          </p15:clr>
        </p15:guide>
        <p15:guide id="2" pos="6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99"/>
    <a:srgbClr val="CCFF99"/>
    <a:srgbClr val="99FFCC"/>
    <a:srgbClr val="FF3300"/>
    <a:srgbClr val="FFCCCC"/>
    <a:srgbClr val="00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4" autoAdjust="0"/>
    <p:restoredTop sz="90775"/>
  </p:normalViewPr>
  <p:slideViewPr>
    <p:cSldViewPr showGuides="1">
      <p:cViewPr varScale="1">
        <p:scale>
          <a:sx n="112" d="100"/>
          <a:sy n="112" d="100"/>
        </p:scale>
        <p:origin x="1528" y="184"/>
      </p:cViewPr>
      <p:guideLst>
        <p:guide orient="horz" pos="336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286671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7132A007-E58E-401B-9376-F68DD637F903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590193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>
            <a:outerShdw dist="71842" dir="2700000" algn="ctr" rotWithShape="0">
              <a:schemeClr val="bg2"/>
            </a:outerShdw>
          </a:effectLst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rgbClr val="969696"/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19075" y="6389688"/>
            <a:ext cx="603250" cy="28416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>
                <a:solidFill>
                  <a:schemeClr val="hlink"/>
                </a:solidFill>
              </a:rPr>
              <a:t>– </a:t>
            </a:r>
            <a:fld id="{C0F0C3BE-3CB8-42CE-85AE-26932541959C}" type="slidenum">
              <a:rPr lang="en-US" sz="1400" b="0">
                <a:solidFill>
                  <a:schemeClr val="hlink"/>
                </a:solidFill>
              </a:rPr>
              <a:pPr defTabSz="912813"/>
              <a:t>‹#›</a:t>
            </a:fld>
            <a:r>
              <a:rPr lang="en-US" sz="1400" b="0">
                <a:solidFill>
                  <a:schemeClr val="hlink"/>
                </a:solidFill>
              </a:rPr>
              <a:t> –</a:t>
            </a:r>
            <a:endParaRPr lang="en-US" sz="1400" b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718914" y="6378368"/>
            <a:ext cx="950418" cy="28967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45647" tIns="45647" rIns="45647" bIns="45647" anchor="ctr">
            <a:spAutoFit/>
          </a:bodyPr>
          <a:lstStyle/>
          <a:p>
            <a:pPr defTabSz="912813"/>
            <a:r>
              <a:rPr lang="en-US" sz="1400" b="0" dirty="0">
                <a:solidFill>
                  <a:schemeClr val="hlink"/>
                </a:solidFill>
              </a:rPr>
              <a:t>CS:APP3e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defRPr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>
          <a:srgbClr val="005400"/>
        </a:buClr>
        <a:buSzPct val="90000"/>
        <a:buFont typeface="Wingdings" pitchFamily="2" charset="2"/>
        <a:buChar char="l"/>
        <a:defRPr b="1">
          <a:solidFill>
            <a:schemeClr val="folHlink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4">
            <a:extLst>
              <a:ext uri="{FF2B5EF4-FFF2-40B4-BE49-F238E27FC236}">
                <a16:creationId xmlns:a16="http://schemas.microsoft.com/office/drawing/2014/main" id="{938082B4-290A-2443-BF4D-B601DF07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9" y="513397"/>
            <a:ext cx="3625474" cy="703545"/>
          </a:xfrm>
          <a:noFill/>
        </p:spPr>
        <p:txBody>
          <a:bodyPr/>
          <a:lstStyle/>
          <a:p>
            <a:pPr algn="l"/>
            <a:r>
              <a:rPr lang="en-US" altLang="en-US" sz="2795" dirty="0">
                <a:ea typeface="ＭＳ Ｐゴシック" panose="020B0600070205080204" pitchFamily="34" charset="-128"/>
              </a:rPr>
              <a:t>x86 Encoding </a:t>
            </a:r>
          </a:p>
        </p:txBody>
      </p:sp>
      <p:pic>
        <p:nvPicPr>
          <p:cNvPr id="16386" name="Picture 1">
            <a:extLst>
              <a:ext uri="{FF2B5EF4-FFF2-40B4-BE49-F238E27FC236}">
                <a16:creationId xmlns:a16="http://schemas.microsoft.com/office/drawing/2014/main" id="{1463ECCE-AEBF-CE45-9E0E-9B99C00D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1546531"/>
            <a:ext cx="9127067" cy="3737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#1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2076076" y="5784850"/>
            <a:ext cx="1219200" cy="304800"/>
            <a:chOff x="1536" y="3648"/>
            <a:chExt cx="768" cy="192"/>
          </a:xfrm>
        </p:grpSpPr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jXX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2051050" y="6229350"/>
            <a:ext cx="1219200" cy="304800"/>
            <a:chOff x="1536" y="3936"/>
            <a:chExt cx="768" cy="192"/>
          </a:xfrm>
        </p:grpSpPr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err="1"/>
                  <a:t>rA</a:t>
                </a:r>
                <a:endParaRPr lang="en-US" sz="1400" b="0" dirty="0"/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call </a:t>
            </a: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2071594" y="2120900"/>
            <a:ext cx="1219200" cy="304800"/>
            <a:chOff x="1536" y="1344"/>
            <a:chExt cx="768" cy="192"/>
          </a:xfrm>
        </p:grpSpPr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2038350" y="3956050"/>
            <a:ext cx="1219200" cy="304800"/>
            <a:chOff x="1536" y="2496"/>
            <a:chExt cx="768" cy="192"/>
          </a:xfrm>
        </p:grpSpPr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err="1"/>
                  <a:t>rB</a:t>
                </a:r>
                <a:endParaRPr lang="en-US" sz="1400" b="0" dirty="0"/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0" name="Group 188"/>
          <p:cNvGrpSpPr>
            <a:grpSpLocks/>
          </p:cNvGrpSpPr>
          <p:nvPr/>
        </p:nvGrpSpPr>
        <p:grpSpPr bwMode="auto">
          <a:xfrm>
            <a:off x="2071594" y="5340350"/>
            <a:ext cx="609600" cy="304800"/>
            <a:chOff x="1536" y="3360"/>
            <a:chExt cx="384" cy="192"/>
          </a:xfrm>
        </p:grpSpPr>
        <p:sp>
          <p:nvSpPr>
            <p:cNvPr id="322663" name="Rectangle 103"/>
            <p:cNvSpPr>
              <a:spLocks noChangeArrowheads="1"/>
            </p:cNvSpPr>
            <p:nvPr/>
          </p:nvSpPr>
          <p:spPr bwMode="auto">
            <a:xfrm>
              <a:off x="1536" y="33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322664" name="Rectangle 104"/>
            <p:cNvSpPr>
              <a:spLocks noChangeArrowheads="1"/>
            </p:cNvSpPr>
            <p:nvPr/>
          </p:nvSpPr>
          <p:spPr bwMode="auto">
            <a:xfrm>
              <a:off x="1728" y="33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65" name="Rectangle 105"/>
            <p:cNvSpPr>
              <a:spLocks noChangeArrowheads="1"/>
            </p:cNvSpPr>
            <p:nvPr/>
          </p:nvSpPr>
          <p:spPr bwMode="auto">
            <a:xfrm>
              <a:off x="1536" y="33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115" name="Rectangle 48">
            <a:extLst>
              <a:ext uri="{FF2B5EF4-FFF2-40B4-BE49-F238E27FC236}">
                <a16:creationId xmlns:a16="http://schemas.microsoft.com/office/drawing/2014/main" id="{1BFC0E7E-1F1F-F445-854B-6F0F7DDA5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2133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cmovXX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sp>
        <p:nvSpPr>
          <p:cNvPr id="116" name="Rectangle 91">
            <a:extLst>
              <a:ext uri="{FF2B5EF4-FFF2-40B4-BE49-F238E27FC236}">
                <a16:creationId xmlns:a16="http://schemas.microsoft.com/office/drawing/2014/main" id="{E45F0121-0A8C-994D-88A2-8B2F688B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3968750"/>
            <a:ext cx="1676400" cy="29845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OPq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sp>
        <p:nvSpPr>
          <p:cNvPr id="117" name="Rectangle 101">
            <a:extLst>
              <a:ext uri="{FF2B5EF4-FFF2-40B4-BE49-F238E27FC236}">
                <a16:creationId xmlns:a16="http://schemas.microsoft.com/office/drawing/2014/main" id="{8E5B6A36-7600-0B4E-BA08-DF4FC5E79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5334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>
                <a:latin typeface="Courier New" pitchFamily="49" charset="0"/>
              </a:rPr>
              <a:t>ret</a:t>
            </a:r>
          </a:p>
        </p:txBody>
      </p:sp>
      <p:sp>
        <p:nvSpPr>
          <p:cNvPr id="118" name="Rectangle 14">
            <a:extLst>
              <a:ext uri="{FF2B5EF4-FFF2-40B4-BE49-F238E27FC236}">
                <a16:creationId xmlns:a16="http://schemas.microsoft.com/office/drawing/2014/main" id="{8CB2FE87-8DBB-B347-B16F-F69C30621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5791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pushq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sp>
        <p:nvSpPr>
          <p:cNvPr id="123" name="Rectangle 31">
            <a:extLst>
              <a:ext uri="{FF2B5EF4-FFF2-40B4-BE49-F238E27FC236}">
                <a16:creationId xmlns:a16="http://schemas.microsoft.com/office/drawing/2014/main" id="{E805559D-5D0C-EF4D-8046-9CE8786FC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6248400"/>
            <a:ext cx="16002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popq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480968" y="469107"/>
            <a:ext cx="2027238" cy="3359149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#2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 err="1"/>
                  <a:t>rA</a:t>
                </a:r>
                <a:endParaRPr lang="en-US" sz="1400" b="0" dirty="0"/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115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6" name="Rectangle 138"/>
          <p:cNvSpPr>
            <a:spLocks noChangeArrowheads="1"/>
          </p:cNvSpPr>
          <p:nvPr/>
        </p:nvSpPr>
        <p:spPr bwMode="auto">
          <a:xfrm>
            <a:off x="6699250" y="527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rrmovq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17" name="Group 179"/>
          <p:cNvGrpSpPr>
            <a:grpSpLocks/>
          </p:cNvGrpSpPr>
          <p:nvPr/>
        </p:nvGrpSpPr>
        <p:grpSpPr bwMode="auto">
          <a:xfrm>
            <a:off x="7585075" y="527055"/>
            <a:ext cx="638175" cy="322263"/>
            <a:chOff x="4542" y="2160"/>
            <a:chExt cx="402" cy="203"/>
          </a:xfrm>
        </p:grpSpPr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542" y="2171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	</a:t>
              </a:r>
            </a:p>
          </p:txBody>
        </p:sp>
        <p:sp>
          <p:nvSpPr>
            <p:cNvPr id="123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24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25" name="Rectangle 143"/>
          <p:cNvSpPr>
            <a:spLocks noChangeArrowheads="1"/>
          </p:cNvSpPr>
          <p:nvPr/>
        </p:nvSpPr>
        <p:spPr bwMode="auto">
          <a:xfrm>
            <a:off x="6699250" y="984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26" name="Group 178"/>
          <p:cNvGrpSpPr>
            <a:grpSpLocks/>
          </p:cNvGrpSpPr>
          <p:nvPr/>
        </p:nvGrpSpPr>
        <p:grpSpPr bwMode="auto">
          <a:xfrm>
            <a:off x="7613650" y="984250"/>
            <a:ext cx="609600" cy="304800"/>
            <a:chOff x="4560" y="2448"/>
            <a:chExt cx="384" cy="192"/>
          </a:xfrm>
        </p:grpSpPr>
        <p:sp>
          <p:nvSpPr>
            <p:cNvPr id="127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28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129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0" name="Rectangle 148"/>
          <p:cNvSpPr>
            <a:spLocks noChangeArrowheads="1"/>
          </p:cNvSpPr>
          <p:nvPr/>
        </p:nvSpPr>
        <p:spPr bwMode="auto">
          <a:xfrm>
            <a:off x="6699250" y="1441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1" name="Group 177"/>
          <p:cNvGrpSpPr>
            <a:grpSpLocks/>
          </p:cNvGrpSpPr>
          <p:nvPr/>
        </p:nvGrpSpPr>
        <p:grpSpPr bwMode="auto">
          <a:xfrm>
            <a:off x="7613650" y="1441450"/>
            <a:ext cx="609600" cy="304800"/>
            <a:chOff x="4560" y="2736"/>
            <a:chExt cx="384" cy="192"/>
          </a:xfrm>
        </p:grpSpPr>
        <p:sp>
          <p:nvSpPr>
            <p:cNvPr id="132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4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5" name="Rectangle 153"/>
          <p:cNvSpPr>
            <a:spLocks noChangeArrowheads="1"/>
          </p:cNvSpPr>
          <p:nvPr/>
        </p:nvSpPr>
        <p:spPr bwMode="auto">
          <a:xfrm>
            <a:off x="6699250" y="1898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6" name="Group 176"/>
          <p:cNvGrpSpPr>
            <a:grpSpLocks/>
          </p:cNvGrpSpPr>
          <p:nvPr/>
        </p:nvGrpSpPr>
        <p:grpSpPr bwMode="auto">
          <a:xfrm>
            <a:off x="7613650" y="1898650"/>
            <a:ext cx="609600" cy="304800"/>
            <a:chOff x="4560" y="3024"/>
            <a:chExt cx="384" cy="192"/>
          </a:xfrm>
        </p:grpSpPr>
        <p:sp>
          <p:nvSpPr>
            <p:cNvPr id="137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8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139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0" name="Rectangle 158"/>
          <p:cNvSpPr>
            <a:spLocks noChangeArrowheads="1"/>
          </p:cNvSpPr>
          <p:nvPr/>
        </p:nvSpPr>
        <p:spPr bwMode="auto">
          <a:xfrm>
            <a:off x="6699250" y="2355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613650" y="2355850"/>
            <a:ext cx="609600" cy="304800"/>
            <a:chOff x="4560" y="3312"/>
            <a:chExt cx="384" cy="192"/>
          </a:xfrm>
        </p:grpSpPr>
        <p:sp>
          <p:nvSpPr>
            <p:cNvPr id="14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4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14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5" name="Rectangle 163"/>
          <p:cNvSpPr>
            <a:spLocks noChangeArrowheads="1"/>
          </p:cNvSpPr>
          <p:nvPr/>
        </p:nvSpPr>
        <p:spPr bwMode="auto">
          <a:xfrm>
            <a:off x="6699250" y="2813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6" name="Group 175"/>
          <p:cNvGrpSpPr>
            <a:grpSpLocks/>
          </p:cNvGrpSpPr>
          <p:nvPr/>
        </p:nvGrpSpPr>
        <p:grpSpPr bwMode="auto">
          <a:xfrm>
            <a:off x="7613650" y="2813050"/>
            <a:ext cx="609600" cy="304800"/>
            <a:chOff x="4560" y="3600"/>
            <a:chExt cx="384" cy="192"/>
          </a:xfrm>
        </p:grpSpPr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48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49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0" name="Rectangle 168"/>
          <p:cNvSpPr>
            <a:spLocks noChangeArrowheads="1"/>
          </p:cNvSpPr>
          <p:nvPr/>
        </p:nvSpPr>
        <p:spPr bwMode="auto">
          <a:xfrm>
            <a:off x="6699250" y="3270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51" name="Group 174"/>
          <p:cNvGrpSpPr>
            <a:grpSpLocks/>
          </p:cNvGrpSpPr>
          <p:nvPr/>
        </p:nvGrpSpPr>
        <p:grpSpPr bwMode="auto">
          <a:xfrm>
            <a:off x="7613650" y="3270250"/>
            <a:ext cx="609600" cy="304800"/>
            <a:chOff x="4560" y="3888"/>
            <a:chExt cx="384" cy="192"/>
          </a:xfrm>
        </p:grpSpPr>
        <p:sp>
          <p:nvSpPr>
            <p:cNvPr id="152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53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54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#3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18250" y="3041650"/>
            <a:ext cx="2362200" cy="2057400"/>
            <a:chOff x="8680450" y="3727450"/>
            <a:chExt cx="2362200" cy="205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8680450" y="3727450"/>
              <a:ext cx="2362200" cy="2057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5" name="Group 220"/>
            <p:cNvGrpSpPr>
              <a:grpSpLocks/>
            </p:cNvGrpSpPr>
            <p:nvPr/>
          </p:nvGrpSpPr>
          <p:grpSpPr bwMode="auto">
            <a:xfrm>
              <a:off x="8756650" y="3879850"/>
              <a:ext cx="2133600" cy="1752600"/>
              <a:chOff x="4368" y="816"/>
              <a:chExt cx="1344" cy="1104"/>
            </a:xfrm>
          </p:grpSpPr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addq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17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1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18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subq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3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1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3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andq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5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1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3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xorq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7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129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0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3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AutoShape 217"/>
              <p:cNvSpPr>
                <a:spLocks/>
              </p:cNvSpPr>
              <p:nvPr/>
            </p:nvSpPr>
            <p:spPr bwMode="auto">
              <a:xfrm>
                <a:off x="4368" y="816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" name="Straight Connector 11"/>
          <p:cNvCxnSpPr>
            <a:stCxn id="2" idx="1"/>
            <a:endCxn id="322659" idx="3"/>
          </p:cNvCxnSpPr>
          <p:nvPr/>
        </p:nvCxnSpPr>
        <p:spPr bwMode="auto">
          <a:xfrm flipH="1">
            <a:off x="3270250" y="4070350"/>
            <a:ext cx="3048000" cy="4445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910" y="170680"/>
            <a:ext cx="8704262" cy="779463"/>
          </a:xfrm>
        </p:spPr>
        <p:txBody>
          <a:bodyPr/>
          <a:lstStyle/>
          <a:p>
            <a:pPr algn="ctr"/>
            <a:r>
              <a:rPr lang="en-US" b="0" dirty="0"/>
              <a:t>Y86-64 Instruction Set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7659853" y="4267200"/>
            <a:ext cx="1398097" cy="2559050"/>
            <a:chOff x="6546850" y="3194050"/>
            <a:chExt cx="2027240" cy="320040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6546850" y="3194050"/>
              <a:ext cx="1676400" cy="3200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7" name="Group 219"/>
            <p:cNvGrpSpPr>
              <a:grpSpLocks/>
            </p:cNvGrpSpPr>
            <p:nvPr/>
          </p:nvGrpSpPr>
          <p:grpSpPr bwMode="auto">
            <a:xfrm>
              <a:off x="6623052" y="3270250"/>
              <a:ext cx="1951038" cy="3048000"/>
              <a:chOff x="3984" y="2160"/>
              <a:chExt cx="1229" cy="1920"/>
            </a:xfrm>
          </p:grpSpPr>
          <p:sp>
            <p:nvSpPr>
              <p:cNvPr id="118" name="Rectangle 138"/>
              <p:cNvSpPr>
                <a:spLocks noChangeArrowheads="1"/>
              </p:cNvSpPr>
              <p:nvPr/>
            </p:nvSpPr>
            <p:spPr bwMode="auto">
              <a:xfrm>
                <a:off x="4128" y="2188"/>
                <a:ext cx="1056" cy="164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jmp</a:t>
                </a:r>
              </a:p>
            </p:txBody>
          </p:sp>
          <p:grpSp>
            <p:nvGrpSpPr>
              <p:cNvPr id="12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43"/>
              <p:cNvSpPr>
                <a:spLocks noChangeArrowheads="1"/>
              </p:cNvSpPr>
              <p:nvPr/>
            </p:nvSpPr>
            <p:spPr bwMode="auto">
              <a:xfrm>
                <a:off x="4128" y="2438"/>
                <a:ext cx="1019" cy="20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jle</a:t>
                </a:r>
              </a:p>
            </p:txBody>
          </p:sp>
          <p:grpSp>
            <p:nvGrpSpPr>
              <p:cNvPr id="12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1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48"/>
              <p:cNvSpPr>
                <a:spLocks noChangeArrowheads="1"/>
              </p:cNvSpPr>
              <p:nvPr/>
            </p:nvSpPr>
            <p:spPr bwMode="auto">
              <a:xfrm>
                <a:off x="4128" y="2799"/>
                <a:ext cx="1056" cy="12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</a:t>
                </a:r>
              </a:p>
            </p:txBody>
          </p:sp>
          <p:grpSp>
            <p:nvGrpSpPr>
              <p:cNvPr id="12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1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Rectangle 153"/>
              <p:cNvSpPr>
                <a:spLocks noChangeArrowheads="1"/>
              </p:cNvSpPr>
              <p:nvPr/>
            </p:nvSpPr>
            <p:spPr bwMode="auto">
              <a:xfrm>
                <a:off x="4128" y="3047"/>
                <a:ext cx="1084" cy="16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je</a:t>
                </a:r>
              </a:p>
            </p:txBody>
          </p:sp>
          <p:grpSp>
            <p:nvGrpSpPr>
              <p:cNvPr id="12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14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4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0" name="Rectangle 158"/>
              <p:cNvSpPr>
                <a:spLocks noChangeArrowheads="1"/>
              </p:cNvSpPr>
              <p:nvPr/>
            </p:nvSpPr>
            <p:spPr bwMode="auto">
              <a:xfrm>
                <a:off x="4013" y="332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jne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3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14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14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128" y="3633"/>
                <a:ext cx="1019" cy="15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jge</a:t>
                </a:r>
              </a:p>
            </p:txBody>
          </p:sp>
          <p:grpSp>
            <p:nvGrpSpPr>
              <p:cNvPr id="13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14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14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4" name="Rectangle 168"/>
              <p:cNvSpPr>
                <a:spLocks noChangeArrowheads="1"/>
              </p:cNvSpPr>
              <p:nvPr/>
            </p:nvSpPr>
            <p:spPr bwMode="auto">
              <a:xfrm>
                <a:off x="4128" y="3921"/>
                <a:ext cx="1069" cy="159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</a:t>
                </a:r>
              </a:p>
            </p:txBody>
          </p:sp>
          <p:grpSp>
            <p:nvGrpSpPr>
              <p:cNvPr id="13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13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3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6" name="AutoShape 218"/>
              <p:cNvSpPr>
                <a:spLocks/>
              </p:cNvSpPr>
              <p:nvPr/>
            </p:nvSpPr>
            <p:spPr bwMode="auto">
              <a:xfrm>
                <a:off x="3984" y="2208"/>
                <a:ext cx="144" cy="1872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58" name="Line 223"/>
          <p:cNvSpPr>
            <a:spLocks noChangeShapeType="1"/>
          </p:cNvSpPr>
          <p:nvPr/>
        </p:nvSpPr>
        <p:spPr bwMode="auto">
          <a:xfrm>
            <a:off x="5937249" y="4457700"/>
            <a:ext cx="1757855" cy="117280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2456220-BE94-1344-A593-EB1B9A39AE74}"/>
              </a:ext>
            </a:extLst>
          </p:cNvPr>
          <p:cNvGrpSpPr>
            <a:grpSpLocks/>
          </p:cNvGrpSpPr>
          <p:nvPr/>
        </p:nvGrpSpPr>
        <p:grpSpPr bwMode="auto">
          <a:xfrm>
            <a:off x="5593033" y="5384578"/>
            <a:ext cx="1724707" cy="1206703"/>
            <a:chOff x="4368" y="816"/>
            <a:chExt cx="1344" cy="1104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098C4AC-E188-0144-9ABD-B367CF95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86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addq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F21536E-F43B-DB49-AEB7-2D35A8CDB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864"/>
              <a:ext cx="384" cy="192"/>
              <a:chOff x="4560" y="864"/>
              <a:chExt cx="384" cy="192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24D9EAA2-6A1D-6D48-8BA5-6CB71D64B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7C5ADCA1-B81A-6A4A-880E-BB0EED60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86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7B6148C8-1D70-A342-BE33-49E6D1EB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4E7F766-59FD-954F-844D-8AA68430B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subq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0D4B884E-3FF5-EB45-B94F-FDB71F8D9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152"/>
              <a:ext cx="384" cy="192"/>
              <a:chOff x="4560" y="1152"/>
              <a:chExt cx="384" cy="192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B5180345-20F7-D141-841B-8DFBA0CDB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BFE068AC-3372-004C-8951-77A85D28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15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83DFC1F7-E722-C943-95C3-1D2981C5F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15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48250EF9-138A-2A46-A59C-8D1A70C91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455"/>
              <a:ext cx="1069" cy="17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andq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0CD1DB14-7676-B548-9254-1D21035B0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440"/>
              <a:ext cx="384" cy="192"/>
              <a:chOff x="4560" y="1440"/>
              <a:chExt cx="384" cy="192"/>
            </a:xfrm>
          </p:grpSpPr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FE759283-4415-8045-A824-DB275764F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33D4B15-0B86-1F4F-ADF2-D8BEDB6AA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44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1622634-0097-A74C-917C-1B6D42CF3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44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08A66CA-5275-A74D-A6BB-DBC13B9C0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xorq</a:t>
              </a:r>
              <a:endParaRPr lang="en-US" sz="1400" b="0" dirty="0">
                <a:latin typeface="Courier New" pitchFamily="49" charset="0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2288F71B-DFEF-234A-AC83-B94DE53190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4" y="1728"/>
              <a:ext cx="384" cy="192"/>
              <a:chOff x="4560" y="1728"/>
              <a:chExt cx="384" cy="192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FEEE3046-87A1-EC48-88FD-54FAE8328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36ED6174-4419-4A46-9337-9975444F5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72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232EF39D-7F4B-8C41-979C-3AB024D1C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172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Helvetica" pitchFamily="34" charset="0"/>
                    <a:ea typeface="+mn-ea"/>
                    <a:cs typeface="+mn-cs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sp>
          <p:nvSpPr>
            <p:cNvPr id="170" name="AutoShape 217">
              <a:extLst>
                <a:ext uri="{FF2B5EF4-FFF2-40B4-BE49-F238E27FC236}">
                  <a16:creationId xmlns:a16="http://schemas.microsoft.com/office/drawing/2014/main" id="{1DD3CCBA-2620-A049-A27C-F9D2F72F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8" y="816"/>
              <a:ext cx="144" cy="1104"/>
            </a:xfrm>
            <a:prstGeom prst="leftBrace">
              <a:avLst>
                <a:gd name="adj1" fmla="val 63889"/>
                <a:gd name="adj2" fmla="val 50000"/>
              </a:avLst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84" name="Rectangle 138">
            <a:extLst>
              <a:ext uri="{FF2B5EF4-FFF2-40B4-BE49-F238E27FC236}">
                <a16:creationId xmlns:a16="http://schemas.microsoft.com/office/drawing/2014/main" id="{C04F739A-67E4-8E4E-AA8A-963A489E2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982184"/>
            <a:ext cx="1739432" cy="15446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rrmovq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85" name="Group 179">
            <a:extLst>
              <a:ext uri="{FF2B5EF4-FFF2-40B4-BE49-F238E27FC236}">
                <a16:creationId xmlns:a16="http://schemas.microsoft.com/office/drawing/2014/main" id="{E14B87F3-649F-6249-A101-2C0C1646CF8C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935062"/>
            <a:ext cx="658368" cy="201588"/>
            <a:chOff x="4560" y="2160"/>
            <a:chExt cx="384" cy="192"/>
          </a:xfrm>
        </p:grpSpPr>
        <p:sp>
          <p:nvSpPr>
            <p:cNvPr id="186" name="Rectangle 140">
              <a:extLst>
                <a:ext uri="{FF2B5EF4-FFF2-40B4-BE49-F238E27FC236}">
                  <a16:creationId xmlns:a16="http://schemas.microsoft.com/office/drawing/2014/main" id="{B5DD8259-5751-FB48-8518-751764A21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87" name="Rectangle 141">
              <a:extLst>
                <a:ext uri="{FF2B5EF4-FFF2-40B4-BE49-F238E27FC236}">
                  <a16:creationId xmlns:a16="http://schemas.microsoft.com/office/drawing/2014/main" id="{AF8AAAF6-E14C-164A-896F-4868031B4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88" name="Rectangle 142">
              <a:extLst>
                <a:ext uri="{FF2B5EF4-FFF2-40B4-BE49-F238E27FC236}">
                  <a16:creationId xmlns:a16="http://schemas.microsoft.com/office/drawing/2014/main" id="{7837A6D2-AA4C-B54C-A48B-693F2D8C4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89" name="Rectangle 143">
            <a:extLst>
              <a:ext uri="{FF2B5EF4-FFF2-40B4-BE49-F238E27FC236}">
                <a16:creationId xmlns:a16="http://schemas.microsoft.com/office/drawing/2014/main" id="{B467739B-EF76-DC40-BFAC-C1CA07B5E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225980"/>
            <a:ext cx="1739432" cy="139269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90" name="Group 178">
            <a:extLst>
              <a:ext uri="{FF2B5EF4-FFF2-40B4-BE49-F238E27FC236}">
                <a16:creationId xmlns:a16="http://schemas.microsoft.com/office/drawing/2014/main" id="{B6CBC442-26B7-014C-993F-ED41D8184AB3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163662"/>
            <a:ext cx="658368" cy="201588"/>
            <a:chOff x="4560" y="2448"/>
            <a:chExt cx="384" cy="192"/>
          </a:xfrm>
        </p:grpSpPr>
        <p:sp>
          <p:nvSpPr>
            <p:cNvPr id="191" name="Rectangle 145">
              <a:extLst>
                <a:ext uri="{FF2B5EF4-FFF2-40B4-BE49-F238E27FC236}">
                  <a16:creationId xmlns:a16="http://schemas.microsoft.com/office/drawing/2014/main" id="{3712BC5B-C5D0-C54D-9E22-0102EF421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2" name="Rectangle 146">
              <a:extLst>
                <a:ext uri="{FF2B5EF4-FFF2-40B4-BE49-F238E27FC236}">
                  <a16:creationId xmlns:a16="http://schemas.microsoft.com/office/drawing/2014/main" id="{28C489E2-68BA-BD49-B1FF-8A107788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193" name="Rectangle 147">
              <a:extLst>
                <a:ext uri="{FF2B5EF4-FFF2-40B4-BE49-F238E27FC236}">
                  <a16:creationId xmlns:a16="http://schemas.microsoft.com/office/drawing/2014/main" id="{77B2901F-1D4D-DD4D-9FFF-60C4BC7B6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4" name="Rectangle 148">
            <a:extLst>
              <a:ext uri="{FF2B5EF4-FFF2-40B4-BE49-F238E27FC236}">
                <a16:creationId xmlns:a16="http://schemas.microsoft.com/office/drawing/2014/main" id="{49A8E3DE-F86F-5A4F-8141-C1962AEE9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390700"/>
            <a:ext cx="1739432" cy="15819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95" name="Group 177">
            <a:extLst>
              <a:ext uri="{FF2B5EF4-FFF2-40B4-BE49-F238E27FC236}">
                <a16:creationId xmlns:a16="http://schemas.microsoft.com/office/drawing/2014/main" id="{F3F67A8F-2022-6347-9F2F-FBA553E6D993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365250"/>
            <a:ext cx="658368" cy="201588"/>
            <a:chOff x="4560" y="2736"/>
            <a:chExt cx="384" cy="192"/>
          </a:xfrm>
        </p:grpSpPr>
        <p:sp>
          <p:nvSpPr>
            <p:cNvPr id="196" name="Rectangle 150">
              <a:extLst>
                <a:ext uri="{FF2B5EF4-FFF2-40B4-BE49-F238E27FC236}">
                  <a16:creationId xmlns:a16="http://schemas.microsoft.com/office/drawing/2014/main" id="{F0054FDB-90A2-3D4D-9881-BD04262ED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7" name="Rectangle 151">
              <a:extLst>
                <a:ext uri="{FF2B5EF4-FFF2-40B4-BE49-F238E27FC236}">
                  <a16:creationId xmlns:a16="http://schemas.microsoft.com/office/drawing/2014/main" id="{490BFAD9-6143-214D-9AA1-F77409DB0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98" name="Rectangle 152">
              <a:extLst>
                <a:ext uri="{FF2B5EF4-FFF2-40B4-BE49-F238E27FC236}">
                  <a16:creationId xmlns:a16="http://schemas.microsoft.com/office/drawing/2014/main" id="{C5F44DC3-E694-EB43-BCDA-FB670910B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99" name="Rectangle 153">
            <a:extLst>
              <a:ext uri="{FF2B5EF4-FFF2-40B4-BE49-F238E27FC236}">
                <a16:creationId xmlns:a16="http://schemas.microsoft.com/office/drawing/2014/main" id="{2F4EBB72-3897-3741-8495-750CB1853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629884"/>
            <a:ext cx="1572768" cy="116366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00" name="Group 176">
            <a:extLst>
              <a:ext uri="{FF2B5EF4-FFF2-40B4-BE49-F238E27FC236}">
                <a16:creationId xmlns:a16="http://schemas.microsoft.com/office/drawing/2014/main" id="{9A3EF080-BC62-624C-9CEE-22D2849A2F52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557816"/>
            <a:ext cx="658368" cy="264634"/>
            <a:chOff x="4560" y="3024"/>
            <a:chExt cx="384" cy="192"/>
          </a:xfrm>
        </p:grpSpPr>
        <p:sp>
          <p:nvSpPr>
            <p:cNvPr id="201" name="Rectangle 155">
              <a:extLst>
                <a:ext uri="{FF2B5EF4-FFF2-40B4-BE49-F238E27FC236}">
                  <a16:creationId xmlns:a16="http://schemas.microsoft.com/office/drawing/2014/main" id="{4A59F86C-C367-474A-83C2-BCAC929B5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2" name="Rectangle 156">
              <a:extLst>
                <a:ext uri="{FF2B5EF4-FFF2-40B4-BE49-F238E27FC236}">
                  <a16:creationId xmlns:a16="http://schemas.microsoft.com/office/drawing/2014/main" id="{ABA77DB6-42E1-984C-91BF-7882985B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203" name="Rectangle 157">
              <a:extLst>
                <a:ext uri="{FF2B5EF4-FFF2-40B4-BE49-F238E27FC236}">
                  <a16:creationId xmlns:a16="http://schemas.microsoft.com/office/drawing/2014/main" id="{67C5BC50-E3CB-8E44-9036-CDD7AB25C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04" name="Rectangle 158">
            <a:extLst>
              <a:ext uri="{FF2B5EF4-FFF2-40B4-BE49-F238E27FC236}">
                <a16:creationId xmlns:a16="http://schemas.microsoft.com/office/drawing/2014/main" id="{33E9DABA-947B-054A-AEE1-8C3909B09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1898650"/>
            <a:ext cx="1667510" cy="125388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05" name="Group 173">
            <a:extLst>
              <a:ext uri="{FF2B5EF4-FFF2-40B4-BE49-F238E27FC236}">
                <a16:creationId xmlns:a16="http://schemas.microsoft.com/office/drawing/2014/main" id="{B1D53EAD-50D8-1E43-94E9-193B6D3BB445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1822450"/>
            <a:ext cx="658368" cy="201588"/>
            <a:chOff x="4560" y="3312"/>
            <a:chExt cx="384" cy="192"/>
          </a:xfrm>
        </p:grpSpPr>
        <p:sp>
          <p:nvSpPr>
            <p:cNvPr id="206" name="Rectangle 160">
              <a:extLst>
                <a:ext uri="{FF2B5EF4-FFF2-40B4-BE49-F238E27FC236}">
                  <a16:creationId xmlns:a16="http://schemas.microsoft.com/office/drawing/2014/main" id="{D81D55C0-D255-824B-838A-4386B133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07" name="Rectangle 161">
              <a:extLst>
                <a:ext uri="{FF2B5EF4-FFF2-40B4-BE49-F238E27FC236}">
                  <a16:creationId xmlns:a16="http://schemas.microsoft.com/office/drawing/2014/main" id="{BF68993F-C515-A845-8B0C-3FEFC4C3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208" name="Rectangle 162">
              <a:extLst>
                <a:ext uri="{FF2B5EF4-FFF2-40B4-BE49-F238E27FC236}">
                  <a16:creationId xmlns:a16="http://schemas.microsoft.com/office/drawing/2014/main" id="{8BD390AC-B971-2E40-95CE-A126743DB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09" name="Rectangle 163">
            <a:extLst>
              <a:ext uri="{FF2B5EF4-FFF2-40B4-BE49-F238E27FC236}">
                <a16:creationId xmlns:a16="http://schemas.microsoft.com/office/drawing/2014/main" id="{320812BF-4E23-114E-A32C-39587A290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2076502"/>
            <a:ext cx="1739432" cy="176135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10" name="Group 175">
            <a:extLst>
              <a:ext uri="{FF2B5EF4-FFF2-40B4-BE49-F238E27FC236}">
                <a16:creationId xmlns:a16="http://schemas.microsoft.com/office/drawing/2014/main" id="{538E6641-9DEA-934E-8D88-BE7644992C1F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2051050"/>
            <a:ext cx="658368" cy="201588"/>
            <a:chOff x="4560" y="3600"/>
            <a:chExt cx="384" cy="192"/>
          </a:xfrm>
        </p:grpSpPr>
        <p:sp>
          <p:nvSpPr>
            <p:cNvPr id="211" name="Rectangle 165">
              <a:extLst>
                <a:ext uri="{FF2B5EF4-FFF2-40B4-BE49-F238E27FC236}">
                  <a16:creationId xmlns:a16="http://schemas.microsoft.com/office/drawing/2014/main" id="{8A39A6C5-E531-624E-AB15-2E4F0FAAD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2" name="Rectangle 166">
              <a:extLst>
                <a:ext uri="{FF2B5EF4-FFF2-40B4-BE49-F238E27FC236}">
                  <a16:creationId xmlns:a16="http://schemas.microsoft.com/office/drawing/2014/main" id="{79268F80-D4C9-0547-A0D8-EAB0999B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13" name="Rectangle 167">
              <a:extLst>
                <a:ext uri="{FF2B5EF4-FFF2-40B4-BE49-F238E27FC236}">
                  <a16:creationId xmlns:a16="http://schemas.microsoft.com/office/drawing/2014/main" id="{4F29217B-920E-1246-8E62-294316DC2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14" name="Rectangle 168">
            <a:extLst>
              <a:ext uri="{FF2B5EF4-FFF2-40B4-BE49-F238E27FC236}">
                <a16:creationId xmlns:a16="http://schemas.microsoft.com/office/drawing/2014/main" id="{9132997F-B07B-534F-8704-A3FA70F31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740" y="2335356"/>
            <a:ext cx="1739432" cy="145881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215" name="Group 174">
            <a:extLst>
              <a:ext uri="{FF2B5EF4-FFF2-40B4-BE49-F238E27FC236}">
                <a16:creationId xmlns:a16="http://schemas.microsoft.com/office/drawing/2014/main" id="{6B8A16CF-6862-5948-A0F2-F0148B14E527}"/>
              </a:ext>
            </a:extLst>
          </p:cNvPr>
          <p:cNvGrpSpPr>
            <a:grpSpLocks/>
          </p:cNvGrpSpPr>
          <p:nvPr/>
        </p:nvGrpSpPr>
        <p:grpSpPr bwMode="auto">
          <a:xfrm>
            <a:off x="8232140" y="2279650"/>
            <a:ext cx="658368" cy="201588"/>
            <a:chOff x="4560" y="3888"/>
            <a:chExt cx="384" cy="192"/>
          </a:xfrm>
        </p:grpSpPr>
        <p:sp>
          <p:nvSpPr>
            <p:cNvPr id="216" name="Rectangle 170">
              <a:extLst>
                <a:ext uri="{FF2B5EF4-FFF2-40B4-BE49-F238E27FC236}">
                  <a16:creationId xmlns:a16="http://schemas.microsoft.com/office/drawing/2014/main" id="{CE6EBB4D-BAAD-8C40-BBAE-9FF371B1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217" name="Rectangle 171">
              <a:extLst>
                <a:ext uri="{FF2B5EF4-FFF2-40B4-BE49-F238E27FC236}">
                  <a16:creationId xmlns:a16="http://schemas.microsoft.com/office/drawing/2014/main" id="{9CD75790-CB8E-1B4D-98A3-60953B54B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218" name="Rectangle 172">
              <a:extLst>
                <a:ext uri="{FF2B5EF4-FFF2-40B4-BE49-F238E27FC236}">
                  <a16:creationId xmlns:a16="http://schemas.microsoft.com/office/drawing/2014/main" id="{791E3C68-A854-4840-9736-ABC3C0885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219" name="AutoShape 218">
            <a:extLst>
              <a:ext uri="{FF2B5EF4-FFF2-40B4-BE49-F238E27FC236}">
                <a16:creationId xmlns:a16="http://schemas.microsoft.com/office/drawing/2014/main" id="{9F4AF356-F428-FC42-98E3-EAD72370A9BF}"/>
              </a:ext>
            </a:extLst>
          </p:cNvPr>
          <p:cNvSpPr>
            <a:spLocks/>
          </p:cNvSpPr>
          <p:nvPr/>
        </p:nvSpPr>
        <p:spPr bwMode="auto">
          <a:xfrm>
            <a:off x="7134860" y="831850"/>
            <a:ext cx="241651" cy="1705308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2" name="Line 223">
            <a:extLst>
              <a:ext uri="{FF2B5EF4-FFF2-40B4-BE49-F238E27FC236}">
                <a16:creationId xmlns:a16="http://schemas.microsoft.com/office/drawing/2014/main" id="{71E9E5F8-1854-D841-9C94-96E4734CA5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4217" y="4137996"/>
            <a:ext cx="2248816" cy="18237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43" name="Line 223">
            <a:extLst>
              <a:ext uri="{FF2B5EF4-FFF2-40B4-BE49-F238E27FC236}">
                <a16:creationId xmlns:a16="http://schemas.microsoft.com/office/drawing/2014/main" id="{FA31C99E-8877-D54C-B20E-148A3FFADD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8241" y="1670050"/>
            <a:ext cx="3550315" cy="499944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004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343400" y="1716088"/>
            <a:ext cx="6858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43434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dirty="0">
                <a:latin typeface="Courier New" pitchFamily="49" charset="0"/>
              </a:rPr>
              <a:t>ZF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45720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SF</a:t>
            </a:r>
          </a:p>
        </p:txBody>
      </p:sp>
      <p:sp>
        <p:nvSpPr>
          <p:cNvPr id="62" name="Rectangle 16"/>
          <p:cNvSpPr>
            <a:spLocks noChangeArrowheads="1"/>
          </p:cNvSpPr>
          <p:nvPr/>
        </p:nvSpPr>
        <p:spPr bwMode="auto">
          <a:xfrm>
            <a:off x="4800600" y="1716088"/>
            <a:ext cx="2286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>
                <a:latin typeface="Courier New" pitchFamily="49" charset="0"/>
              </a:rPr>
              <a:t>OF</a:t>
            </a: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Processor State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2590800"/>
            <a:ext cx="8294687" cy="3841750"/>
          </a:xfrm>
        </p:spPr>
        <p:txBody>
          <a:bodyPr/>
          <a:lstStyle/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Registers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15 registers (</a:t>
            </a:r>
            <a:r>
              <a:rPr lang="en-US" dirty="0">
                <a:solidFill>
                  <a:srgbClr val="FF0000"/>
                </a:solidFill>
              </a:rPr>
              <a:t>omit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%r15</a:t>
            </a:r>
            <a:r>
              <a:rPr lang="en-US" dirty="0"/>
              <a:t>).  Each 64 bits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Condition Codes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Single-bit flags set by arithmetic or logical instructions</a:t>
            </a:r>
          </a:p>
          <a:p>
            <a:pPr lvl="3">
              <a:tabLst>
                <a:tab pos="3314700" algn="l"/>
                <a:tab pos="4629150" algn="l"/>
              </a:tabLst>
            </a:pPr>
            <a:r>
              <a:rPr lang="en-US" dirty="0"/>
              <a:t>ZF: Zero	</a:t>
            </a:r>
            <a:r>
              <a:rPr lang="en-US" dirty="0" err="1"/>
              <a:t>SF:Negative</a:t>
            </a:r>
            <a:r>
              <a:rPr lang="en-US" dirty="0"/>
              <a:t>		OF: Overflow	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Counter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address of next instruction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Program Status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Indicates either normal operation or some error condition</a:t>
            </a:r>
          </a:p>
          <a:p>
            <a:pPr lvl="1">
              <a:tabLst>
                <a:tab pos="3314700" algn="l"/>
                <a:tab pos="4629150" algn="l"/>
              </a:tabLst>
            </a:pPr>
            <a:r>
              <a:rPr lang="en-US" dirty="0"/>
              <a:t>Memory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Byte-addressable storage array</a:t>
            </a:r>
          </a:p>
          <a:p>
            <a:pPr lvl="2">
              <a:tabLst>
                <a:tab pos="3314700" algn="l"/>
                <a:tab pos="4629150" algn="l"/>
              </a:tabLst>
            </a:pPr>
            <a:r>
              <a:rPr lang="en-US" dirty="0"/>
              <a:t>Words stored in little-endian byte order</a:t>
            </a:r>
          </a:p>
        </p:txBody>
      </p: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2362200" y="106045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RF: Program registers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4184650" y="1060450"/>
            <a:ext cx="990600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CC: Condition codes</a:t>
            </a:r>
          </a:p>
        </p:txBody>
      </p:sp>
      <p:sp>
        <p:nvSpPr>
          <p:cNvPr id="65" name="Rectangle 28"/>
          <p:cNvSpPr>
            <a:spLocks noChangeArrowheads="1"/>
          </p:cNvSpPr>
          <p:nvPr/>
        </p:nvSpPr>
        <p:spPr bwMode="auto">
          <a:xfrm>
            <a:off x="4267200" y="2203450"/>
            <a:ext cx="8382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6" name="Rectangle 29"/>
          <p:cNvSpPr>
            <a:spLocks noChangeArrowheads="1"/>
          </p:cNvSpPr>
          <p:nvPr/>
        </p:nvSpPr>
        <p:spPr bwMode="auto">
          <a:xfrm>
            <a:off x="4267200" y="1974850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dirty="0">
                <a:latin typeface="Helvetica" pitchFamily="34" charset="0"/>
              </a:rPr>
              <a:t>PC</a:t>
            </a: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5334000" y="1974850"/>
            <a:ext cx="1676400" cy="4572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5334000" y="1670050"/>
            <a:ext cx="1676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DMEM: Memory</a:t>
            </a:r>
          </a:p>
        </p:txBody>
      </p:sp>
      <p:sp>
        <p:nvSpPr>
          <p:cNvPr id="69" name="Rectangle 32"/>
          <p:cNvSpPr>
            <a:spLocks noChangeArrowheads="1"/>
          </p:cNvSpPr>
          <p:nvPr/>
        </p:nvSpPr>
        <p:spPr bwMode="auto">
          <a:xfrm>
            <a:off x="5867400" y="1441450"/>
            <a:ext cx="533400" cy="22860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>
              <a:latin typeface="Courier New" pitchFamily="49" charset="0"/>
            </a:endParaRPr>
          </a:p>
        </p:txBody>
      </p:sp>
      <p:sp>
        <p:nvSpPr>
          <p:cNvPr id="70" name="Rectangle 33"/>
          <p:cNvSpPr>
            <a:spLocks noChangeArrowheads="1"/>
          </p:cNvSpPr>
          <p:nvPr/>
        </p:nvSpPr>
        <p:spPr bwMode="auto">
          <a:xfrm>
            <a:off x="5181600" y="1136650"/>
            <a:ext cx="1905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>
                <a:latin typeface="Helvetica" pitchFamily="34" charset="0"/>
              </a:rPr>
              <a:t>Stat: Program status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9450" y="1517650"/>
            <a:ext cx="3359150" cy="914400"/>
            <a:chOff x="679450" y="1517650"/>
            <a:chExt cx="3359150" cy="914400"/>
          </a:xfrm>
        </p:grpSpPr>
        <p:sp>
          <p:nvSpPr>
            <p:cNvPr id="57" name="Rectangle 10"/>
            <p:cNvSpPr>
              <a:spLocks noChangeArrowheads="1"/>
            </p:cNvSpPr>
            <p:nvPr/>
          </p:nvSpPr>
          <p:spPr bwMode="auto">
            <a:xfrm>
              <a:off x="679450" y="1517650"/>
              <a:ext cx="3359150" cy="9144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sp>
          <p:nvSpPr>
            <p:cNvPr id="49" name="Rectangle 2"/>
            <p:cNvSpPr>
              <a:spLocks noChangeArrowheads="1"/>
            </p:cNvSpPr>
            <p:nvPr/>
          </p:nvSpPr>
          <p:spPr bwMode="auto">
            <a:xfrm>
              <a:off x="23622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%r8</a:t>
              </a:r>
            </a:p>
          </p:txBody>
        </p:sp>
        <p:sp>
          <p:nvSpPr>
            <p:cNvPr id="50" name="Rectangle 3"/>
            <p:cNvSpPr>
              <a:spLocks noChangeArrowheads="1"/>
            </p:cNvSpPr>
            <p:nvPr/>
          </p:nvSpPr>
          <p:spPr bwMode="auto">
            <a:xfrm>
              <a:off x="23622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%r9</a:t>
              </a:r>
            </a:p>
          </p:txBody>
        </p:sp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23622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%r10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236220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%r11</a:t>
              </a:r>
            </a:p>
          </p:txBody>
        </p:sp>
        <p:sp>
          <p:nvSpPr>
            <p:cNvPr id="53" name="Rectangle 6"/>
            <p:cNvSpPr>
              <a:spLocks noChangeArrowheads="1"/>
            </p:cNvSpPr>
            <p:nvPr/>
          </p:nvSpPr>
          <p:spPr bwMode="auto">
            <a:xfrm>
              <a:off x="320040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54" name="Rectangle 7"/>
            <p:cNvSpPr>
              <a:spLocks noChangeArrowheads="1"/>
            </p:cNvSpPr>
            <p:nvPr/>
          </p:nvSpPr>
          <p:spPr bwMode="auto">
            <a:xfrm>
              <a:off x="320040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320040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56" name="Rectangle 9"/>
            <p:cNvSpPr>
              <a:spLocks noChangeArrowheads="1"/>
            </p:cNvSpPr>
            <p:nvPr/>
          </p:nvSpPr>
          <p:spPr bwMode="auto">
            <a:xfrm>
              <a:off x="3200400" y="2203450"/>
              <a:ext cx="838200" cy="228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6794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rax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29" name="Rectangle 3"/>
            <p:cNvSpPr>
              <a:spLocks noChangeArrowheads="1"/>
            </p:cNvSpPr>
            <p:nvPr/>
          </p:nvSpPr>
          <p:spPr bwMode="auto">
            <a:xfrm>
              <a:off x="6794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rcx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6794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rdx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6794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rbx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1517650" y="1517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rsp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1517650" y="1746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rbp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1517650" y="1974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rsi</a:t>
              </a:r>
              <a:endParaRPr lang="en-US" sz="1200" dirty="0">
                <a:latin typeface="Courier New" pitchFamily="49" charset="0"/>
              </a:endParaRPr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1517650" y="22034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</a:t>
              </a:r>
              <a:r>
                <a:rPr lang="en-US" sz="1200" dirty="0" err="1">
                  <a:latin typeface="Courier New" pitchFamily="49" charset="0"/>
                </a:rPr>
                <a:t>rdi</a:t>
              </a:r>
              <a:endParaRPr lang="en-US" sz="1200" dirty="0"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Registers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60450"/>
            <a:ext cx="8294687" cy="5289550"/>
          </a:xfrm>
        </p:spPr>
        <p:txBody>
          <a:bodyPr/>
          <a:lstStyle/>
          <a:p>
            <a:r>
              <a:rPr lang="en-US" dirty="0"/>
              <a:t>Each register has 4-bit ID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98475" lvl="1" indent="0">
              <a:buNone/>
            </a:pPr>
            <a:endParaRPr lang="en-US" dirty="0"/>
          </a:p>
          <a:p>
            <a:pPr lvl="1"/>
            <a:r>
              <a:rPr lang="en-US" dirty="0"/>
              <a:t>Same encoding as in x86-64</a:t>
            </a:r>
          </a:p>
          <a:p>
            <a:r>
              <a:rPr lang="en-US" dirty="0"/>
              <a:t>Register ID 15 (</a:t>
            </a:r>
            <a:r>
              <a:rPr lang="en-US" dirty="0">
                <a:latin typeface="Courier New"/>
                <a:cs typeface="Courier New"/>
              </a:rPr>
              <a:t>0xF</a:t>
            </a:r>
            <a:r>
              <a:rPr lang="en-US" dirty="0"/>
              <a:t>) indicates “no register”</a:t>
            </a:r>
          </a:p>
          <a:p>
            <a:pPr lvl="1"/>
            <a:r>
              <a:rPr lang="en-US" dirty="0"/>
              <a:t>Will use this in our hardware design in multiple places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98650" y="1670050"/>
            <a:ext cx="1143000" cy="1828800"/>
            <a:chOff x="4489450" y="1136650"/>
            <a:chExt cx="1143000" cy="1828800"/>
          </a:xfrm>
        </p:grpSpPr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489450" y="1136650"/>
              <a:ext cx="838200" cy="18288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489450" y="1136650"/>
              <a:ext cx="838200" cy="914400"/>
              <a:chOff x="1212850" y="1670050"/>
              <a:chExt cx="838200" cy="914400"/>
            </a:xfrm>
          </p:grpSpPr>
          <p:sp>
            <p:nvSpPr>
              <p:cNvPr id="30" name="Rectangle 2"/>
              <p:cNvSpPr>
                <a:spLocks noChangeArrowheads="1"/>
              </p:cNvSpPr>
              <p:nvPr/>
            </p:nvSpPr>
            <p:spPr bwMode="auto">
              <a:xfrm>
                <a:off x="1212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rax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1212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rcx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1212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rdx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3" name="Rectangle 5"/>
              <p:cNvSpPr>
                <a:spLocks noChangeArrowheads="1"/>
              </p:cNvSpPr>
              <p:nvPr/>
            </p:nvSpPr>
            <p:spPr bwMode="auto">
              <a:xfrm>
                <a:off x="1212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rbx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327650" y="1136650"/>
              <a:ext cx="304800" cy="914400"/>
              <a:chOff x="2051050" y="1670050"/>
              <a:chExt cx="304800" cy="914400"/>
            </a:xfrm>
          </p:grpSpPr>
          <p:sp>
            <p:nvSpPr>
              <p:cNvPr id="38" name="Rectangle 2"/>
              <p:cNvSpPr>
                <a:spLocks noChangeArrowheads="1"/>
              </p:cNvSpPr>
              <p:nvPr/>
            </p:nvSpPr>
            <p:spPr bwMode="auto">
              <a:xfrm>
                <a:off x="2051050" y="1670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9" name="Rectangle 2"/>
              <p:cNvSpPr>
                <a:spLocks noChangeArrowheads="1"/>
              </p:cNvSpPr>
              <p:nvPr/>
            </p:nvSpPr>
            <p:spPr bwMode="auto">
              <a:xfrm>
                <a:off x="2051050" y="1898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40" name="Rectangle 2"/>
              <p:cNvSpPr>
                <a:spLocks noChangeArrowheads="1"/>
              </p:cNvSpPr>
              <p:nvPr/>
            </p:nvSpPr>
            <p:spPr bwMode="auto">
              <a:xfrm>
                <a:off x="2051050" y="2127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41" name="Rectangle 2"/>
              <p:cNvSpPr>
                <a:spLocks noChangeArrowheads="1"/>
              </p:cNvSpPr>
              <p:nvPr/>
            </p:nvSpPr>
            <p:spPr bwMode="auto">
              <a:xfrm>
                <a:off x="2051050" y="23558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3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489450" y="2051050"/>
              <a:ext cx="838200" cy="914400"/>
              <a:chOff x="2736850" y="1670050"/>
              <a:chExt cx="838200" cy="914400"/>
            </a:xfrm>
          </p:grpSpPr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273685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rsp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273685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rbp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6" name="Rectangle 8"/>
              <p:cNvSpPr>
                <a:spLocks noChangeArrowheads="1"/>
              </p:cNvSpPr>
              <p:nvPr/>
            </p:nvSpPr>
            <p:spPr bwMode="auto">
              <a:xfrm>
                <a:off x="273685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rsi</a:t>
                </a:r>
                <a:endParaRPr lang="en-US" sz="1200" dirty="0">
                  <a:latin typeface="Courier New" pitchFamily="49" charset="0"/>
                </a:endParaRPr>
              </a:p>
            </p:txBody>
          </p:sp>
          <p:sp>
            <p:nvSpPr>
              <p:cNvPr id="37" name="Rectangle 9"/>
              <p:cNvSpPr>
                <a:spLocks noChangeArrowheads="1"/>
              </p:cNvSpPr>
              <p:nvPr/>
            </p:nvSpPr>
            <p:spPr bwMode="auto">
              <a:xfrm>
                <a:off x="273685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</a:t>
                </a:r>
                <a:r>
                  <a:rPr lang="en-US" sz="1200" dirty="0" err="1">
                    <a:latin typeface="Courier New" pitchFamily="49" charset="0"/>
                  </a:rPr>
                  <a:t>rdi</a:t>
                </a:r>
                <a:endParaRPr lang="en-US" sz="1200" dirty="0">
                  <a:latin typeface="Courier New" pitchFamily="49" charset="0"/>
                </a:endParaRP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5327650" y="2051050"/>
              <a:ext cx="304800" cy="914400"/>
              <a:chOff x="2203450" y="1822450"/>
              <a:chExt cx="304800" cy="914400"/>
            </a:xfrm>
          </p:grpSpPr>
          <p:sp>
            <p:nvSpPr>
              <p:cNvPr id="42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43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44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45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7</a:t>
                </a:r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270250" y="1670050"/>
            <a:ext cx="1143000" cy="1828800"/>
            <a:chOff x="5861050" y="1136650"/>
            <a:chExt cx="1143000" cy="1828800"/>
          </a:xfrm>
        </p:grpSpPr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5861050" y="1136650"/>
              <a:ext cx="838200" cy="1600200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>
                <a:latin typeface="Courier New" pitchFamily="49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867400" y="1136650"/>
              <a:ext cx="838200" cy="914400"/>
              <a:chOff x="4038600" y="1670050"/>
              <a:chExt cx="838200" cy="914400"/>
            </a:xfrm>
          </p:grpSpPr>
          <p:sp>
            <p:nvSpPr>
              <p:cNvPr id="22" name="Rectangle 2"/>
              <p:cNvSpPr>
                <a:spLocks noChangeArrowheads="1"/>
              </p:cNvSpPr>
              <p:nvPr/>
            </p:nvSpPr>
            <p:spPr bwMode="auto">
              <a:xfrm>
                <a:off x="4038600" y="16700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%r8</a:t>
                </a:r>
              </a:p>
            </p:txBody>
          </p:sp>
          <p:sp>
            <p:nvSpPr>
              <p:cNvPr id="23" name="Rectangle 3"/>
              <p:cNvSpPr>
                <a:spLocks noChangeArrowheads="1"/>
              </p:cNvSpPr>
              <p:nvPr/>
            </p:nvSpPr>
            <p:spPr bwMode="auto">
              <a:xfrm>
                <a:off x="4038600" y="18986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%r9</a:t>
                </a:r>
              </a:p>
            </p:txBody>
          </p:sp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4038600" y="21272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%r10</a:t>
                </a: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4038600" y="2355850"/>
                <a:ext cx="8382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200" dirty="0">
                    <a:latin typeface="Courier New" pitchFamily="49" charset="0"/>
                  </a:rPr>
                  <a:t>%r11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699250" y="1136650"/>
              <a:ext cx="304800" cy="914400"/>
              <a:chOff x="2203450" y="1822450"/>
              <a:chExt cx="304800" cy="914400"/>
            </a:xfrm>
          </p:grpSpPr>
          <p:sp>
            <p:nvSpPr>
              <p:cNvPr id="53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54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55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56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B</a:t>
                </a:r>
              </a:p>
            </p:txBody>
          </p:sp>
        </p:grp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5861050" y="20510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%r12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5861050" y="22796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%r13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5861050" y="25082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200" dirty="0">
                  <a:latin typeface="Courier New" pitchFamily="49" charset="0"/>
                </a:rPr>
                <a:t>%r14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5861050" y="2736850"/>
              <a:ext cx="8382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  <a:latin typeface="+mn-lt"/>
                </a:rPr>
                <a:t>No Register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699250" y="2051050"/>
              <a:ext cx="304800" cy="914400"/>
              <a:chOff x="2203450" y="1822450"/>
              <a:chExt cx="304800" cy="914400"/>
            </a:xfrm>
          </p:grpSpPr>
          <p:sp>
            <p:nvSpPr>
              <p:cNvPr id="58" name="Rectangle 2"/>
              <p:cNvSpPr>
                <a:spLocks noChangeArrowheads="1"/>
              </p:cNvSpPr>
              <p:nvPr/>
            </p:nvSpPr>
            <p:spPr bwMode="auto">
              <a:xfrm>
                <a:off x="2203450" y="18224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C</a:t>
                </a:r>
              </a:p>
            </p:txBody>
          </p:sp>
          <p:sp>
            <p:nvSpPr>
              <p:cNvPr id="59" name="Rectangle 2"/>
              <p:cNvSpPr>
                <a:spLocks noChangeArrowheads="1"/>
              </p:cNvSpPr>
              <p:nvPr/>
            </p:nvSpPr>
            <p:spPr bwMode="auto">
              <a:xfrm>
                <a:off x="2203450" y="20510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D</a:t>
                </a:r>
              </a:p>
            </p:txBody>
          </p:sp>
          <p:sp>
            <p:nvSpPr>
              <p:cNvPr id="60" name="Rectangle 2"/>
              <p:cNvSpPr>
                <a:spLocks noChangeArrowheads="1"/>
              </p:cNvSpPr>
              <p:nvPr/>
            </p:nvSpPr>
            <p:spPr bwMode="auto">
              <a:xfrm>
                <a:off x="2203450" y="22796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latin typeface="Courier New" pitchFamily="49" charset="0"/>
                  </a:rPr>
                  <a:t>E</a:t>
                </a:r>
              </a:p>
            </p:txBody>
          </p:sp>
          <p:sp>
            <p:nvSpPr>
              <p:cNvPr id="61" name="Rectangle 2"/>
              <p:cNvSpPr>
                <a:spLocks noChangeArrowheads="1"/>
              </p:cNvSpPr>
              <p:nvPr/>
            </p:nvSpPr>
            <p:spPr bwMode="auto">
              <a:xfrm>
                <a:off x="2203450" y="2508250"/>
                <a:ext cx="304800" cy="2286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/>
                <a:r>
                  <a:rPr lang="en-US" sz="1200" dirty="0">
                    <a:solidFill>
                      <a:srgbClr val="FF0000"/>
                    </a:solidFill>
                    <a:latin typeface="Courier New" pitchFamily="49" charset="0"/>
                  </a:rPr>
                  <a:t>F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08" name="Rectangle 92"/>
          <p:cNvSpPr>
            <a:spLocks noChangeArrowheads="1"/>
          </p:cNvSpPr>
          <p:nvPr/>
        </p:nvSpPr>
        <p:spPr bwMode="auto">
          <a:xfrm>
            <a:off x="609600" y="25146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Example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294688" cy="4419600"/>
          </a:xfrm>
        </p:spPr>
        <p:txBody>
          <a:bodyPr/>
          <a:lstStyle/>
          <a:p>
            <a:r>
              <a:rPr lang="en-US" dirty="0"/>
              <a:t>Addition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value in register </a:t>
            </a:r>
            <a:r>
              <a:rPr lang="en-US" dirty="0" err="1"/>
              <a:t>rA</a:t>
            </a:r>
            <a:r>
              <a:rPr lang="en-US" dirty="0"/>
              <a:t> to that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Store result in register </a:t>
            </a:r>
            <a:r>
              <a:rPr lang="en-US" dirty="0" err="1"/>
              <a:t>rB</a:t>
            </a:r>
            <a:endParaRPr lang="en-US" dirty="0"/>
          </a:p>
          <a:p>
            <a:pPr lvl="2"/>
            <a:r>
              <a:rPr lang="en-US" dirty="0"/>
              <a:t>Note that Y86-64 only allows addition to be applied to register data</a:t>
            </a:r>
          </a:p>
          <a:p>
            <a:pPr lvl="1"/>
            <a:r>
              <a:rPr lang="en-US" dirty="0"/>
              <a:t>Set condition codes based on result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,%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	</a:t>
            </a:r>
            <a:r>
              <a:rPr lang="en-US" dirty="0"/>
              <a:t>Encoding: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</a:rPr>
              <a:t> 60 06</a:t>
            </a:r>
          </a:p>
          <a:p>
            <a:pPr lvl="1"/>
            <a:r>
              <a:rPr lang="en-US" dirty="0"/>
              <a:t>Two-byte encoding</a:t>
            </a:r>
          </a:p>
          <a:p>
            <a:pPr lvl="2"/>
            <a:r>
              <a:rPr lang="en-US" dirty="0"/>
              <a:t>First indicates instruction type</a:t>
            </a:r>
          </a:p>
          <a:p>
            <a:pPr lvl="2"/>
            <a:r>
              <a:rPr lang="en-US" dirty="0"/>
              <a:t>Second gives source and destination registers</a:t>
            </a:r>
          </a:p>
        </p:txBody>
      </p:sp>
      <p:grpSp>
        <p:nvGrpSpPr>
          <p:cNvPr id="265309" name="Group 93"/>
          <p:cNvGrpSpPr>
            <a:grpSpLocks/>
          </p:cNvGrpSpPr>
          <p:nvPr/>
        </p:nvGrpSpPr>
        <p:grpSpPr bwMode="auto">
          <a:xfrm>
            <a:off x="838200" y="2667000"/>
            <a:ext cx="3124200" cy="304800"/>
            <a:chOff x="528" y="1680"/>
            <a:chExt cx="1968" cy="192"/>
          </a:xfrm>
        </p:grpSpPr>
        <p:sp>
          <p:nvSpPr>
            <p:cNvPr id="265221" name="Rectangle 5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5222" name="Group 6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5223" name="Rectangle 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5224" name="Rectangle 8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5225" name="Rectangle 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5226" name="Group 10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5227" name="Rectangle 11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5228" name="Rectangle 12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5229" name="Rectangle 1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65307" name="Group 91"/>
          <p:cNvGrpSpPr>
            <a:grpSpLocks/>
          </p:cNvGrpSpPr>
          <p:nvPr/>
        </p:nvGrpSpPr>
        <p:grpSpPr bwMode="auto">
          <a:xfrm>
            <a:off x="4038600" y="2133600"/>
            <a:ext cx="3698875" cy="533400"/>
            <a:chOff x="2544" y="1104"/>
            <a:chExt cx="2330" cy="336"/>
          </a:xfrm>
        </p:grpSpPr>
        <p:sp>
          <p:nvSpPr>
            <p:cNvPr id="265302" name="Line 86"/>
            <p:cNvSpPr>
              <a:spLocks noChangeShapeType="1"/>
            </p:cNvSpPr>
            <p:nvPr/>
          </p:nvSpPr>
          <p:spPr bwMode="auto">
            <a:xfrm flipH="1">
              <a:off x="2544" y="1200"/>
              <a:ext cx="576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3" name="Text Box 87"/>
            <p:cNvSpPr txBox="1">
              <a:spLocks noChangeArrowheads="1"/>
            </p:cNvSpPr>
            <p:nvPr/>
          </p:nvSpPr>
          <p:spPr bwMode="auto">
            <a:xfrm>
              <a:off x="3120" y="1104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Encoded Representation</a:t>
              </a:r>
            </a:p>
          </p:txBody>
        </p:sp>
      </p:grpSp>
      <p:grpSp>
        <p:nvGrpSpPr>
          <p:cNvPr id="265306" name="Group 90"/>
          <p:cNvGrpSpPr>
            <a:grpSpLocks/>
          </p:cNvGrpSpPr>
          <p:nvPr/>
        </p:nvGrpSpPr>
        <p:grpSpPr bwMode="auto">
          <a:xfrm>
            <a:off x="1905000" y="1600200"/>
            <a:ext cx="3622675" cy="1066800"/>
            <a:chOff x="1200" y="768"/>
            <a:chExt cx="2282" cy="672"/>
          </a:xfrm>
        </p:grpSpPr>
        <p:sp>
          <p:nvSpPr>
            <p:cNvPr id="265304" name="Line 88"/>
            <p:cNvSpPr>
              <a:spLocks noChangeShapeType="1"/>
            </p:cNvSpPr>
            <p:nvPr/>
          </p:nvSpPr>
          <p:spPr bwMode="auto">
            <a:xfrm flipH="1">
              <a:off x="1200" y="864"/>
              <a:ext cx="528" cy="576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5305" name="Text Box 89"/>
            <p:cNvSpPr txBox="1">
              <a:spLocks noChangeArrowheads="1"/>
            </p:cNvSpPr>
            <p:nvPr/>
          </p:nvSpPr>
          <p:spPr bwMode="auto">
            <a:xfrm>
              <a:off x="1728" y="768"/>
              <a:ext cx="1754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algn="l"/>
              <a:r>
                <a:rPr lang="en-US">
                  <a:solidFill>
                    <a:srgbClr val="FF0002"/>
                  </a:solidFill>
                </a:rPr>
                <a:t>Generic Form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and Logical Operations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219200"/>
            <a:ext cx="4241800" cy="521335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OPq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2"/>
            <a:r>
              <a:rPr lang="en-US" dirty="0"/>
              <a:t>Low-order 4 bytes in first instruction word</a:t>
            </a:r>
          </a:p>
          <a:p>
            <a:pPr lvl="1"/>
            <a:r>
              <a:rPr lang="en-US" dirty="0"/>
              <a:t>Set condition codes as side effect</a:t>
            </a:r>
          </a:p>
          <a:p>
            <a:pPr lvl="2"/>
            <a:endParaRPr lang="en-US" dirty="0"/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563563" y="1676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69" name="Group 5"/>
          <p:cNvGrpSpPr>
            <a:grpSpLocks/>
          </p:cNvGrpSpPr>
          <p:nvPr/>
        </p:nvGrpSpPr>
        <p:grpSpPr bwMode="auto">
          <a:xfrm>
            <a:off x="792163" y="1828800"/>
            <a:ext cx="3124200" cy="304800"/>
            <a:chOff x="528" y="1680"/>
            <a:chExt cx="1968" cy="192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addq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71" name="Group 7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72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73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67274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75" name="Group 11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76" name="Rectangle 12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77" name="Rectangle 13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78" name="Rectangle 1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563563" y="2819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80" name="Group 16"/>
          <p:cNvGrpSpPr>
            <a:grpSpLocks/>
          </p:cNvGrpSpPr>
          <p:nvPr/>
        </p:nvGrpSpPr>
        <p:grpSpPr bwMode="auto">
          <a:xfrm>
            <a:off x="792163" y="2971800"/>
            <a:ext cx="3124200" cy="304800"/>
            <a:chOff x="528" y="1680"/>
            <a:chExt cx="1968" cy="192"/>
          </a:xfrm>
        </p:grpSpPr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subq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82" name="Group 18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83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84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6728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86" name="Group 22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87" name="Rectangle 23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88" name="Rectangle 24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289" name="Rectangle 2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563563" y="3962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291" name="Group 27"/>
          <p:cNvGrpSpPr>
            <a:grpSpLocks/>
          </p:cNvGrpSpPr>
          <p:nvPr/>
        </p:nvGrpSpPr>
        <p:grpSpPr bwMode="auto">
          <a:xfrm>
            <a:off x="792163" y="4114800"/>
            <a:ext cx="3124200" cy="304800"/>
            <a:chOff x="528" y="1680"/>
            <a:chExt cx="1968" cy="192"/>
          </a:xfrm>
        </p:grpSpPr>
        <p:sp>
          <p:nvSpPr>
            <p:cNvPr id="267292" name="Rectangle 28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andq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293" name="Group 29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294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295" name="Rectangle 3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67296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297" name="Group 33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298" name="Rectangle 34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299" name="Rectangle 35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00" name="Rectangle 36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01" name="Rectangle 37"/>
          <p:cNvSpPr>
            <a:spLocks noChangeArrowheads="1"/>
          </p:cNvSpPr>
          <p:nvPr/>
        </p:nvSpPr>
        <p:spPr bwMode="auto">
          <a:xfrm>
            <a:off x="563563" y="5105400"/>
            <a:ext cx="365760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267302" name="Group 38"/>
          <p:cNvGrpSpPr>
            <a:grpSpLocks/>
          </p:cNvGrpSpPr>
          <p:nvPr/>
        </p:nvGrpSpPr>
        <p:grpSpPr bwMode="auto">
          <a:xfrm>
            <a:off x="792163" y="5257800"/>
            <a:ext cx="3124200" cy="304800"/>
            <a:chOff x="528" y="1680"/>
            <a:chExt cx="1968" cy="192"/>
          </a:xfrm>
        </p:grpSpPr>
        <p:sp>
          <p:nvSpPr>
            <p:cNvPr id="267303" name="Rectangle 39"/>
            <p:cNvSpPr>
              <a:spLocks noChangeArrowheads="1"/>
            </p:cNvSpPr>
            <p:nvPr/>
          </p:nvSpPr>
          <p:spPr bwMode="auto">
            <a:xfrm>
              <a:off x="528" y="1680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xorq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, </a:t>
              </a:r>
              <a:r>
                <a:rPr lang="en-US" sz="1600" dirty="0" err="1">
                  <a:solidFill>
                    <a:schemeClr val="folHlink"/>
                  </a:solidFill>
                </a:rPr>
                <a:t>rB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67304" name="Group 40"/>
            <p:cNvGrpSpPr>
              <a:grpSpLocks/>
            </p:cNvGrpSpPr>
            <p:nvPr/>
          </p:nvGrpSpPr>
          <p:grpSpPr bwMode="auto">
            <a:xfrm>
              <a:off x="1728" y="1680"/>
              <a:ext cx="384" cy="192"/>
              <a:chOff x="1296" y="2544"/>
              <a:chExt cx="384" cy="192"/>
            </a:xfrm>
          </p:grpSpPr>
          <p:sp>
            <p:nvSpPr>
              <p:cNvPr id="267305" name="Rectangle 4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267306" name="Rectangle 4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267307" name="Rectangle 4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67308" name="Group 44"/>
            <p:cNvGrpSpPr>
              <a:grpSpLocks/>
            </p:cNvGrpSpPr>
            <p:nvPr/>
          </p:nvGrpSpPr>
          <p:grpSpPr bwMode="auto">
            <a:xfrm>
              <a:off x="2112" y="1680"/>
              <a:ext cx="384" cy="192"/>
              <a:chOff x="1680" y="2544"/>
              <a:chExt cx="384" cy="192"/>
            </a:xfrm>
          </p:grpSpPr>
          <p:sp>
            <p:nvSpPr>
              <p:cNvPr id="267309" name="Rectangle 45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67310" name="Rectangle 46"/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rB</a:t>
                </a:r>
              </a:p>
            </p:txBody>
          </p:sp>
          <p:sp>
            <p:nvSpPr>
              <p:cNvPr id="267311" name="Rectangle 47"/>
              <p:cNvSpPr>
                <a:spLocks noChangeArrowheads="1"/>
              </p:cNvSpPr>
              <p:nvPr/>
            </p:nvSpPr>
            <p:spPr bwMode="auto">
              <a:xfrm>
                <a:off x="1680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sp>
        <p:nvSpPr>
          <p:cNvPr id="267312" name="Text Box 48"/>
          <p:cNvSpPr txBox="1">
            <a:spLocks noChangeArrowheads="1"/>
          </p:cNvSpPr>
          <p:nvPr/>
        </p:nvSpPr>
        <p:spPr bwMode="auto">
          <a:xfrm>
            <a:off x="563563" y="1295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Add</a:t>
            </a:r>
          </a:p>
        </p:txBody>
      </p:sp>
      <p:sp>
        <p:nvSpPr>
          <p:cNvPr id="267313" name="Text Box 49"/>
          <p:cNvSpPr txBox="1">
            <a:spLocks noChangeArrowheads="1"/>
          </p:cNvSpPr>
          <p:nvPr/>
        </p:nvSpPr>
        <p:spPr bwMode="auto">
          <a:xfrm>
            <a:off x="563563" y="2438400"/>
            <a:ext cx="23717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Subtract (rA from rB)</a:t>
            </a:r>
          </a:p>
        </p:txBody>
      </p:sp>
      <p:sp>
        <p:nvSpPr>
          <p:cNvPr id="267314" name="Text Box 50"/>
          <p:cNvSpPr txBox="1">
            <a:spLocks noChangeArrowheads="1"/>
          </p:cNvSpPr>
          <p:nvPr/>
        </p:nvSpPr>
        <p:spPr bwMode="auto">
          <a:xfrm>
            <a:off x="563563" y="3581400"/>
            <a:ext cx="53022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And</a:t>
            </a:r>
          </a:p>
        </p:txBody>
      </p:sp>
      <p:sp>
        <p:nvSpPr>
          <p:cNvPr id="267315" name="Text Box 51"/>
          <p:cNvSpPr txBox="1">
            <a:spLocks noChangeArrowheads="1"/>
          </p:cNvSpPr>
          <p:nvPr/>
        </p:nvSpPr>
        <p:spPr bwMode="auto">
          <a:xfrm>
            <a:off x="563563" y="4724400"/>
            <a:ext cx="14859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Exclusive-Or</a:t>
            </a:r>
          </a:p>
        </p:txBody>
      </p:sp>
      <p:grpSp>
        <p:nvGrpSpPr>
          <p:cNvPr id="267321" name="Group 57"/>
          <p:cNvGrpSpPr>
            <a:grpSpLocks/>
          </p:cNvGrpSpPr>
          <p:nvPr/>
        </p:nvGrpSpPr>
        <p:grpSpPr bwMode="auto">
          <a:xfrm>
            <a:off x="301625" y="1049338"/>
            <a:ext cx="2395538" cy="703262"/>
            <a:chOff x="27" y="565"/>
            <a:chExt cx="1509" cy="443"/>
          </a:xfrm>
        </p:grpSpPr>
        <p:sp>
          <p:nvSpPr>
            <p:cNvPr id="267316" name="Line 52"/>
            <p:cNvSpPr>
              <a:spLocks noChangeShapeType="1"/>
            </p:cNvSpPr>
            <p:nvPr/>
          </p:nvSpPr>
          <p:spPr bwMode="auto">
            <a:xfrm>
              <a:off x="1248" y="768"/>
              <a:ext cx="288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7" name="Text Box 53"/>
            <p:cNvSpPr txBox="1">
              <a:spLocks noChangeArrowheads="1"/>
            </p:cNvSpPr>
            <p:nvPr/>
          </p:nvSpPr>
          <p:spPr bwMode="auto">
            <a:xfrm>
              <a:off x="27" y="565"/>
              <a:ext cx="1202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Instruction Code</a:t>
              </a:r>
            </a:p>
          </p:txBody>
        </p:sp>
      </p:grpSp>
      <p:grpSp>
        <p:nvGrpSpPr>
          <p:cNvPr id="267320" name="Group 56"/>
          <p:cNvGrpSpPr>
            <a:grpSpLocks/>
          </p:cNvGrpSpPr>
          <p:nvPr/>
        </p:nvGrpSpPr>
        <p:grpSpPr bwMode="auto">
          <a:xfrm>
            <a:off x="2803525" y="1049338"/>
            <a:ext cx="1692275" cy="703262"/>
            <a:chOff x="1603" y="565"/>
            <a:chExt cx="1066" cy="443"/>
          </a:xfrm>
        </p:grpSpPr>
        <p:sp>
          <p:nvSpPr>
            <p:cNvPr id="267318" name="Line 54"/>
            <p:cNvSpPr>
              <a:spLocks noChangeShapeType="1"/>
            </p:cNvSpPr>
            <p:nvPr/>
          </p:nvSpPr>
          <p:spPr bwMode="auto">
            <a:xfrm flipH="1">
              <a:off x="1824" y="768"/>
              <a:ext cx="144" cy="240"/>
            </a:xfrm>
            <a:prstGeom prst="line">
              <a:avLst/>
            </a:prstGeom>
            <a:noFill/>
            <a:ln w="19050">
              <a:solidFill>
                <a:srgbClr val="FF0002"/>
              </a:solidFill>
              <a:round/>
              <a:headEnd/>
              <a:tailEnd type="triangl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67319" name="Text Box 55"/>
            <p:cNvSpPr txBox="1">
              <a:spLocks noChangeArrowheads="1"/>
            </p:cNvSpPr>
            <p:nvPr/>
          </p:nvSpPr>
          <p:spPr bwMode="auto">
            <a:xfrm>
              <a:off x="1603" y="565"/>
              <a:ext cx="1066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r"/>
              <a:r>
                <a:rPr lang="en-US">
                  <a:solidFill>
                    <a:srgbClr val="FF0002"/>
                  </a:solidFill>
                </a:rPr>
                <a:t>Function Code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Operations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5403850"/>
            <a:ext cx="7696200" cy="1257300"/>
          </a:xfrm>
        </p:spPr>
        <p:txBody>
          <a:bodyPr/>
          <a:lstStyle/>
          <a:p>
            <a:pPr lvl="1"/>
            <a:r>
              <a:rPr lang="en-US" dirty="0"/>
              <a:t>Like the x86-64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/>
              <a:t> instruction</a:t>
            </a:r>
          </a:p>
          <a:p>
            <a:pPr lvl="1"/>
            <a:r>
              <a:rPr lang="en-US" dirty="0"/>
              <a:t>Simpler format for memory addresses</a:t>
            </a:r>
          </a:p>
          <a:p>
            <a:pPr lvl="1"/>
            <a:r>
              <a:rPr lang="en-US" dirty="0"/>
              <a:t>Give different names to keep them distinct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334963" y="1295400"/>
            <a:ext cx="8345487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5635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295" name="Group 7"/>
          <p:cNvGrpSpPr>
            <a:grpSpLocks/>
          </p:cNvGrpSpPr>
          <p:nvPr/>
        </p:nvGrpSpPr>
        <p:grpSpPr bwMode="auto">
          <a:xfrm>
            <a:off x="2468563" y="1447800"/>
            <a:ext cx="609600" cy="304800"/>
            <a:chOff x="1296" y="2544"/>
            <a:chExt cx="384" cy="192"/>
          </a:xfrm>
        </p:grpSpPr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6829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68314" name="Rectangle 26"/>
          <p:cNvSpPr>
            <a:spLocks noChangeArrowheads="1"/>
          </p:cNvSpPr>
          <p:nvPr/>
        </p:nvSpPr>
        <p:spPr bwMode="auto">
          <a:xfrm>
            <a:off x="350838" y="22860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36" name="Text Box 48"/>
          <p:cNvSpPr txBox="1">
            <a:spLocks noChangeArrowheads="1"/>
          </p:cNvSpPr>
          <p:nvPr/>
        </p:nvSpPr>
        <p:spPr bwMode="auto">
          <a:xfrm>
            <a:off x="6394450" y="984250"/>
            <a:ext cx="2314320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38" name="Text Box 50"/>
          <p:cNvSpPr txBox="1">
            <a:spLocks noChangeArrowheads="1"/>
          </p:cNvSpPr>
          <p:nvPr/>
        </p:nvSpPr>
        <p:spPr bwMode="auto">
          <a:xfrm>
            <a:off x="6165850" y="1974850"/>
            <a:ext cx="2532416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Immediate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16" name="Rectangle 28"/>
          <p:cNvSpPr>
            <a:spLocks noChangeArrowheads="1"/>
          </p:cNvSpPr>
          <p:nvPr/>
        </p:nvSpPr>
        <p:spPr bwMode="auto">
          <a:xfrm>
            <a:off x="503238" y="24384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>
                <a:solidFill>
                  <a:schemeClr val="folHlink"/>
                </a:solidFill>
              </a:rPr>
              <a:t> V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68352" name="Group 64"/>
          <p:cNvGrpSpPr>
            <a:grpSpLocks/>
          </p:cNvGrpSpPr>
          <p:nvPr/>
        </p:nvGrpSpPr>
        <p:grpSpPr bwMode="auto">
          <a:xfrm>
            <a:off x="3017838" y="2438400"/>
            <a:ext cx="609600" cy="304800"/>
            <a:chOff x="2688" y="1632"/>
            <a:chExt cx="384" cy="192"/>
          </a:xfrm>
        </p:grpSpPr>
        <p:sp>
          <p:nvSpPr>
            <p:cNvPr id="268353" name="Rectangle 65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268354" name="Rectangle 66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dirty="0" err="1"/>
                <a:t>rB</a:t>
              </a:r>
              <a:endParaRPr lang="en-US" dirty="0"/>
            </a:p>
          </p:txBody>
        </p:sp>
        <p:sp>
          <p:nvSpPr>
            <p:cNvPr id="268355" name="Rectangle 67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48" name="Group 60"/>
          <p:cNvGrpSpPr>
            <a:grpSpLocks/>
          </p:cNvGrpSpPr>
          <p:nvPr/>
        </p:nvGrpSpPr>
        <p:grpSpPr bwMode="auto">
          <a:xfrm>
            <a:off x="2408238" y="2438400"/>
            <a:ext cx="609600" cy="304800"/>
            <a:chOff x="1296" y="2544"/>
            <a:chExt cx="384" cy="192"/>
          </a:xfrm>
        </p:grpSpPr>
        <p:sp>
          <p:nvSpPr>
            <p:cNvPr id="268349" name="Rectangle 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3</a:t>
              </a:r>
            </a:p>
          </p:txBody>
        </p:sp>
        <p:sp>
          <p:nvSpPr>
            <p:cNvPr id="268350" name="Rectangle 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51" name="Rectangle 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56" name="Rectangle 68"/>
          <p:cNvSpPr>
            <a:spLocks noChangeArrowheads="1"/>
          </p:cNvSpPr>
          <p:nvPr/>
        </p:nvSpPr>
        <p:spPr bwMode="auto">
          <a:xfrm>
            <a:off x="3627438" y="24384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V</a:t>
            </a:r>
          </a:p>
        </p:txBody>
      </p:sp>
      <p:sp>
        <p:nvSpPr>
          <p:cNvPr id="268360" name="Rectangle 72"/>
          <p:cNvSpPr>
            <a:spLocks noChangeArrowheads="1"/>
          </p:cNvSpPr>
          <p:nvPr/>
        </p:nvSpPr>
        <p:spPr bwMode="auto">
          <a:xfrm>
            <a:off x="350838" y="32766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61" name="Text Box 73"/>
          <p:cNvSpPr txBox="1">
            <a:spLocks noChangeArrowheads="1"/>
          </p:cNvSpPr>
          <p:nvPr/>
        </p:nvSpPr>
        <p:spPr bwMode="auto">
          <a:xfrm>
            <a:off x="6394450" y="29654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Register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Memory</a:t>
            </a:r>
          </a:p>
        </p:txBody>
      </p:sp>
      <p:sp>
        <p:nvSpPr>
          <p:cNvPr id="268363" name="Rectangle 75"/>
          <p:cNvSpPr>
            <a:spLocks noChangeArrowheads="1"/>
          </p:cNvSpPr>
          <p:nvPr/>
        </p:nvSpPr>
        <p:spPr bwMode="auto">
          <a:xfrm>
            <a:off x="503238" y="34290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</a:t>
            </a:r>
          </a:p>
        </p:txBody>
      </p:sp>
      <p:grpSp>
        <p:nvGrpSpPr>
          <p:cNvPr id="268365" name="Group 77"/>
          <p:cNvGrpSpPr>
            <a:grpSpLocks/>
          </p:cNvGrpSpPr>
          <p:nvPr/>
        </p:nvGrpSpPr>
        <p:grpSpPr bwMode="auto">
          <a:xfrm>
            <a:off x="2408238" y="3429000"/>
            <a:ext cx="609600" cy="304800"/>
            <a:chOff x="1296" y="2544"/>
            <a:chExt cx="384" cy="192"/>
          </a:xfrm>
        </p:grpSpPr>
        <p:sp>
          <p:nvSpPr>
            <p:cNvPr id="268366" name="Rectangle 7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4</a:t>
              </a:r>
            </a:p>
          </p:txBody>
        </p:sp>
        <p:sp>
          <p:nvSpPr>
            <p:cNvPr id="268367" name="Rectangle 7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68" name="Rectangle 8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69" name="Group 81"/>
          <p:cNvGrpSpPr>
            <a:grpSpLocks/>
          </p:cNvGrpSpPr>
          <p:nvPr/>
        </p:nvGrpSpPr>
        <p:grpSpPr bwMode="auto">
          <a:xfrm>
            <a:off x="3017838" y="3429000"/>
            <a:ext cx="609600" cy="304800"/>
            <a:chOff x="2688" y="1632"/>
            <a:chExt cx="384" cy="192"/>
          </a:xfrm>
        </p:grpSpPr>
        <p:sp>
          <p:nvSpPr>
            <p:cNvPr id="268370" name="Rectangle 82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sp>
          <p:nvSpPr>
            <p:cNvPr id="268371" name="Rectangle 83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72" name="Rectangle 84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73" name="Rectangle 85"/>
          <p:cNvSpPr>
            <a:spLocks noChangeArrowheads="1"/>
          </p:cNvSpPr>
          <p:nvPr/>
        </p:nvSpPr>
        <p:spPr bwMode="auto">
          <a:xfrm>
            <a:off x="3627438" y="34290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  <p:sp>
        <p:nvSpPr>
          <p:cNvPr id="268374" name="Rectangle 86"/>
          <p:cNvSpPr>
            <a:spLocks noChangeArrowheads="1"/>
          </p:cNvSpPr>
          <p:nvPr/>
        </p:nvSpPr>
        <p:spPr bwMode="auto">
          <a:xfrm>
            <a:off x="350838" y="4343400"/>
            <a:ext cx="8329612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8375" name="Text Box 87"/>
          <p:cNvSpPr txBox="1">
            <a:spLocks noChangeArrowheads="1"/>
          </p:cNvSpPr>
          <p:nvPr/>
        </p:nvSpPr>
        <p:spPr bwMode="auto">
          <a:xfrm>
            <a:off x="6394450" y="4032250"/>
            <a:ext cx="2275773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Memory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Register</a:t>
            </a:r>
          </a:p>
        </p:txBody>
      </p:sp>
      <p:sp>
        <p:nvSpPr>
          <p:cNvPr id="268377" name="Rectangle 89"/>
          <p:cNvSpPr>
            <a:spLocks noChangeArrowheads="1"/>
          </p:cNvSpPr>
          <p:nvPr/>
        </p:nvSpPr>
        <p:spPr bwMode="auto">
          <a:xfrm>
            <a:off x="503238" y="4495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>
                <a:solidFill>
                  <a:schemeClr val="folHlink"/>
                </a:solidFill>
              </a:rPr>
              <a:t> D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(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r>
              <a:rPr lang="en-US" sz="1600" dirty="0">
                <a:solidFill>
                  <a:schemeClr val="folHlink"/>
                </a:solidFill>
              </a:rPr>
              <a:t>),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grpSp>
        <p:nvGrpSpPr>
          <p:cNvPr id="268379" name="Group 91"/>
          <p:cNvGrpSpPr>
            <a:grpSpLocks/>
          </p:cNvGrpSpPr>
          <p:nvPr/>
        </p:nvGrpSpPr>
        <p:grpSpPr bwMode="auto">
          <a:xfrm>
            <a:off x="2408238" y="4495800"/>
            <a:ext cx="609600" cy="304800"/>
            <a:chOff x="1296" y="2544"/>
            <a:chExt cx="384" cy="192"/>
          </a:xfrm>
        </p:grpSpPr>
        <p:sp>
          <p:nvSpPr>
            <p:cNvPr id="268380" name="Rectangle 9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268381" name="Rectangle 9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268382" name="Rectangle 9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grpSp>
        <p:nvGrpSpPr>
          <p:cNvPr id="268383" name="Group 95"/>
          <p:cNvGrpSpPr>
            <a:grpSpLocks/>
          </p:cNvGrpSpPr>
          <p:nvPr/>
        </p:nvGrpSpPr>
        <p:grpSpPr bwMode="auto">
          <a:xfrm>
            <a:off x="3017838" y="4495800"/>
            <a:ext cx="609600" cy="304800"/>
            <a:chOff x="2688" y="1632"/>
            <a:chExt cx="384" cy="192"/>
          </a:xfrm>
        </p:grpSpPr>
        <p:sp>
          <p:nvSpPr>
            <p:cNvPr id="268384" name="Rectangle 96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268385" name="Rectangle 97"/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268386" name="Rectangle 98"/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  <p:sp>
        <p:nvSpPr>
          <p:cNvPr id="268387" name="Rectangle 99"/>
          <p:cNvSpPr>
            <a:spLocks noChangeArrowheads="1"/>
          </p:cNvSpPr>
          <p:nvPr/>
        </p:nvSpPr>
        <p:spPr bwMode="auto">
          <a:xfrm>
            <a:off x="3627438" y="4495800"/>
            <a:ext cx="4900612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/>
              <a:t>D</a:t>
            </a:r>
          </a:p>
        </p:txBody>
      </p:sp>
      <p:grpSp>
        <p:nvGrpSpPr>
          <p:cNvPr id="47" name="Group 81">
            <a:extLst>
              <a:ext uri="{FF2B5EF4-FFF2-40B4-BE49-F238E27FC236}">
                <a16:creationId xmlns:a16="http://schemas.microsoft.com/office/drawing/2014/main" id="{180353CD-C99D-634E-9026-F37A88B1673E}"/>
              </a:ext>
            </a:extLst>
          </p:cNvPr>
          <p:cNvGrpSpPr>
            <a:grpSpLocks/>
          </p:cNvGrpSpPr>
          <p:nvPr/>
        </p:nvGrpSpPr>
        <p:grpSpPr bwMode="auto">
          <a:xfrm>
            <a:off x="3089742" y="1447800"/>
            <a:ext cx="609600" cy="304800"/>
            <a:chOff x="2688" y="1632"/>
            <a:chExt cx="384" cy="192"/>
          </a:xfrm>
        </p:grpSpPr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2AA04070-FC99-4D41-9666-773773E8C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D3C5D287-CA1E-BD47-9D44-EC543CE66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632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/>
                <a:t>rB</a:t>
              </a:r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425F9436-9A91-3545-91AF-9B81380B1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54"/>
          <p:cNvSpPr>
            <a:spLocks noChangeArrowheads="1"/>
          </p:cNvSpPr>
          <p:nvPr/>
        </p:nvSpPr>
        <p:spPr bwMode="auto">
          <a:xfrm>
            <a:off x="298450" y="250190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6" name="Rectangle 55"/>
          <p:cNvSpPr>
            <a:spLocks noChangeArrowheads="1"/>
          </p:cNvSpPr>
          <p:nvPr/>
        </p:nvSpPr>
        <p:spPr bwMode="auto">
          <a:xfrm>
            <a:off x="298450" y="4474523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7" name="Rectangle 56"/>
          <p:cNvSpPr>
            <a:spLocks noChangeArrowheads="1"/>
          </p:cNvSpPr>
          <p:nvPr/>
        </p:nvSpPr>
        <p:spPr bwMode="auto">
          <a:xfrm>
            <a:off x="298450" y="3410311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" name="Rectangle 53"/>
          <p:cNvSpPr>
            <a:spLocks noChangeArrowheads="1"/>
          </p:cNvSpPr>
          <p:nvPr/>
        </p:nvSpPr>
        <p:spPr bwMode="auto">
          <a:xfrm>
            <a:off x="298450" y="1441450"/>
            <a:ext cx="2971800" cy="3810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6" name="Rectangle 54"/>
          <p:cNvSpPr>
            <a:spLocks noChangeArrowheads="1"/>
          </p:cNvSpPr>
          <p:nvPr/>
        </p:nvSpPr>
        <p:spPr bwMode="auto">
          <a:xfrm>
            <a:off x="3651250" y="250825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7" name="Rectangle 55"/>
          <p:cNvSpPr>
            <a:spLocks noChangeArrowheads="1"/>
          </p:cNvSpPr>
          <p:nvPr/>
        </p:nvSpPr>
        <p:spPr bwMode="auto">
          <a:xfrm>
            <a:off x="3651250" y="4480873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8" name="Rectangle 56"/>
          <p:cNvSpPr>
            <a:spLocks noChangeArrowheads="1"/>
          </p:cNvSpPr>
          <p:nvPr/>
        </p:nvSpPr>
        <p:spPr bwMode="auto">
          <a:xfrm>
            <a:off x="3651250" y="3416661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65" name="Rectangle 53"/>
          <p:cNvSpPr>
            <a:spLocks noChangeArrowheads="1"/>
          </p:cNvSpPr>
          <p:nvPr/>
        </p:nvSpPr>
        <p:spPr bwMode="auto">
          <a:xfrm>
            <a:off x="3651250" y="1447800"/>
            <a:ext cx="29718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Move Instruction Examples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7338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irmovq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$0xabcd,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rdx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28" name="Rectangle 16"/>
          <p:cNvSpPr>
            <a:spLocks noChangeArrowheads="1"/>
          </p:cNvSpPr>
          <p:nvPr/>
        </p:nvSpPr>
        <p:spPr bwMode="auto">
          <a:xfrm>
            <a:off x="381000" y="144780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$0xabcd,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rdx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0" name="Rectangle 18"/>
          <p:cNvSpPr>
            <a:spLocks noChangeArrowheads="1"/>
          </p:cNvSpPr>
          <p:nvPr/>
        </p:nvSpPr>
        <p:spPr bwMode="auto">
          <a:xfrm>
            <a:off x="3575050" y="2162001"/>
            <a:ext cx="3733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30 f2 cd ab 00 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2" name="Text Box 20"/>
          <p:cNvSpPr txBox="1">
            <a:spLocks noChangeArrowheads="1"/>
          </p:cNvSpPr>
          <p:nvPr/>
        </p:nvSpPr>
        <p:spPr bwMode="auto">
          <a:xfrm>
            <a:off x="457200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X86-64</a:t>
            </a:r>
          </a:p>
        </p:txBody>
      </p:sp>
      <p:sp>
        <p:nvSpPr>
          <p:cNvPr id="269333" name="Text Box 21"/>
          <p:cNvSpPr txBox="1">
            <a:spLocks noChangeArrowheads="1"/>
          </p:cNvSpPr>
          <p:nvPr/>
        </p:nvSpPr>
        <p:spPr bwMode="auto">
          <a:xfrm>
            <a:off x="3813175" y="1066800"/>
            <a:ext cx="836677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Y86-64</a:t>
            </a:r>
          </a:p>
        </p:txBody>
      </p:sp>
      <p:sp>
        <p:nvSpPr>
          <p:cNvPr id="269334" name="Text Box 22"/>
          <p:cNvSpPr txBox="1">
            <a:spLocks noChangeArrowheads="1"/>
          </p:cNvSpPr>
          <p:nvPr/>
        </p:nvSpPr>
        <p:spPr bwMode="auto">
          <a:xfrm>
            <a:off x="2355850" y="2162001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269335" name="Rectangle 23"/>
          <p:cNvSpPr>
            <a:spLocks noChangeArrowheads="1"/>
          </p:cNvSpPr>
          <p:nvPr/>
        </p:nvSpPr>
        <p:spPr bwMode="auto">
          <a:xfrm>
            <a:off x="37338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rbx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6" name="Rectangle 24"/>
          <p:cNvSpPr>
            <a:spLocks noChangeArrowheads="1"/>
          </p:cNvSpPr>
          <p:nvPr/>
        </p:nvSpPr>
        <p:spPr bwMode="auto">
          <a:xfrm>
            <a:off x="381000" y="25082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, 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7" name="Rectangle 25"/>
          <p:cNvSpPr>
            <a:spLocks noChangeArrowheads="1"/>
          </p:cNvSpPr>
          <p:nvPr/>
        </p:nvSpPr>
        <p:spPr bwMode="auto">
          <a:xfrm>
            <a:off x="3575050" y="2965450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20 43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38" name="Rectangle 26"/>
          <p:cNvSpPr>
            <a:spLocks noChangeArrowheads="1"/>
          </p:cNvSpPr>
          <p:nvPr/>
        </p:nvSpPr>
        <p:spPr bwMode="auto">
          <a:xfrm>
            <a:off x="3733800" y="4480873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mrmovq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-12(%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),%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  <a:latin typeface="Courier New" pitchFamily="49" charset="0"/>
            </a:endParaRPr>
          </a:p>
        </p:txBody>
      </p:sp>
      <p:sp>
        <p:nvSpPr>
          <p:cNvPr id="269339" name="Rectangle 27"/>
          <p:cNvSpPr>
            <a:spLocks noChangeArrowheads="1"/>
          </p:cNvSpPr>
          <p:nvPr/>
        </p:nvSpPr>
        <p:spPr bwMode="auto">
          <a:xfrm>
            <a:off x="381000" y="4480873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-12(%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rbp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),%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rcx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0" name="Rectangle 28"/>
          <p:cNvSpPr>
            <a:spLocks noChangeArrowheads="1"/>
          </p:cNvSpPr>
          <p:nvPr/>
        </p:nvSpPr>
        <p:spPr bwMode="auto">
          <a:xfrm>
            <a:off x="3879850" y="4938073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50 15 f4 ff ff ff ff ff ff ff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41" name="Rectangle 29"/>
          <p:cNvSpPr>
            <a:spLocks noChangeArrowheads="1"/>
          </p:cNvSpPr>
          <p:nvPr/>
        </p:nvSpPr>
        <p:spPr bwMode="auto">
          <a:xfrm>
            <a:off x="3733800" y="3416661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rmmovq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%rsi,0x41c(%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69342" name="Rectangle 30"/>
          <p:cNvSpPr>
            <a:spLocks noChangeArrowheads="1"/>
          </p:cNvSpPr>
          <p:nvPr/>
        </p:nvSpPr>
        <p:spPr bwMode="auto">
          <a:xfrm>
            <a:off x="381000" y="3416661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movq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 %rsi,0x41c(%</a:t>
            </a: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rsp</a:t>
            </a: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)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69372" name="Rectangle 60"/>
          <p:cNvSpPr>
            <a:spLocks noChangeArrowheads="1"/>
          </p:cNvSpPr>
          <p:nvPr/>
        </p:nvSpPr>
        <p:spPr bwMode="auto">
          <a:xfrm>
            <a:off x="3879850" y="3950061"/>
            <a:ext cx="2209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40 64 1c 04 00 00 00 00 00 00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31" name="Rectangle 53"/>
          <p:cNvSpPr>
            <a:spLocks noChangeArrowheads="1"/>
          </p:cNvSpPr>
          <p:nvPr/>
        </p:nvSpPr>
        <p:spPr bwMode="auto">
          <a:xfrm>
            <a:off x="-844550" y="-692150"/>
            <a:ext cx="8610600" cy="3810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2355850" y="2965450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2355850" y="4938073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>
            <a:off x="2355850" y="3950061"/>
            <a:ext cx="1220684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Encoding: 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5C9DBD02-AF0F-0042-AEB1-5695C67F3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294" y="1828800"/>
            <a:ext cx="4191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>
                <a:solidFill>
                  <a:schemeClr val="folHlink"/>
                </a:solidFill>
                <a:latin typeface="Courier New" pitchFamily="49" charset="0"/>
              </a:rPr>
              <a:t>$0xabcd: 00 00 00 00 00 00 ab cd</a:t>
            </a:r>
            <a:endParaRPr lang="en-US" sz="16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>
            <a:extLst>
              <a:ext uri="{FF2B5EF4-FFF2-40B4-BE49-F238E27FC236}">
                <a16:creationId xmlns:a16="http://schemas.microsoft.com/office/drawing/2014/main" id="{53464239-41A8-F84A-97BE-787AA253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9" y="513397"/>
            <a:ext cx="3625474" cy="703545"/>
          </a:xfrm>
          <a:noFill/>
        </p:spPr>
        <p:txBody>
          <a:bodyPr/>
          <a:lstStyle/>
          <a:p>
            <a:pPr algn="l"/>
            <a:r>
              <a:rPr lang="en-US" altLang="en-US" sz="2795" dirty="0">
                <a:ea typeface="ＭＳ Ｐゴシック" panose="020B0600070205080204" pitchFamily="34" charset="-128"/>
              </a:rPr>
              <a:t>x86 Encoding </a:t>
            </a:r>
          </a:p>
        </p:txBody>
      </p:sp>
      <p:pic>
        <p:nvPicPr>
          <p:cNvPr id="17410" name="Picture 4">
            <a:extLst>
              <a:ext uri="{FF2B5EF4-FFF2-40B4-BE49-F238E27FC236}">
                <a16:creationId xmlns:a16="http://schemas.microsoft.com/office/drawing/2014/main" id="{33D0B74C-BE94-1444-8810-2F51FD05F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" y="2078943"/>
            <a:ext cx="9127067" cy="266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Move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0600" y="1219200"/>
            <a:ext cx="4330700" cy="521335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cmovXX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</a:t>
            </a:r>
          </a:p>
          <a:p>
            <a:pPr lvl="1"/>
            <a:r>
              <a:rPr lang="en-US" dirty="0"/>
              <a:t>Based on values of condition codes</a:t>
            </a:r>
          </a:p>
          <a:p>
            <a:pPr lvl="1"/>
            <a:r>
              <a:rPr lang="en-US" dirty="0"/>
              <a:t>Variants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rrmovq</a:t>
            </a:r>
            <a:r>
              <a:rPr lang="en-US" dirty="0"/>
              <a:t> instruction</a:t>
            </a:r>
          </a:p>
          <a:p>
            <a:pPr lvl="2"/>
            <a:r>
              <a:rPr lang="en-US" dirty="0"/>
              <a:t>(Conditionally) copy value from source to destination register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3" y="121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 dirty="0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rrmovq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13106" cy="31393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Unconditionally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3" y="198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cmovle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Less or Equal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3" y="2743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cmovl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Less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3" y="3505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Equal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3" y="4267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cmovne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Not Equal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3" y="5029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cmovge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Greater or Equal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3" y="5791200"/>
            <a:ext cx="4618038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cmovg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rA</a:t>
            </a:r>
            <a:r>
              <a:rPr lang="en-US" sz="1600" dirty="0">
                <a:solidFill>
                  <a:schemeClr val="folHlink"/>
                </a:solidFill>
              </a:rPr>
              <a:t>, </a:t>
            </a:r>
            <a:r>
              <a:rPr lang="en-US" sz="1600" dirty="0" err="1">
                <a:solidFill>
                  <a:schemeClr val="folHlink"/>
                </a:solidFill>
              </a:rPr>
              <a:t>rB</a:t>
            </a:r>
            <a:endParaRPr lang="en-US" sz="1600" dirty="0">
              <a:solidFill>
                <a:schemeClr val="folHlink"/>
              </a:solidFill>
            </a:endParaRPr>
          </a:p>
        </p:txBody>
      </p: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Move When Greater</a:t>
            </a:r>
          </a:p>
        </p:txBody>
      </p:sp>
      <p:grpSp>
        <p:nvGrpSpPr>
          <p:cNvPr id="67" name="Group 7"/>
          <p:cNvGrpSpPr>
            <a:grpSpLocks/>
          </p:cNvGrpSpPr>
          <p:nvPr/>
        </p:nvGrpSpPr>
        <p:grpSpPr bwMode="auto">
          <a:xfrm>
            <a:off x="3270250" y="1289050"/>
            <a:ext cx="609600" cy="304800"/>
            <a:chOff x="1296" y="2544"/>
            <a:chExt cx="384" cy="192"/>
          </a:xfrm>
        </p:grpSpPr>
        <p:sp>
          <p:nvSpPr>
            <p:cNvPr id="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1" name="Group 11"/>
          <p:cNvGrpSpPr>
            <a:grpSpLocks/>
          </p:cNvGrpSpPr>
          <p:nvPr/>
        </p:nvGrpSpPr>
        <p:grpSpPr bwMode="auto">
          <a:xfrm>
            <a:off x="3879850" y="1289050"/>
            <a:ext cx="609600" cy="304800"/>
            <a:chOff x="1680" y="2544"/>
            <a:chExt cx="384" cy="192"/>
          </a:xfrm>
        </p:grpSpPr>
        <p:sp>
          <p:nvSpPr>
            <p:cNvPr id="7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7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7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5" name="Group 7"/>
          <p:cNvGrpSpPr>
            <a:grpSpLocks/>
          </p:cNvGrpSpPr>
          <p:nvPr/>
        </p:nvGrpSpPr>
        <p:grpSpPr bwMode="auto">
          <a:xfrm>
            <a:off x="3270250" y="2051050"/>
            <a:ext cx="609600" cy="304800"/>
            <a:chOff x="1296" y="2544"/>
            <a:chExt cx="384" cy="19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7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9" name="Group 11"/>
          <p:cNvGrpSpPr>
            <a:grpSpLocks/>
          </p:cNvGrpSpPr>
          <p:nvPr/>
        </p:nvGrpSpPr>
        <p:grpSpPr bwMode="auto">
          <a:xfrm>
            <a:off x="3879850" y="2051050"/>
            <a:ext cx="609600" cy="304800"/>
            <a:chOff x="1680" y="2544"/>
            <a:chExt cx="384" cy="192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8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3" name="Group 7"/>
          <p:cNvGrpSpPr>
            <a:grpSpLocks/>
          </p:cNvGrpSpPr>
          <p:nvPr/>
        </p:nvGrpSpPr>
        <p:grpSpPr bwMode="auto">
          <a:xfrm>
            <a:off x="3270250" y="2813050"/>
            <a:ext cx="609600" cy="304800"/>
            <a:chOff x="1296" y="2544"/>
            <a:chExt cx="384" cy="192"/>
          </a:xfrm>
        </p:grpSpPr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86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7" name="Group 11"/>
          <p:cNvGrpSpPr>
            <a:grpSpLocks/>
          </p:cNvGrpSpPr>
          <p:nvPr/>
        </p:nvGrpSpPr>
        <p:grpSpPr bwMode="auto">
          <a:xfrm>
            <a:off x="3879850" y="2813050"/>
            <a:ext cx="609600" cy="304800"/>
            <a:chOff x="1680" y="2544"/>
            <a:chExt cx="384" cy="192"/>
          </a:xfrm>
        </p:grpSpPr>
        <p:sp>
          <p:nvSpPr>
            <p:cNvPr id="88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89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0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3270250" y="3575050"/>
            <a:ext cx="609600" cy="304800"/>
            <a:chOff x="1296" y="2544"/>
            <a:chExt cx="384" cy="192"/>
          </a:xfrm>
        </p:grpSpPr>
        <p:sp>
          <p:nvSpPr>
            <p:cNvPr id="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5" name="Group 11"/>
          <p:cNvGrpSpPr>
            <a:grpSpLocks/>
          </p:cNvGrpSpPr>
          <p:nvPr/>
        </p:nvGrpSpPr>
        <p:grpSpPr bwMode="auto">
          <a:xfrm>
            <a:off x="3879850" y="3575050"/>
            <a:ext cx="609600" cy="304800"/>
            <a:chOff x="1680" y="2544"/>
            <a:chExt cx="384" cy="192"/>
          </a:xfrm>
        </p:grpSpPr>
        <p:sp>
          <p:nvSpPr>
            <p:cNvPr id="96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97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98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99" name="Group 7"/>
          <p:cNvGrpSpPr>
            <a:grpSpLocks/>
          </p:cNvGrpSpPr>
          <p:nvPr/>
        </p:nvGrpSpPr>
        <p:grpSpPr bwMode="auto">
          <a:xfrm>
            <a:off x="3270250" y="4337050"/>
            <a:ext cx="609600" cy="304800"/>
            <a:chOff x="1296" y="2544"/>
            <a:chExt cx="384" cy="192"/>
          </a:xfrm>
        </p:grpSpPr>
        <p:sp>
          <p:nvSpPr>
            <p:cNvPr id="100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3" name="Group 11"/>
          <p:cNvGrpSpPr>
            <a:grpSpLocks/>
          </p:cNvGrpSpPr>
          <p:nvPr/>
        </p:nvGrpSpPr>
        <p:grpSpPr bwMode="auto">
          <a:xfrm>
            <a:off x="3879850" y="4337050"/>
            <a:ext cx="609600" cy="304800"/>
            <a:chOff x="1680" y="2544"/>
            <a:chExt cx="384" cy="192"/>
          </a:xfrm>
        </p:grpSpPr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07" name="Group 7"/>
          <p:cNvGrpSpPr>
            <a:grpSpLocks/>
          </p:cNvGrpSpPr>
          <p:nvPr/>
        </p:nvGrpSpPr>
        <p:grpSpPr bwMode="auto">
          <a:xfrm>
            <a:off x="3270250" y="5099050"/>
            <a:ext cx="609600" cy="304800"/>
            <a:chOff x="1296" y="2544"/>
            <a:chExt cx="384" cy="192"/>
          </a:xfrm>
        </p:grpSpPr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1" name="Group 11"/>
          <p:cNvGrpSpPr>
            <a:grpSpLocks/>
          </p:cNvGrpSpPr>
          <p:nvPr/>
        </p:nvGrpSpPr>
        <p:grpSpPr bwMode="auto">
          <a:xfrm>
            <a:off x="3879850" y="5099050"/>
            <a:ext cx="609600" cy="304800"/>
            <a:chOff x="1680" y="2544"/>
            <a:chExt cx="384" cy="192"/>
          </a:xfrm>
        </p:grpSpPr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5" name="Group 7"/>
          <p:cNvGrpSpPr>
            <a:grpSpLocks/>
          </p:cNvGrpSpPr>
          <p:nvPr/>
        </p:nvGrpSpPr>
        <p:grpSpPr bwMode="auto">
          <a:xfrm>
            <a:off x="3270250" y="5861050"/>
            <a:ext cx="609600" cy="304800"/>
            <a:chOff x="1296" y="2544"/>
            <a:chExt cx="384" cy="192"/>
          </a:xfrm>
        </p:grpSpPr>
        <p:sp>
          <p:nvSpPr>
            <p:cNvPr id="116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117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118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19" name="Group 11"/>
          <p:cNvGrpSpPr>
            <a:grpSpLocks/>
          </p:cNvGrpSpPr>
          <p:nvPr/>
        </p:nvGrpSpPr>
        <p:grpSpPr bwMode="auto">
          <a:xfrm>
            <a:off x="3879850" y="5861050"/>
            <a:ext cx="609600" cy="304800"/>
            <a:chOff x="1680" y="2544"/>
            <a:chExt cx="384" cy="192"/>
          </a:xfrm>
        </p:grpSpPr>
        <p:sp>
          <p:nvSpPr>
            <p:cNvPr id="120" name="Rectangle 12"/>
            <p:cNvSpPr>
              <a:spLocks noChangeArrowheads="1"/>
            </p:cNvSpPr>
            <p:nvPr/>
          </p:nvSpPr>
          <p:spPr bwMode="auto">
            <a:xfrm>
              <a:off x="1680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rA</a:t>
              </a:r>
            </a:p>
          </p:txBody>
        </p:sp>
        <p:sp>
          <p:nvSpPr>
            <p:cNvPr id="121" name="Rectangle 13"/>
            <p:cNvSpPr>
              <a:spLocks noChangeArrowheads="1"/>
            </p:cNvSpPr>
            <p:nvPr/>
          </p:nvSpPr>
          <p:spPr bwMode="auto">
            <a:xfrm>
              <a:off x="1872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rB</a:t>
              </a:r>
            </a:p>
          </p:txBody>
        </p:sp>
        <p:sp>
          <p:nvSpPr>
            <p:cNvPr id="122" name="Rectangle 14"/>
            <p:cNvSpPr>
              <a:spLocks noChangeArrowheads="1"/>
            </p:cNvSpPr>
            <p:nvPr/>
          </p:nvSpPr>
          <p:spPr bwMode="auto">
            <a:xfrm>
              <a:off x="1680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0450" y="2279650"/>
            <a:ext cx="6477000" cy="3429000"/>
          </a:xfrm>
        </p:spPr>
        <p:txBody>
          <a:bodyPr/>
          <a:lstStyle/>
          <a:p>
            <a:pPr lvl="1"/>
            <a:r>
              <a:rPr lang="en-US" dirty="0"/>
              <a:t>Refer to generically as “</a:t>
            </a:r>
            <a:r>
              <a:rPr lang="en-US" dirty="0" err="1">
                <a:latin typeface="Courier New" pitchFamily="49" charset="0"/>
              </a:rPr>
              <a:t>jXX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Encodings differ only by “function code” </a:t>
            </a:r>
            <a:r>
              <a:rPr lang="en-US" dirty="0" err="1"/>
              <a:t>fn</a:t>
            </a:r>
            <a:endParaRPr lang="en-US" dirty="0"/>
          </a:p>
          <a:p>
            <a:pPr lvl="1"/>
            <a:r>
              <a:rPr lang="en-US" dirty="0"/>
              <a:t>Based on values of condition codes</a:t>
            </a:r>
          </a:p>
          <a:p>
            <a:pPr lvl="1"/>
            <a:r>
              <a:rPr lang="en-US" dirty="0"/>
              <a:t>Same as x86-64 counterparts</a:t>
            </a:r>
          </a:p>
          <a:p>
            <a:pPr lvl="1"/>
            <a:r>
              <a:rPr lang="en-US" dirty="0"/>
              <a:t>Encode full destination address</a:t>
            </a:r>
          </a:p>
          <a:p>
            <a:pPr lvl="2"/>
            <a:r>
              <a:rPr lang="en-US" dirty="0"/>
              <a:t>Unlike PC-relative addressing seen in x86-64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8976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 dirty="0" err="1">
                <a:solidFill>
                  <a:schemeClr val="folHlink"/>
                </a:solidFill>
                <a:latin typeface="Courier New" pitchFamily="49" charset="0"/>
              </a:rPr>
              <a:t>jXX</a:t>
            </a:r>
            <a:r>
              <a:rPr lang="en-US" sz="1600" dirty="0">
                <a:solidFill>
                  <a:schemeClr val="folHlink"/>
                </a:solidFill>
              </a:rPr>
              <a:t> </a:t>
            </a:r>
            <a:r>
              <a:rPr lang="en-US" sz="1600" dirty="0" err="1">
                <a:solidFill>
                  <a:schemeClr val="folHlink"/>
                </a:solidFill>
              </a:rPr>
              <a:t>Dest</a:t>
            </a:r>
            <a:endParaRPr lang="en-US" sz="1600" dirty="0">
              <a:solidFill>
                <a:schemeClr val="folHlink"/>
              </a:solidFill>
            </a:endParaRP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+mn-lt"/>
                </a:rPr>
                <a:t>fn</a:t>
              </a:r>
              <a:endParaRPr lang="en-US" sz="1600" dirty="0">
                <a:solidFill>
                  <a:schemeClr val="folHlink"/>
                </a:solidFill>
                <a:latin typeface="+mn-lt"/>
              </a:endParaRP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132655" cy="318036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(Conditionally)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Instructions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487362" y="121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366" name="Rectangle 6"/>
          <p:cNvSpPr>
            <a:spLocks noChangeArrowheads="1"/>
          </p:cNvSpPr>
          <p:nvPr/>
        </p:nvSpPr>
        <p:spPr bwMode="auto">
          <a:xfrm>
            <a:off x="715963" y="129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jmp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367" name="Group 7"/>
          <p:cNvGrpSpPr>
            <a:grpSpLocks/>
          </p:cNvGrpSpPr>
          <p:nvPr/>
        </p:nvGrpSpPr>
        <p:grpSpPr bwMode="auto">
          <a:xfrm>
            <a:off x="1828800" y="1295400"/>
            <a:ext cx="609600" cy="304800"/>
            <a:chOff x="1296" y="2544"/>
            <a:chExt cx="384" cy="192"/>
          </a:xfrm>
        </p:grpSpPr>
        <p:sp>
          <p:nvSpPr>
            <p:cNvPr id="271368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369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1370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08" name="Text Box 48"/>
          <p:cNvSpPr txBox="1">
            <a:spLocks noChangeArrowheads="1"/>
          </p:cNvSpPr>
          <p:nvPr/>
        </p:nvSpPr>
        <p:spPr bwMode="auto">
          <a:xfrm>
            <a:off x="457200" y="914400"/>
            <a:ext cx="2235200" cy="3143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Unconditionally</a:t>
            </a:r>
          </a:p>
        </p:txBody>
      </p:sp>
      <p:sp>
        <p:nvSpPr>
          <p:cNvPr id="271424" name="Rectangle 64"/>
          <p:cNvSpPr>
            <a:spLocks noChangeArrowheads="1"/>
          </p:cNvSpPr>
          <p:nvPr/>
        </p:nvSpPr>
        <p:spPr bwMode="auto">
          <a:xfrm>
            <a:off x="2438400" y="129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82" name="Rectangle 122"/>
          <p:cNvSpPr>
            <a:spLocks noChangeArrowheads="1"/>
          </p:cNvSpPr>
          <p:nvPr/>
        </p:nvSpPr>
        <p:spPr bwMode="auto">
          <a:xfrm>
            <a:off x="487362" y="198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83" name="Rectangle 123"/>
          <p:cNvSpPr>
            <a:spLocks noChangeArrowheads="1"/>
          </p:cNvSpPr>
          <p:nvPr/>
        </p:nvSpPr>
        <p:spPr bwMode="auto">
          <a:xfrm>
            <a:off x="715963" y="205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84" name="Group 124"/>
          <p:cNvGrpSpPr>
            <a:grpSpLocks/>
          </p:cNvGrpSpPr>
          <p:nvPr/>
        </p:nvGrpSpPr>
        <p:grpSpPr bwMode="auto">
          <a:xfrm>
            <a:off x="1828800" y="2057400"/>
            <a:ext cx="609600" cy="304800"/>
            <a:chOff x="1296" y="2544"/>
            <a:chExt cx="384" cy="192"/>
          </a:xfrm>
        </p:grpSpPr>
        <p:sp>
          <p:nvSpPr>
            <p:cNvPr id="271485" name="Rectangle 125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86" name="Rectangle 126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1</a:t>
              </a:r>
            </a:p>
          </p:txBody>
        </p:sp>
        <p:sp>
          <p:nvSpPr>
            <p:cNvPr id="271487" name="Rectangle 127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88" name="Text Box 128"/>
          <p:cNvSpPr txBox="1">
            <a:spLocks noChangeArrowheads="1"/>
          </p:cNvSpPr>
          <p:nvPr/>
        </p:nvSpPr>
        <p:spPr bwMode="auto">
          <a:xfrm>
            <a:off x="457200" y="1676400"/>
            <a:ext cx="263207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Less or Equal</a:t>
            </a:r>
          </a:p>
        </p:txBody>
      </p:sp>
      <p:sp>
        <p:nvSpPr>
          <p:cNvPr id="271489" name="Rectangle 129"/>
          <p:cNvSpPr>
            <a:spLocks noChangeArrowheads="1"/>
          </p:cNvSpPr>
          <p:nvPr/>
        </p:nvSpPr>
        <p:spPr bwMode="auto">
          <a:xfrm>
            <a:off x="2438400" y="205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491" name="Rectangle 131"/>
          <p:cNvSpPr>
            <a:spLocks noChangeArrowheads="1"/>
          </p:cNvSpPr>
          <p:nvPr/>
        </p:nvSpPr>
        <p:spPr bwMode="auto">
          <a:xfrm>
            <a:off x="487362" y="2743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492" name="Rectangle 132"/>
          <p:cNvSpPr>
            <a:spLocks noChangeArrowheads="1"/>
          </p:cNvSpPr>
          <p:nvPr/>
        </p:nvSpPr>
        <p:spPr bwMode="auto">
          <a:xfrm>
            <a:off x="715963" y="2819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493" name="Group 133"/>
          <p:cNvGrpSpPr>
            <a:grpSpLocks/>
          </p:cNvGrpSpPr>
          <p:nvPr/>
        </p:nvGrpSpPr>
        <p:grpSpPr bwMode="auto">
          <a:xfrm>
            <a:off x="1828800" y="2819400"/>
            <a:ext cx="609600" cy="304800"/>
            <a:chOff x="1296" y="2544"/>
            <a:chExt cx="384" cy="192"/>
          </a:xfrm>
        </p:grpSpPr>
        <p:sp>
          <p:nvSpPr>
            <p:cNvPr id="271494" name="Rectangle 1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495" name="Rectangle 1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2</a:t>
              </a:r>
            </a:p>
          </p:txBody>
        </p:sp>
        <p:sp>
          <p:nvSpPr>
            <p:cNvPr id="271496" name="Rectangle 1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497" name="Text Box 137"/>
          <p:cNvSpPr txBox="1">
            <a:spLocks noChangeArrowheads="1"/>
          </p:cNvSpPr>
          <p:nvPr/>
        </p:nvSpPr>
        <p:spPr bwMode="auto">
          <a:xfrm>
            <a:off x="457200" y="2438400"/>
            <a:ext cx="1762125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Less</a:t>
            </a:r>
          </a:p>
        </p:txBody>
      </p:sp>
      <p:sp>
        <p:nvSpPr>
          <p:cNvPr id="271498" name="Rectangle 138"/>
          <p:cNvSpPr>
            <a:spLocks noChangeArrowheads="1"/>
          </p:cNvSpPr>
          <p:nvPr/>
        </p:nvSpPr>
        <p:spPr bwMode="auto">
          <a:xfrm>
            <a:off x="2438400" y="2819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0" name="Rectangle 140"/>
          <p:cNvSpPr>
            <a:spLocks noChangeArrowheads="1"/>
          </p:cNvSpPr>
          <p:nvPr/>
        </p:nvSpPr>
        <p:spPr bwMode="auto">
          <a:xfrm>
            <a:off x="487362" y="3505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01" name="Rectangle 141"/>
          <p:cNvSpPr>
            <a:spLocks noChangeArrowheads="1"/>
          </p:cNvSpPr>
          <p:nvPr/>
        </p:nvSpPr>
        <p:spPr bwMode="auto">
          <a:xfrm>
            <a:off x="715963" y="3581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02" name="Group 142"/>
          <p:cNvGrpSpPr>
            <a:grpSpLocks/>
          </p:cNvGrpSpPr>
          <p:nvPr/>
        </p:nvGrpSpPr>
        <p:grpSpPr bwMode="auto">
          <a:xfrm>
            <a:off x="1828800" y="3581400"/>
            <a:ext cx="609600" cy="304800"/>
            <a:chOff x="1296" y="2544"/>
            <a:chExt cx="384" cy="192"/>
          </a:xfrm>
        </p:grpSpPr>
        <p:sp>
          <p:nvSpPr>
            <p:cNvPr id="271503" name="Rectangle 143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04" name="Rectangle 144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3</a:t>
              </a:r>
            </a:p>
          </p:txBody>
        </p:sp>
        <p:sp>
          <p:nvSpPr>
            <p:cNvPr id="271505" name="Rectangle 145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06" name="Text Box 146"/>
          <p:cNvSpPr txBox="1">
            <a:spLocks noChangeArrowheads="1"/>
          </p:cNvSpPr>
          <p:nvPr/>
        </p:nvSpPr>
        <p:spPr bwMode="auto">
          <a:xfrm>
            <a:off x="457200" y="3200400"/>
            <a:ext cx="18526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Equal</a:t>
            </a:r>
          </a:p>
        </p:txBody>
      </p:sp>
      <p:sp>
        <p:nvSpPr>
          <p:cNvPr id="271507" name="Rectangle 147"/>
          <p:cNvSpPr>
            <a:spLocks noChangeArrowheads="1"/>
          </p:cNvSpPr>
          <p:nvPr/>
        </p:nvSpPr>
        <p:spPr bwMode="auto">
          <a:xfrm>
            <a:off x="2438400" y="3581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09" name="Rectangle 149"/>
          <p:cNvSpPr>
            <a:spLocks noChangeArrowheads="1"/>
          </p:cNvSpPr>
          <p:nvPr/>
        </p:nvSpPr>
        <p:spPr bwMode="auto">
          <a:xfrm>
            <a:off x="487362" y="4267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0" name="Rectangle 150"/>
          <p:cNvSpPr>
            <a:spLocks noChangeArrowheads="1"/>
          </p:cNvSpPr>
          <p:nvPr/>
        </p:nvSpPr>
        <p:spPr bwMode="auto">
          <a:xfrm>
            <a:off x="715963" y="4343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jne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11" name="Group 151"/>
          <p:cNvGrpSpPr>
            <a:grpSpLocks/>
          </p:cNvGrpSpPr>
          <p:nvPr/>
        </p:nvGrpSpPr>
        <p:grpSpPr bwMode="auto">
          <a:xfrm>
            <a:off x="1828800" y="4343400"/>
            <a:ext cx="609600" cy="304800"/>
            <a:chOff x="1296" y="2544"/>
            <a:chExt cx="384" cy="192"/>
          </a:xfrm>
        </p:grpSpPr>
        <p:sp>
          <p:nvSpPr>
            <p:cNvPr id="271512" name="Rectangle 152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13" name="Rectangle 153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4</a:t>
              </a:r>
            </a:p>
          </p:txBody>
        </p:sp>
        <p:sp>
          <p:nvSpPr>
            <p:cNvPr id="271514" name="Rectangle 154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15" name="Text Box 155"/>
          <p:cNvSpPr txBox="1">
            <a:spLocks noChangeArrowheads="1"/>
          </p:cNvSpPr>
          <p:nvPr/>
        </p:nvSpPr>
        <p:spPr bwMode="auto">
          <a:xfrm>
            <a:off x="457200" y="3962400"/>
            <a:ext cx="2247900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Not Equal</a:t>
            </a:r>
          </a:p>
        </p:txBody>
      </p:sp>
      <p:sp>
        <p:nvSpPr>
          <p:cNvPr id="271516" name="Rectangle 156"/>
          <p:cNvSpPr>
            <a:spLocks noChangeArrowheads="1"/>
          </p:cNvSpPr>
          <p:nvPr/>
        </p:nvSpPr>
        <p:spPr bwMode="auto">
          <a:xfrm>
            <a:off x="2438400" y="4343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18" name="Rectangle 158"/>
          <p:cNvSpPr>
            <a:spLocks noChangeArrowheads="1"/>
          </p:cNvSpPr>
          <p:nvPr/>
        </p:nvSpPr>
        <p:spPr bwMode="auto">
          <a:xfrm>
            <a:off x="487362" y="5029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19" name="Rectangle 159"/>
          <p:cNvSpPr>
            <a:spLocks noChangeArrowheads="1"/>
          </p:cNvSpPr>
          <p:nvPr/>
        </p:nvSpPr>
        <p:spPr bwMode="auto">
          <a:xfrm>
            <a:off x="715963" y="5105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jge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0" name="Group 160"/>
          <p:cNvGrpSpPr>
            <a:grpSpLocks/>
          </p:cNvGrpSpPr>
          <p:nvPr/>
        </p:nvGrpSpPr>
        <p:grpSpPr bwMode="auto">
          <a:xfrm>
            <a:off x="1828800" y="5105400"/>
            <a:ext cx="609600" cy="304800"/>
            <a:chOff x="1296" y="2544"/>
            <a:chExt cx="384" cy="192"/>
          </a:xfrm>
        </p:grpSpPr>
        <p:sp>
          <p:nvSpPr>
            <p:cNvPr id="271521" name="Rectangle 16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22" name="Rectangle 16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5</a:t>
              </a:r>
            </a:p>
          </p:txBody>
        </p:sp>
        <p:sp>
          <p:nvSpPr>
            <p:cNvPr id="271523" name="Rectangle 16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24" name="Text Box 164"/>
          <p:cNvSpPr txBox="1">
            <a:spLocks noChangeArrowheads="1"/>
          </p:cNvSpPr>
          <p:nvPr/>
        </p:nvSpPr>
        <p:spPr bwMode="auto">
          <a:xfrm>
            <a:off x="457200" y="4724400"/>
            <a:ext cx="289401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Greater or Equal</a:t>
            </a:r>
          </a:p>
        </p:txBody>
      </p:sp>
      <p:sp>
        <p:nvSpPr>
          <p:cNvPr id="271525" name="Rectangle 165"/>
          <p:cNvSpPr>
            <a:spLocks noChangeArrowheads="1"/>
          </p:cNvSpPr>
          <p:nvPr/>
        </p:nvSpPr>
        <p:spPr bwMode="auto">
          <a:xfrm>
            <a:off x="2438400" y="5105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1527" name="Rectangle 167"/>
          <p:cNvSpPr>
            <a:spLocks noChangeArrowheads="1"/>
          </p:cNvSpPr>
          <p:nvPr/>
        </p:nvSpPr>
        <p:spPr bwMode="auto">
          <a:xfrm>
            <a:off x="487362" y="5791200"/>
            <a:ext cx="6973887" cy="457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1528" name="Rectangle 168"/>
          <p:cNvSpPr>
            <a:spLocks noChangeArrowheads="1"/>
          </p:cNvSpPr>
          <p:nvPr/>
        </p:nvSpPr>
        <p:spPr bwMode="auto">
          <a:xfrm>
            <a:off x="715963" y="58674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jg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1529" name="Group 169"/>
          <p:cNvGrpSpPr>
            <a:grpSpLocks/>
          </p:cNvGrpSpPr>
          <p:nvPr/>
        </p:nvGrpSpPr>
        <p:grpSpPr bwMode="auto">
          <a:xfrm>
            <a:off x="1828800" y="5867400"/>
            <a:ext cx="609600" cy="304800"/>
            <a:chOff x="1296" y="2544"/>
            <a:chExt cx="384" cy="192"/>
          </a:xfrm>
        </p:grpSpPr>
        <p:sp>
          <p:nvSpPr>
            <p:cNvPr id="271530" name="Rectangle 1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271531" name="Rectangle 1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6</a:t>
              </a:r>
            </a:p>
          </p:txBody>
        </p:sp>
        <p:sp>
          <p:nvSpPr>
            <p:cNvPr id="271532" name="Rectangle 1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1533" name="Text Box 173"/>
          <p:cNvSpPr txBox="1">
            <a:spLocks noChangeArrowheads="1"/>
          </p:cNvSpPr>
          <p:nvPr/>
        </p:nvSpPr>
        <p:spPr bwMode="auto">
          <a:xfrm>
            <a:off x="457200" y="5486400"/>
            <a:ext cx="2024063" cy="312738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sz="1600" dirty="0"/>
              <a:t>Jump When Greater</a:t>
            </a:r>
          </a:p>
        </p:txBody>
      </p:sp>
      <p:sp>
        <p:nvSpPr>
          <p:cNvPr id="271534" name="Rectangle 174"/>
          <p:cNvSpPr>
            <a:spLocks noChangeArrowheads="1"/>
          </p:cNvSpPr>
          <p:nvPr/>
        </p:nvSpPr>
        <p:spPr bwMode="auto">
          <a:xfrm>
            <a:off x="2438400" y="58674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</p:spTree>
    <p:extLst>
      <p:ext uri="{BB962C8B-B14F-4D97-AF65-F5344CB8AC3E}">
        <p14:creationId xmlns:p14="http://schemas.microsoft.com/office/powerpoint/2010/main" val="236223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Program Stack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219200"/>
            <a:ext cx="4927600" cy="5213350"/>
          </a:xfrm>
        </p:spPr>
        <p:txBody>
          <a:bodyPr/>
          <a:lstStyle/>
          <a:p>
            <a:pPr lvl="1"/>
            <a:r>
              <a:rPr lang="en-US" dirty="0"/>
              <a:t>Region of memory holding program data</a:t>
            </a:r>
          </a:p>
          <a:p>
            <a:pPr lvl="1"/>
            <a:r>
              <a:rPr lang="en-US" dirty="0"/>
              <a:t>Used in Y86-64 (and x86-64) for supporting procedure calls</a:t>
            </a:r>
          </a:p>
          <a:p>
            <a:pPr lvl="1"/>
            <a:r>
              <a:rPr lang="en-US" dirty="0"/>
              <a:t>Stack top indicated by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/>
              <a:t>Address of top stack element</a:t>
            </a:r>
          </a:p>
          <a:p>
            <a:pPr lvl="1"/>
            <a:r>
              <a:rPr lang="en-US" dirty="0"/>
              <a:t>Stack grows toward lower addresses</a:t>
            </a:r>
          </a:p>
          <a:p>
            <a:pPr lvl="2"/>
            <a:r>
              <a:rPr lang="en-US" dirty="0"/>
              <a:t>Top element is at highest address in the stack</a:t>
            </a:r>
          </a:p>
          <a:p>
            <a:pPr lvl="2"/>
            <a:r>
              <a:rPr lang="en-US" dirty="0"/>
              <a:t>When pushing, must first decrement stack pointer</a:t>
            </a:r>
          </a:p>
          <a:p>
            <a:pPr lvl="2"/>
            <a:r>
              <a:rPr lang="en-US" dirty="0"/>
              <a:t>After popping, increment stack pointer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1647825" y="1676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1647825" y="1981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1647825" y="2286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1" name="Rectangle 13"/>
          <p:cNvSpPr>
            <a:spLocks noChangeArrowheads="1"/>
          </p:cNvSpPr>
          <p:nvPr/>
        </p:nvSpPr>
        <p:spPr bwMode="auto">
          <a:xfrm>
            <a:off x="1647825" y="44196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2" name="Rectangle 14"/>
          <p:cNvSpPr>
            <a:spLocks noChangeArrowheads="1"/>
          </p:cNvSpPr>
          <p:nvPr/>
        </p:nvSpPr>
        <p:spPr bwMode="auto">
          <a:xfrm>
            <a:off x="1647825" y="47244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3" name="Rectangle 15"/>
          <p:cNvSpPr>
            <a:spLocks noChangeArrowheads="1"/>
          </p:cNvSpPr>
          <p:nvPr/>
        </p:nvSpPr>
        <p:spPr bwMode="auto">
          <a:xfrm>
            <a:off x="1647825" y="50292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4" name="Rectangle 16"/>
          <p:cNvSpPr>
            <a:spLocks noChangeArrowheads="1"/>
          </p:cNvSpPr>
          <p:nvPr/>
        </p:nvSpPr>
        <p:spPr bwMode="auto">
          <a:xfrm>
            <a:off x="1647825" y="5334000"/>
            <a:ext cx="12192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5" name="Line 17"/>
          <p:cNvSpPr>
            <a:spLocks noChangeShapeType="1"/>
          </p:cNvSpPr>
          <p:nvPr/>
        </p:nvSpPr>
        <p:spPr bwMode="auto">
          <a:xfrm flipH="1">
            <a:off x="2867025" y="5451475"/>
            <a:ext cx="381000" cy="0"/>
          </a:xfrm>
          <a:prstGeom prst="line">
            <a:avLst/>
          </a:prstGeom>
          <a:noFill/>
          <a:ln w="19050">
            <a:solidFill>
              <a:srgbClr val="FF000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6" name="Text Box 18"/>
          <p:cNvSpPr txBox="1">
            <a:spLocks noChangeArrowheads="1"/>
          </p:cNvSpPr>
          <p:nvPr/>
        </p:nvSpPr>
        <p:spPr bwMode="auto">
          <a:xfrm>
            <a:off x="3248025" y="5299075"/>
            <a:ext cx="646421" cy="34624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1647825" y="2590800"/>
            <a:ext cx="1219200" cy="1828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  <a:endParaRPr lang="en-US"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>
                <a:latin typeface="Courier New" pitchFamily="49" charset="0"/>
                <a:cs typeface="Courier New" pitchFamily="49" charset="0"/>
              </a:rPr>
              <a:t>•</a:t>
            </a:r>
          </a:p>
        </p:txBody>
      </p:sp>
      <p:sp>
        <p:nvSpPr>
          <p:cNvPr id="273428" name="Line 20"/>
          <p:cNvSpPr>
            <a:spLocks noChangeShapeType="1"/>
          </p:cNvSpPr>
          <p:nvPr/>
        </p:nvSpPr>
        <p:spPr bwMode="auto">
          <a:xfrm flipV="1">
            <a:off x="838200" y="1828800"/>
            <a:ext cx="0" cy="3657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3429" name="Text Box 21"/>
          <p:cNvSpPr txBox="1">
            <a:spLocks noChangeArrowheads="1"/>
          </p:cNvSpPr>
          <p:nvPr/>
        </p:nvSpPr>
        <p:spPr bwMode="auto">
          <a:xfrm>
            <a:off x="228600" y="3200400"/>
            <a:ext cx="1371600" cy="64135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Increasing</a:t>
            </a:r>
          </a:p>
          <a:p>
            <a:pPr algn="l">
              <a:lnSpc>
                <a:spcPct val="100000"/>
              </a:lnSpc>
            </a:pPr>
            <a:r>
              <a:rPr lang="en-US"/>
              <a:t>Addresses</a:t>
            </a:r>
          </a:p>
        </p:txBody>
      </p:sp>
      <p:sp>
        <p:nvSpPr>
          <p:cNvPr id="273430" name="Text Box 22"/>
          <p:cNvSpPr txBox="1">
            <a:spLocks noChangeArrowheads="1"/>
          </p:cNvSpPr>
          <p:nvPr/>
        </p:nvSpPr>
        <p:spPr bwMode="auto">
          <a:xfrm>
            <a:off x="1447800" y="5638800"/>
            <a:ext cx="17526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“Top”</a:t>
            </a:r>
          </a:p>
        </p:txBody>
      </p:sp>
      <p:sp>
        <p:nvSpPr>
          <p:cNvPr id="273431" name="Text Box 23"/>
          <p:cNvSpPr txBox="1">
            <a:spLocks noChangeArrowheads="1"/>
          </p:cNvSpPr>
          <p:nvPr/>
        </p:nvSpPr>
        <p:spPr bwMode="auto">
          <a:xfrm>
            <a:off x="1371600" y="1066800"/>
            <a:ext cx="1752600" cy="5873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r>
              <a:rPr lang="en-US"/>
              <a:t>Stack “Bottom”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Operations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Decrement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Store word from </a:t>
            </a:r>
            <a:r>
              <a:rPr lang="en-US" dirty="0" err="1"/>
              <a:t>rA</a:t>
            </a:r>
            <a:r>
              <a:rPr lang="en-US" dirty="0"/>
              <a:t> to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Read word from memory at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Save in </a:t>
            </a:r>
            <a:r>
              <a:rPr lang="en-US" dirty="0" err="1"/>
              <a:t>rA</a:t>
            </a:r>
            <a:endParaRPr lang="en-US" dirty="0"/>
          </a:p>
          <a:p>
            <a:pPr lvl="1"/>
            <a:r>
              <a:rPr lang="en-US" dirty="0"/>
              <a:t>Increment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/>
              <a:t> by 8</a:t>
            </a:r>
          </a:p>
          <a:p>
            <a:pPr lvl="1"/>
            <a:r>
              <a:rPr lang="en-US" dirty="0"/>
              <a:t>Like x86-64</a:t>
            </a:r>
          </a:p>
        </p:txBody>
      </p:sp>
      <p:grpSp>
        <p:nvGrpSpPr>
          <p:cNvPr id="274455" name="Group 23"/>
          <p:cNvGrpSpPr>
            <a:grpSpLocks/>
          </p:cNvGrpSpPr>
          <p:nvPr/>
        </p:nvGrpSpPr>
        <p:grpSpPr bwMode="auto">
          <a:xfrm>
            <a:off x="639763" y="1295400"/>
            <a:ext cx="3322637" cy="609600"/>
            <a:chOff x="403" y="816"/>
            <a:chExt cx="2093" cy="384"/>
          </a:xfrm>
        </p:grpSpPr>
        <p:sp>
          <p:nvSpPr>
            <p:cNvPr id="274437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38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pushq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39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40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274441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42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51" name="Group 19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52" name="Rectangle 2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53" name="Rectangle 21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54" name="Rectangle 2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4456" name="Group 24"/>
          <p:cNvGrpSpPr>
            <a:grpSpLocks/>
          </p:cNvGrpSpPr>
          <p:nvPr/>
        </p:nvGrpSpPr>
        <p:grpSpPr bwMode="auto">
          <a:xfrm>
            <a:off x="639763" y="3352800"/>
            <a:ext cx="3322637" cy="609600"/>
            <a:chOff x="403" y="816"/>
            <a:chExt cx="2093" cy="384"/>
          </a:xfrm>
        </p:grpSpPr>
        <p:sp>
          <p:nvSpPr>
            <p:cNvPr id="274457" name="Rectangle 25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4458" name="Rectangle 2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4459" name="Group 2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44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274461" name="Rectangle 2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4462" name="Rectangle 3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274463" name="Group 31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274464" name="Rectangle 32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274465" name="Rectangle 33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274466" name="Rectangle 34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Subroutine Call and Return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Push address of next instruction onto stack</a:t>
            </a:r>
          </a:p>
          <a:p>
            <a:pPr lvl="1"/>
            <a:r>
              <a:rPr lang="en-US" dirty="0"/>
              <a:t>Start executing instructions at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Pop value from stack</a:t>
            </a:r>
          </a:p>
          <a:p>
            <a:pPr lvl="1"/>
            <a:r>
              <a:rPr lang="en-US" dirty="0"/>
              <a:t>Use as address for next instruction</a:t>
            </a:r>
          </a:p>
          <a:p>
            <a:pPr lvl="1"/>
            <a:r>
              <a:rPr lang="en-US" dirty="0"/>
              <a:t>Like x86-64</a:t>
            </a:r>
          </a:p>
          <a:p>
            <a:pPr lvl="1"/>
            <a:endParaRPr lang="en-US" dirty="0"/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639763" y="1295400"/>
            <a:ext cx="7766049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68363" y="1447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call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272391" name="Group 7"/>
          <p:cNvGrpSpPr>
            <a:grpSpLocks/>
          </p:cNvGrpSpPr>
          <p:nvPr/>
        </p:nvGrpSpPr>
        <p:grpSpPr bwMode="auto">
          <a:xfrm>
            <a:off x="2773363" y="1447800"/>
            <a:ext cx="609600" cy="304800"/>
            <a:chOff x="1296" y="2544"/>
            <a:chExt cx="384" cy="192"/>
          </a:xfrm>
        </p:grpSpPr>
        <p:sp>
          <p:nvSpPr>
            <p:cNvPr id="272392" name="Rectangle 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272393" name="Rectangle 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dirty="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394" name="Rectangle 1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272450" name="Rectangle 66"/>
          <p:cNvSpPr>
            <a:spLocks noChangeArrowheads="1"/>
          </p:cNvSpPr>
          <p:nvPr/>
        </p:nvSpPr>
        <p:spPr bwMode="auto">
          <a:xfrm>
            <a:off x="3352800" y="1447800"/>
            <a:ext cx="487045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sp>
        <p:nvSpPr>
          <p:cNvPr id="272451" name="Rectangle 67"/>
          <p:cNvSpPr>
            <a:spLocks noChangeArrowheads="1"/>
          </p:cNvSpPr>
          <p:nvPr/>
        </p:nvSpPr>
        <p:spPr bwMode="auto">
          <a:xfrm>
            <a:off x="609600" y="3581400"/>
            <a:ext cx="7766050" cy="609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272452" name="Rectangle 68"/>
          <p:cNvSpPr>
            <a:spLocks noChangeArrowheads="1"/>
          </p:cNvSpPr>
          <p:nvPr/>
        </p:nvSpPr>
        <p:spPr bwMode="auto">
          <a:xfrm>
            <a:off x="838200" y="37338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72453" name="Group 69"/>
          <p:cNvGrpSpPr>
            <a:grpSpLocks/>
          </p:cNvGrpSpPr>
          <p:nvPr/>
        </p:nvGrpSpPr>
        <p:grpSpPr bwMode="auto">
          <a:xfrm>
            <a:off x="2743200" y="3733800"/>
            <a:ext cx="609600" cy="304800"/>
            <a:chOff x="1296" y="2544"/>
            <a:chExt cx="384" cy="192"/>
          </a:xfrm>
        </p:grpSpPr>
        <p:sp>
          <p:nvSpPr>
            <p:cNvPr id="272454" name="Rectangle 70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272455" name="Rectangle 71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272456" name="Rectangle 72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Miscellaneous Instructions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696200" cy="1555750"/>
          </a:xfrm>
        </p:spPr>
        <p:txBody>
          <a:bodyPr/>
          <a:lstStyle/>
          <a:p>
            <a:pPr lvl="1"/>
            <a:r>
              <a:rPr lang="en-US" dirty="0"/>
              <a:t>Don’t do anything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Stop executing instructions</a:t>
            </a:r>
          </a:p>
          <a:p>
            <a:pPr lvl="1"/>
            <a:r>
              <a:rPr lang="en-US" dirty="0"/>
              <a:t>x86-64 has comparable instruction, but can’t execute it in user mode</a:t>
            </a:r>
          </a:p>
          <a:p>
            <a:pPr lvl="1"/>
            <a:r>
              <a:rPr lang="en-US" dirty="0"/>
              <a:t>We will use it to stop the simulator</a:t>
            </a:r>
          </a:p>
          <a:p>
            <a:pPr lvl="1"/>
            <a:r>
              <a:rPr lang="en-US" dirty="0"/>
              <a:t>Encoding ensures that program hitting memory initialized to zero will halt</a:t>
            </a:r>
          </a:p>
        </p:txBody>
      </p:sp>
      <p:grpSp>
        <p:nvGrpSpPr>
          <p:cNvPr id="275482" name="Group 26"/>
          <p:cNvGrpSpPr>
            <a:grpSpLocks/>
          </p:cNvGrpSpPr>
          <p:nvPr/>
        </p:nvGrpSpPr>
        <p:grpSpPr bwMode="auto">
          <a:xfrm>
            <a:off x="639763" y="1295400"/>
            <a:ext cx="2636837" cy="609600"/>
            <a:chOff x="403" y="816"/>
            <a:chExt cx="1661" cy="384"/>
          </a:xfrm>
        </p:grpSpPr>
        <p:sp>
          <p:nvSpPr>
            <p:cNvPr id="275461" name="Rectangle 5"/>
            <p:cNvSpPr>
              <a:spLocks noChangeArrowheads="1"/>
            </p:cNvSpPr>
            <p:nvPr/>
          </p:nvSpPr>
          <p:spPr bwMode="auto">
            <a:xfrm>
              <a:off x="403" y="816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62" name="Rectangle 6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nop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275463" name="Group 7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275464" name="Rectangle 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75465" name="Rectangle 9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66" name="Rectangle 10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  <p:grpSp>
        <p:nvGrpSpPr>
          <p:cNvPr id="275483" name="Group 27"/>
          <p:cNvGrpSpPr>
            <a:grpSpLocks/>
          </p:cNvGrpSpPr>
          <p:nvPr/>
        </p:nvGrpSpPr>
        <p:grpSpPr bwMode="auto">
          <a:xfrm>
            <a:off x="639763" y="2743200"/>
            <a:ext cx="2636837" cy="609600"/>
            <a:chOff x="403" y="2112"/>
            <a:chExt cx="1661" cy="384"/>
          </a:xfrm>
        </p:grpSpPr>
        <p:sp>
          <p:nvSpPr>
            <p:cNvPr id="275472" name="Rectangle 16"/>
            <p:cNvSpPr>
              <a:spLocks noChangeArrowheads="1"/>
            </p:cNvSpPr>
            <p:nvPr/>
          </p:nvSpPr>
          <p:spPr bwMode="auto">
            <a:xfrm>
              <a:off x="403" y="2112"/>
              <a:ext cx="1661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275473" name="Rectangle 17"/>
            <p:cNvSpPr>
              <a:spLocks noChangeArrowheads="1"/>
            </p:cNvSpPr>
            <p:nvPr/>
          </p:nvSpPr>
          <p:spPr bwMode="auto">
            <a:xfrm>
              <a:off x="547" y="2208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halt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grpSp>
          <p:nvGrpSpPr>
            <p:cNvPr id="275474" name="Group 18"/>
            <p:cNvGrpSpPr>
              <a:grpSpLocks/>
            </p:cNvGrpSpPr>
            <p:nvPr/>
          </p:nvGrpSpPr>
          <p:grpSpPr bwMode="auto">
            <a:xfrm>
              <a:off x="1536" y="2208"/>
              <a:ext cx="384" cy="192"/>
              <a:chOff x="1296" y="2544"/>
              <a:chExt cx="384" cy="192"/>
            </a:xfrm>
          </p:grpSpPr>
          <p:sp>
            <p:nvSpPr>
              <p:cNvPr id="275475" name="Rectangle 19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6" name="Rectangle 20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275477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FCA1A7BF-B16D-8548-BC87-2D610F18F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180" y="247192"/>
            <a:ext cx="8688143" cy="778020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Y86 Code Generation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BC310E-A6A1-C642-B2B7-98DE9EC7E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1235469"/>
            <a:ext cx="4062812" cy="45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996" b="0" dirty="0">
                <a:latin typeface="+mn-lt"/>
                <a:cs typeface="ＭＳ Ｐゴシック" charset="0"/>
              </a:rPr>
              <a:t>x86 Code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12B9173-F95F-AB4D-8DDA-3B4EDF578556}"/>
              </a:ext>
            </a:extLst>
          </p:cNvPr>
          <p:cNvSpPr txBox="1">
            <a:spLocks noChangeArrowheads="1"/>
          </p:cNvSpPr>
          <p:nvPr/>
        </p:nvSpPr>
        <p:spPr>
          <a:xfrm>
            <a:off x="4507022" y="1216942"/>
            <a:ext cx="4064396" cy="605508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996" b="0" dirty="0">
                <a:latin typeface="+mn-lt"/>
                <a:cs typeface="ＭＳ Ｐゴシック" charset="0"/>
              </a:rPr>
              <a:t>Y86 Code</a:t>
            </a: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15B11603-A0B9-FC48-9364-A98EED5F2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52" y="2001300"/>
            <a:ext cx="3042356" cy="183818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635" rIns="45635">
            <a:spAutoFit/>
          </a:bodyPr>
          <a:lstStyle>
            <a:lvl1pPr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len2: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pushq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movq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rsp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xorq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movq</a:t>
            </a:r>
            <a:r>
              <a:rPr lang="en-US" altLang="en-US" sz="1797" dirty="0">
                <a:latin typeface="Courier New" panose="02070309020205020404" pitchFamily="49" charset="0"/>
              </a:rPr>
              <a:t> 8(%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rdx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movq</a:t>
            </a:r>
            <a:r>
              <a:rPr lang="en-US" altLang="en-US" sz="1797" dirty="0">
                <a:latin typeface="Courier New" panose="02070309020205020404" pitchFamily="49" charset="0"/>
              </a:rPr>
              <a:t> (%</a:t>
            </a:r>
            <a:r>
              <a:rPr lang="en-US" altLang="en-US" sz="1797" dirty="0" err="1">
                <a:latin typeface="Courier New" panose="02070309020205020404" pitchFamily="49" charset="0"/>
              </a:rPr>
              <a:t>rdx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jmp</a:t>
            </a:r>
            <a:r>
              <a:rPr lang="en-US" altLang="en-US" sz="1797" dirty="0">
                <a:latin typeface="Courier New" panose="02070309020205020404" pitchFamily="49" charset="0"/>
              </a:rPr>
              <a:t> .L26</a:t>
            </a:r>
          </a:p>
        </p:txBody>
      </p:sp>
      <p:sp>
        <p:nvSpPr>
          <p:cNvPr id="37893" name="Text Box 6">
            <a:extLst>
              <a:ext uri="{FF2B5EF4-FFF2-40B4-BE49-F238E27FC236}">
                <a16:creationId xmlns:a16="http://schemas.microsoft.com/office/drawing/2014/main" id="{BCBE63B5-CC76-1F45-B19E-D4BA71A0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061" y="1977531"/>
            <a:ext cx="5172004" cy="183818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635" rIns="45635">
            <a:spAutoFit/>
          </a:bodyPr>
          <a:lstStyle>
            <a:lvl1pPr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len2:	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pushq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r>
              <a:rPr lang="en-US" altLang="en-US" sz="1797" dirty="0">
                <a:latin typeface="Courier New" panose="02070309020205020404" pitchFamily="49" charset="0"/>
              </a:rPr>
              <a:t>	# Save 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rrmovq</a:t>
            </a:r>
            <a:r>
              <a:rPr lang="en-US" altLang="en-US" sz="1797" dirty="0">
                <a:latin typeface="Courier New" panose="02070309020205020404" pitchFamily="49" charset="0"/>
              </a:rPr>
              <a:t> %4sp,%rbp	# Set frame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xorq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r>
              <a:rPr lang="en-US" altLang="en-US" sz="1797" dirty="0">
                <a:latin typeface="Courier New" panose="02070309020205020404" pitchFamily="49" charset="0"/>
              </a:rPr>
              <a:t>	# </a:t>
            </a:r>
            <a:r>
              <a:rPr lang="en-US" altLang="en-US" sz="1797" dirty="0" err="1">
                <a:latin typeface="Courier New" panose="02070309020205020404" pitchFamily="49" charset="0"/>
              </a:rPr>
              <a:t>len</a:t>
            </a:r>
            <a:r>
              <a:rPr lang="en-US" altLang="en-US" sz="1797" dirty="0">
                <a:latin typeface="Courier New" panose="02070309020205020404" pitchFamily="49" charset="0"/>
              </a:rPr>
              <a:t> = 0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mrmovq</a:t>
            </a:r>
            <a:r>
              <a:rPr lang="en-US" altLang="en-US" sz="1797" dirty="0">
                <a:latin typeface="Courier New" panose="02070309020205020404" pitchFamily="49" charset="0"/>
              </a:rPr>
              <a:t> 8(%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rdx</a:t>
            </a:r>
            <a:r>
              <a:rPr lang="en-US" altLang="en-US" sz="1797" dirty="0">
                <a:latin typeface="Courier New" panose="02070309020205020404" pitchFamily="49" charset="0"/>
              </a:rPr>
              <a:t>	# Get a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mrmovq</a:t>
            </a:r>
            <a:r>
              <a:rPr lang="en-US" altLang="en-US" sz="1797" dirty="0">
                <a:latin typeface="Courier New" panose="02070309020205020404" pitchFamily="49" charset="0"/>
              </a:rPr>
              <a:t> (%</a:t>
            </a:r>
            <a:r>
              <a:rPr lang="en-US" altLang="en-US" sz="1797" dirty="0" err="1">
                <a:latin typeface="Courier New" panose="02070309020205020404" pitchFamily="49" charset="0"/>
              </a:rPr>
              <a:t>rdx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r>
              <a:rPr lang="en-US" altLang="en-US" sz="1797" dirty="0">
                <a:latin typeface="Courier New" panose="02070309020205020404" pitchFamily="49" charset="0"/>
              </a:rPr>
              <a:t>	# Get *a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jmp</a:t>
            </a:r>
            <a:r>
              <a:rPr lang="en-US" altLang="en-US" sz="1797" dirty="0">
                <a:latin typeface="Courier New" panose="02070309020205020404" pitchFamily="49" charset="0"/>
              </a:rPr>
              <a:t> .L26	# </a:t>
            </a:r>
            <a:r>
              <a:rPr lang="en-US" altLang="en-US" sz="1797" dirty="0" err="1">
                <a:latin typeface="Courier New" panose="02070309020205020404" pitchFamily="49" charset="0"/>
              </a:rPr>
              <a:t>Goto</a:t>
            </a:r>
            <a:r>
              <a:rPr lang="en-US" altLang="en-US" sz="1797" dirty="0">
                <a:latin typeface="Courier New" panose="02070309020205020404" pitchFamily="49" charset="0"/>
              </a:rPr>
              <a:t> entry</a:t>
            </a:r>
          </a:p>
        </p:txBody>
      </p:sp>
    </p:spTree>
    <p:extLst>
      <p:ext uri="{BB962C8B-B14F-4D97-AF65-F5344CB8AC3E}">
        <p14:creationId xmlns:p14="http://schemas.microsoft.com/office/powerpoint/2010/main" val="9842726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50F653DC-B2C5-0F4C-8E95-7F230D32B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180" y="247192"/>
            <a:ext cx="8688143" cy="778020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Y86 Code Generation Example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DABCE444-C1F0-E24A-BADA-556A1D9B9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52" y="1216942"/>
            <a:ext cx="4062812" cy="456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996" b="0" dirty="0">
                <a:latin typeface="+mn-lt"/>
                <a:cs typeface="ＭＳ Ｐゴシック" charset="0"/>
              </a:rPr>
              <a:t>x86 Code</a:t>
            </a:r>
          </a:p>
          <a:p>
            <a:pPr marL="741538" lvl="1" indent="-28520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b="0" dirty="0">
                <a:latin typeface="+mn-lt"/>
                <a:ea typeface="+mn-ea"/>
                <a:cs typeface="ＭＳ Ｐゴシック" charset="0"/>
              </a:rPr>
              <a:t>Loop + Finish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846EB0D4-F74D-804B-89F4-5A821AF82B2C}"/>
              </a:ext>
            </a:extLst>
          </p:cNvPr>
          <p:cNvSpPr txBox="1">
            <a:spLocks noChangeArrowheads="1"/>
          </p:cNvSpPr>
          <p:nvPr/>
        </p:nvSpPr>
        <p:spPr>
          <a:xfrm>
            <a:off x="4507022" y="1216942"/>
            <a:ext cx="4064396" cy="5203696"/>
          </a:xfrm>
          <a:prstGeom prst="rect">
            <a:avLst/>
          </a:prstGeom>
        </p:spPr>
        <p:txBody>
          <a:bodyPr/>
          <a:lstStyle/>
          <a:p>
            <a:pPr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996" b="0">
                <a:latin typeface="+mn-lt"/>
                <a:cs typeface="ＭＳ Ｐゴシック" charset="0"/>
              </a:rPr>
              <a:t>Y86 Code</a:t>
            </a:r>
          </a:p>
          <a:p>
            <a:pPr marL="741538" lvl="1" indent="-285207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en-US" b="0">
                <a:latin typeface="+mn-lt"/>
                <a:ea typeface="+mn-ea"/>
                <a:cs typeface="ＭＳ Ｐゴシック" charset="0"/>
              </a:rPr>
              <a:t>Loop + Finish</a:t>
            </a:r>
          </a:p>
        </p:txBody>
      </p:sp>
      <p:sp>
        <p:nvSpPr>
          <p:cNvPr id="38916" name="Text Box 5">
            <a:extLst>
              <a:ext uri="{FF2B5EF4-FFF2-40B4-BE49-F238E27FC236}">
                <a16:creationId xmlns:a16="http://schemas.microsoft.com/office/drawing/2014/main" id="{FFC23D59-2458-F54F-B4C0-7408EA3C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" y="1977531"/>
            <a:ext cx="3042356" cy="332890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635" rIns="45635">
            <a:spAutoFit/>
          </a:bodyPr>
          <a:lstStyle>
            <a:lvl1pPr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L24: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movq</a:t>
            </a:r>
            <a:r>
              <a:rPr lang="en-US" altLang="en-US" sz="1797" dirty="0">
                <a:latin typeface="Courier New" panose="02070309020205020404" pitchFamily="49" charset="0"/>
              </a:rPr>
              <a:t> (%</a:t>
            </a:r>
            <a:r>
              <a:rPr lang="en-US" altLang="en-US" sz="1797" dirty="0" err="1">
                <a:latin typeface="Courier New" panose="02070309020205020404" pitchFamily="49" charset="0"/>
              </a:rPr>
              <a:t>rdx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incq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L26: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addq</a:t>
            </a:r>
            <a:r>
              <a:rPr lang="en-US" altLang="en-US" sz="1797" dirty="0">
                <a:latin typeface="Courier New" panose="02070309020205020404" pitchFamily="49" charset="0"/>
              </a:rPr>
              <a:t> $4,%rdx</a:t>
            </a:r>
          </a:p>
          <a:p>
            <a:pPr algn="l"/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testq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jne</a:t>
            </a:r>
            <a:r>
              <a:rPr lang="en-US" altLang="en-US" sz="1797" dirty="0">
                <a:latin typeface="Courier New" panose="02070309020205020404" pitchFamily="49" charset="0"/>
              </a:rPr>
              <a:t> L24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movq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rsp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movq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popq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ret</a:t>
            </a:r>
          </a:p>
        </p:txBody>
      </p:sp>
      <p:sp>
        <p:nvSpPr>
          <p:cNvPr id="38917" name="Text Box 6">
            <a:extLst>
              <a:ext uri="{FF2B5EF4-FFF2-40B4-BE49-F238E27FC236}">
                <a16:creationId xmlns:a16="http://schemas.microsoft.com/office/drawing/2014/main" id="{1E4EF236-0C39-FB4A-ADB0-62383596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943" y="1977531"/>
            <a:ext cx="4728328" cy="3328904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635" rIns="45635">
            <a:spAutoFit/>
          </a:bodyPr>
          <a:lstStyle>
            <a:lvl1pPr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  <a:tab pos="302895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L24: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mrmovq</a:t>
            </a:r>
            <a:r>
              <a:rPr lang="en-US" altLang="en-US" sz="1797" dirty="0">
                <a:latin typeface="Courier New" panose="02070309020205020404" pitchFamily="49" charset="0"/>
              </a:rPr>
              <a:t> (%</a:t>
            </a:r>
            <a:r>
              <a:rPr lang="en-US" altLang="en-US" sz="1797" dirty="0" err="1">
                <a:latin typeface="Courier New" panose="02070309020205020404" pitchFamily="49" charset="0"/>
              </a:rPr>
              <a:t>rdx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r>
              <a:rPr lang="en-US" altLang="en-US" sz="1797" dirty="0">
                <a:latin typeface="Courier New" panose="02070309020205020404" pitchFamily="49" charset="0"/>
              </a:rPr>
              <a:t>	# Get *a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irmovq</a:t>
            </a:r>
            <a:r>
              <a:rPr lang="en-US" altLang="en-US" sz="1797" dirty="0">
                <a:latin typeface="Courier New" panose="02070309020205020404" pitchFamily="49" charset="0"/>
              </a:rPr>
              <a:t> $1,%rsi	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addq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rsi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r>
              <a:rPr lang="en-US" altLang="en-US" sz="1797" dirty="0">
                <a:latin typeface="Courier New" panose="02070309020205020404" pitchFamily="49" charset="0"/>
              </a:rPr>
              <a:t>	# </a:t>
            </a:r>
            <a:r>
              <a:rPr lang="en-US" altLang="en-US" sz="1797" dirty="0" err="1">
                <a:latin typeface="Courier New" panose="02070309020205020404" pitchFamily="49" charset="0"/>
              </a:rPr>
              <a:t>len</a:t>
            </a:r>
            <a:r>
              <a:rPr lang="en-US" altLang="en-US" sz="1797" dirty="0">
                <a:latin typeface="Courier New" panose="02070309020205020404" pitchFamily="49" charset="0"/>
              </a:rPr>
              <a:t>++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L26:	# Entry: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irmovq</a:t>
            </a:r>
            <a:r>
              <a:rPr lang="en-US" altLang="en-US" sz="1797" dirty="0">
                <a:latin typeface="Courier New" panose="02070309020205020404" pitchFamily="49" charset="0"/>
              </a:rPr>
              <a:t> $4,%rsi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addq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rsi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rdx</a:t>
            </a:r>
            <a:r>
              <a:rPr lang="en-US" altLang="en-US" sz="1797" dirty="0">
                <a:latin typeface="Courier New" panose="02070309020205020404" pitchFamily="49" charset="0"/>
              </a:rPr>
              <a:t>	# a++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andq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r>
              <a:rPr lang="en-US" altLang="en-US" sz="1797" dirty="0">
                <a:latin typeface="Courier New" panose="02070309020205020404" pitchFamily="49" charset="0"/>
              </a:rPr>
              <a:t>	# *a == 0?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jne</a:t>
            </a:r>
            <a:r>
              <a:rPr lang="en-US" altLang="en-US" sz="1797" dirty="0">
                <a:latin typeface="Courier New" panose="02070309020205020404" pitchFamily="49" charset="0"/>
              </a:rPr>
              <a:t> L24	# No--Loop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rrmovq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rsp</a:t>
            </a:r>
            <a:r>
              <a:rPr lang="en-US" altLang="en-US" sz="1797" dirty="0">
                <a:latin typeface="Courier New" panose="02070309020205020404" pitchFamily="49" charset="0"/>
              </a:rPr>
              <a:t>	# Pop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 dirty="0" err="1">
                <a:latin typeface="Courier New" panose="02070309020205020404" pitchFamily="49" charset="0"/>
              </a:rPr>
              <a:t>rrmovq</a:t>
            </a:r>
            <a:r>
              <a:rPr lang="en-US" altLang="en-US" sz="1797" dirty="0">
                <a:latin typeface="Courier New" panose="02070309020205020404" pitchFamily="49" charset="0"/>
              </a:rPr>
              <a:t> %</a:t>
            </a:r>
            <a:r>
              <a:rPr lang="en-US" altLang="en-US" sz="1797" dirty="0" err="1">
                <a:latin typeface="Courier New" panose="02070309020205020404" pitchFamily="49" charset="0"/>
              </a:rPr>
              <a:t>rcx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rax</a:t>
            </a:r>
            <a:r>
              <a:rPr lang="en-US" altLang="en-US" sz="1797" dirty="0">
                <a:latin typeface="Courier New" panose="02070309020205020404" pitchFamily="49" charset="0"/>
              </a:rPr>
              <a:t>	# </a:t>
            </a:r>
            <a:r>
              <a:rPr lang="en-US" altLang="en-US" sz="1797" dirty="0" err="1">
                <a:latin typeface="Courier New" panose="02070309020205020404" pitchFamily="49" charset="0"/>
              </a:rPr>
              <a:t>Rtn</a:t>
            </a:r>
            <a:r>
              <a:rPr lang="en-US" altLang="en-US" sz="1797" dirty="0">
                <a:latin typeface="Courier New" panose="02070309020205020404" pitchFamily="49" charset="0"/>
              </a:rPr>
              <a:t> </a:t>
            </a:r>
            <a:r>
              <a:rPr lang="en-US" altLang="en-US" sz="1797" dirty="0" err="1">
                <a:latin typeface="Courier New" panose="02070309020205020404" pitchFamily="49" charset="0"/>
              </a:rPr>
              <a:t>len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</a:t>
            </a:r>
            <a:r>
              <a:rPr lang="en-US" altLang="en-US" sz="1797">
                <a:latin typeface="Courier New" panose="02070309020205020404" pitchFamily="49" charset="0"/>
              </a:rPr>
              <a:t>popq </a:t>
            </a:r>
            <a:r>
              <a:rPr lang="en-US" altLang="en-US" sz="1797" dirty="0">
                <a:latin typeface="Courier New" panose="02070309020205020404" pitchFamily="49" charset="0"/>
              </a:rPr>
              <a:t>%</a:t>
            </a:r>
            <a:r>
              <a:rPr lang="en-US" altLang="en-US" sz="1797" dirty="0" err="1">
                <a:latin typeface="Courier New" panose="02070309020205020404" pitchFamily="49" charset="0"/>
              </a:rPr>
              <a:t>rbp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76643275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>
            <a:extLst>
              <a:ext uri="{FF2B5EF4-FFF2-40B4-BE49-F238E27FC236}">
                <a16:creationId xmlns:a16="http://schemas.microsoft.com/office/drawing/2014/main" id="{73CCC89F-F936-E74E-A4FF-097838D5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293" y="-15846"/>
            <a:ext cx="3625474" cy="703545"/>
          </a:xfrm>
          <a:noFill/>
        </p:spPr>
        <p:txBody>
          <a:bodyPr/>
          <a:lstStyle/>
          <a:p>
            <a:pPr algn="l"/>
            <a:r>
              <a:rPr lang="en-US" altLang="en-US" sz="2795" dirty="0">
                <a:ea typeface="ＭＳ Ｐゴシック" panose="020B0600070205080204" pitchFamily="34" charset="-128"/>
              </a:rPr>
              <a:t>x86 Encoding </a:t>
            </a:r>
          </a:p>
        </p:txBody>
      </p:sp>
      <p:pic>
        <p:nvPicPr>
          <p:cNvPr id="18434" name="Picture 3">
            <a:extLst>
              <a:ext uri="{FF2B5EF4-FFF2-40B4-BE49-F238E27FC236}">
                <a16:creationId xmlns:a16="http://schemas.microsoft.com/office/drawing/2014/main" id="{F32B5E1F-E38C-9C40-8995-B16EA9DE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55" y="687699"/>
            <a:ext cx="7390389" cy="592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CA11CDF-2592-B540-BB40-DBDD0A6F6ED3}"/>
              </a:ext>
            </a:extLst>
          </p:cNvPr>
          <p:cNvSpPr txBox="1">
            <a:spLocks noChangeArrowheads="1"/>
          </p:cNvSpPr>
          <p:nvPr/>
        </p:nvSpPr>
        <p:spPr>
          <a:xfrm>
            <a:off x="534529" y="152118"/>
            <a:ext cx="5438211" cy="57202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392" b="0">
                <a:latin typeface="+mj-lt"/>
                <a:ea typeface="+mj-ea"/>
                <a:cs typeface="+mj-cs"/>
              </a:rPr>
              <a:t>Object Code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38AC8E6C-B88F-B740-9880-7B69AF1A8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93" y="1127318"/>
            <a:ext cx="8239713" cy="144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795" b="0" dirty="0">
                <a:latin typeface="Calibri" panose="020F0502020204030204" pitchFamily="34" charset="0"/>
              </a:rPr>
              <a:t>Setup</a:t>
            </a:r>
          </a:p>
          <a:p>
            <a:pPr lvl="1" algn="l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395" b="0" dirty="0">
                <a:latin typeface="Calibri" panose="020F0502020204030204" pitchFamily="34" charset="0"/>
              </a:rPr>
              <a:t>Label </a:t>
            </a:r>
            <a:r>
              <a:rPr lang="en-US" altLang="en-US" sz="2395" b="0" dirty="0">
                <a:latin typeface="Courier New" panose="02070309020205020404" pitchFamily="49" charset="0"/>
              </a:rPr>
              <a:t>.L49</a:t>
            </a:r>
            <a:r>
              <a:rPr lang="en-US" altLang="en-US" sz="2395" b="0" dirty="0">
                <a:latin typeface="Calibri" panose="020F0502020204030204" pitchFamily="34" charset="0"/>
              </a:rPr>
              <a:t> becomes address </a:t>
            </a:r>
            <a:r>
              <a:rPr lang="en-US" altLang="en-US" sz="2395" b="0" dirty="0">
                <a:latin typeface="Courier New" panose="02070309020205020404" pitchFamily="49" charset="0"/>
              </a:rPr>
              <a:t>0x804875c</a:t>
            </a:r>
            <a:endParaRPr lang="en-US" altLang="en-US" sz="2395" b="0" dirty="0">
              <a:latin typeface="Calibri" panose="020F0502020204030204" pitchFamily="34" charset="0"/>
            </a:endParaRPr>
          </a:p>
          <a:p>
            <a:pPr lvl="1" algn="l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395" b="0" dirty="0">
                <a:latin typeface="Calibri" panose="020F0502020204030204" pitchFamily="34" charset="0"/>
              </a:rPr>
              <a:t>Label </a:t>
            </a:r>
            <a:r>
              <a:rPr lang="en-US" altLang="en-US" sz="2395" b="0" dirty="0">
                <a:latin typeface="Courier New" panose="02070309020205020404" pitchFamily="49" charset="0"/>
              </a:rPr>
              <a:t>.L57</a:t>
            </a:r>
            <a:r>
              <a:rPr lang="en-US" altLang="en-US" sz="2395" b="0" dirty="0">
                <a:latin typeface="Calibri" panose="020F0502020204030204" pitchFamily="34" charset="0"/>
              </a:rPr>
              <a:t> becomes address </a:t>
            </a:r>
            <a:r>
              <a:rPr lang="en-US" altLang="en-US" sz="2395" b="0" dirty="0">
                <a:latin typeface="Courier New" panose="02070309020205020404" pitchFamily="49" charset="0"/>
              </a:rPr>
              <a:t>0x8048bc0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194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194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194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194" b="0" dirty="0">
              <a:latin typeface="Calibri" panose="020F0502020204030204" pitchFamily="34" charset="0"/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CB3CE25E-AD4B-DC4C-A757-62EA4F05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49" y="2965450"/>
            <a:ext cx="8594654" cy="1918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19" tIns="44368" rIns="90319" bIns="44368">
            <a:spAutoFit/>
          </a:bodyPr>
          <a:lstStyle>
            <a:lvl1pPr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395" dirty="0">
                <a:latin typeface="Courier New" panose="02070309020205020404" pitchFamily="49" charset="0"/>
              </a:rPr>
              <a:t> </a:t>
            </a:r>
            <a:r>
              <a:rPr lang="en-US" altLang="en-US" sz="1797" dirty="0">
                <a:latin typeface="Courier New" panose="02070309020205020404" pitchFamily="49" charset="0"/>
              </a:rPr>
              <a:t>08048718 &lt;</a:t>
            </a:r>
            <a:r>
              <a:rPr lang="en-US" altLang="en-US" sz="1797" dirty="0" err="1">
                <a:latin typeface="Courier New" panose="02070309020205020404" pitchFamily="49" charset="0"/>
              </a:rPr>
              <a:t>unparse_symbol</a:t>
            </a:r>
            <a:r>
              <a:rPr lang="en-US" altLang="en-US" sz="1797" dirty="0">
                <a:latin typeface="Courier New" panose="02070309020205020404" pitchFamily="49" charset="0"/>
              </a:rPr>
              <a:t>&gt;: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8048718:	55      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pushl</a:t>
            </a:r>
            <a:r>
              <a:rPr lang="en-US" altLang="en-US" sz="1797" dirty="0">
                <a:latin typeface="Courier New" panose="02070309020205020404" pitchFamily="49" charset="0"/>
              </a:rPr>
              <a:t>  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8048719:	89 e5   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movl</a:t>
            </a:r>
            <a:r>
              <a:rPr lang="en-US" altLang="en-US" sz="1797" dirty="0">
                <a:latin typeface="Courier New" panose="02070309020205020404" pitchFamily="49" charset="0"/>
              </a:rPr>
              <a:t>   %</a:t>
            </a:r>
            <a:r>
              <a:rPr lang="en-US" altLang="en-US" sz="1797" dirty="0" err="1">
                <a:latin typeface="Courier New" panose="02070309020205020404" pitchFamily="49" charset="0"/>
              </a:rPr>
              <a:t>esp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804871b:	8b 45 08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movl</a:t>
            </a:r>
            <a:r>
              <a:rPr lang="en-US" altLang="en-US" sz="1797" dirty="0">
                <a:latin typeface="Courier New" panose="02070309020205020404" pitchFamily="49" charset="0"/>
              </a:rPr>
              <a:t>   0x8(%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eax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804871e:	83 f8 05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cmpl</a:t>
            </a:r>
            <a:r>
              <a:rPr lang="en-US" altLang="en-US" sz="1797" dirty="0">
                <a:latin typeface="Courier New" panose="02070309020205020404" pitchFamily="49" charset="0"/>
              </a:rPr>
              <a:t>   $0x5,%eax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8048721:	77 39          ja     804875c &lt;unparse_symbol+0x44&gt;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8048723:	ff 24 85 c0 8b </a:t>
            </a:r>
            <a:r>
              <a:rPr lang="en-US" altLang="en-US" sz="1797" dirty="0" err="1">
                <a:latin typeface="Courier New" panose="02070309020205020404" pitchFamily="49" charset="0"/>
              </a:rPr>
              <a:t>jmp</a:t>
            </a:r>
            <a:r>
              <a:rPr lang="en-US" altLang="en-US" sz="1797" dirty="0">
                <a:latin typeface="Courier New" panose="02070309020205020404" pitchFamily="49" charset="0"/>
              </a:rPr>
              <a:t>    *0x8048bc0(,%eax,4)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1">
            <a:extLst>
              <a:ext uri="{FF2B5EF4-FFF2-40B4-BE49-F238E27FC236}">
                <a16:creationId xmlns:a16="http://schemas.microsoft.com/office/drawing/2014/main" id="{86FE3885-B810-504C-B310-D999D976A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4650"/>
            <a:ext cx="8086010" cy="638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>
            <a:extLst>
              <a:ext uri="{FF2B5EF4-FFF2-40B4-BE49-F238E27FC236}">
                <a16:creationId xmlns:a16="http://schemas.microsoft.com/office/drawing/2014/main" id="{C77C2980-E9F8-E040-A0FF-3CB2352FB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676" y="0"/>
            <a:ext cx="6815194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E74A011-4AD1-E540-B192-3A65ECE9ADE4}"/>
              </a:ext>
            </a:extLst>
          </p:cNvPr>
          <p:cNvSpPr txBox="1">
            <a:spLocks noChangeArrowheads="1"/>
          </p:cNvSpPr>
          <p:nvPr/>
        </p:nvSpPr>
        <p:spPr>
          <a:xfrm>
            <a:off x="534529" y="152118"/>
            <a:ext cx="5438211" cy="57202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392" b="0">
                <a:latin typeface="+mj-lt"/>
                <a:ea typeface="+mj-ea"/>
                <a:cs typeface="+mj-cs"/>
              </a:rPr>
              <a:t>Object Code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200AC98-0E7D-824A-9E88-FB2871A36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" y="1216942"/>
            <a:ext cx="8239713" cy="1825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>
              <a:tabLst>
                <a:tab pos="1254911" algn="l"/>
                <a:tab pos="3080236" algn="l"/>
              </a:tabLst>
              <a:defRPr/>
            </a:pPr>
            <a:r>
              <a:rPr lang="en-US" sz="2795" dirty="0">
                <a:latin typeface="Courier New" charset="0"/>
              </a:rPr>
              <a:t>89 e5          </a:t>
            </a:r>
            <a:r>
              <a:rPr lang="en-US" sz="2795" dirty="0" err="1">
                <a:latin typeface="Courier New" charset="0"/>
              </a:rPr>
              <a:t>movl</a:t>
            </a:r>
            <a:r>
              <a:rPr lang="en-US" sz="2795" dirty="0">
                <a:latin typeface="Courier New" charset="0"/>
              </a:rPr>
              <a:t>   %</a:t>
            </a:r>
            <a:r>
              <a:rPr lang="en-US" sz="2795" dirty="0" err="1">
                <a:latin typeface="Courier New" charset="0"/>
              </a:rPr>
              <a:t>esp</a:t>
            </a:r>
            <a:r>
              <a:rPr lang="en-US" sz="2795" dirty="0">
                <a:latin typeface="Courier New" charset="0"/>
              </a:rPr>
              <a:t>,%</a:t>
            </a:r>
            <a:r>
              <a:rPr lang="en-US" sz="2795" dirty="0" err="1">
                <a:latin typeface="Courier New" charset="0"/>
              </a:rPr>
              <a:t>ebp</a:t>
            </a:r>
            <a:endParaRPr lang="en-US" sz="2795" dirty="0">
              <a:latin typeface="Courier New" charset="0"/>
            </a:endParaRPr>
          </a:p>
          <a:p>
            <a:pPr lvl="1" algn="l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395" b="0" dirty="0" err="1">
                <a:latin typeface="Calibri" charset="0"/>
                <a:cs typeface="ＭＳ Ｐゴシック" charset="0"/>
              </a:rPr>
              <a:t>Opcode</a:t>
            </a:r>
            <a:r>
              <a:rPr lang="en-US" sz="2395" b="0" dirty="0">
                <a:latin typeface="Calibri" charset="0"/>
                <a:cs typeface="ＭＳ Ｐゴシック" charset="0"/>
              </a:rPr>
              <a:t>: 89</a:t>
            </a:r>
          </a:p>
          <a:p>
            <a:pPr lvl="1" algn="l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395" b="0" dirty="0" err="1">
                <a:latin typeface="Calibri" charset="0"/>
                <a:cs typeface="ＭＳ Ｐゴシック" charset="0"/>
              </a:rPr>
              <a:t>modRM</a:t>
            </a:r>
            <a:r>
              <a:rPr lang="en-US" sz="2395" b="0" dirty="0">
                <a:latin typeface="Calibri" charset="0"/>
                <a:cs typeface="ＭＳ Ｐゴシック" charset="0"/>
              </a:rPr>
              <a:t> (mod R/M </a:t>
            </a:r>
            <a:r>
              <a:rPr lang="en-US" sz="2395" b="0" dirty="0" err="1">
                <a:latin typeface="Calibri" charset="0"/>
                <a:cs typeface="ＭＳ Ｐゴシック" charset="0"/>
              </a:rPr>
              <a:t>reg</a:t>
            </a:r>
            <a:r>
              <a:rPr lang="en-US" sz="2395" b="0" dirty="0">
                <a:latin typeface="Calibri" charset="0"/>
                <a:cs typeface="ＭＳ Ｐゴシック" charset="0"/>
              </a:rPr>
              <a:t>)</a:t>
            </a:r>
          </a:p>
          <a:p>
            <a:pPr marL="456331" lvl="1" indent="0" algn="l">
              <a:spcBef>
                <a:spcPct val="20000"/>
              </a:spcBef>
              <a:defRPr/>
            </a:pPr>
            <a:r>
              <a:rPr lang="en-US" sz="2395" b="0" dirty="0">
                <a:latin typeface="Calibri" charset="0"/>
                <a:cs typeface="ＭＳ Ｐゴシック" charset="0"/>
              </a:rPr>
              <a:t>	11  100 (</a:t>
            </a:r>
            <a:r>
              <a:rPr lang="en-US" sz="2395" b="0" dirty="0" err="1">
                <a:latin typeface="Calibri" charset="0"/>
                <a:cs typeface="ＭＳ Ｐゴシック" charset="0"/>
              </a:rPr>
              <a:t>esp</a:t>
            </a:r>
            <a:r>
              <a:rPr lang="en-US" sz="2395" b="0" dirty="0">
                <a:latin typeface="Calibri" charset="0"/>
                <a:cs typeface="ＭＳ Ｐゴシック" charset="0"/>
              </a:rPr>
              <a:t>)  101 (</a:t>
            </a:r>
            <a:r>
              <a:rPr lang="en-US" sz="2395" b="0" dirty="0" err="1">
                <a:latin typeface="Calibri" charset="0"/>
                <a:cs typeface="ＭＳ Ｐゴシック" charset="0"/>
              </a:rPr>
              <a:t>ebp</a:t>
            </a:r>
            <a:r>
              <a:rPr lang="en-US" sz="2395" b="0" dirty="0">
                <a:latin typeface="Calibri" charset="0"/>
                <a:cs typeface="ＭＳ Ｐゴシック" charset="0"/>
              </a:rPr>
              <a:t>)</a:t>
            </a: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0B21E125-BA84-FC46-A38C-C691F2D26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99" y="3422650"/>
            <a:ext cx="8594654" cy="1918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19" tIns="44368" rIns="90319" bIns="44368">
            <a:spAutoFit/>
          </a:bodyPr>
          <a:lstStyle>
            <a:lvl1pPr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395" dirty="0">
                <a:latin typeface="Courier New" panose="02070309020205020404" pitchFamily="49" charset="0"/>
              </a:rPr>
              <a:t> </a:t>
            </a:r>
            <a:r>
              <a:rPr lang="en-US" altLang="en-US" sz="1797" dirty="0">
                <a:latin typeface="Courier New" panose="02070309020205020404" pitchFamily="49" charset="0"/>
              </a:rPr>
              <a:t>08048718 &lt;</a:t>
            </a:r>
            <a:r>
              <a:rPr lang="en-US" altLang="en-US" sz="1797" dirty="0" err="1">
                <a:latin typeface="Courier New" panose="02070309020205020404" pitchFamily="49" charset="0"/>
              </a:rPr>
              <a:t>unparse_symbol</a:t>
            </a:r>
            <a:r>
              <a:rPr lang="en-US" altLang="en-US" sz="1797" dirty="0">
                <a:latin typeface="Courier New" panose="02070309020205020404" pitchFamily="49" charset="0"/>
              </a:rPr>
              <a:t>&gt;: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8048718:	55      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pushl</a:t>
            </a:r>
            <a:r>
              <a:rPr lang="en-US" altLang="en-US" sz="1797" dirty="0">
                <a:latin typeface="Courier New" panose="02070309020205020404" pitchFamily="49" charset="0"/>
              </a:rPr>
              <a:t>  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8048719:	89 e5   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movl</a:t>
            </a:r>
            <a:r>
              <a:rPr lang="en-US" altLang="en-US" sz="1797" dirty="0">
                <a:latin typeface="Courier New" panose="02070309020205020404" pitchFamily="49" charset="0"/>
              </a:rPr>
              <a:t>   %</a:t>
            </a:r>
            <a:r>
              <a:rPr lang="en-US" altLang="en-US" sz="1797" dirty="0" err="1">
                <a:latin typeface="Courier New" panose="02070309020205020404" pitchFamily="49" charset="0"/>
              </a:rPr>
              <a:t>esp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804871b:	8b 45 08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movl</a:t>
            </a:r>
            <a:r>
              <a:rPr lang="en-US" altLang="en-US" sz="1797" dirty="0">
                <a:latin typeface="Courier New" panose="02070309020205020404" pitchFamily="49" charset="0"/>
              </a:rPr>
              <a:t>   0x8(%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eax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804871e:	83 f8 05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cmpl</a:t>
            </a:r>
            <a:r>
              <a:rPr lang="en-US" altLang="en-US" sz="1797" dirty="0">
                <a:latin typeface="Courier New" panose="02070309020205020404" pitchFamily="49" charset="0"/>
              </a:rPr>
              <a:t>   $0x5,%eax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8048721:	77 39          ja     804875c &lt;unparse_symbol+0x44&gt;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8048723:	ff 24 85 c0 8b </a:t>
            </a:r>
            <a:r>
              <a:rPr lang="en-US" altLang="en-US" sz="1797" dirty="0" err="1">
                <a:latin typeface="Courier New" panose="02070309020205020404" pitchFamily="49" charset="0"/>
              </a:rPr>
              <a:t>jmp</a:t>
            </a:r>
            <a:r>
              <a:rPr lang="en-US" altLang="en-US" sz="1797" dirty="0">
                <a:latin typeface="Courier New" panose="02070309020205020404" pitchFamily="49" charset="0"/>
              </a:rPr>
              <a:t>    *0x8048bc0(,%eax,4)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BFDC44-1C64-754D-8ACA-AF3397A0BA44}"/>
              </a:ext>
            </a:extLst>
          </p:cNvPr>
          <p:cNvSpPr txBox="1">
            <a:spLocks noChangeArrowheads="1"/>
          </p:cNvSpPr>
          <p:nvPr/>
        </p:nvSpPr>
        <p:spPr>
          <a:xfrm>
            <a:off x="534529" y="152118"/>
            <a:ext cx="5438211" cy="57202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z="4392" b="0">
                <a:latin typeface="+mj-lt"/>
                <a:ea typeface="+mj-ea"/>
                <a:cs typeface="+mj-cs"/>
              </a:rPr>
              <a:t>Object Code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74769744-0F88-0B48-A3CD-4AC0B6F9E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" y="1216942"/>
            <a:ext cx="8239713" cy="18254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l">
              <a:tabLst>
                <a:tab pos="1254911" algn="l"/>
                <a:tab pos="3080236" algn="l"/>
              </a:tabLst>
              <a:defRPr/>
            </a:pPr>
            <a:r>
              <a:rPr lang="en-US" sz="2795" dirty="0">
                <a:latin typeface="Courier New" charset="0"/>
              </a:rPr>
              <a:t>8b 45 08    </a:t>
            </a:r>
            <a:r>
              <a:rPr lang="en-US" sz="2795" dirty="0" err="1">
                <a:latin typeface="Courier New" charset="0"/>
              </a:rPr>
              <a:t>movl</a:t>
            </a:r>
            <a:r>
              <a:rPr lang="en-US" sz="2795" dirty="0">
                <a:latin typeface="Courier New" charset="0"/>
              </a:rPr>
              <a:t>   0x8(%</a:t>
            </a:r>
            <a:r>
              <a:rPr lang="en-US" sz="2795" dirty="0" err="1">
                <a:latin typeface="Courier New" charset="0"/>
              </a:rPr>
              <a:t>ebp</a:t>
            </a:r>
            <a:r>
              <a:rPr lang="en-US" sz="2795" dirty="0">
                <a:latin typeface="Courier New" charset="0"/>
              </a:rPr>
              <a:t>),</a:t>
            </a:r>
            <a:r>
              <a:rPr lang="en-US" sz="2795" dirty="0" err="1">
                <a:latin typeface="Courier New" charset="0"/>
              </a:rPr>
              <a:t>eax</a:t>
            </a:r>
            <a:endParaRPr lang="en-US" sz="2795" dirty="0">
              <a:latin typeface="Courier New" charset="0"/>
            </a:endParaRPr>
          </a:p>
          <a:p>
            <a:pPr lvl="1" algn="l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395" b="0" dirty="0">
                <a:latin typeface="Calibri" charset="0"/>
                <a:cs typeface="ＭＳ Ｐゴシック" charset="0"/>
              </a:rPr>
              <a:t>Opcode: 8b</a:t>
            </a:r>
          </a:p>
          <a:p>
            <a:pPr lvl="1" algn="l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US" sz="2395" b="0" dirty="0" err="1">
                <a:latin typeface="Calibri" charset="0"/>
                <a:cs typeface="ＭＳ Ｐゴシック" charset="0"/>
              </a:rPr>
              <a:t>modRM</a:t>
            </a:r>
            <a:r>
              <a:rPr lang="en-US" sz="2395" b="0" dirty="0">
                <a:latin typeface="Calibri" charset="0"/>
                <a:cs typeface="ＭＳ Ｐゴシック" charset="0"/>
              </a:rPr>
              <a:t> (mod R/M </a:t>
            </a:r>
            <a:r>
              <a:rPr lang="en-US" sz="2395" b="0" dirty="0" err="1">
                <a:latin typeface="Calibri" charset="0"/>
                <a:cs typeface="ＭＳ Ｐゴシック" charset="0"/>
              </a:rPr>
              <a:t>reg</a:t>
            </a:r>
            <a:r>
              <a:rPr lang="en-US" sz="2395" b="0" dirty="0">
                <a:latin typeface="Calibri" charset="0"/>
                <a:cs typeface="ＭＳ Ｐゴシック" charset="0"/>
              </a:rPr>
              <a:t>)</a:t>
            </a:r>
          </a:p>
          <a:p>
            <a:pPr marL="456331" lvl="1" indent="0" algn="l">
              <a:spcBef>
                <a:spcPct val="20000"/>
              </a:spcBef>
              <a:defRPr/>
            </a:pPr>
            <a:r>
              <a:rPr lang="en-US" sz="2395" b="0" dirty="0">
                <a:latin typeface="Calibri" charset="0"/>
                <a:cs typeface="ＭＳ Ｐゴシック" charset="0"/>
              </a:rPr>
              <a:t>	01  000 (</a:t>
            </a:r>
            <a:r>
              <a:rPr lang="en-US" sz="2395" b="0" dirty="0" err="1">
                <a:latin typeface="Calibri" charset="0"/>
                <a:cs typeface="ＭＳ Ｐゴシック" charset="0"/>
              </a:rPr>
              <a:t>eax</a:t>
            </a:r>
            <a:r>
              <a:rPr lang="en-US" sz="2395" b="0" dirty="0">
                <a:latin typeface="Calibri" charset="0"/>
                <a:cs typeface="ＭＳ Ｐゴシック" charset="0"/>
              </a:rPr>
              <a:t>)  101 (</a:t>
            </a:r>
            <a:r>
              <a:rPr lang="en-US" sz="2395" b="0" dirty="0" err="1">
                <a:latin typeface="Calibri" charset="0"/>
                <a:cs typeface="ＭＳ Ｐゴシック" charset="0"/>
              </a:rPr>
              <a:t>ebp</a:t>
            </a:r>
            <a:r>
              <a:rPr lang="en-US" sz="2395" b="0" dirty="0">
                <a:latin typeface="Calibri" charset="0"/>
                <a:cs typeface="ＭＳ Ｐゴシック" charset="0"/>
              </a:rPr>
              <a:t>)</a:t>
            </a: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n-US" sz="3194" b="0" dirty="0">
              <a:latin typeface="Calibri" charset="0"/>
            </a:endParaRP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172DA33E-48FC-7048-BE8B-C62809C7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94" y="3270532"/>
            <a:ext cx="8594654" cy="1918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319" tIns="44368" rIns="90319" bIns="44368">
            <a:spAutoFit/>
          </a:bodyPr>
          <a:lstStyle>
            <a:lvl1pPr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57300" algn="l"/>
                <a:tab pos="3086100" algn="l"/>
              </a:tabLs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395" dirty="0">
                <a:latin typeface="Courier New" panose="02070309020205020404" pitchFamily="49" charset="0"/>
              </a:rPr>
              <a:t> </a:t>
            </a:r>
            <a:r>
              <a:rPr lang="en-US" altLang="en-US" sz="1797" dirty="0">
                <a:latin typeface="Courier New" panose="02070309020205020404" pitchFamily="49" charset="0"/>
              </a:rPr>
              <a:t>08048718 &lt;</a:t>
            </a:r>
            <a:r>
              <a:rPr lang="en-US" altLang="en-US" sz="1797" dirty="0" err="1">
                <a:latin typeface="Courier New" panose="02070309020205020404" pitchFamily="49" charset="0"/>
              </a:rPr>
              <a:t>unparse_symbol</a:t>
            </a:r>
            <a:r>
              <a:rPr lang="en-US" altLang="en-US" sz="1797" dirty="0">
                <a:latin typeface="Courier New" panose="02070309020205020404" pitchFamily="49" charset="0"/>
              </a:rPr>
              <a:t>&gt;: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8048718:	55      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pushl</a:t>
            </a:r>
            <a:r>
              <a:rPr lang="en-US" altLang="en-US" sz="1797" dirty="0">
                <a:latin typeface="Courier New" panose="02070309020205020404" pitchFamily="49" charset="0"/>
              </a:rPr>
              <a:t>  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8048719:	89 e5   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movl</a:t>
            </a:r>
            <a:r>
              <a:rPr lang="en-US" altLang="en-US" sz="1797" dirty="0">
                <a:latin typeface="Courier New" panose="02070309020205020404" pitchFamily="49" charset="0"/>
              </a:rPr>
              <a:t>   %</a:t>
            </a:r>
            <a:r>
              <a:rPr lang="en-US" altLang="en-US" sz="1797" dirty="0" err="1">
                <a:latin typeface="Courier New" panose="02070309020205020404" pitchFamily="49" charset="0"/>
              </a:rPr>
              <a:t>esp</a:t>
            </a:r>
            <a:r>
              <a:rPr lang="en-US" altLang="en-US" sz="1797" dirty="0">
                <a:latin typeface="Courier New" panose="02070309020205020404" pitchFamily="49" charset="0"/>
              </a:rPr>
              <a:t>,%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804871b:	8b 45 08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movl</a:t>
            </a:r>
            <a:r>
              <a:rPr lang="en-US" altLang="en-US" sz="1797" dirty="0">
                <a:latin typeface="Courier New" panose="02070309020205020404" pitchFamily="49" charset="0"/>
              </a:rPr>
              <a:t>   0x8(%</a:t>
            </a:r>
            <a:r>
              <a:rPr lang="en-US" altLang="en-US" sz="1797" dirty="0" err="1">
                <a:latin typeface="Courier New" panose="02070309020205020404" pitchFamily="49" charset="0"/>
              </a:rPr>
              <a:t>ebp</a:t>
            </a:r>
            <a:r>
              <a:rPr lang="en-US" altLang="en-US" sz="1797" dirty="0">
                <a:latin typeface="Courier New" panose="02070309020205020404" pitchFamily="49" charset="0"/>
              </a:rPr>
              <a:t>),%</a:t>
            </a:r>
            <a:r>
              <a:rPr lang="en-US" altLang="en-US" sz="1797" dirty="0" err="1">
                <a:latin typeface="Courier New" panose="02070309020205020404" pitchFamily="49" charset="0"/>
              </a:rPr>
              <a:t>eax</a:t>
            </a:r>
            <a:endParaRPr lang="en-US" altLang="en-US" sz="1797" dirty="0">
              <a:latin typeface="Courier New" panose="02070309020205020404" pitchFamily="49" charset="0"/>
            </a:endParaRP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804871e:	83 f8 05       </a:t>
            </a:r>
            <a:r>
              <a:rPr lang="en-US" altLang="en-US" sz="1797" dirty="0" err="1">
                <a:latin typeface="Courier New" panose="02070309020205020404" pitchFamily="49" charset="0"/>
              </a:rPr>
              <a:t>cmpl</a:t>
            </a:r>
            <a:r>
              <a:rPr lang="en-US" altLang="en-US" sz="1797" dirty="0">
                <a:latin typeface="Courier New" panose="02070309020205020404" pitchFamily="49" charset="0"/>
              </a:rPr>
              <a:t>   $0x5,%eax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8048721:	77 39          ja     804875c &lt;unparse_symbol+0x44&gt;</a:t>
            </a:r>
          </a:p>
          <a:p>
            <a:pPr algn="l"/>
            <a:r>
              <a:rPr lang="en-US" altLang="en-US" sz="1797" dirty="0">
                <a:latin typeface="Courier New" panose="02070309020205020404" pitchFamily="49" charset="0"/>
              </a:rPr>
              <a:t> 8048723:	ff 24 85 c0 8b </a:t>
            </a:r>
            <a:r>
              <a:rPr lang="en-US" altLang="en-US" sz="1797" dirty="0" err="1">
                <a:latin typeface="Courier New" panose="02070309020205020404" pitchFamily="49" charset="0"/>
              </a:rPr>
              <a:t>jmp</a:t>
            </a:r>
            <a:r>
              <a:rPr lang="en-US" altLang="en-US" sz="1797" dirty="0">
                <a:latin typeface="Courier New" panose="02070309020205020404" pitchFamily="49" charset="0"/>
              </a:rPr>
              <a:t>    *0x8048bc0(,%eax,4)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Instructions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Format</a:t>
            </a:r>
          </a:p>
          <a:p>
            <a:pPr lvl="1"/>
            <a:r>
              <a:rPr lang="en-US" b="0" dirty="0"/>
              <a:t>1</a:t>
            </a:r>
            <a:r>
              <a:rPr lang="en-US" b="0" dirty="0">
                <a:latin typeface="Arial Black"/>
              </a:rPr>
              <a:t>–</a:t>
            </a:r>
            <a:r>
              <a:rPr lang="en-US" b="0" dirty="0"/>
              <a:t>10 bytes of information read from memory</a:t>
            </a:r>
          </a:p>
          <a:p>
            <a:pPr lvl="2"/>
            <a:r>
              <a:rPr lang="en-US" b="0" dirty="0"/>
              <a:t>Can determine instruction length from first byte</a:t>
            </a:r>
          </a:p>
          <a:p>
            <a:pPr lvl="2"/>
            <a:r>
              <a:rPr lang="en-US" b="0" dirty="0"/>
              <a:t>Not as many instruction types, and simpler encoding </a:t>
            </a:r>
            <a:r>
              <a:rPr lang="en-US" b="0"/>
              <a:t>than x86-64</a:t>
            </a:r>
            <a:endParaRPr lang="en-US" b="0" dirty="0"/>
          </a:p>
          <a:p>
            <a:pPr lvl="1"/>
            <a:r>
              <a:rPr lang="en-US" b="0" dirty="0"/>
              <a:t>Each accesses and modifies some part(s) of the program state</a:t>
            </a:r>
          </a:p>
          <a:p>
            <a:pPr lvl="2"/>
            <a:endParaRPr lang="en-US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ujitsu-99-02">
  <a:themeElements>
    <a:clrScheme name="">
      <a:dk1>
        <a:srgbClr val="000066"/>
      </a:dk1>
      <a:lt1>
        <a:srgbClr val="FFFFFF"/>
      </a:lt1>
      <a:dk2>
        <a:srgbClr val="003300"/>
      </a:dk2>
      <a:lt2>
        <a:srgbClr val="00FF99"/>
      </a:lt2>
      <a:accent1>
        <a:srgbClr val="800000"/>
      </a:accent1>
      <a:accent2>
        <a:srgbClr val="33CCCC"/>
      </a:accent2>
      <a:accent3>
        <a:srgbClr val="FFFFFF"/>
      </a:accent3>
      <a:accent4>
        <a:srgbClr val="000056"/>
      </a:accent4>
      <a:accent5>
        <a:srgbClr val="C0AAAA"/>
      </a:accent5>
      <a:accent6>
        <a:srgbClr val="2DB9B9"/>
      </a:accent6>
      <a:hlink>
        <a:srgbClr val="660033"/>
      </a:hlink>
      <a:folHlink>
        <a:srgbClr val="000099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15447</TotalTime>
  <Pages>8</Pages>
  <Words>2064</Words>
  <Application>Microsoft Macintosh PowerPoint</Application>
  <PresentationFormat>Custom</PresentationFormat>
  <Paragraphs>800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Courier New</vt:lpstr>
      <vt:lpstr>Helvetica</vt:lpstr>
      <vt:lpstr>Times New Roman</vt:lpstr>
      <vt:lpstr>Wingdings</vt:lpstr>
      <vt:lpstr>fujitsu-99-02</vt:lpstr>
      <vt:lpstr>x86 Encoding </vt:lpstr>
      <vt:lpstr>x86 Encoding </vt:lpstr>
      <vt:lpstr>x86 Encoding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Y86-64 Instructions</vt:lpstr>
      <vt:lpstr>Y86-64 Instruction Set #1</vt:lpstr>
      <vt:lpstr>Y86-64 Instruction Set #2</vt:lpstr>
      <vt:lpstr>Y86-64 Instruction Set #3</vt:lpstr>
      <vt:lpstr>Y86-64 Instruction Set</vt:lpstr>
      <vt:lpstr>Y86-64 Processor State</vt:lpstr>
      <vt:lpstr>Encoding Registers</vt:lpstr>
      <vt:lpstr>Instruction Example</vt:lpstr>
      <vt:lpstr>Arithmetic and Logical Operations</vt:lpstr>
      <vt:lpstr>Move Operations</vt:lpstr>
      <vt:lpstr>Move Instruction Examples</vt:lpstr>
      <vt:lpstr>Conditional Move Instructions</vt:lpstr>
      <vt:lpstr>Jump Instructions</vt:lpstr>
      <vt:lpstr>Jump Instructions</vt:lpstr>
      <vt:lpstr>Y86-64 Program Stack</vt:lpstr>
      <vt:lpstr>Stack Operations</vt:lpstr>
      <vt:lpstr>Subroutine Call and Return</vt:lpstr>
      <vt:lpstr>Miscellaneous Instructions</vt:lpstr>
      <vt:lpstr>Y86 Code Generation Example</vt:lpstr>
      <vt:lpstr>Y86 Code Generation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Downen, Paul M</cp:lastModifiedBy>
  <cp:revision>125</cp:revision>
  <cp:lastPrinted>1999-02-26T14:55:35Z</cp:lastPrinted>
  <dcterms:created xsi:type="dcterms:W3CDTF">1998-03-03T17:17:57Z</dcterms:created>
  <dcterms:modified xsi:type="dcterms:W3CDTF">2023-11-27T19:41:09Z</dcterms:modified>
</cp:coreProperties>
</file>