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81" r:id="rId3"/>
    <p:sldId id="282" r:id="rId4"/>
    <p:sldId id="302" r:id="rId5"/>
    <p:sldId id="304" r:id="rId6"/>
    <p:sldId id="284" r:id="rId7"/>
    <p:sldId id="305" r:id="rId8"/>
    <p:sldId id="307" r:id="rId9"/>
    <p:sldId id="286" r:id="rId10"/>
    <p:sldId id="308" r:id="rId11"/>
    <p:sldId id="309" r:id="rId12"/>
    <p:sldId id="288" r:id="rId13"/>
    <p:sldId id="306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2"/>
    <p:restoredTop sz="96197"/>
  </p:normalViewPr>
  <p:slideViewPr>
    <p:cSldViewPr snapToGrid="0" snapToObjects="1">
      <p:cViewPr varScale="1">
        <p:scale>
          <a:sx n="114" d="100"/>
          <a:sy n="114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ED7BBB91-63D8-DB46-8CF1-F1D455199014}"/>
    <pc:docChg chg="custSel modSld">
      <pc:chgData name="Downen, Paul M" userId="b1fad98d-9c85-4afc-93ea-92c67574f2bd" providerId="ADAL" clId="{ED7BBB91-63D8-DB46-8CF1-F1D455199014}" dt="2023-12-08T18:51:25.057" v="32" actId="1076"/>
      <pc:docMkLst>
        <pc:docMk/>
      </pc:docMkLst>
      <pc:sldChg chg="modSp mod">
        <pc:chgData name="Downen, Paul M" userId="b1fad98d-9c85-4afc-93ea-92c67574f2bd" providerId="ADAL" clId="{ED7BBB91-63D8-DB46-8CF1-F1D455199014}" dt="2023-12-08T18:50:45.242" v="23" actId="14100"/>
        <pc:sldMkLst>
          <pc:docMk/>
          <pc:sldMk cId="1857644980" sldId="290"/>
        </pc:sldMkLst>
        <pc:spChg chg="mod">
          <ac:chgData name="Downen, Paul M" userId="b1fad98d-9c85-4afc-93ea-92c67574f2bd" providerId="ADAL" clId="{ED7BBB91-63D8-DB46-8CF1-F1D455199014}" dt="2023-12-08T18:50:45.242" v="23" actId="14100"/>
          <ac:spMkLst>
            <pc:docMk/>
            <pc:sldMk cId="1857644980" sldId="290"/>
            <ac:spMk id="371745" creationId="{00000000-0000-0000-0000-000000000000}"/>
          </ac:spMkLst>
        </pc:spChg>
      </pc:sldChg>
      <pc:sldChg chg="modSp mod">
        <pc:chgData name="Downen, Paul M" userId="b1fad98d-9c85-4afc-93ea-92c67574f2bd" providerId="ADAL" clId="{ED7BBB91-63D8-DB46-8CF1-F1D455199014}" dt="2023-12-08T18:50:57.610" v="25" actId="14100"/>
        <pc:sldMkLst>
          <pc:docMk/>
          <pc:sldMk cId="2412318837" sldId="291"/>
        </pc:sldMkLst>
        <pc:spChg chg="mod">
          <ac:chgData name="Downen, Paul M" userId="b1fad98d-9c85-4afc-93ea-92c67574f2bd" providerId="ADAL" clId="{ED7BBB91-63D8-DB46-8CF1-F1D455199014}" dt="2023-12-08T18:50:57.610" v="25" actId="14100"/>
          <ac:spMkLst>
            <pc:docMk/>
            <pc:sldMk cId="2412318837" sldId="291"/>
            <ac:spMk id="376837" creationId="{00000000-0000-0000-0000-000000000000}"/>
          </ac:spMkLst>
        </pc:spChg>
      </pc:sldChg>
      <pc:sldChg chg="modSp mod">
        <pc:chgData name="Downen, Paul M" userId="b1fad98d-9c85-4afc-93ea-92c67574f2bd" providerId="ADAL" clId="{ED7BBB91-63D8-DB46-8CF1-F1D455199014}" dt="2023-12-08T18:51:14.541" v="29" actId="1076"/>
        <pc:sldMkLst>
          <pc:docMk/>
          <pc:sldMk cId="1265970224" sldId="292"/>
        </pc:sldMkLst>
        <pc:spChg chg="mod">
          <ac:chgData name="Downen, Paul M" userId="b1fad98d-9c85-4afc-93ea-92c67574f2bd" providerId="ADAL" clId="{ED7BBB91-63D8-DB46-8CF1-F1D455199014}" dt="2023-12-08T18:51:14.541" v="29" actId="1076"/>
          <ac:spMkLst>
            <pc:docMk/>
            <pc:sldMk cId="1265970224" sldId="292"/>
            <ac:spMk id="377861" creationId="{00000000-0000-0000-0000-000000000000}"/>
          </ac:spMkLst>
        </pc:spChg>
      </pc:sldChg>
      <pc:sldChg chg="modSp mod">
        <pc:chgData name="Downen, Paul M" userId="b1fad98d-9c85-4afc-93ea-92c67574f2bd" providerId="ADAL" clId="{ED7BBB91-63D8-DB46-8CF1-F1D455199014}" dt="2023-12-08T18:51:25.057" v="32" actId="1076"/>
        <pc:sldMkLst>
          <pc:docMk/>
          <pc:sldMk cId="1705055588" sldId="293"/>
        </pc:sldMkLst>
        <pc:spChg chg="mod">
          <ac:chgData name="Downen, Paul M" userId="b1fad98d-9c85-4afc-93ea-92c67574f2bd" providerId="ADAL" clId="{ED7BBB91-63D8-DB46-8CF1-F1D455199014}" dt="2023-12-08T18:51:25.057" v="32" actId="1076"/>
          <ac:spMkLst>
            <pc:docMk/>
            <pc:sldMk cId="1705055588" sldId="293"/>
            <ac:spMk id="378885" creationId="{00000000-0000-0000-0000-000000000000}"/>
          </ac:spMkLst>
        </pc:spChg>
      </pc:sldChg>
      <pc:sldChg chg="modSp mod">
        <pc:chgData name="Downen, Paul M" userId="b1fad98d-9c85-4afc-93ea-92c67574f2bd" providerId="ADAL" clId="{ED7BBB91-63D8-DB46-8CF1-F1D455199014}" dt="2023-12-08T18:46:32.312" v="1" actId="20577"/>
        <pc:sldMkLst>
          <pc:docMk/>
          <pc:sldMk cId="2417240651" sldId="304"/>
        </pc:sldMkLst>
        <pc:spChg chg="mod">
          <ac:chgData name="Downen, Paul M" userId="b1fad98d-9c85-4afc-93ea-92c67574f2bd" providerId="ADAL" clId="{ED7BBB91-63D8-DB46-8CF1-F1D455199014}" dt="2023-12-08T18:46:32.312" v="1" actId="20577"/>
          <ac:spMkLst>
            <pc:docMk/>
            <pc:sldMk cId="2417240651" sldId="304"/>
            <ac:spMk id="392194" creationId="{00000000-0000-0000-0000-000000000000}"/>
          </ac:spMkLst>
        </pc:spChg>
      </pc:sldChg>
      <pc:sldChg chg="modSp mod">
        <pc:chgData name="Downen, Paul M" userId="b1fad98d-9c85-4afc-93ea-92c67574f2bd" providerId="ADAL" clId="{ED7BBB91-63D8-DB46-8CF1-F1D455199014}" dt="2023-12-08T18:47:57.302" v="3" actId="27636"/>
        <pc:sldMkLst>
          <pc:docMk/>
          <pc:sldMk cId="4024779912" sldId="305"/>
        </pc:sldMkLst>
        <pc:spChg chg="mod">
          <ac:chgData name="Downen, Paul M" userId="b1fad98d-9c85-4afc-93ea-92c67574f2bd" providerId="ADAL" clId="{ED7BBB91-63D8-DB46-8CF1-F1D455199014}" dt="2023-12-08T18:47:57.302" v="3" actId="27636"/>
          <ac:spMkLst>
            <pc:docMk/>
            <pc:sldMk cId="4024779912" sldId="305"/>
            <ac:spMk id="393218" creationId="{00000000-0000-0000-0000-000000000000}"/>
          </ac:spMkLst>
        </pc:spChg>
      </pc:sldChg>
      <pc:sldChg chg="modSp mod">
        <pc:chgData name="Downen, Paul M" userId="b1fad98d-9c85-4afc-93ea-92c67574f2bd" providerId="ADAL" clId="{ED7BBB91-63D8-DB46-8CF1-F1D455199014}" dt="2023-12-08T18:49:53.050" v="5" actId="20577"/>
        <pc:sldMkLst>
          <pc:docMk/>
          <pc:sldMk cId="3317935679" sldId="306"/>
        </pc:sldMkLst>
        <pc:spChg chg="mod">
          <ac:chgData name="Downen, Paul M" userId="b1fad98d-9c85-4afc-93ea-92c67574f2bd" providerId="ADAL" clId="{ED7BBB91-63D8-DB46-8CF1-F1D455199014}" dt="2023-12-08T18:49:53.050" v="5" actId="20577"/>
          <ac:spMkLst>
            <pc:docMk/>
            <pc:sldMk cId="3317935679" sldId="306"/>
            <ac:spMk id="39424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2A0E-F060-3442-8448-8C65A938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3A33E-2026-6044-B628-39547BA3E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FA3DC-2728-DC46-AD6F-E1BF02DA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2EA3-0D91-D24C-B6D3-0B874D8D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26037-F34E-C247-81F0-38B9B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30B7-E38D-0045-B702-CCA9849E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A18B0-282B-2A46-9458-D8872B2AE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A5FC-E9D0-8744-9B07-CC6517EB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580C-F9DF-C548-838E-26A7FE8B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EB50-6B4A-D54C-AFAE-FAEF6D9C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13BA8-19E3-3642-A0A0-2A94EA18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BD2A-7B26-6B44-B924-48F442787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862A-83D4-4145-9140-01D979E8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AE6A-E9D2-1F46-99BA-E779BECD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A35F-A1D5-CA4E-A82E-EE523657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D8B0-C06C-F846-BAF9-D42BF2B9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942E-D9E6-9945-8EEC-5887A4BC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D7E8-C486-D640-B584-6EB53B0E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38FF-8B95-CF49-B8D1-81350C27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5474-C6A9-A242-9472-2156C106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E159-ED33-7046-997D-A21945C1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E1927-3949-0C45-B077-E8A0A283B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F7A7-5480-1F4A-B896-0FD3B1F8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6822-65AC-CF4F-A7E1-23F13D6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9DD7-A513-5E43-9683-61CEF4BA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594B-296F-2A4F-B140-3D46B36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DCDB-BACE-4B43-A218-981272B07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B322A-5042-4A4F-B8AA-E95A561C1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14657-D840-D74A-AFA9-CF96E40F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CB2DD-2566-D646-8530-FE2BEA25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F39C-DBB9-7043-B176-1AC0871B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AACA-FFA8-7C46-90DB-0569BE27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7661-0BA9-9548-AC18-B5F0B5AC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4A16A-2196-EE41-B5AA-77797C125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33FA1-C756-2C47-A46E-91455800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CD6EF-5296-F54D-9AA3-15E826ABA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083FD-9892-C04E-862A-F702AFAF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800CC-2982-3046-8D8F-EFD0FFAF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EED3-A9B9-F843-95B9-589D701A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0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B405-900C-2B40-B124-A0B9B6DA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73C18-4DA3-2940-9141-85AD02D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D3B3-10BE-844B-9171-52D2FF3E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E6868-BDD0-814A-AC6C-61C29E53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C9052-6DA0-614C-8C1B-156FF388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EF32E-5BD0-5649-BB6D-4E00F3DB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A163D-D831-254C-9774-7472A868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BA47-A081-884F-BC2B-5DD44B8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14F6-0647-A648-86AB-E0089141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988C1-9468-4543-8643-1676817A7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E54E3-E4CE-8F4E-81D8-6D3A12BF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87E81-76DD-C04F-9B6A-E597F956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CC3A1-0B5B-C24B-B5BB-A49A5F29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87D2-1563-A644-9747-B685EAB0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95234-7EC2-374F-B802-4841C5661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801BE-A1CE-A24F-A56D-CD05F59B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39FFD-5F8A-8848-9FBA-408C229C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FF6D0-5536-2640-824A-30DFBDCF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E13F2-44EF-3846-8AAC-72B9A35F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F6405-43BA-0245-921C-CE051ED5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B8FD-D7B8-FB48-9654-73A9CBC8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F6DF-DD71-F149-9C18-547E3DC7C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A2E5-A0B0-A54E-B350-2D82D91661F0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4A00-2E52-D148-A74B-0F306AD4A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D07-7FC4-AE41-80B4-5C20A78FC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2825-394A-2C4F-9379-E1A24379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570243" y="1392603"/>
            <a:ext cx="1818088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805" rIns="45805"/>
          <a:lstStyle/>
          <a:p>
            <a:pPr algn="l">
              <a:spcBef>
                <a:spcPct val="50000"/>
              </a:spcBef>
            </a:pPr>
            <a:r>
              <a:rPr lang="en-US" sz="1603" dirty="0" err="1"/>
              <a:t>OPq</a:t>
            </a:r>
            <a:r>
              <a:rPr lang="en-US" sz="1603" dirty="0"/>
              <a:t> </a:t>
            </a:r>
            <a:r>
              <a:rPr lang="en-US" sz="1603" dirty="0" err="1"/>
              <a:t>rA</a:t>
            </a:r>
            <a:r>
              <a:rPr lang="en-US" sz="1603" dirty="0"/>
              <a:t>, </a:t>
            </a:r>
            <a:r>
              <a:rPr lang="en-US" sz="1603" dirty="0" err="1"/>
              <a:t>rB</a:t>
            </a:r>
            <a:endParaRPr lang="en-US" sz="1603" dirty="0"/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600646" y="1692277"/>
            <a:ext cx="2794468" cy="1178521"/>
            <a:chOff x="561" y="796"/>
            <a:chExt cx="2241" cy="741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458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icode:ifun </a:t>
              </a:r>
              <a:r>
                <a:rPr lang="en-US" sz="1603">
                  <a:sym typeface="Symbol" pitchFamily="18" charset="2"/>
                </a:rPr>
                <a:t></a:t>
              </a:r>
              <a:r>
                <a:rPr lang="en-US" sz="1603"/>
                <a:t> M</a:t>
              </a:r>
              <a:r>
                <a:rPr lang="en-US" sz="1603" baseline="-25000"/>
                <a:t>1</a:t>
              </a:r>
              <a:r>
                <a:rPr lang="en-US" sz="1603"/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458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rA:rB</a:t>
              </a:r>
              <a:r>
                <a:rPr lang="en-US" sz="1603" dirty="0"/>
                <a:t> </a:t>
              </a:r>
              <a:r>
                <a:rPr lang="en-US" sz="1603" dirty="0">
                  <a:sym typeface="Symbol" pitchFamily="18" charset="2"/>
                </a:rPr>
                <a:t></a:t>
              </a:r>
              <a:r>
                <a:rPr lang="en-US" sz="1603" dirty="0"/>
                <a:t> M</a:t>
              </a:r>
              <a:r>
                <a:rPr lang="en-US" sz="1603" baseline="-25000" dirty="0"/>
                <a:t>1</a:t>
              </a:r>
              <a:r>
                <a:rPr lang="en-US" sz="1603" dirty="0"/>
                <a:t>[PC+1]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458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valP </a:t>
              </a:r>
              <a:r>
                <a:rPr lang="en-US" sz="1603"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61" y="796"/>
              <a:ext cx="768" cy="741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Fetch</a:t>
              </a:r>
            </a:p>
          </p:txBody>
        </p:sp>
      </p:grpSp>
      <p:grpSp>
        <p:nvGrpSpPr>
          <p:cNvPr id="331823" name="Group 47"/>
          <p:cNvGrpSpPr>
            <a:grpSpLocks/>
          </p:cNvGrpSpPr>
          <p:nvPr/>
        </p:nvGrpSpPr>
        <p:grpSpPr bwMode="auto">
          <a:xfrm>
            <a:off x="613346" y="2886973"/>
            <a:ext cx="2788513" cy="610731"/>
            <a:chOff x="576" y="1584"/>
            <a:chExt cx="2227" cy="384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1344" y="1584"/>
              <a:ext cx="1459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valA </a:t>
              </a:r>
              <a:r>
                <a:rPr lang="en-US" sz="1603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1344" y="1776"/>
              <a:ext cx="1459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valB </a:t>
              </a:r>
              <a:r>
                <a:rPr lang="en-US" sz="1603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452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Decode</a:t>
              </a:r>
            </a:p>
          </p:txBody>
        </p:sp>
      </p:grpSp>
      <p:grpSp>
        <p:nvGrpSpPr>
          <p:cNvPr id="331819" name="Group 43"/>
          <p:cNvGrpSpPr>
            <a:grpSpLocks/>
          </p:cNvGrpSpPr>
          <p:nvPr/>
        </p:nvGrpSpPr>
        <p:grpSpPr bwMode="auto">
          <a:xfrm>
            <a:off x="603559" y="3508956"/>
            <a:ext cx="2794380" cy="610731"/>
            <a:chOff x="576" y="1968"/>
            <a:chExt cx="2228" cy="384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1344" y="1968"/>
              <a:ext cx="1453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valE </a:t>
              </a:r>
              <a:r>
                <a:rPr lang="en-US" sz="1603">
                  <a:sym typeface="Symbol" pitchFamily="18" charset="2"/>
                </a:rPr>
                <a:t> valB OP valA</a:t>
              </a: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344" y="2160"/>
              <a:ext cx="1460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Set CC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1344" y="1968"/>
              <a:ext cx="1460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Execute</a:t>
              </a: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602061" y="4128470"/>
            <a:ext cx="2787418" cy="305365"/>
            <a:chOff x="576" y="2352"/>
            <a:chExt cx="2262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494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Memory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602061" y="4451401"/>
            <a:ext cx="2787675" cy="610731"/>
            <a:chOff x="576" y="2544"/>
            <a:chExt cx="2294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515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R[rB] </a:t>
              </a:r>
              <a:r>
                <a:rPr lang="en-US" sz="1603">
                  <a:sym typeface="Symbol" pitchFamily="18" charset="2"/>
                </a:rPr>
                <a:t> valE</a:t>
              </a: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515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52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3"/>
                <a:t>back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603559" y="5062132"/>
            <a:ext cx="2785920" cy="610731"/>
            <a:chOff x="576" y="2928"/>
            <a:chExt cx="2297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529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PC </a:t>
              </a:r>
              <a:r>
                <a:rPr lang="en-US" sz="1603">
                  <a:sym typeface="Symbol" pitchFamily="18" charset="2"/>
                </a:rPr>
                <a:t> valP</a:t>
              </a: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PC update</a:t>
              </a:r>
            </a:p>
          </p:txBody>
        </p:sp>
      </p:grpSp>
      <p:sp>
        <p:nvSpPr>
          <p:cNvPr id="46" name="Text Box 10">
            <a:extLst>
              <a:ext uri="{FF2B5EF4-FFF2-40B4-BE49-F238E27FC236}">
                <a16:creationId xmlns:a16="http://schemas.microsoft.com/office/drawing/2014/main" id="{D88D4EF8-B37F-6D48-A8CE-A8C25BBFA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2" y="1725217"/>
            <a:ext cx="182687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544E687C-77C0-9D43-B7DF-AA05AD82E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2" y="1420417"/>
            <a:ext cx="182687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rmmovq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D(</a:t>
            </a:r>
            <a:r>
              <a:rPr lang="en-US" sz="1600" dirty="0" err="1"/>
              <a:t>rB</a:t>
            </a:r>
            <a:r>
              <a:rPr lang="en-US" sz="1600" dirty="0"/>
              <a:t>)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416B54AC-5F29-524C-BD1D-65CEF8F8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2" y="1725217"/>
            <a:ext cx="1799947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icode:ifun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[PC]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09D37133-71E2-334B-9357-5432C723D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2" y="2030017"/>
            <a:ext cx="1818088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rA:rB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[PC+1]</a:t>
            </a: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EA1EE021-9A34-5646-AE6D-B412D7AC5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2" y="2334817"/>
            <a:ext cx="1795355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valC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[PC+2]</a:t>
            </a:r>
          </a:p>
        </p:txBody>
      </p:sp>
      <p:sp>
        <p:nvSpPr>
          <p:cNvPr id="51" name="Text Box 9">
            <a:extLst>
              <a:ext uri="{FF2B5EF4-FFF2-40B4-BE49-F238E27FC236}">
                <a16:creationId xmlns:a16="http://schemas.microsoft.com/office/drawing/2014/main" id="{4617DB4D-732F-C649-8848-4DE590359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2" y="2639617"/>
            <a:ext cx="1795355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valP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PC+10</a:t>
            </a:r>
          </a:p>
        </p:txBody>
      </p:sp>
      <p:grpSp>
        <p:nvGrpSpPr>
          <p:cNvPr id="57" name="Group 16">
            <a:extLst>
              <a:ext uri="{FF2B5EF4-FFF2-40B4-BE49-F238E27FC236}">
                <a16:creationId xmlns:a16="http://schemas.microsoft.com/office/drawing/2014/main" id="{F6C914FF-DEA7-2541-A946-A1CF1B889B8C}"/>
              </a:ext>
            </a:extLst>
          </p:cNvPr>
          <p:cNvGrpSpPr>
            <a:grpSpLocks/>
          </p:cNvGrpSpPr>
          <p:nvPr/>
        </p:nvGrpSpPr>
        <p:grpSpPr bwMode="auto">
          <a:xfrm>
            <a:off x="3929942" y="2944417"/>
            <a:ext cx="1826870" cy="609600"/>
            <a:chOff x="1344" y="1584"/>
            <a:chExt cx="1776" cy="384"/>
          </a:xfrm>
        </p:grpSpPr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6F2BAA0D-DC36-494D-9AD2-5E0510EA0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864D2DC6-DA00-BD42-8B73-A16C717ED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446FCD8A-2A91-8E4D-B4EA-00E422C78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64" name="Group 23">
            <a:extLst>
              <a:ext uri="{FF2B5EF4-FFF2-40B4-BE49-F238E27FC236}">
                <a16:creationId xmlns:a16="http://schemas.microsoft.com/office/drawing/2014/main" id="{AD8E445C-2053-1F48-ACFA-EFC230A23752}"/>
              </a:ext>
            </a:extLst>
          </p:cNvPr>
          <p:cNvGrpSpPr>
            <a:grpSpLocks/>
          </p:cNvGrpSpPr>
          <p:nvPr/>
        </p:nvGrpSpPr>
        <p:grpSpPr bwMode="auto">
          <a:xfrm>
            <a:off x="3929942" y="3554017"/>
            <a:ext cx="1818088" cy="609600"/>
            <a:chOff x="1344" y="1968"/>
            <a:chExt cx="1776" cy="384"/>
          </a:xfrm>
        </p:grpSpPr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31FEE1AA-2FC8-6A4C-99B9-2897659CB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valC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860E0A06-00F1-A648-891C-F5336B2F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67" name="Text Box 26">
              <a:extLst>
                <a:ext uri="{FF2B5EF4-FFF2-40B4-BE49-F238E27FC236}">
                  <a16:creationId xmlns:a16="http://schemas.microsoft.com/office/drawing/2014/main" id="{091BA529-5866-0942-B58F-D864907D7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sp>
        <p:nvSpPr>
          <p:cNvPr id="72" name="Text Box 31">
            <a:extLst>
              <a:ext uri="{FF2B5EF4-FFF2-40B4-BE49-F238E27FC236}">
                <a16:creationId xmlns:a16="http://schemas.microsoft.com/office/drawing/2014/main" id="{04DAB567-266A-E74A-BBE2-253011826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2" y="4163617"/>
            <a:ext cx="182687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</a:t>
            </a:r>
            <a:r>
              <a:rPr lang="en-US" sz="1600" dirty="0" err="1"/>
              <a:t>valE</a:t>
            </a:r>
            <a:r>
              <a:rPr lang="en-US" sz="1600" dirty="0"/>
              <a:t>]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</a:t>
            </a:r>
            <a:r>
              <a:rPr lang="en-US" sz="1600" dirty="0" err="1"/>
              <a:t>valA</a:t>
            </a:r>
            <a:endParaRPr lang="en-US" sz="1600" dirty="0"/>
          </a:p>
        </p:txBody>
      </p:sp>
      <p:grpSp>
        <p:nvGrpSpPr>
          <p:cNvPr id="75" name="Group 34">
            <a:extLst>
              <a:ext uri="{FF2B5EF4-FFF2-40B4-BE49-F238E27FC236}">
                <a16:creationId xmlns:a16="http://schemas.microsoft.com/office/drawing/2014/main" id="{A0238A54-4799-CA4F-A2F5-37485EFB032A}"/>
              </a:ext>
            </a:extLst>
          </p:cNvPr>
          <p:cNvGrpSpPr>
            <a:grpSpLocks/>
          </p:cNvGrpSpPr>
          <p:nvPr/>
        </p:nvGrpSpPr>
        <p:grpSpPr bwMode="auto">
          <a:xfrm>
            <a:off x="3929942" y="4487114"/>
            <a:ext cx="1818088" cy="609600"/>
            <a:chOff x="1344" y="2544"/>
            <a:chExt cx="1776" cy="384"/>
          </a:xfrm>
        </p:grpSpPr>
        <p:sp>
          <p:nvSpPr>
            <p:cNvPr id="76" name="Text Box 35">
              <a:extLst>
                <a:ext uri="{FF2B5EF4-FFF2-40B4-BE49-F238E27FC236}">
                  <a16:creationId xmlns:a16="http://schemas.microsoft.com/office/drawing/2014/main" id="{0C7B4FE8-E5F4-B24D-9CDC-6A5AEA896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77" name="Text Box 36">
              <a:extLst>
                <a:ext uri="{FF2B5EF4-FFF2-40B4-BE49-F238E27FC236}">
                  <a16:creationId xmlns:a16="http://schemas.microsoft.com/office/drawing/2014/main" id="{BF11385C-4BD3-0141-8427-9F02548FD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78" name="Text Box 37">
              <a:extLst>
                <a:ext uri="{FF2B5EF4-FFF2-40B4-BE49-F238E27FC236}">
                  <a16:creationId xmlns:a16="http://schemas.microsoft.com/office/drawing/2014/main" id="{5E5BDAEF-43BF-BE4B-AB89-932C3D98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sp>
        <p:nvSpPr>
          <p:cNvPr id="83" name="Text Box 42">
            <a:extLst>
              <a:ext uri="{FF2B5EF4-FFF2-40B4-BE49-F238E27FC236}">
                <a16:creationId xmlns:a16="http://schemas.microsoft.com/office/drawing/2014/main" id="{E42FC6F5-7DDF-2647-8093-847A0D7D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2" y="5078017"/>
            <a:ext cx="1826870" cy="594846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 </a:t>
            </a:r>
            <a:r>
              <a:rPr lang="en-US" sz="1600">
                <a:sym typeface="Symbol" pitchFamily="18" charset="2"/>
              </a:rPr>
              <a:t> valP</a:t>
            </a:r>
          </a:p>
        </p:txBody>
      </p:sp>
      <p:sp>
        <p:nvSpPr>
          <p:cNvPr id="86" name="Text Box 4">
            <a:extLst>
              <a:ext uri="{FF2B5EF4-FFF2-40B4-BE49-F238E27FC236}">
                <a16:creationId xmlns:a16="http://schemas.microsoft.com/office/drawing/2014/main" id="{87B69FC5-3BAC-174E-82D8-4ECB5026E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799" y="1440411"/>
            <a:ext cx="182687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popq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endParaRPr lang="en-US" sz="1600" dirty="0"/>
          </a:p>
        </p:txBody>
      </p:sp>
      <p:grpSp>
        <p:nvGrpSpPr>
          <p:cNvPr id="87" name="Group 5">
            <a:extLst>
              <a:ext uri="{FF2B5EF4-FFF2-40B4-BE49-F238E27FC236}">
                <a16:creationId xmlns:a16="http://schemas.microsoft.com/office/drawing/2014/main" id="{59C36AC4-A1A1-E54B-BE05-C0CD91A2535C}"/>
              </a:ext>
            </a:extLst>
          </p:cNvPr>
          <p:cNvGrpSpPr>
            <a:grpSpLocks/>
          </p:cNvGrpSpPr>
          <p:nvPr/>
        </p:nvGrpSpPr>
        <p:grpSpPr bwMode="auto">
          <a:xfrm>
            <a:off x="8535800" y="1745211"/>
            <a:ext cx="1827213" cy="1219200"/>
            <a:chOff x="1344" y="816"/>
            <a:chExt cx="1151" cy="768"/>
          </a:xfrm>
        </p:grpSpPr>
        <p:sp>
          <p:nvSpPr>
            <p:cNvPr id="88" name="Text Box 6">
              <a:extLst>
                <a:ext uri="{FF2B5EF4-FFF2-40B4-BE49-F238E27FC236}">
                  <a16:creationId xmlns:a16="http://schemas.microsoft.com/office/drawing/2014/main" id="{2819583F-BD5C-1B4B-A8E8-8E56DF82C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16"/>
              <a:ext cx="1151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89" name="Text Box 7">
              <a:extLst>
                <a:ext uri="{FF2B5EF4-FFF2-40B4-BE49-F238E27FC236}">
                  <a16:creationId xmlns:a16="http://schemas.microsoft.com/office/drawing/2014/main" id="{68CDE464-CAA8-AD42-9201-9106B6428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08"/>
              <a:ext cx="1151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90" name="Text Box 8">
              <a:extLst>
                <a:ext uri="{FF2B5EF4-FFF2-40B4-BE49-F238E27FC236}">
                  <a16:creationId xmlns:a16="http://schemas.microsoft.com/office/drawing/2014/main" id="{17062AFE-A330-454C-93DD-192EEDCD4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00"/>
              <a:ext cx="1151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91" name="Text Box 9">
              <a:extLst>
                <a:ext uri="{FF2B5EF4-FFF2-40B4-BE49-F238E27FC236}">
                  <a16:creationId xmlns:a16="http://schemas.microsoft.com/office/drawing/2014/main" id="{A395245C-680F-2745-BD3D-2FE1BA4DF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392"/>
              <a:ext cx="1151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92" name="Text Box 10">
              <a:extLst>
                <a:ext uri="{FF2B5EF4-FFF2-40B4-BE49-F238E27FC236}">
                  <a16:creationId xmlns:a16="http://schemas.microsoft.com/office/drawing/2014/main" id="{988EAA32-D007-3542-BCEB-4804B453D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16"/>
              <a:ext cx="1151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DDF04F7-F697-6849-AC32-65057F3953B3}"/>
              </a:ext>
            </a:extLst>
          </p:cNvPr>
          <p:cNvGrpSpPr/>
          <p:nvPr/>
        </p:nvGrpSpPr>
        <p:grpSpPr>
          <a:xfrm>
            <a:off x="8535799" y="2964411"/>
            <a:ext cx="1826870" cy="609600"/>
            <a:chOff x="2133600" y="2514600"/>
            <a:chExt cx="1826870" cy="609600"/>
          </a:xfrm>
        </p:grpSpPr>
        <p:sp>
          <p:nvSpPr>
            <p:cNvPr id="99" name="Text Box 17">
              <a:extLst>
                <a:ext uri="{FF2B5EF4-FFF2-40B4-BE49-F238E27FC236}">
                  <a16:creationId xmlns:a16="http://schemas.microsoft.com/office/drawing/2014/main" id="{A1EE643D-6CB7-2542-9DB6-8C1593C12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182687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valA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100" name="Text Box 18">
              <a:extLst>
                <a:ext uri="{FF2B5EF4-FFF2-40B4-BE49-F238E27FC236}">
                  <a16:creationId xmlns:a16="http://schemas.microsoft.com/office/drawing/2014/main" id="{BFC66BA9-BF36-974B-B55E-09AECA8FE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819400"/>
              <a:ext cx="182687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101" name="Text Box 19">
              <a:extLst>
                <a:ext uri="{FF2B5EF4-FFF2-40B4-BE49-F238E27FC236}">
                  <a16:creationId xmlns:a16="http://schemas.microsoft.com/office/drawing/2014/main" id="{5A3D8DA8-A645-6C43-A1EB-A2B5CC4CC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182687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812AF73-C4BD-9C44-AD30-82BEB16F57F8}"/>
              </a:ext>
            </a:extLst>
          </p:cNvPr>
          <p:cNvGrpSpPr/>
          <p:nvPr/>
        </p:nvGrpSpPr>
        <p:grpSpPr>
          <a:xfrm>
            <a:off x="8535799" y="3574011"/>
            <a:ext cx="1840707" cy="609600"/>
            <a:chOff x="2133600" y="3124200"/>
            <a:chExt cx="1840707" cy="609600"/>
          </a:xfrm>
        </p:grpSpPr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C84F1CD8-A3F8-EC4C-A3E6-64EC9DB79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840707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+ 8</a:t>
              </a:r>
            </a:p>
          </p:txBody>
        </p:sp>
        <p:sp>
          <p:nvSpPr>
            <p:cNvPr id="107" name="Text Box 25">
              <a:extLst>
                <a:ext uri="{FF2B5EF4-FFF2-40B4-BE49-F238E27FC236}">
                  <a16:creationId xmlns:a16="http://schemas.microsoft.com/office/drawing/2014/main" id="{7F4F7B3C-D951-FC4F-B676-6E549EB73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1840707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108" name="Text Box 26">
              <a:extLst>
                <a:ext uri="{FF2B5EF4-FFF2-40B4-BE49-F238E27FC236}">
                  <a16:creationId xmlns:a16="http://schemas.microsoft.com/office/drawing/2014/main" id="{A25FA558-A0D1-5541-8333-0C21D9B16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840707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sp>
        <p:nvSpPr>
          <p:cNvPr id="113" name="Text Box 31">
            <a:extLst>
              <a:ext uri="{FF2B5EF4-FFF2-40B4-BE49-F238E27FC236}">
                <a16:creationId xmlns:a16="http://schemas.microsoft.com/office/drawing/2014/main" id="{008C91B1-FDA0-5640-8469-8B8279F6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799" y="4183611"/>
            <a:ext cx="182687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valM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</a:t>
            </a:r>
            <a:r>
              <a:rPr lang="en-US" sz="1600" dirty="0" err="1"/>
              <a:t>valA</a:t>
            </a:r>
            <a:r>
              <a:rPr lang="en-US" sz="1600" dirty="0"/>
              <a:t>]</a:t>
            </a:r>
          </a:p>
        </p:txBody>
      </p:sp>
      <p:grpSp>
        <p:nvGrpSpPr>
          <p:cNvPr id="116" name="Group 34">
            <a:extLst>
              <a:ext uri="{FF2B5EF4-FFF2-40B4-BE49-F238E27FC236}">
                <a16:creationId xmlns:a16="http://schemas.microsoft.com/office/drawing/2014/main" id="{6A83C1F0-3069-A746-B6FB-41F590F365E8}"/>
              </a:ext>
            </a:extLst>
          </p:cNvPr>
          <p:cNvGrpSpPr>
            <a:grpSpLocks/>
          </p:cNvGrpSpPr>
          <p:nvPr/>
        </p:nvGrpSpPr>
        <p:grpSpPr bwMode="auto">
          <a:xfrm>
            <a:off x="8535799" y="4488411"/>
            <a:ext cx="1841500" cy="609600"/>
            <a:chOff x="1344" y="2544"/>
            <a:chExt cx="1160" cy="384"/>
          </a:xfrm>
        </p:grpSpPr>
        <p:sp>
          <p:nvSpPr>
            <p:cNvPr id="117" name="Text Box 35">
              <a:extLst>
                <a:ext uri="{FF2B5EF4-FFF2-40B4-BE49-F238E27FC236}">
                  <a16:creationId xmlns:a16="http://schemas.microsoft.com/office/drawing/2014/main" id="{326EFA7F-E5A0-1247-B1A2-2C3F21381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1160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</a:t>
              </a:r>
              <a:r>
                <a:rPr lang="en-US" sz="1600" dirty="0">
                  <a:sym typeface="Symbol" pitchFamily="18" charset="2"/>
                </a:rPr>
                <a:t>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118" name="Text Box 36">
              <a:extLst>
                <a:ext uri="{FF2B5EF4-FFF2-40B4-BE49-F238E27FC236}">
                  <a16:creationId xmlns:a16="http://schemas.microsoft.com/office/drawing/2014/main" id="{76ADEEE3-C8C3-B74D-A38F-4AC6EA6FD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151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R[rA]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valM</a:t>
              </a:r>
            </a:p>
          </p:txBody>
        </p:sp>
        <p:sp>
          <p:nvSpPr>
            <p:cNvPr id="119" name="Text Box 37">
              <a:extLst>
                <a:ext uri="{FF2B5EF4-FFF2-40B4-BE49-F238E27FC236}">
                  <a16:creationId xmlns:a16="http://schemas.microsoft.com/office/drawing/2014/main" id="{7E5DD3A3-9649-544C-AAF1-DEC86B688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1145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sp>
        <p:nvSpPr>
          <p:cNvPr id="124" name="Text Box 42">
            <a:extLst>
              <a:ext uri="{FF2B5EF4-FFF2-40B4-BE49-F238E27FC236}">
                <a16:creationId xmlns:a16="http://schemas.microsoft.com/office/drawing/2014/main" id="{44C71C03-FF65-B348-94E9-1DEB0208E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799" y="5098011"/>
            <a:ext cx="1826870" cy="507826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 </a:t>
            </a:r>
            <a:r>
              <a:rPr lang="en-US" sz="1600">
                <a:sym typeface="Symbol" pitchFamily="18" charset="2"/>
              </a:rPr>
              <a:t> valP</a:t>
            </a:r>
          </a:p>
        </p:txBody>
      </p:sp>
      <p:sp>
        <p:nvSpPr>
          <p:cNvPr id="127" name="Text Box 4">
            <a:extLst>
              <a:ext uri="{FF2B5EF4-FFF2-40B4-BE49-F238E27FC236}">
                <a16:creationId xmlns:a16="http://schemas.microsoft.com/office/drawing/2014/main" id="{C7EC04F6-98BD-8748-9B04-98CD19C2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621" y="1440411"/>
            <a:ext cx="1909761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jXX Dest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8D3030-CC57-E44A-A1D5-B2713F46DFD1}"/>
              </a:ext>
            </a:extLst>
          </p:cNvPr>
          <p:cNvGrpSpPr/>
          <p:nvPr/>
        </p:nvGrpSpPr>
        <p:grpSpPr>
          <a:xfrm>
            <a:off x="6457746" y="1738861"/>
            <a:ext cx="1925640" cy="1225550"/>
            <a:chOff x="2117724" y="1289050"/>
            <a:chExt cx="1925640" cy="1225550"/>
          </a:xfrm>
        </p:grpSpPr>
        <p:sp>
          <p:nvSpPr>
            <p:cNvPr id="129" name="Text Box 6">
              <a:extLst>
                <a:ext uri="{FF2B5EF4-FFF2-40B4-BE49-F238E27FC236}">
                  <a16:creationId xmlns:a16="http://schemas.microsoft.com/office/drawing/2014/main" id="{AD50868E-C6BC-7A49-90CB-B1A75A89E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1909764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icode:ifun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1</a:t>
              </a:r>
              <a:r>
                <a:rPr lang="en-US" sz="1600" dirty="0"/>
                <a:t>[PC]</a:t>
              </a:r>
            </a:p>
          </p:txBody>
        </p:sp>
        <p:sp>
          <p:nvSpPr>
            <p:cNvPr id="130" name="Text Box 7">
              <a:extLst>
                <a:ext uri="{FF2B5EF4-FFF2-40B4-BE49-F238E27FC236}">
                  <a16:creationId xmlns:a16="http://schemas.microsoft.com/office/drawing/2014/main" id="{2CDCB74A-3994-5643-A464-BF76B206E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1909764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131" name="Text Box 8">
              <a:extLst>
                <a:ext uri="{FF2B5EF4-FFF2-40B4-BE49-F238E27FC236}">
                  <a16:creationId xmlns:a16="http://schemas.microsoft.com/office/drawing/2014/main" id="{A8340410-9AB1-864A-A1F1-B81E07D3C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1909764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valC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[PC+1]</a:t>
              </a:r>
            </a:p>
          </p:txBody>
        </p:sp>
        <p:sp>
          <p:nvSpPr>
            <p:cNvPr id="132" name="Text Box 9">
              <a:extLst>
                <a:ext uri="{FF2B5EF4-FFF2-40B4-BE49-F238E27FC236}">
                  <a16:creationId xmlns:a16="http://schemas.microsoft.com/office/drawing/2014/main" id="{0567E668-F4C2-3B4D-8DE8-A36712055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1909764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PC+9</a:t>
              </a:r>
            </a:p>
          </p:txBody>
        </p:sp>
        <p:sp>
          <p:nvSpPr>
            <p:cNvPr id="133" name="Text Box 10">
              <a:extLst>
                <a:ext uri="{FF2B5EF4-FFF2-40B4-BE49-F238E27FC236}">
                  <a16:creationId xmlns:a16="http://schemas.microsoft.com/office/drawing/2014/main" id="{F2D3B882-89C2-D74B-A1AE-D7B276F51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724" y="1289050"/>
              <a:ext cx="1925637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139" name="Group 16">
            <a:extLst>
              <a:ext uri="{FF2B5EF4-FFF2-40B4-BE49-F238E27FC236}">
                <a16:creationId xmlns:a16="http://schemas.microsoft.com/office/drawing/2014/main" id="{DB2F6F0B-37B9-714A-9A9C-42FE417CE502}"/>
              </a:ext>
            </a:extLst>
          </p:cNvPr>
          <p:cNvGrpSpPr>
            <a:grpSpLocks/>
          </p:cNvGrpSpPr>
          <p:nvPr/>
        </p:nvGrpSpPr>
        <p:grpSpPr bwMode="auto">
          <a:xfrm>
            <a:off x="6457748" y="2964411"/>
            <a:ext cx="1941513" cy="609600"/>
            <a:chOff x="1334" y="1584"/>
            <a:chExt cx="1223" cy="384"/>
          </a:xfrm>
        </p:grpSpPr>
        <p:sp>
          <p:nvSpPr>
            <p:cNvPr id="140" name="Text Box 17">
              <a:extLst>
                <a:ext uri="{FF2B5EF4-FFF2-40B4-BE49-F238E27FC236}">
                  <a16:creationId xmlns:a16="http://schemas.microsoft.com/office/drawing/2014/main" id="{F3718349-245C-FC49-AF61-8AA7D63B2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1213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141" name="Text Box 18">
              <a:extLst>
                <a:ext uri="{FF2B5EF4-FFF2-40B4-BE49-F238E27FC236}">
                  <a16:creationId xmlns:a16="http://schemas.microsoft.com/office/drawing/2014/main" id="{A5A60345-9626-D84C-AD3A-0F8C2984D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76"/>
              <a:ext cx="1213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142" name="Text Box 19">
              <a:extLst>
                <a:ext uri="{FF2B5EF4-FFF2-40B4-BE49-F238E27FC236}">
                  <a16:creationId xmlns:a16="http://schemas.microsoft.com/office/drawing/2014/main" id="{47409822-9CA4-F945-993E-32C687C0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584"/>
              <a:ext cx="1213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69FD78-855D-D549-B765-8A0FEA98B895}"/>
              </a:ext>
            </a:extLst>
          </p:cNvPr>
          <p:cNvGrpSpPr/>
          <p:nvPr/>
        </p:nvGrpSpPr>
        <p:grpSpPr>
          <a:xfrm>
            <a:off x="6458992" y="3570836"/>
            <a:ext cx="1955496" cy="612775"/>
            <a:chOff x="2118970" y="3121025"/>
            <a:chExt cx="1955496" cy="612775"/>
          </a:xfrm>
        </p:grpSpPr>
        <p:sp>
          <p:nvSpPr>
            <p:cNvPr id="147" name="Text Box 24">
              <a:extLst>
                <a:ext uri="{FF2B5EF4-FFF2-40B4-BE49-F238E27FC236}">
                  <a16:creationId xmlns:a16="http://schemas.microsoft.com/office/drawing/2014/main" id="{307AC576-9657-1344-934F-56FAD68FC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599" y="3124200"/>
              <a:ext cx="1940865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148" name="Text Box 25">
              <a:extLst>
                <a:ext uri="{FF2B5EF4-FFF2-40B4-BE49-F238E27FC236}">
                  <a16:creationId xmlns:a16="http://schemas.microsoft.com/office/drawing/2014/main" id="{3CDDF697-8556-C745-8D40-E9F7F7E2B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1940866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Cnd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Cond</a:t>
              </a:r>
              <a:r>
                <a:rPr lang="en-US" sz="1600" dirty="0"/>
                <a:t>(</a:t>
              </a:r>
              <a:r>
                <a:rPr lang="en-US" sz="1600" dirty="0" err="1"/>
                <a:t>CC,ifun</a:t>
              </a:r>
              <a:r>
                <a:rPr lang="en-US" sz="1600" dirty="0"/>
                <a:t>)</a:t>
              </a:r>
            </a:p>
          </p:txBody>
        </p:sp>
        <p:sp>
          <p:nvSpPr>
            <p:cNvPr id="149" name="Text Box 26">
              <a:extLst>
                <a:ext uri="{FF2B5EF4-FFF2-40B4-BE49-F238E27FC236}">
                  <a16:creationId xmlns:a16="http://schemas.microsoft.com/office/drawing/2014/main" id="{F3A606B9-0408-2E49-9F6B-01A0FFCE7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970" y="3121025"/>
              <a:ext cx="1940865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sp>
        <p:nvSpPr>
          <p:cNvPr id="154" name="Text Box 31">
            <a:extLst>
              <a:ext uri="{FF2B5EF4-FFF2-40B4-BE49-F238E27FC236}">
                <a16:creationId xmlns:a16="http://schemas.microsoft.com/office/drawing/2014/main" id="{053DE9CB-1034-1A42-8AEA-9795C862A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744" y="4180436"/>
            <a:ext cx="1925638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  </a:t>
            </a:r>
          </a:p>
        </p:txBody>
      </p:sp>
      <p:grpSp>
        <p:nvGrpSpPr>
          <p:cNvPr id="157" name="Group 34">
            <a:extLst>
              <a:ext uri="{FF2B5EF4-FFF2-40B4-BE49-F238E27FC236}">
                <a16:creationId xmlns:a16="http://schemas.microsoft.com/office/drawing/2014/main" id="{DF88F4B3-AD28-DB49-86FE-70C2B7E3A922}"/>
              </a:ext>
            </a:extLst>
          </p:cNvPr>
          <p:cNvGrpSpPr>
            <a:grpSpLocks/>
          </p:cNvGrpSpPr>
          <p:nvPr/>
        </p:nvGrpSpPr>
        <p:grpSpPr bwMode="auto">
          <a:xfrm>
            <a:off x="6448222" y="4488411"/>
            <a:ext cx="1951038" cy="609600"/>
            <a:chOff x="1328" y="2544"/>
            <a:chExt cx="1229" cy="384"/>
          </a:xfrm>
        </p:grpSpPr>
        <p:sp>
          <p:nvSpPr>
            <p:cNvPr id="158" name="Text Box 35">
              <a:extLst>
                <a:ext uri="{FF2B5EF4-FFF2-40B4-BE49-F238E27FC236}">
                  <a16:creationId xmlns:a16="http://schemas.microsoft.com/office/drawing/2014/main" id="{3232B7E8-B23E-FA4E-A27D-D1CA4E92A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1213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159" name="Text Box 36">
              <a:extLst>
                <a:ext uri="{FF2B5EF4-FFF2-40B4-BE49-F238E27FC236}">
                  <a16:creationId xmlns:a16="http://schemas.microsoft.com/office/drawing/2014/main" id="{0ACC624F-0BFD-D842-9C5B-086543282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213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160" name="Text Box 37">
              <a:extLst>
                <a:ext uri="{FF2B5EF4-FFF2-40B4-BE49-F238E27FC236}">
                  <a16:creationId xmlns:a16="http://schemas.microsoft.com/office/drawing/2014/main" id="{9A4975C4-54B5-C440-A884-660387554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2544"/>
              <a:ext cx="1213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sp>
        <p:nvSpPr>
          <p:cNvPr id="165" name="Text Box 42">
            <a:extLst>
              <a:ext uri="{FF2B5EF4-FFF2-40B4-BE49-F238E27FC236}">
                <a16:creationId xmlns:a16="http://schemas.microsoft.com/office/drawing/2014/main" id="{8905ED1B-992C-0048-B1C9-328812EFC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993" y="5088830"/>
            <a:ext cx="1940867" cy="537001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PC </a:t>
            </a:r>
            <a:r>
              <a:rPr lang="en-US" sz="1600" dirty="0">
                <a:sym typeface="Symbol" pitchFamily="18" charset="2"/>
              </a:rPr>
              <a:t> </a:t>
            </a:r>
            <a:r>
              <a:rPr lang="en-US" sz="1600" dirty="0" err="1">
                <a:sym typeface="Symbol" pitchFamily="18" charset="2"/>
              </a:rPr>
              <a:t>Cnd</a:t>
            </a:r>
            <a:r>
              <a:rPr lang="en-US" sz="1600" dirty="0">
                <a:sym typeface="Symbol" pitchFamily="18" charset="2"/>
              </a:rPr>
              <a:t> ? </a:t>
            </a:r>
            <a:r>
              <a:rPr lang="en-US" sz="1600" dirty="0" err="1">
                <a:sym typeface="Symbol" pitchFamily="18" charset="2"/>
              </a:rPr>
              <a:t>valC</a:t>
            </a:r>
            <a:r>
              <a:rPr lang="en-US" sz="1600" dirty="0">
                <a:sym typeface="Symbol" pitchFamily="18" charset="2"/>
              </a:rPr>
              <a:t> : </a:t>
            </a:r>
            <a:r>
              <a:rPr lang="en-US" sz="1600" dirty="0" err="1">
                <a:sym typeface="Symbol" pitchFamily="18" charset="2"/>
              </a:rPr>
              <a:t>valP</a:t>
            </a:r>
            <a:endParaRPr lang="en-US" sz="1600" dirty="0">
              <a:sym typeface="Symbol" pitchFamily="18" charset="2"/>
            </a:endParaRPr>
          </a:p>
        </p:txBody>
      </p:sp>
      <p:sp>
        <p:nvSpPr>
          <p:cNvPr id="170" name="Text Box 10">
            <a:extLst>
              <a:ext uri="{FF2B5EF4-FFF2-40B4-BE49-F238E27FC236}">
                <a16:creationId xmlns:a16="http://schemas.microsoft.com/office/drawing/2014/main" id="{DC2BFC14-65A3-DA4D-99EE-00066BC17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118" y="1702687"/>
            <a:ext cx="1827213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134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562" y="201264"/>
            <a:ext cx="10515600" cy="1325563"/>
          </a:xfrm>
        </p:spPr>
        <p:txBody>
          <a:bodyPr/>
          <a:lstStyle/>
          <a:p>
            <a:r>
              <a:rPr lang="en-US" dirty="0"/>
              <a:t>Memory Address</a:t>
            </a:r>
          </a:p>
        </p:txBody>
      </p:sp>
      <p:grpSp>
        <p:nvGrpSpPr>
          <p:cNvPr id="396291" name="Group 3"/>
          <p:cNvGrpSpPr>
            <a:grpSpLocks/>
          </p:cNvGrpSpPr>
          <p:nvPr/>
        </p:nvGrpSpPr>
        <p:grpSpPr bwMode="auto">
          <a:xfrm>
            <a:off x="5702321" y="1215100"/>
            <a:ext cx="5221052" cy="4427800"/>
            <a:chOff x="1008" y="864"/>
            <a:chExt cx="4416" cy="2784"/>
          </a:xfrm>
        </p:grpSpPr>
        <p:sp>
          <p:nvSpPr>
            <p:cNvPr id="396292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</a:t>
              </a:r>
              <a:r>
                <a:rPr lang="en-US" sz="1603" dirty="0" err="1"/>
                <a:t>rB</a:t>
              </a:r>
              <a:endParaRPr lang="en-US" sz="1603" dirty="0"/>
            </a:p>
          </p:txBody>
        </p:sp>
        <p:sp>
          <p:nvSpPr>
            <p:cNvPr id="396293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Memory</a:t>
              </a:r>
            </a:p>
          </p:txBody>
        </p:sp>
        <p:sp>
          <p:nvSpPr>
            <p:cNvPr id="396294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rmmovq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D(</a:t>
              </a:r>
              <a:r>
                <a:rPr lang="en-US" sz="1603" dirty="0" err="1"/>
                <a:t>rB</a:t>
              </a:r>
              <a:r>
                <a:rPr lang="en-US" sz="1603" dirty="0"/>
                <a:t>)</a:t>
              </a:r>
            </a:p>
          </p:txBody>
        </p:sp>
        <p:sp>
          <p:nvSpPr>
            <p:cNvPr id="396295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popq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endParaRPr lang="en-US" sz="1603" dirty="0"/>
            </a:p>
          </p:txBody>
        </p:sp>
        <p:sp>
          <p:nvSpPr>
            <p:cNvPr id="396296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jXX Dest</a:t>
              </a:r>
            </a:p>
          </p:txBody>
        </p:sp>
        <p:sp>
          <p:nvSpPr>
            <p:cNvPr id="396297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call</a:t>
              </a:r>
              <a:r>
                <a:rPr lang="en-US" sz="1603"/>
                <a:t> Dest</a:t>
              </a:r>
            </a:p>
          </p:txBody>
        </p:sp>
        <p:sp>
          <p:nvSpPr>
            <p:cNvPr id="396298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6299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  </a:t>
              </a:r>
            </a:p>
          </p:txBody>
        </p:sp>
        <p:sp>
          <p:nvSpPr>
            <p:cNvPr id="396300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No operation </a:t>
              </a:r>
            </a:p>
          </p:txBody>
        </p:sp>
        <p:grpSp>
          <p:nvGrpSpPr>
            <p:cNvPr id="396301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396302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 dirty="0"/>
                  <a:t> M</a:t>
                </a:r>
                <a:r>
                  <a:rPr lang="en-US" sz="1603" baseline="-25000" dirty="0"/>
                  <a:t>8</a:t>
                </a:r>
                <a:r>
                  <a:rPr lang="en-US" sz="1603" dirty="0"/>
                  <a:t>[</a:t>
                </a:r>
                <a:r>
                  <a:rPr lang="en-US" sz="1603" dirty="0" err="1">
                    <a:solidFill>
                      <a:srgbClr val="FF3300"/>
                    </a:solidFill>
                  </a:rPr>
                  <a:t>valE</a:t>
                </a:r>
                <a:r>
                  <a:rPr lang="en-US" sz="1603" dirty="0"/>
                  <a:t>] </a:t>
                </a:r>
                <a:r>
                  <a:rPr lang="en-US" sz="1603" dirty="0">
                    <a:sym typeface="Symbol" pitchFamily="18" charset="2"/>
                  </a:rPr>
                  <a:t></a:t>
                </a:r>
                <a:r>
                  <a:rPr lang="en-US" sz="1603" dirty="0"/>
                  <a:t> </a:t>
                </a:r>
                <a:r>
                  <a:rPr lang="en-US" sz="1603" dirty="0" err="1"/>
                  <a:t>valA</a:t>
                </a:r>
                <a:endParaRPr lang="en-US" sz="1603" dirty="0"/>
              </a:p>
            </p:txBody>
          </p:sp>
          <p:sp>
            <p:nvSpPr>
              <p:cNvPr id="396303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Memory</a:t>
                </a:r>
              </a:p>
            </p:txBody>
          </p:sp>
          <p:sp>
            <p:nvSpPr>
              <p:cNvPr id="396304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Write value to memory  </a:t>
                </a:r>
              </a:p>
            </p:txBody>
          </p:sp>
        </p:grpSp>
        <p:grpSp>
          <p:nvGrpSpPr>
            <p:cNvPr id="396305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396306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 dirty="0" err="1"/>
                  <a:t>valM</a:t>
                </a:r>
                <a:r>
                  <a:rPr lang="en-US" sz="1603" dirty="0"/>
                  <a:t> </a:t>
                </a:r>
                <a:r>
                  <a:rPr lang="en-US" sz="1603" dirty="0">
                    <a:sym typeface="Symbol" pitchFamily="18" charset="2"/>
                  </a:rPr>
                  <a:t></a:t>
                </a:r>
                <a:r>
                  <a:rPr lang="en-US" sz="1603" dirty="0"/>
                  <a:t> M</a:t>
                </a:r>
                <a:r>
                  <a:rPr lang="en-US" sz="1603" baseline="-25000" dirty="0"/>
                  <a:t>8</a:t>
                </a:r>
                <a:r>
                  <a:rPr lang="en-US" sz="1603" dirty="0"/>
                  <a:t>[</a:t>
                </a:r>
                <a:r>
                  <a:rPr lang="en-US" sz="1603" dirty="0" err="1">
                    <a:solidFill>
                      <a:srgbClr val="FF3300"/>
                    </a:solidFill>
                  </a:rPr>
                  <a:t>valA</a:t>
                </a:r>
                <a:r>
                  <a:rPr lang="en-US" sz="1603" dirty="0"/>
                  <a:t>]</a:t>
                </a:r>
              </a:p>
            </p:txBody>
          </p:sp>
          <p:sp>
            <p:nvSpPr>
              <p:cNvPr id="396307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Memory</a:t>
                </a:r>
              </a:p>
            </p:txBody>
          </p:sp>
          <p:sp>
            <p:nvSpPr>
              <p:cNvPr id="396308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Read from stack </a:t>
                </a:r>
              </a:p>
            </p:txBody>
          </p:sp>
        </p:grpSp>
        <p:grpSp>
          <p:nvGrpSpPr>
            <p:cNvPr id="396309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396310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 dirty="0"/>
                  <a:t>M</a:t>
                </a:r>
                <a:r>
                  <a:rPr lang="en-US" sz="1603" baseline="-25000" dirty="0"/>
                  <a:t>8</a:t>
                </a:r>
                <a:r>
                  <a:rPr lang="en-US" sz="1603" dirty="0"/>
                  <a:t>[</a:t>
                </a:r>
                <a:r>
                  <a:rPr lang="en-US" sz="1603" dirty="0" err="1">
                    <a:solidFill>
                      <a:srgbClr val="FF3300"/>
                    </a:solidFill>
                  </a:rPr>
                  <a:t>valE</a:t>
                </a:r>
                <a:r>
                  <a:rPr lang="en-US" sz="1603" dirty="0"/>
                  <a:t>] </a:t>
                </a:r>
                <a:r>
                  <a:rPr lang="en-US" sz="1603" dirty="0">
                    <a:sym typeface="Symbol" pitchFamily="18" charset="2"/>
                  </a:rPr>
                  <a:t></a:t>
                </a:r>
                <a:r>
                  <a:rPr lang="en-US" sz="1603" dirty="0"/>
                  <a:t> </a:t>
                </a:r>
                <a:r>
                  <a:rPr lang="en-US" sz="1603" dirty="0" err="1"/>
                  <a:t>valP</a:t>
                </a:r>
                <a:r>
                  <a:rPr lang="en-US" sz="1603" dirty="0"/>
                  <a:t> </a:t>
                </a:r>
              </a:p>
            </p:txBody>
          </p:sp>
          <p:sp>
            <p:nvSpPr>
              <p:cNvPr id="396311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Memory</a:t>
                </a:r>
              </a:p>
            </p:txBody>
          </p:sp>
          <p:sp>
            <p:nvSpPr>
              <p:cNvPr id="396312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Write return value on stack </a:t>
                </a:r>
              </a:p>
            </p:txBody>
          </p:sp>
        </p:grpSp>
        <p:grpSp>
          <p:nvGrpSpPr>
            <p:cNvPr id="396313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396314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 dirty="0" err="1"/>
                  <a:t>valM</a:t>
                </a:r>
                <a:r>
                  <a:rPr lang="en-US" sz="1603" dirty="0"/>
                  <a:t> </a:t>
                </a:r>
                <a:r>
                  <a:rPr lang="en-US" sz="1603" dirty="0">
                    <a:sym typeface="Symbol" pitchFamily="18" charset="2"/>
                  </a:rPr>
                  <a:t></a:t>
                </a:r>
                <a:r>
                  <a:rPr lang="en-US" sz="1603" dirty="0"/>
                  <a:t> M</a:t>
                </a:r>
                <a:r>
                  <a:rPr lang="en-US" sz="1603" baseline="-25000" dirty="0"/>
                  <a:t>8</a:t>
                </a:r>
                <a:r>
                  <a:rPr lang="en-US" sz="1603" dirty="0"/>
                  <a:t>[</a:t>
                </a:r>
                <a:r>
                  <a:rPr lang="en-US" sz="1603" dirty="0" err="1">
                    <a:solidFill>
                      <a:srgbClr val="FF3300"/>
                    </a:solidFill>
                  </a:rPr>
                  <a:t>valA</a:t>
                </a:r>
                <a:r>
                  <a:rPr lang="en-US" sz="1603" dirty="0"/>
                  <a:t>]  </a:t>
                </a:r>
              </a:p>
            </p:txBody>
          </p:sp>
          <p:sp>
            <p:nvSpPr>
              <p:cNvPr id="396315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Memory</a:t>
                </a:r>
              </a:p>
            </p:txBody>
          </p:sp>
          <p:sp>
            <p:nvSpPr>
              <p:cNvPr id="396316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Read return address</a:t>
                </a:r>
              </a:p>
            </p:txBody>
          </p:sp>
        </p:grp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Memory</a:t>
              </a:r>
            </a:p>
          </p:txBody>
        </p:sp>
        <p:sp>
          <p:nvSpPr>
            <p:cNvPr id="396318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  </a:t>
              </a:r>
            </a:p>
          </p:txBody>
        </p:sp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No operation </a:t>
              </a:r>
            </a:p>
          </p:txBody>
        </p:sp>
      </p:grp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690588" y="2204991"/>
            <a:ext cx="4474536" cy="255903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3" b="1" dirty="0" err="1">
                <a:latin typeface="Courier New" pitchFamily="49" charset="0"/>
              </a:rPr>
              <a:t>int</a:t>
            </a:r>
            <a:r>
              <a:rPr lang="en-US" sz="1603" b="1" dirty="0">
                <a:latin typeface="Courier New" pitchFamily="49" charset="0"/>
              </a:rPr>
              <a:t> </a:t>
            </a:r>
            <a:r>
              <a:rPr lang="en-US" sz="1603" b="1" dirty="0" err="1">
                <a:latin typeface="Courier New" pitchFamily="49" charset="0"/>
              </a:rPr>
              <a:t>mem_addr</a:t>
            </a:r>
            <a:r>
              <a:rPr lang="en-US" sz="1603" b="1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3" b="1" dirty="0" err="1">
                <a:latin typeface="Courier New" pitchFamily="49" charset="0"/>
              </a:rPr>
              <a:t>icode</a:t>
            </a:r>
            <a:r>
              <a:rPr lang="en-US" sz="1603" b="1" dirty="0">
                <a:latin typeface="Courier New" pitchFamily="49" charset="0"/>
              </a:rPr>
              <a:t> in { IRMMOVQ, IPUSHQ, ICALL, IMRMOVQ } : </a:t>
            </a:r>
            <a:r>
              <a:rPr lang="en-US" sz="1603" b="1" dirty="0" err="1">
                <a:latin typeface="Courier New" pitchFamily="49" charset="0"/>
              </a:rPr>
              <a:t>valE</a:t>
            </a:r>
            <a:r>
              <a:rPr lang="en-US" sz="1603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3" b="1" dirty="0" err="1">
                <a:latin typeface="Courier New" pitchFamily="49" charset="0"/>
              </a:rPr>
              <a:t>icode</a:t>
            </a:r>
            <a:r>
              <a:rPr lang="en-US" sz="1603" b="1" dirty="0">
                <a:latin typeface="Courier New" pitchFamily="49" charset="0"/>
              </a:rPr>
              <a:t> in { IPOPQ, IRET } : </a:t>
            </a:r>
            <a:r>
              <a:rPr lang="en-US" sz="1603" b="1" dirty="0" err="1">
                <a:latin typeface="Courier New" pitchFamily="49" charset="0"/>
              </a:rPr>
              <a:t>valA</a:t>
            </a:r>
            <a:r>
              <a:rPr lang="en-US" sz="1603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# Other instructions don't need address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33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Read</a:t>
            </a:r>
          </a:p>
        </p:txBody>
      </p:sp>
      <p:grpSp>
        <p:nvGrpSpPr>
          <p:cNvPr id="397315" name="Group 3"/>
          <p:cNvGrpSpPr>
            <a:grpSpLocks/>
          </p:cNvGrpSpPr>
          <p:nvPr/>
        </p:nvGrpSpPr>
        <p:grpSpPr bwMode="auto">
          <a:xfrm>
            <a:off x="6415640" y="1310159"/>
            <a:ext cx="4938160" cy="4427800"/>
            <a:chOff x="1008" y="864"/>
            <a:chExt cx="4416" cy="2784"/>
          </a:xfrm>
        </p:grpSpPr>
        <p:sp>
          <p:nvSpPr>
            <p:cNvPr id="397316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</a:t>
              </a:r>
              <a:r>
                <a:rPr lang="en-US" sz="1603" dirty="0" err="1"/>
                <a:t>rB</a:t>
              </a:r>
              <a:endParaRPr lang="en-US" sz="1603" dirty="0"/>
            </a:p>
          </p:txBody>
        </p:sp>
        <p:sp>
          <p:nvSpPr>
            <p:cNvPr id="397317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Memory</a:t>
              </a:r>
            </a:p>
          </p:txBody>
        </p:sp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rmmovq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D(</a:t>
              </a:r>
              <a:r>
                <a:rPr lang="en-US" sz="1603" dirty="0" err="1"/>
                <a:t>rB</a:t>
              </a:r>
              <a:r>
                <a:rPr lang="en-US" sz="1603" dirty="0"/>
                <a:t>)</a:t>
              </a:r>
            </a:p>
          </p:txBody>
        </p:sp>
        <p:sp>
          <p:nvSpPr>
            <p:cNvPr id="397319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popq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endParaRPr lang="en-US" sz="1603" dirty="0"/>
            </a:p>
          </p:txBody>
        </p:sp>
        <p:sp>
          <p:nvSpPr>
            <p:cNvPr id="397320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jXX Dest</a:t>
              </a:r>
            </a:p>
          </p:txBody>
        </p:sp>
        <p:sp>
          <p:nvSpPr>
            <p:cNvPr id="397321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call</a:t>
              </a:r>
              <a:r>
                <a:rPr lang="en-US" sz="1603"/>
                <a:t> Dest</a:t>
              </a:r>
            </a:p>
          </p:txBody>
        </p:sp>
        <p:sp>
          <p:nvSpPr>
            <p:cNvPr id="397322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7323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  </a:t>
              </a:r>
            </a:p>
          </p:txBody>
        </p:sp>
        <p:sp>
          <p:nvSpPr>
            <p:cNvPr id="397324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No operation </a:t>
              </a:r>
            </a:p>
          </p:txBody>
        </p:sp>
        <p:grpSp>
          <p:nvGrpSpPr>
            <p:cNvPr id="397325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397326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 dirty="0"/>
                  <a:t> M</a:t>
                </a:r>
                <a:r>
                  <a:rPr lang="en-US" sz="1603" baseline="-25000" dirty="0"/>
                  <a:t>8</a:t>
                </a:r>
                <a:r>
                  <a:rPr lang="en-US" sz="1603" dirty="0"/>
                  <a:t>[</a:t>
                </a:r>
                <a:r>
                  <a:rPr lang="en-US" sz="1603" dirty="0" err="1"/>
                  <a:t>valE</a:t>
                </a:r>
                <a:r>
                  <a:rPr lang="en-US" sz="1603" dirty="0"/>
                  <a:t>] </a:t>
                </a:r>
                <a:r>
                  <a:rPr lang="en-US" sz="1603" dirty="0">
                    <a:sym typeface="Symbol" pitchFamily="18" charset="2"/>
                  </a:rPr>
                  <a:t></a:t>
                </a:r>
                <a:r>
                  <a:rPr lang="en-US" sz="1603" dirty="0"/>
                  <a:t> </a:t>
                </a:r>
                <a:r>
                  <a:rPr lang="en-US" sz="1603" dirty="0" err="1"/>
                  <a:t>valA</a:t>
                </a:r>
                <a:endParaRPr lang="en-US" sz="1603" dirty="0"/>
              </a:p>
            </p:txBody>
          </p:sp>
          <p:sp>
            <p:nvSpPr>
              <p:cNvPr id="397327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Memory</a:t>
                </a:r>
              </a:p>
            </p:txBody>
          </p:sp>
          <p:sp>
            <p:nvSpPr>
              <p:cNvPr id="397328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Write value to memory  </a:t>
                </a:r>
              </a:p>
            </p:txBody>
          </p:sp>
        </p:grpSp>
        <p:grpSp>
          <p:nvGrpSpPr>
            <p:cNvPr id="397329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397330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 dirty="0" err="1"/>
                  <a:t>valM</a:t>
                </a:r>
                <a:r>
                  <a:rPr lang="en-US" sz="1603" dirty="0"/>
                  <a:t> </a:t>
                </a:r>
                <a:r>
                  <a:rPr lang="en-US" sz="1603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1603" dirty="0">
                    <a:solidFill>
                      <a:srgbClr val="FF3300"/>
                    </a:solidFill>
                  </a:rPr>
                  <a:t> M</a:t>
                </a:r>
                <a:r>
                  <a:rPr lang="en-US" sz="1603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1603" dirty="0"/>
                  <a:t>[</a:t>
                </a:r>
                <a:r>
                  <a:rPr lang="en-US" sz="1603" dirty="0" err="1"/>
                  <a:t>valA</a:t>
                </a:r>
                <a:r>
                  <a:rPr lang="en-US" sz="1603" dirty="0"/>
                  <a:t>]</a:t>
                </a:r>
              </a:p>
            </p:txBody>
          </p:sp>
          <p:sp>
            <p:nvSpPr>
              <p:cNvPr id="397331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Memory</a:t>
                </a:r>
              </a:p>
            </p:txBody>
          </p:sp>
          <p:sp>
            <p:nvSpPr>
              <p:cNvPr id="397332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Read from stack </a:t>
                </a:r>
              </a:p>
            </p:txBody>
          </p:sp>
        </p:grpSp>
        <p:grpSp>
          <p:nvGrpSpPr>
            <p:cNvPr id="397333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397334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 dirty="0"/>
                  <a:t>M</a:t>
                </a:r>
                <a:r>
                  <a:rPr lang="en-US" sz="1603" baseline="-25000" dirty="0"/>
                  <a:t>8</a:t>
                </a:r>
                <a:r>
                  <a:rPr lang="en-US" sz="1603" dirty="0"/>
                  <a:t>[</a:t>
                </a:r>
                <a:r>
                  <a:rPr lang="en-US" sz="1603" dirty="0" err="1"/>
                  <a:t>valE</a:t>
                </a:r>
                <a:r>
                  <a:rPr lang="en-US" sz="1603" dirty="0"/>
                  <a:t>] </a:t>
                </a:r>
                <a:r>
                  <a:rPr lang="en-US" sz="1603" dirty="0">
                    <a:sym typeface="Symbol" pitchFamily="18" charset="2"/>
                  </a:rPr>
                  <a:t></a:t>
                </a:r>
                <a:r>
                  <a:rPr lang="en-US" sz="1603" dirty="0"/>
                  <a:t> </a:t>
                </a:r>
                <a:r>
                  <a:rPr lang="en-US" sz="1603" dirty="0" err="1"/>
                  <a:t>valP</a:t>
                </a:r>
                <a:r>
                  <a:rPr lang="en-US" sz="1603" dirty="0"/>
                  <a:t> </a:t>
                </a:r>
              </a:p>
            </p:txBody>
          </p:sp>
          <p:sp>
            <p:nvSpPr>
              <p:cNvPr id="397335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Memory</a:t>
                </a:r>
              </a:p>
            </p:txBody>
          </p:sp>
          <p:sp>
            <p:nvSpPr>
              <p:cNvPr id="397336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Write return value on stack </a:t>
                </a:r>
              </a:p>
            </p:txBody>
          </p:sp>
        </p:grpSp>
        <p:grpSp>
          <p:nvGrpSpPr>
            <p:cNvPr id="397337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397338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 dirty="0" err="1"/>
                  <a:t>valM</a:t>
                </a:r>
                <a:r>
                  <a:rPr lang="en-US" sz="1603" dirty="0"/>
                  <a:t> </a:t>
                </a:r>
                <a:r>
                  <a:rPr lang="en-US" sz="1603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1603" dirty="0">
                    <a:solidFill>
                      <a:srgbClr val="FF3300"/>
                    </a:solidFill>
                  </a:rPr>
                  <a:t> M</a:t>
                </a:r>
                <a:r>
                  <a:rPr lang="en-US" sz="1603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1603" dirty="0"/>
                  <a:t>[</a:t>
                </a:r>
                <a:r>
                  <a:rPr lang="en-US" sz="1603" dirty="0" err="1"/>
                  <a:t>valA</a:t>
                </a:r>
                <a:r>
                  <a:rPr lang="en-US" sz="1603" dirty="0"/>
                  <a:t>]  </a:t>
                </a:r>
              </a:p>
            </p:txBody>
          </p:sp>
          <p:sp>
            <p:nvSpPr>
              <p:cNvPr id="397339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Memory</a:t>
                </a:r>
              </a:p>
            </p:txBody>
          </p:sp>
          <p:sp>
            <p:nvSpPr>
              <p:cNvPr id="397340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Read return address</a:t>
                </a:r>
              </a:p>
            </p:txBody>
          </p:sp>
        </p:grpSp>
        <p:sp>
          <p:nvSpPr>
            <p:cNvPr id="397341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Memory</a:t>
              </a:r>
            </a:p>
          </p:txBody>
        </p:sp>
        <p:sp>
          <p:nvSpPr>
            <p:cNvPr id="397342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  </a:t>
              </a:r>
            </a:p>
          </p:txBody>
        </p:sp>
        <p:sp>
          <p:nvSpPr>
            <p:cNvPr id="397343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No operation </a:t>
              </a:r>
            </a:p>
          </p:txBody>
        </p:sp>
      </p:grpSp>
      <p:sp>
        <p:nvSpPr>
          <p:cNvPr id="397344" name="Text Box 32"/>
          <p:cNvSpPr txBox="1">
            <a:spLocks noChangeArrowheads="1"/>
          </p:cNvSpPr>
          <p:nvPr/>
        </p:nvSpPr>
        <p:spPr bwMode="auto">
          <a:xfrm>
            <a:off x="909629" y="2145202"/>
            <a:ext cx="4866732" cy="58567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3" b="1" dirty="0" err="1">
                <a:latin typeface="Courier New" pitchFamily="49" charset="0"/>
              </a:rPr>
              <a:t>bool</a:t>
            </a:r>
            <a:r>
              <a:rPr lang="en-US" sz="1603" b="1" dirty="0">
                <a:latin typeface="Courier New" pitchFamily="49" charset="0"/>
              </a:rPr>
              <a:t> </a:t>
            </a:r>
            <a:r>
              <a:rPr lang="en-US" sz="1603" b="1" dirty="0" err="1">
                <a:latin typeface="Courier New" pitchFamily="49" charset="0"/>
              </a:rPr>
              <a:t>mem_read</a:t>
            </a:r>
            <a:r>
              <a:rPr lang="en-US" sz="1603" b="1" dirty="0">
                <a:latin typeface="Courier New" pitchFamily="49" charset="0"/>
              </a:rPr>
              <a:t> = </a:t>
            </a:r>
            <a:r>
              <a:rPr lang="en-US" sz="1603" b="1" dirty="0" err="1">
                <a:latin typeface="Courier New" pitchFamily="49" charset="0"/>
              </a:rPr>
              <a:t>icode</a:t>
            </a:r>
            <a:r>
              <a:rPr lang="en-US" sz="1603" b="1" dirty="0">
                <a:latin typeface="Courier New" pitchFamily="49" charset="0"/>
              </a:rPr>
              <a:t> in { IMRMOVQ, IPOPQ, IRET };</a:t>
            </a:r>
          </a:p>
        </p:txBody>
      </p:sp>
    </p:spTree>
    <p:extLst>
      <p:ext uri="{BB962C8B-B14F-4D97-AF65-F5344CB8AC3E}">
        <p14:creationId xmlns:p14="http://schemas.microsoft.com/office/powerpoint/2010/main" val="240624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Update Logic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9300" y="2099388"/>
            <a:ext cx="5343896" cy="2519265"/>
          </a:xfrm>
        </p:spPr>
        <p:txBody>
          <a:bodyPr/>
          <a:lstStyle/>
          <a:p>
            <a:r>
              <a:rPr lang="en-US" dirty="0"/>
              <a:t>New PC</a:t>
            </a:r>
          </a:p>
          <a:p>
            <a:pPr lvl="1"/>
            <a:r>
              <a:rPr lang="en-US" dirty="0"/>
              <a:t>Select next value of PC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859413" y="1717680"/>
            <a:ext cx="4817721" cy="3187951"/>
            <a:chOff x="1600200" y="4267200"/>
            <a:chExt cx="2895600" cy="190500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600200" y="4953000"/>
              <a:ext cx="28194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New</a:t>
              </a:r>
            </a:p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PC</a:t>
              </a:r>
            </a:p>
          </p:txBody>
        </p:sp>
        <p:sp>
          <p:nvSpPr>
            <p:cNvPr id="21" name="Oval 71"/>
            <p:cNvSpPr>
              <a:spLocks noChangeArrowheads="1"/>
            </p:cNvSpPr>
            <p:nvPr/>
          </p:nvSpPr>
          <p:spPr bwMode="auto">
            <a:xfrm>
              <a:off x="22098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Cnd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6002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23" name="Line 226"/>
            <p:cNvSpPr>
              <a:spLocks noChangeShapeType="1"/>
            </p:cNvSpPr>
            <p:nvPr/>
          </p:nvSpPr>
          <p:spPr bwMode="auto">
            <a:xfrm flipV="1">
              <a:off x="42672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2"/>
            <p:cNvSpPr>
              <a:spLocks noChangeArrowheads="1"/>
            </p:cNvSpPr>
            <p:nvPr/>
          </p:nvSpPr>
          <p:spPr bwMode="auto">
            <a:xfrm>
              <a:off x="28194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25" name="Oval 233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26" name="Oval 250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valM</a:t>
              </a:r>
            </a:p>
          </p:txBody>
        </p:sp>
        <p:sp>
          <p:nvSpPr>
            <p:cNvPr id="27" name="Line 271"/>
            <p:cNvSpPr>
              <a:spLocks noChangeShapeType="1"/>
            </p:cNvSpPr>
            <p:nvPr/>
          </p:nvSpPr>
          <p:spPr bwMode="auto">
            <a:xfrm flipH="1" flipV="1">
              <a:off x="2438400" y="54864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292"/>
            <p:cNvSpPr>
              <a:spLocks noChangeShapeType="1"/>
            </p:cNvSpPr>
            <p:nvPr/>
          </p:nvSpPr>
          <p:spPr bwMode="auto">
            <a:xfrm flipV="1">
              <a:off x="3124200" y="46482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95"/>
            <p:cNvSpPr>
              <a:spLocks noChangeShapeType="1"/>
            </p:cNvSpPr>
            <p:nvPr/>
          </p:nvSpPr>
          <p:spPr bwMode="auto">
            <a:xfrm flipV="1">
              <a:off x="30480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9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00"/>
            <p:cNvSpPr>
              <a:spLocks noChangeArrowheads="1"/>
            </p:cNvSpPr>
            <p:nvPr/>
          </p:nvSpPr>
          <p:spPr bwMode="auto">
            <a:xfrm>
              <a:off x="2895600" y="42672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algn="ctr" defTabSz="916137">
                <a:defRPr/>
              </a:pPr>
              <a:r>
                <a:rPr lang="en-US" sz="1202" kern="0" dirty="0" err="1">
                  <a:solidFill>
                    <a:sysClr val="windowText" lastClr="000000"/>
                  </a:solidFill>
                </a:rPr>
                <a:t>newPC</a:t>
              </a:r>
              <a:endParaRPr lang="en-US" sz="1202" kern="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76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Update</a:t>
            </a:r>
          </a:p>
        </p:txBody>
      </p:sp>
      <p:grpSp>
        <p:nvGrpSpPr>
          <p:cNvPr id="394328" name="Group 88"/>
          <p:cNvGrpSpPr>
            <a:grpSpLocks/>
          </p:cNvGrpSpPr>
          <p:nvPr/>
        </p:nvGrpSpPr>
        <p:grpSpPr bwMode="auto">
          <a:xfrm>
            <a:off x="5947638" y="826550"/>
            <a:ext cx="5531789" cy="4427800"/>
            <a:chOff x="912" y="576"/>
            <a:chExt cx="4416" cy="2784"/>
          </a:xfrm>
        </p:grpSpPr>
        <p:sp>
          <p:nvSpPr>
            <p:cNvPr id="394255" name="Text Box 15"/>
            <p:cNvSpPr txBox="1">
              <a:spLocks noChangeArrowheads="1"/>
            </p:cNvSpPr>
            <p:nvPr/>
          </p:nvSpPr>
          <p:spPr bwMode="auto">
            <a:xfrm>
              <a:off x="1680" y="5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</a:t>
              </a:r>
              <a:r>
                <a:rPr lang="en-US" sz="1603" dirty="0" err="1"/>
                <a:t>rB</a:t>
              </a:r>
              <a:endParaRPr lang="en-US" sz="1603" dirty="0"/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1680" y="10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rmmovq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D(</a:t>
              </a:r>
              <a:r>
                <a:rPr lang="en-US" sz="1603" dirty="0" err="1"/>
                <a:t>rB</a:t>
              </a:r>
              <a:r>
                <a:rPr lang="en-US" sz="1603" dirty="0"/>
                <a:t>)</a:t>
              </a:r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1680" y="15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popq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endParaRPr lang="en-US" sz="1603" dirty="0"/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1680" y="20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jXX Dest</a:t>
              </a:r>
            </a:p>
          </p:txBody>
        </p:sp>
        <p:sp>
          <p:nvSpPr>
            <p:cNvPr id="394263" name="Text Box 23"/>
            <p:cNvSpPr txBox="1">
              <a:spLocks noChangeArrowheads="1"/>
            </p:cNvSpPr>
            <p:nvPr/>
          </p:nvSpPr>
          <p:spPr bwMode="auto">
            <a:xfrm>
              <a:off x="1680" y="24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call</a:t>
              </a:r>
              <a:r>
                <a:rPr lang="en-US" sz="1603"/>
                <a:t> Dest</a:t>
              </a:r>
            </a:p>
          </p:txBody>
        </p:sp>
        <p:sp>
          <p:nvSpPr>
            <p:cNvPr id="394264" name="Text Box 24"/>
            <p:cNvSpPr txBox="1">
              <a:spLocks noChangeArrowheads="1"/>
            </p:cNvSpPr>
            <p:nvPr/>
          </p:nvSpPr>
          <p:spPr bwMode="auto">
            <a:xfrm>
              <a:off x="1680" y="29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94304" name="Group 64"/>
            <p:cNvGrpSpPr>
              <a:grpSpLocks/>
            </p:cNvGrpSpPr>
            <p:nvPr/>
          </p:nvGrpSpPr>
          <p:grpSpPr bwMode="auto">
            <a:xfrm>
              <a:off x="912" y="768"/>
              <a:ext cx="4416" cy="192"/>
              <a:chOff x="576" y="2928"/>
              <a:chExt cx="4416" cy="192"/>
            </a:xfrm>
          </p:grpSpPr>
          <p:sp>
            <p:nvSpPr>
              <p:cNvPr id="394305" name="Text Box 6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</a:t>
                </a:r>
                <a:r>
                  <a:rPr lang="en-US" sz="1603"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06" name="Text Box 6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update</a:t>
                </a:r>
              </a:p>
            </p:txBody>
          </p:sp>
          <p:sp>
            <p:nvSpPr>
              <p:cNvPr id="394307" name="Text Box 6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Update PC</a:t>
                </a:r>
              </a:p>
            </p:txBody>
          </p:sp>
        </p:grpSp>
        <p:grpSp>
          <p:nvGrpSpPr>
            <p:cNvPr id="394308" name="Group 68"/>
            <p:cNvGrpSpPr>
              <a:grpSpLocks/>
            </p:cNvGrpSpPr>
            <p:nvPr/>
          </p:nvGrpSpPr>
          <p:grpSpPr bwMode="auto">
            <a:xfrm>
              <a:off x="912" y="1248"/>
              <a:ext cx="4416" cy="192"/>
              <a:chOff x="576" y="2928"/>
              <a:chExt cx="4416" cy="192"/>
            </a:xfrm>
          </p:grpSpPr>
          <p:sp>
            <p:nvSpPr>
              <p:cNvPr id="394309" name="Text Box 69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</a:t>
                </a:r>
                <a:r>
                  <a:rPr lang="en-US" sz="1603"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10" name="Text Box 70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update</a:t>
                </a:r>
              </a:p>
            </p:txBody>
          </p:sp>
          <p:sp>
            <p:nvSpPr>
              <p:cNvPr id="394311" name="Text Box 71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Update PC</a:t>
                </a:r>
              </a:p>
            </p:txBody>
          </p:sp>
        </p:grpSp>
        <p:grpSp>
          <p:nvGrpSpPr>
            <p:cNvPr id="394312" name="Group 72"/>
            <p:cNvGrpSpPr>
              <a:grpSpLocks/>
            </p:cNvGrpSpPr>
            <p:nvPr/>
          </p:nvGrpSpPr>
          <p:grpSpPr bwMode="auto">
            <a:xfrm>
              <a:off x="912" y="1728"/>
              <a:ext cx="4416" cy="192"/>
              <a:chOff x="576" y="2928"/>
              <a:chExt cx="4416" cy="192"/>
            </a:xfrm>
          </p:grpSpPr>
          <p:sp>
            <p:nvSpPr>
              <p:cNvPr id="394313" name="Text Box 73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</a:t>
                </a:r>
                <a:r>
                  <a:rPr lang="en-US" sz="1603"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14" name="Text Box 74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update</a:t>
                </a:r>
              </a:p>
            </p:txBody>
          </p:sp>
          <p:sp>
            <p:nvSpPr>
              <p:cNvPr id="394315" name="Text Box 75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Update PC</a:t>
                </a:r>
              </a:p>
            </p:txBody>
          </p:sp>
        </p:grpSp>
        <p:grpSp>
          <p:nvGrpSpPr>
            <p:cNvPr id="394316" name="Group 76"/>
            <p:cNvGrpSpPr>
              <a:grpSpLocks/>
            </p:cNvGrpSpPr>
            <p:nvPr/>
          </p:nvGrpSpPr>
          <p:grpSpPr bwMode="auto">
            <a:xfrm>
              <a:off x="912" y="2208"/>
              <a:ext cx="4416" cy="192"/>
              <a:chOff x="576" y="2928"/>
              <a:chExt cx="4416" cy="192"/>
            </a:xfrm>
          </p:grpSpPr>
          <p:sp>
            <p:nvSpPr>
              <p:cNvPr id="394317" name="Text Box 77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 dirty="0"/>
                  <a:t>PC </a:t>
                </a:r>
                <a:r>
                  <a:rPr lang="en-US" sz="1603" dirty="0">
                    <a:sym typeface="Symbol" pitchFamily="18" charset="2"/>
                  </a:rPr>
                  <a:t> </a:t>
                </a:r>
                <a:r>
                  <a:rPr lang="en-US" sz="1603" dirty="0" err="1">
                    <a:sym typeface="Symbol" pitchFamily="18" charset="2"/>
                  </a:rPr>
                  <a:t>Cnd</a:t>
                </a:r>
                <a:r>
                  <a:rPr lang="en-US" sz="1603" dirty="0">
                    <a:sym typeface="Symbol" pitchFamily="18" charset="2"/>
                  </a:rPr>
                  <a:t> ? </a:t>
                </a:r>
                <a:r>
                  <a:rPr lang="en-US" sz="1603" dirty="0" err="1">
                    <a:sym typeface="Symbol" pitchFamily="18" charset="2"/>
                  </a:rPr>
                  <a:t>valC</a:t>
                </a:r>
                <a:r>
                  <a:rPr lang="en-US" sz="1603" dirty="0">
                    <a:sym typeface="Symbol" pitchFamily="18" charset="2"/>
                  </a:rPr>
                  <a:t> : </a:t>
                </a:r>
                <a:r>
                  <a:rPr lang="en-US" sz="1603" dirty="0" err="1">
                    <a:sym typeface="Symbol" pitchFamily="18" charset="2"/>
                  </a:rPr>
                  <a:t>valP</a:t>
                </a:r>
                <a:endParaRPr lang="en-US" sz="1603" dirty="0">
                  <a:sym typeface="Symbol" pitchFamily="18" charset="2"/>
                </a:endParaRPr>
              </a:p>
            </p:txBody>
          </p:sp>
          <p:sp>
            <p:nvSpPr>
              <p:cNvPr id="394318" name="Text Box 78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update</a:t>
                </a:r>
              </a:p>
            </p:txBody>
          </p:sp>
          <p:sp>
            <p:nvSpPr>
              <p:cNvPr id="394319" name="Text Box 79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Update PC</a:t>
                </a:r>
              </a:p>
            </p:txBody>
          </p:sp>
        </p:grpSp>
        <p:grpSp>
          <p:nvGrpSpPr>
            <p:cNvPr id="394320" name="Group 80"/>
            <p:cNvGrpSpPr>
              <a:grpSpLocks/>
            </p:cNvGrpSpPr>
            <p:nvPr/>
          </p:nvGrpSpPr>
          <p:grpSpPr bwMode="auto">
            <a:xfrm>
              <a:off x="912" y="2688"/>
              <a:ext cx="4416" cy="192"/>
              <a:chOff x="576" y="2928"/>
              <a:chExt cx="4416" cy="192"/>
            </a:xfrm>
          </p:grpSpPr>
          <p:sp>
            <p:nvSpPr>
              <p:cNvPr id="394321" name="Text Box 81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</a:t>
                </a:r>
                <a:r>
                  <a:rPr lang="en-US" sz="1603">
                    <a:sym typeface="Symbol" pitchFamily="18" charset="2"/>
                  </a:rPr>
                  <a:t> valC</a:t>
                </a:r>
              </a:p>
            </p:txBody>
          </p:sp>
          <p:sp>
            <p:nvSpPr>
              <p:cNvPr id="394322" name="Text Box 82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update</a:t>
                </a:r>
              </a:p>
            </p:txBody>
          </p:sp>
          <p:sp>
            <p:nvSpPr>
              <p:cNvPr id="394323" name="Text Box 83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Set PC to destination</a:t>
                </a:r>
              </a:p>
            </p:txBody>
          </p:sp>
        </p:grpSp>
        <p:grpSp>
          <p:nvGrpSpPr>
            <p:cNvPr id="394324" name="Group 84"/>
            <p:cNvGrpSpPr>
              <a:grpSpLocks/>
            </p:cNvGrpSpPr>
            <p:nvPr/>
          </p:nvGrpSpPr>
          <p:grpSpPr bwMode="auto">
            <a:xfrm>
              <a:off x="912" y="3168"/>
              <a:ext cx="4416" cy="192"/>
              <a:chOff x="576" y="2928"/>
              <a:chExt cx="4416" cy="192"/>
            </a:xfrm>
          </p:grpSpPr>
          <p:sp>
            <p:nvSpPr>
              <p:cNvPr id="394325" name="Text Box 8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</a:t>
                </a:r>
                <a:r>
                  <a:rPr lang="en-US" sz="1603">
                    <a:sym typeface="Symbol" pitchFamily="18" charset="2"/>
                  </a:rPr>
                  <a:t> valM</a:t>
                </a:r>
              </a:p>
            </p:txBody>
          </p:sp>
          <p:sp>
            <p:nvSpPr>
              <p:cNvPr id="394326" name="Text Box 8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805" rIns="45805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PC update</a:t>
                </a:r>
              </a:p>
            </p:txBody>
          </p:sp>
          <p:sp>
            <p:nvSpPr>
              <p:cNvPr id="394327" name="Text Box 8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805" rIns="45805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3"/>
                  <a:t>Set PC to return address</a:t>
                </a:r>
              </a:p>
            </p:txBody>
          </p:sp>
        </p:grpSp>
      </p:grpSp>
      <p:sp>
        <p:nvSpPr>
          <p:cNvPr id="394329" name="Text Box 89"/>
          <p:cNvSpPr txBox="1">
            <a:spLocks noChangeArrowheads="1"/>
          </p:cNvSpPr>
          <p:nvPr/>
        </p:nvSpPr>
        <p:spPr bwMode="auto">
          <a:xfrm>
            <a:off x="712573" y="2613217"/>
            <a:ext cx="5195534" cy="157235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3" b="1" dirty="0" err="1">
                <a:latin typeface="Courier New" pitchFamily="49" charset="0"/>
              </a:rPr>
              <a:t>int</a:t>
            </a:r>
            <a:r>
              <a:rPr lang="en-US" sz="1603" b="1" dirty="0">
                <a:latin typeface="Courier New" pitchFamily="49" charset="0"/>
              </a:rPr>
              <a:t> </a:t>
            </a:r>
            <a:r>
              <a:rPr lang="en-US" sz="1603" b="1" dirty="0" err="1">
                <a:latin typeface="Courier New" pitchFamily="49" charset="0"/>
              </a:rPr>
              <a:t>new_pc</a:t>
            </a:r>
            <a:r>
              <a:rPr lang="en-US" sz="1603" b="1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	</a:t>
            </a:r>
            <a:r>
              <a:rPr lang="en-US" sz="1603" b="1" dirty="0" err="1">
                <a:latin typeface="Courier New" pitchFamily="49" charset="0"/>
              </a:rPr>
              <a:t>icode</a:t>
            </a:r>
            <a:r>
              <a:rPr lang="en-US" sz="1603" b="1" dirty="0">
                <a:latin typeface="Courier New" pitchFamily="49" charset="0"/>
              </a:rPr>
              <a:t> == ICALL : </a:t>
            </a:r>
            <a:r>
              <a:rPr lang="en-US" sz="1603" b="1" dirty="0" err="1">
                <a:latin typeface="Courier New" pitchFamily="49" charset="0"/>
              </a:rPr>
              <a:t>valC</a:t>
            </a:r>
            <a:r>
              <a:rPr lang="en-US" sz="1603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	</a:t>
            </a:r>
            <a:r>
              <a:rPr lang="en-US" sz="1603" b="1" dirty="0" err="1">
                <a:latin typeface="Courier New" pitchFamily="49" charset="0"/>
              </a:rPr>
              <a:t>icode</a:t>
            </a:r>
            <a:r>
              <a:rPr lang="en-US" sz="1603" b="1" dirty="0">
                <a:latin typeface="Courier New" pitchFamily="49" charset="0"/>
              </a:rPr>
              <a:t> == IJXX &amp;&amp; </a:t>
            </a:r>
            <a:r>
              <a:rPr lang="en-US" sz="1603" b="1" dirty="0" err="1">
                <a:latin typeface="Courier New" pitchFamily="49" charset="0"/>
              </a:rPr>
              <a:t>Cnd</a:t>
            </a:r>
            <a:r>
              <a:rPr lang="en-US" sz="1603" b="1" dirty="0">
                <a:latin typeface="Courier New" pitchFamily="49" charset="0"/>
              </a:rPr>
              <a:t> : </a:t>
            </a:r>
            <a:r>
              <a:rPr lang="en-US" sz="1603" b="1" dirty="0" err="1">
                <a:latin typeface="Courier New" pitchFamily="49" charset="0"/>
              </a:rPr>
              <a:t>valC</a:t>
            </a:r>
            <a:r>
              <a:rPr lang="en-US" sz="1603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	</a:t>
            </a:r>
            <a:r>
              <a:rPr lang="en-US" sz="1603" b="1" dirty="0" err="1">
                <a:latin typeface="Courier New" pitchFamily="49" charset="0"/>
              </a:rPr>
              <a:t>icode</a:t>
            </a:r>
            <a:r>
              <a:rPr lang="en-US" sz="1603" b="1" dirty="0">
                <a:latin typeface="Courier New" pitchFamily="49" charset="0"/>
              </a:rPr>
              <a:t> == IRET : </a:t>
            </a:r>
            <a:r>
              <a:rPr lang="en-US" sz="1603" b="1" dirty="0" err="1">
                <a:latin typeface="Courier New" pitchFamily="49" charset="0"/>
              </a:rPr>
              <a:t>valM</a:t>
            </a:r>
            <a:r>
              <a:rPr lang="en-US" sz="1603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	1 : </a:t>
            </a:r>
            <a:r>
              <a:rPr lang="en-US" sz="1603" b="1" dirty="0" err="1">
                <a:latin typeface="Courier New" pitchFamily="49" charset="0"/>
              </a:rPr>
              <a:t>valP</a:t>
            </a:r>
            <a:r>
              <a:rPr lang="en-US" sz="1603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3" b="1" dirty="0"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31793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Operation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5044" y="1221462"/>
            <a:ext cx="3867963" cy="5223022"/>
          </a:xfrm>
        </p:spPr>
        <p:txBody>
          <a:bodyPr/>
          <a:lstStyle/>
          <a:p>
            <a:r>
              <a:rPr lang="en-US" dirty="0"/>
              <a:t>State</a:t>
            </a:r>
          </a:p>
          <a:p>
            <a:pPr lvl="1"/>
            <a:r>
              <a:rPr lang="en-US" dirty="0"/>
              <a:t>PC register</a:t>
            </a:r>
          </a:p>
          <a:p>
            <a:pPr lvl="1"/>
            <a:r>
              <a:rPr lang="en-US" dirty="0"/>
              <a:t>Cond. Code register</a:t>
            </a:r>
          </a:p>
          <a:p>
            <a:pPr lvl="1"/>
            <a:r>
              <a:rPr lang="en-US" dirty="0"/>
              <a:t>Data memory</a:t>
            </a:r>
          </a:p>
          <a:p>
            <a:pPr lvl="1"/>
            <a:r>
              <a:rPr lang="en-US" dirty="0"/>
              <a:t>Register file</a:t>
            </a:r>
          </a:p>
          <a:p>
            <a:pPr lvl="1">
              <a:buFont typeface="Wingdings" pitchFamily="2" charset="2"/>
              <a:buNone/>
            </a:pPr>
            <a:r>
              <a:rPr lang="en-US" i="1" dirty="0"/>
              <a:t>All updated as clock rises</a:t>
            </a:r>
          </a:p>
          <a:p>
            <a:r>
              <a:rPr lang="en-US" dirty="0"/>
              <a:t>Combinational Logic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Control logic</a:t>
            </a:r>
          </a:p>
          <a:p>
            <a:pPr lvl="1"/>
            <a:r>
              <a:rPr lang="en-US" dirty="0"/>
              <a:t>Memory reads</a:t>
            </a:r>
          </a:p>
          <a:p>
            <a:pPr lvl="2"/>
            <a:r>
              <a:rPr lang="en-US" dirty="0"/>
              <a:t>Instruction memory</a:t>
            </a:r>
          </a:p>
          <a:p>
            <a:pPr lvl="2"/>
            <a:r>
              <a:rPr lang="en-US" dirty="0"/>
              <a:t>Register file</a:t>
            </a:r>
          </a:p>
          <a:p>
            <a:pPr lvl="2"/>
            <a:r>
              <a:rPr lang="en-US" dirty="0"/>
              <a:t>Data memory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55273" y="1749490"/>
            <a:ext cx="3435362" cy="3740727"/>
            <a:chOff x="609600" y="4343400"/>
            <a:chExt cx="3429000" cy="3733800"/>
          </a:xfrm>
        </p:grpSpPr>
        <p:sp>
          <p:nvSpPr>
            <p:cNvPr id="27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8048" anchorCtr="1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Combinational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logic</a:t>
              </a:r>
            </a:p>
          </p:txBody>
        </p:sp>
        <p:sp>
          <p:nvSpPr>
            <p:cNvPr id="28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29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Data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memory</a:t>
              </a: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Register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file</a:t>
              </a:r>
            </a:p>
            <a:p>
              <a:pPr defTabSz="916137">
                <a:defRPr/>
              </a:pP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2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  <a:endParaRPr lang="en-US" sz="1403" kern="0" dirty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40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</a:p>
          </p:txBody>
        </p:sp>
        <p:sp>
          <p:nvSpPr>
            <p:cNvPr id="41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</a:rPr>
                <a:t>CC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</a:p>
          </p:txBody>
        </p:sp>
        <p:sp>
          <p:nvSpPr>
            <p:cNvPr id="42" name="Text Box 368"/>
            <p:cNvSpPr txBox="1">
              <a:spLocks noChangeArrowheads="1"/>
            </p:cNvSpPr>
            <p:nvPr/>
          </p:nvSpPr>
          <p:spPr bwMode="auto">
            <a:xfrm>
              <a:off x="2237725" y="60198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Read</a:t>
              </a:r>
            </a:p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43" name="Text Box 369"/>
            <p:cNvSpPr txBox="1">
              <a:spLocks noChangeArrowheads="1"/>
            </p:cNvSpPr>
            <p:nvPr/>
          </p:nvSpPr>
          <p:spPr bwMode="auto">
            <a:xfrm>
              <a:off x="3457726" y="60198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Write</a:t>
              </a:r>
            </a:p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grpSp>
          <p:nvGrpSpPr>
            <p:cNvPr id="44" name="Group 453"/>
            <p:cNvGrpSpPr>
              <a:grpSpLocks/>
            </p:cNvGrpSpPr>
            <p:nvPr/>
          </p:nvGrpSpPr>
          <p:grpSpPr bwMode="auto">
            <a:xfrm>
              <a:off x="2238375" y="4724400"/>
              <a:ext cx="1644650" cy="215900"/>
              <a:chOff x="4050" y="2976"/>
              <a:chExt cx="1036" cy="136"/>
            </a:xfrm>
          </p:grpSpPr>
          <p:sp>
            <p:nvSpPr>
              <p:cNvPr id="45" name="Text Box 454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46" name="Text Box 455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36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230949" y="566546"/>
            <a:ext cx="4277392" cy="1228369"/>
          </a:xfrm>
        </p:spPr>
        <p:txBody>
          <a:bodyPr>
            <a:normAutofit/>
          </a:bodyPr>
          <a:lstStyle/>
          <a:p>
            <a:r>
              <a:rPr lang="en-US" dirty="0"/>
              <a:t>SEQ Operation #2</a:t>
            </a:r>
          </a:p>
        </p:txBody>
      </p:sp>
      <p:sp>
        <p:nvSpPr>
          <p:cNvPr id="371746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6484069" y="3129996"/>
            <a:ext cx="3638939" cy="3314488"/>
          </a:xfrm>
        </p:spPr>
        <p:txBody>
          <a:bodyPr/>
          <a:lstStyle/>
          <a:p>
            <a:pPr lvl="1"/>
            <a:r>
              <a:rPr lang="en-US" dirty="0"/>
              <a:t>state set according to second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starting to react to state changes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340148" y="222663"/>
            <a:ext cx="5954627" cy="2137558"/>
            <a:chOff x="762000" y="928688"/>
            <a:chExt cx="7162800" cy="2881312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0x014: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addq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,%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   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0x016:   je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dest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0x01f: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rmmovq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%rbx,0(%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0x00a: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irmovq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$0x200,%rdx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0x000: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irmovq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$0x100,%rbx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 dirty="0">
                  <a:solidFill>
                    <a:srgbClr val="000000"/>
                  </a:solidFill>
                </a:rPr>
                <a:t>Cycle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</a:rPr>
                <a:t>Clock</a:t>
              </a: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 dirty="0">
                  <a:solidFill>
                    <a:srgbClr val="000000"/>
                  </a:solidFill>
                  <a:latin typeface="Wingdings 2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7470145" y="146321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grpSp>
        <p:nvGrpSpPr>
          <p:cNvPr id="84" name="Group 83"/>
          <p:cNvGrpSpPr/>
          <p:nvPr/>
        </p:nvGrpSpPr>
        <p:grpSpPr>
          <a:xfrm>
            <a:off x="2584297" y="2512904"/>
            <a:ext cx="3435362" cy="3740727"/>
            <a:chOff x="609600" y="4343400"/>
            <a:chExt cx="3429000" cy="3733800"/>
          </a:xfrm>
        </p:grpSpPr>
        <p:sp>
          <p:nvSpPr>
            <p:cNvPr id="85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8048" anchorCtr="1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Combinational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logic</a:t>
              </a:r>
            </a:p>
          </p:txBody>
        </p:sp>
        <p:sp>
          <p:nvSpPr>
            <p:cNvPr id="86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87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Data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memory</a:t>
              </a:r>
            </a:p>
          </p:txBody>
        </p:sp>
        <p:sp>
          <p:nvSpPr>
            <p:cNvPr id="97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Register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file</a:t>
              </a:r>
            </a:p>
            <a:p>
              <a:pPr defTabSz="916137">
                <a:defRPr/>
              </a:pP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2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  <a:endParaRPr lang="en-US" sz="1403" kern="0" dirty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98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</a:p>
          </p:txBody>
        </p:sp>
        <p:sp>
          <p:nvSpPr>
            <p:cNvPr id="99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</a:rPr>
                <a:t>CC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</a:p>
          </p:txBody>
        </p:sp>
        <p:sp>
          <p:nvSpPr>
            <p:cNvPr id="100" name="Text Box 368"/>
            <p:cNvSpPr txBox="1">
              <a:spLocks noChangeArrowheads="1"/>
            </p:cNvSpPr>
            <p:nvPr/>
          </p:nvSpPr>
          <p:spPr bwMode="auto">
            <a:xfrm>
              <a:off x="2237725" y="60198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Read</a:t>
              </a:r>
            </a:p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101" name="Text Box 369"/>
            <p:cNvSpPr txBox="1">
              <a:spLocks noChangeArrowheads="1"/>
            </p:cNvSpPr>
            <p:nvPr/>
          </p:nvSpPr>
          <p:spPr bwMode="auto">
            <a:xfrm>
              <a:off x="3457726" y="60198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Write</a:t>
              </a:r>
            </a:p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grpSp>
          <p:nvGrpSpPr>
            <p:cNvPr id="102" name="Group 453"/>
            <p:cNvGrpSpPr>
              <a:grpSpLocks/>
            </p:cNvGrpSpPr>
            <p:nvPr/>
          </p:nvGrpSpPr>
          <p:grpSpPr bwMode="auto">
            <a:xfrm>
              <a:off x="2238375" y="4724400"/>
              <a:ext cx="1644650" cy="215900"/>
              <a:chOff x="4050" y="2976"/>
              <a:chExt cx="1036" cy="136"/>
            </a:xfrm>
          </p:grpSpPr>
          <p:sp>
            <p:nvSpPr>
              <p:cNvPr id="103" name="Text Box 454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104" name="Text Box 455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764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Line 4"/>
          <p:cNvSpPr>
            <a:spLocks noChangeShapeType="1"/>
          </p:cNvSpPr>
          <p:nvPr/>
        </p:nvSpPr>
        <p:spPr bwMode="auto">
          <a:xfrm>
            <a:off x="8309900" y="69980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301099" y="453924"/>
            <a:ext cx="4229077" cy="1325088"/>
          </a:xfrm>
        </p:spPr>
        <p:txBody>
          <a:bodyPr>
            <a:normAutofit/>
          </a:bodyPr>
          <a:lstStyle/>
          <a:p>
            <a:r>
              <a:rPr lang="en-US" dirty="0"/>
              <a:t>SEQ Operation #3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78703" y="3129996"/>
            <a:ext cx="3944304" cy="3314488"/>
          </a:xfrm>
        </p:spPr>
        <p:txBody>
          <a:bodyPr/>
          <a:lstStyle/>
          <a:p>
            <a:pPr lvl="1"/>
            <a:r>
              <a:rPr lang="en-US" dirty="0"/>
              <a:t>state set according to second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generates results for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/>
              <a:t> instruction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84297" y="2512904"/>
            <a:ext cx="4014942" cy="3740727"/>
            <a:chOff x="4800600" y="4343400"/>
            <a:chExt cx="4007507" cy="3733800"/>
          </a:xfrm>
        </p:grpSpPr>
        <p:sp>
          <p:nvSpPr>
            <p:cNvPr id="8" name="AutoShape 372"/>
            <p:cNvSpPr>
              <a:spLocks noChangeArrowheads="1"/>
            </p:cNvSpPr>
            <p:nvPr/>
          </p:nvSpPr>
          <p:spPr bwMode="auto">
            <a:xfrm>
              <a:off x="4800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8048" anchorCtr="1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Combinational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logic</a:t>
              </a:r>
            </a:p>
          </p:txBody>
        </p:sp>
        <p:sp>
          <p:nvSpPr>
            <p:cNvPr id="9" name="AutoShape 373"/>
            <p:cNvSpPr>
              <a:spLocks noChangeArrowheads="1"/>
            </p:cNvSpPr>
            <p:nvPr/>
          </p:nvSpPr>
          <p:spPr bwMode="auto">
            <a:xfrm>
              <a:off x="5105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10" name="Rectangle 374"/>
            <p:cNvSpPr>
              <a:spLocks noChangeArrowheads="1"/>
            </p:cNvSpPr>
            <p:nvPr/>
          </p:nvSpPr>
          <p:spPr bwMode="auto">
            <a:xfrm rot="5400000" flipV="1">
              <a:off x="7847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AutoShape 375"/>
            <p:cNvSpPr>
              <a:spLocks noChangeArrowheads="1"/>
            </p:cNvSpPr>
            <p:nvPr/>
          </p:nvSpPr>
          <p:spPr bwMode="auto">
            <a:xfrm>
              <a:off x="6400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utoShape 376"/>
            <p:cNvSpPr>
              <a:spLocks noChangeArrowheads="1"/>
            </p:cNvSpPr>
            <p:nvPr/>
          </p:nvSpPr>
          <p:spPr bwMode="auto">
            <a:xfrm flipH="1">
              <a:off x="6400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AutoShape 377"/>
            <p:cNvSpPr>
              <a:spLocks noChangeArrowheads="1"/>
            </p:cNvSpPr>
            <p:nvPr/>
          </p:nvSpPr>
          <p:spPr bwMode="auto">
            <a:xfrm>
              <a:off x="6400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AutoShape 378"/>
            <p:cNvSpPr>
              <a:spLocks noChangeArrowheads="1"/>
            </p:cNvSpPr>
            <p:nvPr/>
          </p:nvSpPr>
          <p:spPr bwMode="auto">
            <a:xfrm flipH="1">
              <a:off x="6400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utoShape 379"/>
            <p:cNvSpPr>
              <a:spLocks noChangeArrowheads="1"/>
            </p:cNvSpPr>
            <p:nvPr/>
          </p:nvSpPr>
          <p:spPr bwMode="auto">
            <a:xfrm rot="5400000" flipH="1">
              <a:off x="5410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AutoShape 380"/>
            <p:cNvSpPr>
              <a:spLocks noChangeArrowheads="1"/>
            </p:cNvSpPr>
            <p:nvPr/>
          </p:nvSpPr>
          <p:spPr bwMode="auto">
            <a:xfrm rot="5400000" flipH="1">
              <a:off x="5410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utoShape 381"/>
            <p:cNvSpPr>
              <a:spLocks noChangeArrowheads="1"/>
            </p:cNvSpPr>
            <p:nvPr/>
          </p:nvSpPr>
          <p:spPr bwMode="auto">
            <a:xfrm rot="5400000" flipH="1">
              <a:off x="5486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382"/>
            <p:cNvSpPr>
              <a:spLocks/>
            </p:cNvSpPr>
            <p:nvPr/>
          </p:nvSpPr>
          <p:spPr bwMode="auto">
            <a:xfrm>
              <a:off x="6019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383"/>
            <p:cNvSpPr>
              <a:spLocks noChangeArrowheads="1"/>
            </p:cNvSpPr>
            <p:nvPr/>
          </p:nvSpPr>
          <p:spPr bwMode="auto">
            <a:xfrm>
              <a:off x="6705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Data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0" name="Rectangle 384"/>
            <p:cNvSpPr>
              <a:spLocks noChangeArrowheads="1"/>
            </p:cNvSpPr>
            <p:nvPr/>
          </p:nvSpPr>
          <p:spPr bwMode="auto">
            <a:xfrm>
              <a:off x="6705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Register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file</a:t>
              </a:r>
            </a:p>
            <a:p>
              <a:pPr defTabSz="916137">
                <a:defRPr/>
              </a:pP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2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</a:p>
          </p:txBody>
        </p:sp>
        <p:sp>
          <p:nvSpPr>
            <p:cNvPr id="21" name="Rectangle 385"/>
            <p:cNvSpPr>
              <a:spLocks noChangeArrowheads="1"/>
            </p:cNvSpPr>
            <p:nvPr/>
          </p:nvSpPr>
          <p:spPr bwMode="auto">
            <a:xfrm>
              <a:off x="5257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  <a:endParaRPr lang="en-US" sz="105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386"/>
            <p:cNvSpPr>
              <a:spLocks noChangeArrowheads="1"/>
            </p:cNvSpPr>
            <p:nvPr/>
          </p:nvSpPr>
          <p:spPr bwMode="auto">
            <a:xfrm>
              <a:off x="5257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</a:rPr>
                <a:t>CC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Box 387"/>
            <p:cNvSpPr txBox="1">
              <a:spLocks noChangeArrowheads="1"/>
            </p:cNvSpPr>
            <p:nvPr/>
          </p:nvSpPr>
          <p:spPr bwMode="auto">
            <a:xfrm>
              <a:off x="6428725" y="60198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Read</a:t>
              </a:r>
            </a:p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4" name="Text Box 388"/>
            <p:cNvSpPr txBox="1">
              <a:spLocks noChangeArrowheads="1"/>
            </p:cNvSpPr>
            <p:nvPr/>
          </p:nvSpPr>
          <p:spPr bwMode="auto">
            <a:xfrm>
              <a:off x="7648726" y="60198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Write</a:t>
              </a:r>
            </a:p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5" name="Rectangle 437"/>
            <p:cNvSpPr>
              <a:spLocks noChangeArrowheads="1"/>
            </p:cNvSpPr>
            <p:nvPr/>
          </p:nvSpPr>
          <p:spPr bwMode="auto">
            <a:xfrm>
              <a:off x="6038098" y="7497763"/>
              <a:ext cx="6079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charset="0"/>
                </a:rPr>
                <a:t>0x016</a:t>
              </a:r>
            </a:p>
          </p:txBody>
        </p:sp>
        <p:sp>
          <p:nvSpPr>
            <p:cNvPr id="26" name="Rectangle 439"/>
            <p:cNvSpPr>
              <a:spLocks noChangeArrowheads="1"/>
            </p:cNvSpPr>
            <p:nvPr/>
          </p:nvSpPr>
          <p:spPr bwMode="auto">
            <a:xfrm>
              <a:off x="5666640" y="6096000"/>
              <a:ext cx="507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Courier New" charset="0"/>
                </a:rPr>
                <a:t>000</a:t>
              </a:r>
            </a:p>
          </p:txBody>
        </p:sp>
        <p:sp>
          <p:nvSpPr>
            <p:cNvPr id="27" name="Rectangle 442"/>
            <p:cNvSpPr>
              <a:spLocks noChangeArrowheads="1"/>
            </p:cNvSpPr>
            <p:nvPr/>
          </p:nvSpPr>
          <p:spPr bwMode="auto">
            <a:xfrm>
              <a:off x="8219419" y="6446838"/>
              <a:ext cx="588688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charset="0"/>
                </a:rPr>
                <a:t>%</a:t>
              </a:r>
              <a:r>
                <a:rPr lang="en-US" sz="105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endParaRPr lang="en-US" sz="1052" kern="0" dirty="0">
                <a:solidFill>
                  <a:sysClr val="windowText" lastClr="000000"/>
                </a:solidFill>
                <a:latin typeface="Courier New" charset="0"/>
              </a:endParaRPr>
            </a:p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charset="0"/>
                </a:rPr>
                <a:t>&lt;--</a:t>
              </a:r>
            </a:p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charset="0"/>
                </a:rPr>
                <a:t>0x300</a:t>
              </a:r>
            </a:p>
          </p:txBody>
        </p:sp>
        <p:grpSp>
          <p:nvGrpSpPr>
            <p:cNvPr id="28" name="Group 452"/>
            <p:cNvGrpSpPr>
              <a:grpSpLocks/>
            </p:cNvGrpSpPr>
            <p:nvPr/>
          </p:nvGrpSpPr>
          <p:grpSpPr bwMode="auto">
            <a:xfrm>
              <a:off x="6429375" y="4724400"/>
              <a:ext cx="1644650" cy="215900"/>
              <a:chOff x="4050" y="2976"/>
              <a:chExt cx="1036" cy="136"/>
            </a:xfrm>
          </p:grpSpPr>
          <p:sp>
            <p:nvSpPr>
              <p:cNvPr id="29" name="Text Box 450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30" name="Text Box 451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340148" y="222663"/>
            <a:ext cx="5954627" cy="2137558"/>
            <a:chOff x="762000" y="928688"/>
            <a:chExt cx="7162800" cy="2881312"/>
          </a:xfrm>
        </p:grpSpPr>
        <p:sp>
          <p:nvSpPr>
            <p:cNvPr id="5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0x014: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addq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,%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   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5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0x016:   je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dest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5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0x01f: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rmmovq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%rbx,0(%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5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3:</a:t>
              </a:r>
            </a:p>
          </p:txBody>
        </p:sp>
        <p:sp>
          <p:nvSpPr>
            <p:cNvPr id="6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4:</a:t>
              </a:r>
            </a:p>
          </p:txBody>
        </p:sp>
        <p:sp>
          <p:nvSpPr>
            <p:cNvPr id="6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5:</a:t>
              </a:r>
            </a:p>
          </p:txBody>
        </p:sp>
        <p:sp>
          <p:nvSpPr>
            <p:cNvPr id="6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0x00a: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irmovq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$0x200,%rdx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&lt;-- 0x200</a:t>
              </a:r>
            </a:p>
          </p:txBody>
        </p:sp>
        <p:sp>
          <p:nvSpPr>
            <p:cNvPr id="6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2:</a:t>
              </a:r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0x000: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irmovq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$0x100,%rbx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&lt;-- 0x100</a:t>
              </a:r>
            </a:p>
          </p:txBody>
        </p:sp>
        <p:sp>
          <p:nvSpPr>
            <p:cNvPr id="6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 dirty="0">
                  <a:solidFill>
                    <a:srgbClr val="000000"/>
                  </a:solidFill>
                </a:rPr>
                <a:t>Cycle 1:</a:t>
              </a:r>
            </a:p>
          </p:txBody>
        </p:sp>
        <p:sp>
          <p:nvSpPr>
            <p:cNvPr id="6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</a:rPr>
                <a:t>Clock</a:t>
              </a:r>
            </a:p>
          </p:txBody>
        </p:sp>
        <p:sp>
          <p:nvSpPr>
            <p:cNvPr id="6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1</a:t>
              </a:r>
            </a:p>
          </p:txBody>
        </p:sp>
        <p:sp>
          <p:nvSpPr>
            <p:cNvPr id="6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j</a:t>
              </a:r>
            </a:p>
          </p:txBody>
        </p:sp>
        <p:sp>
          <p:nvSpPr>
            <p:cNvPr id="7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 dirty="0">
                  <a:solidFill>
                    <a:srgbClr val="000000"/>
                  </a:solidFill>
                  <a:latin typeface="Wingdings 2" charset="0"/>
                </a:rPr>
                <a:t>l</a:t>
              </a:r>
            </a:p>
          </p:txBody>
        </p:sp>
        <p:sp>
          <p:nvSpPr>
            <p:cNvPr id="7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m</a:t>
              </a:r>
            </a:p>
          </p:txBody>
        </p:sp>
        <p:sp>
          <p:nvSpPr>
            <p:cNvPr id="7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k</a:t>
              </a:r>
            </a:p>
          </p:txBody>
        </p:sp>
        <p:sp>
          <p:nvSpPr>
            <p:cNvPr id="8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2</a:t>
              </a:r>
            </a:p>
          </p:txBody>
        </p:sp>
        <p:sp>
          <p:nvSpPr>
            <p:cNvPr id="8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3</a:t>
              </a:r>
            </a:p>
          </p:txBody>
        </p:sp>
        <p:sp>
          <p:nvSpPr>
            <p:cNvPr id="8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4</a:t>
              </a:r>
            </a:p>
          </p:txBody>
        </p:sp>
        <p:grpSp>
          <p:nvGrpSpPr>
            <p:cNvPr id="8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8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2610" y="8779258"/>
            <a:ext cx="3435362" cy="3740727"/>
            <a:chOff x="609600" y="8763000"/>
            <a:chExt cx="3429000" cy="3733800"/>
          </a:xfrm>
        </p:grpSpPr>
        <p:sp>
          <p:nvSpPr>
            <p:cNvPr id="94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95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96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7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8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9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0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1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2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3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4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05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06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107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08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109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10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111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112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13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285293" y="8931941"/>
            <a:ext cx="3435362" cy="3740727"/>
            <a:chOff x="609600" y="8763000"/>
            <a:chExt cx="3429000" cy="3733800"/>
          </a:xfrm>
        </p:grpSpPr>
        <p:sp>
          <p:nvSpPr>
            <p:cNvPr id="115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116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17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8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9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20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21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22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23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24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25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26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27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128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29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130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31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132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133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34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2437976" y="9084623"/>
            <a:ext cx="3435362" cy="3740727"/>
            <a:chOff x="609600" y="8763000"/>
            <a:chExt cx="3429000" cy="3733800"/>
          </a:xfrm>
        </p:grpSpPr>
        <p:sp>
          <p:nvSpPr>
            <p:cNvPr id="136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137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38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9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40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41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42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43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44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45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46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47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48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149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50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151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52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153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154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55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>
            <a:off x="2590659" y="9237306"/>
            <a:ext cx="3435362" cy="3740727"/>
            <a:chOff x="609600" y="8763000"/>
            <a:chExt cx="3429000" cy="3733800"/>
          </a:xfrm>
        </p:grpSpPr>
        <p:sp>
          <p:nvSpPr>
            <p:cNvPr id="157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158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59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60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61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62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63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64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65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66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67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68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69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170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71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172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73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174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175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76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743341" y="9389989"/>
            <a:ext cx="3435362" cy="3740727"/>
            <a:chOff x="609600" y="8763000"/>
            <a:chExt cx="3429000" cy="3733800"/>
          </a:xfrm>
        </p:grpSpPr>
        <p:sp>
          <p:nvSpPr>
            <p:cNvPr id="178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179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80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81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82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83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84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85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86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87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88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89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90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191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92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193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94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195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196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97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2896024" y="9542672"/>
            <a:ext cx="3435362" cy="3740727"/>
            <a:chOff x="609600" y="8763000"/>
            <a:chExt cx="3429000" cy="3733800"/>
          </a:xfrm>
        </p:grpSpPr>
        <p:sp>
          <p:nvSpPr>
            <p:cNvPr id="199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200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201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02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03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04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05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06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07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08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09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210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11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212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213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214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215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216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217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218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3048707" y="9695354"/>
            <a:ext cx="3435362" cy="3740727"/>
            <a:chOff x="609600" y="8763000"/>
            <a:chExt cx="3429000" cy="3733800"/>
          </a:xfrm>
        </p:grpSpPr>
        <p:sp>
          <p:nvSpPr>
            <p:cNvPr id="241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242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243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44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45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46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47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48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49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50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51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252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53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254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255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256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257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258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259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260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3201390" y="9848037"/>
            <a:ext cx="3435362" cy="3740727"/>
            <a:chOff x="609600" y="8763000"/>
            <a:chExt cx="3429000" cy="3733800"/>
          </a:xfrm>
        </p:grpSpPr>
        <p:sp>
          <p:nvSpPr>
            <p:cNvPr id="262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263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264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65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66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67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68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69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70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71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72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273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74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275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276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277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278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279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280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281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282" name="Group 281"/>
          <p:cNvGrpSpPr/>
          <p:nvPr/>
        </p:nvGrpSpPr>
        <p:grpSpPr>
          <a:xfrm>
            <a:off x="3354072" y="10000720"/>
            <a:ext cx="3435362" cy="3740727"/>
            <a:chOff x="609600" y="8763000"/>
            <a:chExt cx="3429000" cy="3733800"/>
          </a:xfrm>
        </p:grpSpPr>
        <p:sp>
          <p:nvSpPr>
            <p:cNvPr id="283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284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285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86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87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88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89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90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91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92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293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294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95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296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297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298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299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300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301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302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231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8462583" y="69980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205190" y="611050"/>
            <a:ext cx="4177812" cy="1191561"/>
          </a:xfrm>
        </p:spPr>
        <p:txBody>
          <a:bodyPr>
            <a:normAutofit/>
          </a:bodyPr>
          <a:lstStyle/>
          <a:p>
            <a:r>
              <a:rPr lang="en-US" dirty="0"/>
              <a:t>SEQ Operation #4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42117" y="3129996"/>
            <a:ext cx="3180891" cy="3314488"/>
          </a:xfrm>
        </p:spPr>
        <p:txBody>
          <a:bodyPr/>
          <a:lstStyle/>
          <a:p>
            <a:pPr lvl="1"/>
            <a:r>
              <a:rPr lang="en-US" dirty="0"/>
              <a:t>state set according to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starting to react to state changes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340148" y="222663"/>
            <a:ext cx="5954627" cy="2137558"/>
            <a:chOff x="762000" y="928688"/>
            <a:chExt cx="7162800" cy="2881312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0x014: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addq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,%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   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0x016:   je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dest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0x01f: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rmmovq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%rbx,0(%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0x00a: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irmovq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$0x200,%rdx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0x000: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irmovq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$0x100,%rbx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 dirty="0">
                  <a:solidFill>
                    <a:srgbClr val="000000"/>
                  </a:solidFill>
                </a:rPr>
                <a:t>Cycle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</a:rPr>
                <a:t>Clock</a:t>
              </a: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 dirty="0">
                  <a:solidFill>
                    <a:srgbClr val="000000"/>
                  </a:solidFill>
                  <a:latin typeface="Wingdings 2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132610" y="8779258"/>
            <a:ext cx="3435362" cy="3740727"/>
            <a:chOff x="609600" y="8763000"/>
            <a:chExt cx="3429000" cy="3733800"/>
          </a:xfrm>
        </p:grpSpPr>
        <p:sp>
          <p:nvSpPr>
            <p:cNvPr id="44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83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84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85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86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87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88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89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0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1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2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93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94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95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96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97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98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99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100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01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2285293" y="8931941"/>
            <a:ext cx="3435362" cy="3740727"/>
            <a:chOff x="609600" y="8763000"/>
            <a:chExt cx="3429000" cy="3733800"/>
          </a:xfrm>
        </p:grpSpPr>
        <p:sp>
          <p:nvSpPr>
            <p:cNvPr id="103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104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05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6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7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8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9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0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1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2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3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14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15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116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17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118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19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120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121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22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437976" y="9084623"/>
            <a:ext cx="3435362" cy="3740727"/>
            <a:chOff x="609600" y="8763000"/>
            <a:chExt cx="3429000" cy="3733800"/>
          </a:xfrm>
        </p:grpSpPr>
        <p:sp>
          <p:nvSpPr>
            <p:cNvPr id="124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125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26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27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28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29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0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1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2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3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4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35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36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137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38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139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40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141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142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43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2590659" y="9237306"/>
            <a:ext cx="3435362" cy="3740727"/>
            <a:chOff x="609600" y="8763000"/>
            <a:chExt cx="3429000" cy="3733800"/>
          </a:xfrm>
        </p:grpSpPr>
        <p:sp>
          <p:nvSpPr>
            <p:cNvPr id="145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146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47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48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49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50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51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52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53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54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55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56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57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158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59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</a:p>
          </p:txBody>
        </p:sp>
        <p:sp>
          <p:nvSpPr>
            <p:cNvPr id="160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61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grpSp>
          <p:nvGrpSpPr>
            <p:cNvPr id="162" name="Group 459"/>
            <p:cNvGrpSpPr>
              <a:grpSpLocks/>
            </p:cNvGrpSpPr>
            <p:nvPr/>
          </p:nvGrpSpPr>
          <p:grpSpPr bwMode="auto">
            <a:xfrm>
              <a:off x="2209800" y="9128135"/>
              <a:ext cx="1704975" cy="246063"/>
              <a:chOff x="4032" y="2976"/>
              <a:chExt cx="1074" cy="155"/>
            </a:xfrm>
          </p:grpSpPr>
          <p:sp>
            <p:nvSpPr>
              <p:cNvPr id="163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64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2584297" y="2512904"/>
            <a:ext cx="3435362" cy="3740727"/>
            <a:chOff x="609600" y="8763000"/>
            <a:chExt cx="3429000" cy="3733800"/>
          </a:xfrm>
        </p:grpSpPr>
        <p:sp>
          <p:nvSpPr>
            <p:cNvPr id="229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8048" anchorCtr="1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Combinational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logic</a:t>
              </a:r>
            </a:p>
          </p:txBody>
        </p:sp>
        <p:sp>
          <p:nvSpPr>
            <p:cNvPr id="230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231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Data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41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Register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file</a:t>
              </a:r>
            </a:p>
            <a:p>
              <a:pPr defTabSz="916137">
                <a:defRPr/>
              </a:pP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2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242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0x016</a:t>
              </a:r>
              <a:endParaRPr lang="en-US" sz="105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</a:rPr>
                <a:t>CC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Courier New" pitchFamily="49" charset="0"/>
                </a:rPr>
                <a:t>000</a:t>
              </a:r>
            </a:p>
          </p:txBody>
        </p:sp>
        <p:sp>
          <p:nvSpPr>
            <p:cNvPr id="244" name="Text Box 405"/>
            <p:cNvSpPr txBox="1">
              <a:spLocks noChangeArrowheads="1"/>
            </p:cNvSpPr>
            <p:nvPr/>
          </p:nvSpPr>
          <p:spPr bwMode="auto">
            <a:xfrm>
              <a:off x="2237725" y="104394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Read</a:t>
              </a:r>
            </a:p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45" name="Text Box 406"/>
            <p:cNvSpPr txBox="1">
              <a:spLocks noChangeArrowheads="1"/>
            </p:cNvSpPr>
            <p:nvPr/>
          </p:nvSpPr>
          <p:spPr bwMode="auto">
            <a:xfrm>
              <a:off x="3457726" y="104394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Write</a:t>
              </a:r>
            </a:p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grpSp>
          <p:nvGrpSpPr>
            <p:cNvPr id="246" name="Group 459"/>
            <p:cNvGrpSpPr>
              <a:grpSpLocks/>
            </p:cNvGrpSpPr>
            <p:nvPr/>
          </p:nvGrpSpPr>
          <p:grpSpPr bwMode="auto">
            <a:xfrm>
              <a:off x="2238375" y="9128125"/>
              <a:ext cx="1644650" cy="215900"/>
              <a:chOff x="4050" y="2976"/>
              <a:chExt cx="1036" cy="136"/>
            </a:xfrm>
          </p:grpSpPr>
          <p:sp>
            <p:nvSpPr>
              <p:cNvPr id="247" name="Text Box 460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248" name="Text Box 461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97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183793" y="549095"/>
            <a:ext cx="4312351" cy="1384951"/>
          </a:xfrm>
        </p:spPr>
        <p:txBody>
          <a:bodyPr>
            <a:normAutofit/>
          </a:bodyPr>
          <a:lstStyle/>
          <a:p>
            <a:r>
              <a:rPr lang="en-US" dirty="0"/>
              <a:t>SEQ Operation #5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42117" y="3129996"/>
            <a:ext cx="3180891" cy="3314488"/>
          </a:xfrm>
        </p:spPr>
        <p:txBody>
          <a:bodyPr/>
          <a:lstStyle/>
          <a:p>
            <a:pPr lvl="1"/>
            <a:r>
              <a:rPr lang="en-US" dirty="0"/>
              <a:t>state set according to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generates results for </a:t>
            </a:r>
            <a:r>
              <a:rPr lang="en-US" dirty="0">
                <a:latin typeface="Courier New" pitchFamily="49" charset="0"/>
              </a:rPr>
              <a:t>je</a:t>
            </a:r>
            <a:r>
              <a:rPr lang="en-US" dirty="0"/>
              <a:t> instruction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340148" y="222663"/>
            <a:ext cx="5954627" cy="2137558"/>
            <a:chOff x="762000" y="928688"/>
            <a:chExt cx="7162800" cy="2881312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0x014: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addq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,%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   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0x016:   je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dest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0x01f: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rmmovq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%rbx,0(%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0x00a: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irmovq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$0x200,%rdx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rdx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>
                  <a:solidFill>
                    <a:srgbClr val="000000"/>
                  </a:solidFill>
                </a:rPr>
                <a:t>Cycle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0x000:   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irmovq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$0x100,%rbx  # %</a:t>
              </a:r>
              <a:r>
                <a:rPr lang="en-US" sz="1102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r>
                <a:rPr lang="en-US" sz="1102" kern="0" dirty="0">
                  <a:solidFill>
                    <a:sysClr val="windowText" lastClr="000000"/>
                  </a:solidFill>
                  <a:latin typeface="Courier New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6137" eaLnBrk="1" hangingPunct="1">
                <a:defRPr/>
              </a:pPr>
              <a:r>
                <a:rPr lang="en-US" sz="1002" kern="0" dirty="0">
                  <a:solidFill>
                    <a:srgbClr val="000000"/>
                  </a:solidFill>
                </a:rPr>
                <a:t>Cycle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6137">
                <a:defRPr/>
              </a:pPr>
              <a:r>
                <a:rPr lang="en-US" sz="1102" kern="0" dirty="0">
                  <a:solidFill>
                    <a:sysClr val="windowText" lastClr="000000"/>
                  </a:solidFill>
                </a:rPr>
                <a:t>Clock</a:t>
              </a: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 dirty="0">
                  <a:solidFill>
                    <a:srgbClr val="000000"/>
                  </a:solidFill>
                  <a:latin typeface="Wingdings 2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1102" kern="0">
                  <a:solidFill>
                    <a:srgbClr val="000000"/>
                  </a:solidFill>
                  <a:latin typeface="Wingdings 2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902" kern="0" dirty="0">
                  <a:solidFill>
                    <a:srgbClr val="000000"/>
                  </a:solidFill>
                </a:rPr>
                <a:t>Cycle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defTabSz="916137">
                  <a:defRPr/>
                </a:pPr>
                <a:endParaRPr lang="en-US" sz="110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6137">
                <a:defRPr/>
              </a:pPr>
              <a:endParaRPr lang="en-US" sz="110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9302338" y="0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805" rIns="45805" anchor="ctr">
            <a:spAutoFit/>
          </a:bodyPr>
          <a:lstStyle/>
          <a:p>
            <a:endParaRPr lang="en-US" sz="1803"/>
          </a:p>
        </p:txBody>
      </p:sp>
      <p:grpSp>
        <p:nvGrpSpPr>
          <p:cNvPr id="83" name="Group 82"/>
          <p:cNvGrpSpPr/>
          <p:nvPr/>
        </p:nvGrpSpPr>
        <p:grpSpPr>
          <a:xfrm>
            <a:off x="6331386" y="8779258"/>
            <a:ext cx="3435362" cy="3740727"/>
            <a:chOff x="4800600" y="8763000"/>
            <a:chExt cx="3429000" cy="3733800"/>
          </a:xfrm>
        </p:grpSpPr>
        <p:sp>
          <p:nvSpPr>
            <p:cNvPr id="84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85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86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87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88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89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0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1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2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3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94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95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96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  <a:endParaRPr lang="en-US" sz="1803" dirty="0">
                <a:latin typeface="Helvetica" pitchFamily="34" charset="0"/>
              </a:endParaRPr>
            </a:p>
          </p:txBody>
        </p:sp>
        <p:sp>
          <p:nvSpPr>
            <p:cNvPr id="97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98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99" name="Text Box 423"/>
            <p:cNvSpPr txBox="1">
              <a:spLocks noChangeArrowheads="1"/>
            </p:cNvSpPr>
            <p:nvPr/>
          </p:nvSpPr>
          <p:spPr bwMode="auto">
            <a:xfrm>
              <a:off x="6398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00" name="Text Box 424"/>
            <p:cNvSpPr txBox="1">
              <a:spLocks noChangeArrowheads="1"/>
            </p:cNvSpPr>
            <p:nvPr/>
          </p:nvSpPr>
          <p:spPr bwMode="auto">
            <a:xfrm>
              <a:off x="7620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/>
                <a:t>ports</a:t>
              </a:r>
            </a:p>
          </p:txBody>
        </p:sp>
        <p:sp>
          <p:nvSpPr>
            <p:cNvPr id="101" name="Rectangle 438"/>
            <p:cNvSpPr>
              <a:spLocks noChangeArrowheads="1"/>
            </p:cNvSpPr>
            <p:nvPr/>
          </p:nvSpPr>
          <p:spPr bwMode="auto">
            <a:xfrm>
              <a:off x="6018859" y="11917363"/>
              <a:ext cx="6464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2" dirty="0">
                  <a:latin typeface="Courier New" charset="0"/>
                </a:rPr>
                <a:t>0x01f</a:t>
              </a:r>
            </a:p>
          </p:txBody>
        </p:sp>
        <p:grpSp>
          <p:nvGrpSpPr>
            <p:cNvPr id="102" name="Group 456"/>
            <p:cNvGrpSpPr>
              <a:grpSpLocks/>
            </p:cNvGrpSpPr>
            <p:nvPr/>
          </p:nvGrpSpPr>
          <p:grpSpPr bwMode="auto">
            <a:xfrm>
              <a:off x="6400800" y="9128135"/>
              <a:ext cx="1704975" cy="246063"/>
              <a:chOff x="4032" y="2976"/>
              <a:chExt cx="1074" cy="155"/>
            </a:xfrm>
          </p:grpSpPr>
          <p:sp>
            <p:nvSpPr>
              <p:cNvPr id="103" name="Text Box 457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04" name="Text Box 458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84069" y="8931941"/>
            <a:ext cx="3435362" cy="3740727"/>
            <a:chOff x="4800600" y="8763000"/>
            <a:chExt cx="3429000" cy="3733800"/>
          </a:xfrm>
        </p:grpSpPr>
        <p:sp>
          <p:nvSpPr>
            <p:cNvPr id="106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107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08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09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0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1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2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3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4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5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16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17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18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  <a:endParaRPr lang="en-US" sz="1803" dirty="0">
                <a:latin typeface="Helvetica" pitchFamily="34" charset="0"/>
              </a:endParaRPr>
            </a:p>
          </p:txBody>
        </p:sp>
        <p:sp>
          <p:nvSpPr>
            <p:cNvPr id="119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20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21" name="Text Box 423"/>
            <p:cNvSpPr txBox="1">
              <a:spLocks noChangeArrowheads="1"/>
            </p:cNvSpPr>
            <p:nvPr/>
          </p:nvSpPr>
          <p:spPr bwMode="auto">
            <a:xfrm>
              <a:off x="6398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22" name="Text Box 424"/>
            <p:cNvSpPr txBox="1">
              <a:spLocks noChangeArrowheads="1"/>
            </p:cNvSpPr>
            <p:nvPr/>
          </p:nvSpPr>
          <p:spPr bwMode="auto">
            <a:xfrm>
              <a:off x="7620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/>
                <a:t>ports</a:t>
              </a:r>
            </a:p>
          </p:txBody>
        </p:sp>
        <p:sp>
          <p:nvSpPr>
            <p:cNvPr id="123" name="Rectangle 438"/>
            <p:cNvSpPr>
              <a:spLocks noChangeArrowheads="1"/>
            </p:cNvSpPr>
            <p:nvPr/>
          </p:nvSpPr>
          <p:spPr bwMode="auto">
            <a:xfrm>
              <a:off x="6018859" y="11917363"/>
              <a:ext cx="6464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2" dirty="0">
                  <a:latin typeface="Courier New" charset="0"/>
                </a:rPr>
                <a:t>0x01f</a:t>
              </a:r>
            </a:p>
          </p:txBody>
        </p:sp>
        <p:grpSp>
          <p:nvGrpSpPr>
            <p:cNvPr id="124" name="Group 456"/>
            <p:cNvGrpSpPr>
              <a:grpSpLocks/>
            </p:cNvGrpSpPr>
            <p:nvPr/>
          </p:nvGrpSpPr>
          <p:grpSpPr bwMode="auto">
            <a:xfrm>
              <a:off x="6400800" y="9128135"/>
              <a:ext cx="1704975" cy="246063"/>
              <a:chOff x="4032" y="2976"/>
              <a:chExt cx="1074" cy="155"/>
            </a:xfrm>
          </p:grpSpPr>
          <p:sp>
            <p:nvSpPr>
              <p:cNvPr id="125" name="Text Box 457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26" name="Text Box 458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6636751" y="9084623"/>
            <a:ext cx="3435362" cy="3740727"/>
            <a:chOff x="4800600" y="8763000"/>
            <a:chExt cx="3429000" cy="3733800"/>
          </a:xfrm>
        </p:grpSpPr>
        <p:sp>
          <p:nvSpPr>
            <p:cNvPr id="128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8048" anchorCtr="1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Combinational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logic</a:t>
              </a:r>
            </a:p>
          </p:txBody>
        </p:sp>
        <p:sp>
          <p:nvSpPr>
            <p:cNvPr id="129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30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1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2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3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4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5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6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7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803"/>
            </a:p>
          </p:txBody>
        </p:sp>
        <p:sp>
          <p:nvSpPr>
            <p:cNvPr id="138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39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Data</a:t>
              </a:r>
            </a:p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40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Register</a:t>
              </a:r>
            </a:p>
            <a:p>
              <a:pPr>
                <a:defRPr/>
              </a:pPr>
              <a:r>
                <a:rPr lang="en-US" sz="1803" dirty="0">
                  <a:latin typeface="Helvetica" pitchFamily="34" charset="0"/>
                </a:rPr>
                <a:t>file</a:t>
              </a:r>
            </a:p>
            <a:p>
              <a:pPr>
                <a:defRPr/>
              </a:pPr>
              <a:r>
                <a:rPr lang="en-US" sz="1002" dirty="0">
                  <a:latin typeface="Courier New" pitchFamily="49" charset="0"/>
                </a:rPr>
                <a:t>%</a:t>
              </a:r>
              <a:r>
                <a:rPr lang="en-US" sz="1002" dirty="0" err="1">
                  <a:latin typeface="Courier New" pitchFamily="49" charset="0"/>
                </a:rPr>
                <a:t>rbx</a:t>
              </a:r>
              <a:r>
                <a:rPr lang="en-US" sz="1002" dirty="0">
                  <a:latin typeface="Courier New" pitchFamily="49" charset="0"/>
                </a:rPr>
                <a:t> = 0x300</a:t>
              </a:r>
              <a:endParaRPr lang="en-US" sz="1803" dirty="0">
                <a:latin typeface="Helvetica" pitchFamily="34" charset="0"/>
              </a:endParaRPr>
            </a:p>
          </p:txBody>
        </p:sp>
        <p:sp>
          <p:nvSpPr>
            <p:cNvPr id="141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202" dirty="0">
                  <a:latin typeface="Helvetica" pitchFamily="34" charset="0"/>
                </a:rPr>
                <a:t>PC</a:t>
              </a:r>
            </a:p>
            <a:p>
              <a:pPr>
                <a:defRPr/>
              </a:pPr>
              <a:r>
                <a:rPr lang="en-US" sz="1202" dirty="0">
                  <a:latin typeface="Courier New" pitchFamily="49" charset="0"/>
                </a:rPr>
                <a:t>0x016</a:t>
              </a:r>
              <a:endParaRPr lang="en-US" sz="1202" dirty="0">
                <a:latin typeface="Helvetica" pitchFamily="34" charset="0"/>
              </a:endParaRPr>
            </a:p>
          </p:txBody>
        </p:sp>
        <p:sp>
          <p:nvSpPr>
            <p:cNvPr id="142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>
                  <a:latin typeface="Helvetica" pitchFamily="34" charset="0"/>
                </a:rPr>
                <a:t>CC</a:t>
              </a:r>
            </a:p>
            <a:p>
              <a:pPr>
                <a:defRPr/>
              </a:pPr>
              <a:r>
                <a:rPr lang="en-US" sz="1803">
                  <a:latin typeface="Courier New" pitchFamily="49" charset="0"/>
                </a:rPr>
                <a:t>000</a:t>
              </a:r>
              <a:endParaRPr lang="en-US" sz="1803">
                <a:latin typeface="Helvetica" pitchFamily="34" charset="0"/>
              </a:endParaRPr>
            </a:p>
          </p:txBody>
        </p:sp>
        <p:sp>
          <p:nvSpPr>
            <p:cNvPr id="143" name="Text Box 423"/>
            <p:cNvSpPr txBox="1">
              <a:spLocks noChangeArrowheads="1"/>
            </p:cNvSpPr>
            <p:nvPr/>
          </p:nvSpPr>
          <p:spPr bwMode="auto">
            <a:xfrm>
              <a:off x="6398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Read</a:t>
              </a:r>
            </a:p>
            <a:p>
              <a:pPr eaLnBrk="1" hangingPunct="1"/>
              <a:r>
                <a:rPr lang="en-US" sz="1002" dirty="0"/>
                <a:t>ports</a:t>
              </a:r>
            </a:p>
          </p:txBody>
        </p:sp>
        <p:sp>
          <p:nvSpPr>
            <p:cNvPr id="144" name="Text Box 424"/>
            <p:cNvSpPr txBox="1">
              <a:spLocks noChangeArrowheads="1"/>
            </p:cNvSpPr>
            <p:nvPr/>
          </p:nvSpPr>
          <p:spPr bwMode="auto">
            <a:xfrm>
              <a:off x="7620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2" dirty="0"/>
                <a:t>Write</a:t>
              </a:r>
            </a:p>
            <a:p>
              <a:pPr eaLnBrk="1" hangingPunct="1"/>
              <a:r>
                <a:rPr lang="en-US" sz="1002"/>
                <a:t>ports</a:t>
              </a:r>
            </a:p>
          </p:txBody>
        </p:sp>
        <p:sp>
          <p:nvSpPr>
            <p:cNvPr id="145" name="Rectangle 438"/>
            <p:cNvSpPr>
              <a:spLocks noChangeArrowheads="1"/>
            </p:cNvSpPr>
            <p:nvPr/>
          </p:nvSpPr>
          <p:spPr bwMode="auto">
            <a:xfrm>
              <a:off x="6018859" y="11917363"/>
              <a:ext cx="6464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2" dirty="0">
                  <a:latin typeface="Courier New" charset="0"/>
                </a:rPr>
                <a:t>0x01f</a:t>
              </a:r>
            </a:p>
          </p:txBody>
        </p:sp>
        <p:grpSp>
          <p:nvGrpSpPr>
            <p:cNvPr id="146" name="Group 456"/>
            <p:cNvGrpSpPr>
              <a:grpSpLocks/>
            </p:cNvGrpSpPr>
            <p:nvPr/>
          </p:nvGrpSpPr>
          <p:grpSpPr bwMode="auto">
            <a:xfrm>
              <a:off x="6400800" y="9128135"/>
              <a:ext cx="1704975" cy="246063"/>
              <a:chOff x="4032" y="2976"/>
              <a:chExt cx="1074" cy="155"/>
            </a:xfrm>
          </p:grpSpPr>
          <p:sp>
            <p:nvSpPr>
              <p:cNvPr id="147" name="Text Box 457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1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Read</a:t>
                </a:r>
              </a:p>
            </p:txBody>
          </p:sp>
          <p:sp>
            <p:nvSpPr>
              <p:cNvPr id="148" name="Text Box 458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2"/>
                  <a:t>Write</a:t>
                </a: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2584297" y="2512904"/>
            <a:ext cx="3435362" cy="3740727"/>
            <a:chOff x="4800600" y="8763000"/>
            <a:chExt cx="3429000" cy="3733800"/>
          </a:xfrm>
        </p:grpSpPr>
        <p:sp>
          <p:nvSpPr>
            <p:cNvPr id="150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8048" anchorCtr="1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Combinational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logic</a:t>
              </a:r>
            </a:p>
          </p:txBody>
        </p:sp>
        <p:sp>
          <p:nvSpPr>
            <p:cNvPr id="151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152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Data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Helvetica" pitchFamily="34" charset="0"/>
                </a:rPr>
                <a:t>memory</a:t>
              </a:r>
            </a:p>
          </p:txBody>
        </p:sp>
        <p:sp>
          <p:nvSpPr>
            <p:cNvPr id="162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Register</a:t>
              </a:r>
            </a:p>
            <a:p>
              <a:pPr defTabSz="916137">
                <a:defRPr/>
              </a:pPr>
              <a:r>
                <a:rPr lang="en-US" sz="1403" kern="0" dirty="0">
                  <a:solidFill>
                    <a:sysClr val="windowText" lastClr="000000"/>
                  </a:solidFill>
                  <a:latin typeface="Helvetica" pitchFamily="34" charset="0"/>
                </a:rPr>
                <a:t>file</a:t>
              </a:r>
            </a:p>
            <a:p>
              <a:pPr defTabSz="916137">
                <a:defRPr/>
              </a:pP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2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0x300</a:t>
              </a:r>
              <a:endParaRPr lang="en-US" sz="1403" kern="0" dirty="0">
                <a:solidFill>
                  <a:sysClr val="windowText" lastClr="000000"/>
                </a:solidFill>
                <a:latin typeface="Helvetica" pitchFamily="34" charset="0"/>
              </a:endParaRPr>
            </a:p>
          </p:txBody>
        </p:sp>
        <p:sp>
          <p:nvSpPr>
            <p:cNvPr id="163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0x016</a:t>
              </a:r>
              <a:endParaRPr lang="en-US" sz="105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</a:rPr>
                <a:t>CC</a:t>
              </a:r>
            </a:p>
            <a:p>
              <a:pPr defTabSz="916137">
                <a:defRPr/>
              </a:pPr>
              <a:r>
                <a:rPr lang="en-US" sz="1403" kern="0">
                  <a:solidFill>
                    <a:sysClr val="windowText" lastClr="000000"/>
                  </a:solidFill>
                  <a:latin typeface="Courier New" pitchFamily="49" charset="0"/>
                </a:rPr>
                <a:t>000</a:t>
              </a:r>
              <a:endParaRPr lang="en-US" sz="14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Text Box 423"/>
            <p:cNvSpPr txBox="1">
              <a:spLocks noChangeArrowheads="1"/>
            </p:cNvSpPr>
            <p:nvPr/>
          </p:nvSpPr>
          <p:spPr bwMode="auto">
            <a:xfrm>
              <a:off x="6428725" y="104394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Read</a:t>
              </a:r>
            </a:p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166" name="Text Box 424"/>
            <p:cNvSpPr txBox="1">
              <a:spLocks noChangeArrowheads="1"/>
            </p:cNvSpPr>
            <p:nvPr/>
          </p:nvSpPr>
          <p:spPr bwMode="auto">
            <a:xfrm>
              <a:off x="7648726" y="104394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defTabSz="916137" eaLnBrk="1" hangingPunct="1">
                <a:defRPr/>
              </a:pPr>
              <a:r>
                <a:rPr lang="en-US" sz="802" kern="0" dirty="0">
                  <a:solidFill>
                    <a:srgbClr val="000000"/>
                  </a:solidFill>
                </a:rPr>
                <a:t>Write</a:t>
              </a:r>
            </a:p>
            <a:p>
              <a:pPr defTabSz="916137" eaLnBrk="1" hangingPunct="1">
                <a:defRPr/>
              </a:pPr>
              <a:r>
                <a:rPr lang="en-US" sz="802" kern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167" name="Rectangle 438"/>
            <p:cNvSpPr>
              <a:spLocks noChangeArrowheads="1"/>
            </p:cNvSpPr>
            <p:nvPr/>
          </p:nvSpPr>
          <p:spPr bwMode="auto">
            <a:xfrm>
              <a:off x="6038098" y="11917363"/>
              <a:ext cx="6079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6137">
                <a:defRPr/>
              </a:pPr>
              <a:r>
                <a:rPr lang="en-US" sz="1052" kern="0" dirty="0">
                  <a:solidFill>
                    <a:sysClr val="windowText" lastClr="000000"/>
                  </a:solidFill>
                  <a:latin typeface="Courier New" charset="0"/>
                </a:rPr>
                <a:t>0x01f</a:t>
              </a:r>
            </a:p>
          </p:txBody>
        </p:sp>
        <p:grpSp>
          <p:nvGrpSpPr>
            <p:cNvPr id="168" name="Group 456"/>
            <p:cNvGrpSpPr>
              <a:grpSpLocks/>
            </p:cNvGrpSpPr>
            <p:nvPr/>
          </p:nvGrpSpPr>
          <p:grpSpPr bwMode="auto">
            <a:xfrm>
              <a:off x="6429375" y="9128125"/>
              <a:ext cx="1644650" cy="215900"/>
              <a:chOff x="4050" y="2976"/>
              <a:chExt cx="1036" cy="136"/>
            </a:xfrm>
          </p:grpSpPr>
          <p:sp>
            <p:nvSpPr>
              <p:cNvPr id="169" name="Text Box 457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170" name="Text Box 458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defTabSz="916137" eaLnBrk="1" hangingPunct="1">
                  <a:defRPr/>
                </a:pPr>
                <a:r>
                  <a:rPr lang="en-US" sz="802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05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Express every instruction as series of simple steps</a:t>
            </a:r>
          </a:p>
          <a:p>
            <a:pPr lvl="1"/>
            <a:r>
              <a:rPr lang="en-US" dirty="0"/>
              <a:t>Follow same general flow for each instruction type</a:t>
            </a:r>
          </a:p>
          <a:p>
            <a:pPr lvl="1"/>
            <a:r>
              <a:rPr lang="en-US" dirty="0"/>
              <a:t>Assemble registers, memories, predesigned combinational blocks</a:t>
            </a:r>
          </a:p>
          <a:p>
            <a:pPr lvl="1"/>
            <a:r>
              <a:rPr lang="en-US" dirty="0"/>
              <a:t>Connect with control logic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Too slow to be practical</a:t>
            </a:r>
          </a:p>
          <a:p>
            <a:pPr lvl="1"/>
            <a:r>
              <a:rPr lang="en-US" dirty="0"/>
              <a:t>In one cycle, must propagate through instruction memory, register file, ALU, and data memory</a:t>
            </a:r>
          </a:p>
          <a:p>
            <a:pPr lvl="1"/>
            <a:r>
              <a:rPr lang="en-US" dirty="0"/>
              <a:t>Would need to run clock very slowly</a:t>
            </a:r>
          </a:p>
          <a:p>
            <a:pPr lvl="1"/>
            <a:r>
              <a:rPr lang="en-US" dirty="0"/>
              <a:t>Hardware units only active for fraction of clock cycle</a:t>
            </a:r>
          </a:p>
        </p:txBody>
      </p:sp>
    </p:spTree>
    <p:extLst>
      <p:ext uri="{BB962C8B-B14F-4D97-AF65-F5344CB8AC3E}">
        <p14:creationId xmlns:p14="http://schemas.microsoft.com/office/powerpoint/2010/main" val="125924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Logic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277" y="1667456"/>
            <a:ext cx="5610336" cy="3946568"/>
          </a:xfrm>
        </p:spPr>
        <p:txBody>
          <a:bodyPr>
            <a:noAutofit/>
          </a:bodyPr>
          <a:lstStyle/>
          <a:p>
            <a:r>
              <a:rPr lang="en-US" sz="2400" dirty="0"/>
              <a:t>Control Logic</a:t>
            </a:r>
          </a:p>
          <a:p>
            <a:pPr lvl="1"/>
            <a:r>
              <a:rPr lang="en-US" dirty="0"/>
              <a:t>Instr. Valid: Is this instruction valid?</a:t>
            </a:r>
          </a:p>
          <a:p>
            <a:pPr lvl="1"/>
            <a:r>
              <a:rPr lang="en-US" dirty="0" err="1"/>
              <a:t>icode</a:t>
            </a:r>
            <a:r>
              <a:rPr lang="en-US" dirty="0"/>
              <a:t>, </a:t>
            </a:r>
            <a:r>
              <a:rPr lang="en-US" dirty="0" err="1"/>
              <a:t>ifun</a:t>
            </a:r>
            <a:r>
              <a:rPr lang="en-US" dirty="0"/>
              <a:t>: Generate no-op if invalid address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regids</a:t>
            </a:r>
            <a:r>
              <a:rPr lang="en-US" dirty="0"/>
              <a:t>: Does this instruction have a register byte?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valC</a:t>
            </a:r>
            <a:r>
              <a:rPr lang="en-US" dirty="0"/>
              <a:t>: Does this instruction have a constant word?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15004" y="1070447"/>
            <a:ext cx="6146336" cy="5422428"/>
            <a:chOff x="457200" y="11658600"/>
            <a:chExt cx="5334000" cy="4495800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603" kern="0">
                  <a:solidFill>
                    <a:sysClr val="windowText" lastClr="000000"/>
                  </a:solidFill>
                </a:rPr>
                <a:t>Instruction</a:t>
              </a:r>
            </a:p>
            <a:p>
              <a:pPr defTabSz="916137">
                <a:defRPr/>
              </a:pPr>
              <a:r>
                <a:rPr lang="en-US" sz="1603" kern="0">
                  <a:solidFill>
                    <a:sysClr val="windowText" lastClr="000000"/>
                  </a:solidFill>
                </a:rPr>
                <a:t>memory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603" kern="0">
                  <a:solidFill>
                    <a:sysClr val="windowText" lastClr="000000"/>
                  </a:solidFill>
                </a:rPr>
                <a:t>PC</a:t>
              </a:r>
            </a:p>
            <a:p>
              <a:pPr defTabSz="916137">
                <a:defRPr/>
              </a:pPr>
              <a:r>
                <a:rPr lang="en-US" sz="1603" kern="0">
                  <a:solidFill>
                    <a:sysClr val="windowText" lastClr="000000"/>
                  </a:solidFill>
                </a:rPr>
                <a:t>increment</a:t>
              </a:r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rB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ifun</a:t>
              </a:r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rA</a:t>
              </a:r>
            </a:p>
          </p:txBody>
        </p:sp>
        <p:sp>
          <p:nvSpPr>
            <p:cNvPr id="13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61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PC</a:t>
              </a:r>
            </a:p>
          </p:txBody>
        </p:sp>
        <p:sp>
          <p:nvSpPr>
            <p:cNvPr id="17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18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19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Need</a:t>
              </a:r>
            </a:p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regids</a:t>
              </a:r>
            </a:p>
          </p:txBody>
        </p:sp>
        <p:sp>
          <p:nvSpPr>
            <p:cNvPr id="22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Need</a:t>
              </a:r>
            </a:p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23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4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59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5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57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Instr</a:t>
              </a:r>
            </a:p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valid</a:t>
              </a:r>
            </a:p>
          </p:txBody>
        </p:sp>
        <p:sp>
          <p:nvSpPr>
            <p:cNvPr id="30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1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55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2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603" kern="0">
                  <a:solidFill>
                    <a:sysClr val="windowText" lastClr="000000"/>
                  </a:solidFill>
                </a:rPr>
                <a:t>Align</a:t>
              </a:r>
            </a:p>
          </p:txBody>
        </p:sp>
        <p:sp>
          <p:nvSpPr>
            <p:cNvPr id="34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5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53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6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603" kern="0">
                  <a:solidFill>
                    <a:sysClr val="windowText" lastClr="000000"/>
                  </a:solidFill>
                </a:rPr>
                <a:t>Split</a:t>
              </a:r>
            </a:p>
          </p:txBody>
        </p:sp>
        <p:sp>
          <p:nvSpPr>
            <p:cNvPr id="38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20683" cy="23115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6137">
                <a:defRPr/>
              </a:pPr>
              <a:r>
                <a:rPr lang="en-US" sz="902" kern="0" dirty="0">
                  <a:solidFill>
                    <a:sysClr val="windowText" lastClr="000000"/>
                  </a:solidFill>
                </a:rPr>
                <a:t>Bytes 1-9</a:t>
              </a:r>
            </a:p>
          </p:txBody>
        </p:sp>
        <p:sp>
          <p:nvSpPr>
            <p:cNvPr id="40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481222" cy="23115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6137">
                <a:defRPr/>
              </a:pPr>
              <a:r>
                <a:rPr lang="en-US" sz="902" kern="0">
                  <a:solidFill>
                    <a:sysClr val="windowText" lastClr="000000"/>
                  </a:solidFill>
                </a:rPr>
                <a:t>Byte 0</a:t>
              </a:r>
            </a:p>
          </p:txBody>
        </p:sp>
        <p:cxnSp>
          <p:nvCxnSpPr>
            <p:cNvPr id="41" name="Straight Arrow Connector 53"/>
            <p:cNvCxnSpPr>
              <a:cxnSpLocks noChangeShapeType="1"/>
              <a:stCxn id="6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902" kern="0">
                  <a:solidFill>
                    <a:sysClr val="windowText" lastClr="000000"/>
                  </a:solidFill>
                </a:rPr>
                <a:t>imem_error</a:t>
              </a:r>
            </a:p>
          </p:txBody>
        </p:sp>
        <p:sp>
          <p:nvSpPr>
            <p:cNvPr id="43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cxnSp>
          <p:nvCxnSpPr>
            <p:cNvPr id="44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45" name="Straight Arrow Connector 56"/>
            <p:cNvCxnSpPr>
              <a:cxnSpLocks noChangeShapeType="1"/>
              <a:endCxn id="43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46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51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6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7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6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102" kern="0">
                  <a:solidFill>
                    <a:sysClr val="windowText" lastClr="000000"/>
                  </a:solidFill>
                </a:rPr>
                <a:t>ifun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07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29" y="104682"/>
            <a:ext cx="10515600" cy="1325563"/>
          </a:xfrm>
        </p:spPr>
        <p:txBody>
          <a:bodyPr/>
          <a:lstStyle/>
          <a:p>
            <a:r>
              <a:rPr lang="en-US" dirty="0"/>
              <a:t>Decode Logic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245" y="1215100"/>
            <a:ext cx="5108643" cy="2595607"/>
          </a:xfrm>
        </p:spPr>
        <p:txBody>
          <a:bodyPr/>
          <a:lstStyle/>
          <a:p>
            <a:r>
              <a:rPr lang="en-US" dirty="0"/>
              <a:t>Register File</a:t>
            </a:r>
          </a:p>
          <a:p>
            <a:pPr lvl="1"/>
            <a:r>
              <a:rPr lang="en-US" dirty="0"/>
              <a:t>Read ports A, B</a:t>
            </a:r>
          </a:p>
          <a:p>
            <a:pPr lvl="1"/>
            <a:r>
              <a:rPr lang="en-US" dirty="0"/>
              <a:t>Write ports E, M</a:t>
            </a:r>
          </a:p>
          <a:p>
            <a:pPr lvl="1"/>
            <a:r>
              <a:rPr lang="en-US" dirty="0"/>
              <a:t>Addresses are register IDs or 15 (0xF) (no access)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673379" y="3279498"/>
            <a:ext cx="4885051" cy="18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511" tIns="44461" rIns="90511" bIns="44461"/>
          <a:lstStyle/>
          <a:p>
            <a:pPr marL="386496" indent="-386496" defTabSz="914547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Logic</a:t>
            </a:r>
          </a:p>
          <a:p>
            <a:pPr marL="744362" lvl="1" indent="-244940" defTabSz="914547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srcA</a:t>
            </a:r>
            <a:r>
              <a:rPr lang="en-US" sz="2400" dirty="0"/>
              <a:t>, </a:t>
            </a:r>
            <a:r>
              <a:rPr lang="en-US" sz="2400" dirty="0" err="1"/>
              <a:t>srcB</a:t>
            </a:r>
            <a:r>
              <a:rPr lang="en-US" sz="2400" dirty="0"/>
              <a:t>: read port addresses</a:t>
            </a:r>
          </a:p>
          <a:p>
            <a:pPr marL="744362" lvl="1" indent="-244940" defTabSz="914547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dstE</a:t>
            </a:r>
            <a:r>
              <a:rPr lang="en-US" sz="2400" dirty="0"/>
              <a:t>, </a:t>
            </a:r>
            <a:r>
              <a:rPr lang="en-US" sz="2400" dirty="0" err="1"/>
              <a:t>dstM</a:t>
            </a:r>
            <a:r>
              <a:rPr lang="en-US" sz="2400" dirty="0"/>
              <a:t>: write port addresses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169675" y="1215100"/>
            <a:ext cx="6022325" cy="4744993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600" tIns="45800" rIns="91600" bIns="45800" anchor="ctr"/>
            <a:lstStyle/>
            <a:p>
              <a:pPr>
                <a:defRPr/>
              </a:pPr>
              <a:r>
                <a:rPr lang="en-US" sz="1803"/>
                <a:t>Register</a:t>
              </a:r>
            </a:p>
            <a:p>
              <a:pPr>
                <a:defRPr/>
              </a:pPr>
              <a:r>
                <a:rPr lang="en-US" sz="1803"/>
                <a:t>file</a:t>
              </a: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2"/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2"/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2"/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2"/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algn="r"/>
              <a:r>
                <a:rPr lang="en-US" sz="902"/>
                <a:t>dstE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algn="r"/>
              <a:r>
                <a:rPr lang="en-US" sz="902"/>
                <a:t>dstM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algn="r"/>
              <a:r>
                <a:rPr lang="en-US" sz="902" dirty="0" err="1"/>
                <a:t>srcA</a:t>
              </a:r>
              <a:endParaRPr lang="en-US" sz="902" dirty="0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algn="r"/>
              <a:r>
                <a:rPr lang="en-US" sz="902"/>
                <a:t>srcB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valA</a:t>
              </a: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1803"/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3"/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r>
                <a:rPr lang="en-US" sz="1202"/>
                <a:t>Cnd</a:t>
              </a: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692547" y="4921125"/>
            <a:ext cx="5027341" cy="18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511" tIns="44461" rIns="90511" bIns="44461"/>
          <a:lstStyle/>
          <a:p>
            <a:pPr marL="386496" indent="-386496" defTabSz="914547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Signals</a:t>
            </a:r>
          </a:p>
          <a:p>
            <a:pPr marL="744362" lvl="1" indent="-244940" defTabSz="914547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Cnd</a:t>
            </a:r>
            <a:r>
              <a:rPr lang="en-US" sz="2400" dirty="0"/>
              <a:t>: Indicate whether or not to perform conditional move</a:t>
            </a:r>
          </a:p>
          <a:p>
            <a:pPr marL="1202430" lvl="2" indent="-244940" defTabSz="914547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Computed in Execute stage</a:t>
            </a:r>
          </a:p>
        </p:txBody>
      </p:sp>
      <p:pic>
        <p:nvPicPr>
          <p:cNvPr id="63" name="Picture 5" descr="reg4">
            <a:extLst>
              <a:ext uri="{FF2B5EF4-FFF2-40B4-BE49-F238E27FC236}">
                <a16:creationId xmlns:a16="http://schemas.microsoft.com/office/drawing/2014/main" id="{4B00C704-1B03-8340-811A-D82966C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65" y="534272"/>
            <a:ext cx="2739018" cy="188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96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Source</a:t>
            </a:r>
          </a:p>
        </p:txBody>
      </p:sp>
      <p:sp>
        <p:nvSpPr>
          <p:cNvPr id="389200" name="Text Box 80"/>
          <p:cNvSpPr txBox="1">
            <a:spLocks noChangeArrowheads="1"/>
          </p:cNvSpPr>
          <p:nvPr/>
        </p:nvSpPr>
        <p:spPr bwMode="auto">
          <a:xfrm>
            <a:off x="363618" y="2363401"/>
            <a:ext cx="5040805" cy="230832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srcA</a:t>
            </a:r>
            <a:r>
              <a:rPr lang="en-US" sz="1600" b="1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in {IOPQ, IRRMOVQ, IRMMOVQ, IPUSHQ}: </a:t>
            </a:r>
            <a:r>
              <a:rPr lang="en-US" sz="1600" b="1" dirty="0" err="1">
                <a:latin typeface="Courier New" pitchFamily="49" charset="0"/>
              </a:rPr>
              <a:t>rA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in {IPOPQ, IRET}: RRSP;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1 : RNONE; # Don't need register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];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51558" y="830212"/>
            <a:ext cx="5432452" cy="5197575"/>
            <a:chOff x="2279650" y="-82550"/>
            <a:chExt cx="7016750" cy="5187950"/>
          </a:xfrm>
        </p:grpSpPr>
        <p:sp>
          <p:nvSpPr>
            <p:cNvPr id="389124" name="Text Box 4"/>
            <p:cNvSpPr txBox="1">
              <a:spLocks noChangeArrowheads="1"/>
            </p:cNvSpPr>
            <p:nvPr/>
          </p:nvSpPr>
          <p:spPr bwMode="auto">
            <a:xfrm>
              <a:off x="3505200" y="68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cmovXX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</a:t>
              </a:r>
              <a:r>
                <a:rPr lang="en-US" sz="1603" dirty="0" err="1"/>
                <a:t>rB</a:t>
              </a:r>
              <a:endParaRPr lang="en-US" sz="1603" dirty="0"/>
            </a:p>
          </p:txBody>
        </p:sp>
        <p:sp>
          <p:nvSpPr>
            <p:cNvPr id="389137" name="Text Box 17"/>
            <p:cNvSpPr txBox="1">
              <a:spLocks noChangeArrowheads="1"/>
            </p:cNvSpPr>
            <p:nvPr/>
          </p:nvSpPr>
          <p:spPr bwMode="auto">
            <a:xfrm>
              <a:off x="3505200" y="990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valA </a:t>
              </a:r>
              <a:r>
                <a:rPr lang="en-US" sz="1603"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39" name="Text Box 19"/>
            <p:cNvSpPr txBox="1">
              <a:spLocks noChangeArrowheads="1"/>
            </p:cNvSpPr>
            <p:nvPr/>
          </p:nvSpPr>
          <p:spPr bwMode="auto">
            <a:xfrm>
              <a:off x="3505200" y="99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89140" name="Text Box 20"/>
            <p:cNvSpPr txBox="1">
              <a:spLocks noChangeArrowheads="1"/>
            </p:cNvSpPr>
            <p:nvPr/>
          </p:nvSpPr>
          <p:spPr bwMode="auto">
            <a:xfrm>
              <a:off x="2286000" y="99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Decode</a:t>
              </a:r>
            </a:p>
          </p:txBody>
        </p:sp>
        <p:sp>
          <p:nvSpPr>
            <p:cNvPr id="389141" name="Text Box 21"/>
            <p:cNvSpPr txBox="1">
              <a:spLocks noChangeArrowheads="1"/>
            </p:cNvSpPr>
            <p:nvPr/>
          </p:nvSpPr>
          <p:spPr bwMode="auto">
            <a:xfrm>
              <a:off x="6477000" y="99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Read operand A</a:t>
              </a:r>
            </a:p>
          </p:txBody>
        </p:sp>
        <p:sp>
          <p:nvSpPr>
            <p:cNvPr id="389165" name="Text Box 45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rmmovq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D(</a:t>
              </a:r>
              <a:r>
                <a:rPr lang="en-US" sz="1603" dirty="0" err="1"/>
                <a:t>rB</a:t>
              </a:r>
              <a:r>
                <a:rPr lang="en-US" sz="1603" dirty="0"/>
                <a:t>)</a:t>
              </a:r>
            </a:p>
          </p:txBody>
        </p:sp>
        <p:sp>
          <p:nvSpPr>
            <p:cNvPr id="389167" name="Text Box 47"/>
            <p:cNvSpPr txBox="1">
              <a:spLocks noChangeArrowheads="1"/>
            </p:cNvSpPr>
            <p:nvPr/>
          </p:nvSpPr>
          <p:spPr bwMode="auto">
            <a:xfrm>
              <a:off x="3505200" y="1752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valA </a:t>
              </a:r>
              <a:r>
                <a:rPr lang="en-US" sz="1603"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69" name="Text Box 49"/>
            <p:cNvSpPr txBox="1">
              <a:spLocks noChangeArrowheads="1"/>
            </p:cNvSpPr>
            <p:nvPr/>
          </p:nvSpPr>
          <p:spPr bwMode="auto">
            <a:xfrm>
              <a:off x="3505200" y="1752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89170" name="Text Box 50"/>
            <p:cNvSpPr txBox="1">
              <a:spLocks noChangeArrowheads="1"/>
            </p:cNvSpPr>
            <p:nvPr/>
          </p:nvSpPr>
          <p:spPr bwMode="auto">
            <a:xfrm>
              <a:off x="2286000" y="1752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Decode</a:t>
              </a:r>
            </a:p>
          </p:txBody>
        </p:sp>
        <p:sp>
          <p:nvSpPr>
            <p:cNvPr id="389171" name="Text Box 51"/>
            <p:cNvSpPr txBox="1">
              <a:spLocks noChangeArrowheads="1"/>
            </p:cNvSpPr>
            <p:nvPr/>
          </p:nvSpPr>
          <p:spPr bwMode="auto">
            <a:xfrm>
              <a:off x="6477000" y="1752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Read operand A</a:t>
              </a:r>
            </a:p>
          </p:txBody>
        </p:sp>
        <p:sp>
          <p:nvSpPr>
            <p:cNvPr id="389173" name="Text Box 53"/>
            <p:cNvSpPr txBox="1">
              <a:spLocks noChangeArrowheads="1"/>
            </p:cNvSpPr>
            <p:nvPr/>
          </p:nvSpPr>
          <p:spPr bwMode="auto">
            <a:xfrm>
              <a:off x="3505200" y="2209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popq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endParaRPr lang="en-US" sz="1603" dirty="0"/>
            </a:p>
          </p:txBody>
        </p:sp>
        <p:sp>
          <p:nvSpPr>
            <p:cNvPr id="389175" name="Text Box 55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valA</a:t>
              </a:r>
              <a:r>
                <a:rPr lang="en-US" sz="1603" dirty="0"/>
                <a:t> </a:t>
              </a:r>
              <a:r>
                <a:rPr lang="en-US" sz="1603" dirty="0">
                  <a:sym typeface="Symbol" pitchFamily="18" charset="2"/>
                </a:rPr>
                <a:t> R[</a:t>
              </a:r>
              <a:r>
                <a:rPr lang="en-US" sz="1603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3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3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89177" name="Text Box 57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89178" name="Text Box 58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Decode</a:t>
              </a:r>
            </a:p>
          </p:txBody>
        </p:sp>
        <p:sp>
          <p:nvSpPr>
            <p:cNvPr id="389179" name="Text Box 59"/>
            <p:cNvSpPr txBox="1">
              <a:spLocks noChangeArrowheads="1"/>
            </p:cNvSpPr>
            <p:nvPr/>
          </p:nvSpPr>
          <p:spPr bwMode="auto">
            <a:xfrm>
              <a:off x="64770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Read stack pointer</a:t>
              </a:r>
            </a:p>
          </p:txBody>
        </p:sp>
        <p:sp>
          <p:nvSpPr>
            <p:cNvPr id="389181" name="Text Box 61"/>
            <p:cNvSpPr txBox="1">
              <a:spLocks noChangeArrowheads="1"/>
            </p:cNvSpPr>
            <p:nvPr/>
          </p:nvSpPr>
          <p:spPr bwMode="auto">
            <a:xfrm>
              <a:off x="3505200" y="2971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jXX Dest</a:t>
              </a:r>
            </a:p>
          </p:txBody>
        </p:sp>
        <p:sp>
          <p:nvSpPr>
            <p:cNvPr id="389182" name="Text Box 62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>
                <a:sym typeface="Symbol" pitchFamily="18" charset="2"/>
              </a:endParaRPr>
            </a:p>
          </p:txBody>
        </p:sp>
        <p:sp>
          <p:nvSpPr>
            <p:cNvPr id="389183" name="Text Box 6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89184" name="Text Box 64"/>
            <p:cNvSpPr txBox="1">
              <a:spLocks noChangeArrowheads="1"/>
            </p:cNvSpPr>
            <p:nvPr/>
          </p:nvSpPr>
          <p:spPr bwMode="auto">
            <a:xfrm>
              <a:off x="2286000" y="3276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Decode</a:t>
              </a:r>
            </a:p>
          </p:txBody>
        </p:sp>
        <p:sp>
          <p:nvSpPr>
            <p:cNvPr id="389185" name="Text Box 65"/>
            <p:cNvSpPr txBox="1">
              <a:spLocks noChangeArrowheads="1"/>
            </p:cNvSpPr>
            <p:nvPr/>
          </p:nvSpPr>
          <p:spPr bwMode="auto">
            <a:xfrm>
              <a:off x="6477000" y="3276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No operand</a:t>
              </a:r>
            </a:p>
          </p:txBody>
        </p:sp>
        <p:sp>
          <p:nvSpPr>
            <p:cNvPr id="389186" name="Text Box 66"/>
            <p:cNvSpPr txBox="1">
              <a:spLocks noChangeArrowheads="1"/>
            </p:cNvSpPr>
            <p:nvPr/>
          </p:nvSpPr>
          <p:spPr bwMode="auto">
            <a:xfrm>
              <a:off x="3505200" y="3733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call</a:t>
              </a:r>
              <a:r>
                <a:rPr lang="en-US" sz="1603"/>
                <a:t> Dest</a:t>
              </a:r>
            </a:p>
          </p:txBody>
        </p:sp>
        <p:sp>
          <p:nvSpPr>
            <p:cNvPr id="389190" name="Text Box 70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valA</a:t>
              </a:r>
              <a:r>
                <a:rPr lang="en-US" sz="1603" dirty="0"/>
                <a:t> </a:t>
              </a:r>
              <a:r>
                <a:rPr lang="en-US" sz="1603" dirty="0">
                  <a:sym typeface="Symbol" pitchFamily="18" charset="2"/>
                </a:rPr>
                <a:t> R[</a:t>
              </a:r>
              <a:r>
                <a:rPr lang="en-US" sz="1603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3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3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89191" name="Text Box 71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89192" name="Text Box 72"/>
            <p:cNvSpPr txBox="1">
              <a:spLocks noChangeArrowheads="1"/>
            </p:cNvSpPr>
            <p:nvPr/>
          </p:nvSpPr>
          <p:spPr bwMode="auto">
            <a:xfrm>
              <a:off x="2286000" y="480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Decode</a:t>
              </a:r>
            </a:p>
          </p:txBody>
        </p:sp>
        <p:sp>
          <p:nvSpPr>
            <p:cNvPr id="389193" name="Text Box 73"/>
            <p:cNvSpPr txBox="1">
              <a:spLocks noChangeArrowheads="1"/>
            </p:cNvSpPr>
            <p:nvPr/>
          </p:nvSpPr>
          <p:spPr bwMode="auto">
            <a:xfrm>
              <a:off x="6477000" y="480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Read stack pointer</a:t>
              </a:r>
            </a:p>
          </p:txBody>
        </p:sp>
        <p:sp>
          <p:nvSpPr>
            <p:cNvPr id="389194" name="Text Box 74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89195" name="Text Box 75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>
                <a:sym typeface="Symbol" pitchFamily="18" charset="2"/>
              </a:endParaRPr>
            </a:p>
          </p:txBody>
        </p:sp>
        <p:sp>
          <p:nvSpPr>
            <p:cNvPr id="389196" name="Text Box 76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89197" name="Text Box 77"/>
            <p:cNvSpPr txBox="1">
              <a:spLocks noChangeArrowheads="1"/>
            </p:cNvSpPr>
            <p:nvPr/>
          </p:nvSpPr>
          <p:spPr bwMode="auto">
            <a:xfrm>
              <a:off x="2286000" y="4038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Decode</a:t>
              </a:r>
            </a:p>
          </p:txBody>
        </p:sp>
        <p:sp>
          <p:nvSpPr>
            <p:cNvPr id="389198" name="Text Box 78"/>
            <p:cNvSpPr txBox="1">
              <a:spLocks noChangeArrowheads="1"/>
            </p:cNvSpPr>
            <p:nvPr/>
          </p:nvSpPr>
          <p:spPr bwMode="auto">
            <a:xfrm>
              <a:off x="6477000" y="4038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No operand</a:t>
              </a:r>
            </a:p>
          </p:txBody>
        </p:sp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3498850" y="-825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</a:t>
              </a:r>
              <a:r>
                <a:rPr lang="en-US" sz="1603" dirty="0" err="1"/>
                <a:t>rB</a:t>
              </a:r>
              <a:endParaRPr lang="en-US" sz="1603" dirty="0"/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3498850" y="22225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valA </a:t>
              </a:r>
              <a:r>
                <a:rPr lang="en-US" sz="1603">
                  <a:sym typeface="Symbol" pitchFamily="18" charset="2"/>
                </a:rPr>
                <a:t> R[rA]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498850" y="2222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2279650" y="2222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Decode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6470650" y="2222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Read operand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3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Destination</a:t>
            </a:r>
          </a:p>
        </p:txBody>
      </p:sp>
      <p:sp>
        <p:nvSpPr>
          <p:cNvPr id="392269" name="Text Box 77"/>
          <p:cNvSpPr txBox="1">
            <a:spLocks noChangeArrowheads="1"/>
          </p:cNvSpPr>
          <p:nvPr/>
        </p:nvSpPr>
        <p:spPr bwMode="auto">
          <a:xfrm>
            <a:off x="520385" y="2417603"/>
            <a:ext cx="4817733" cy="28007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int </a:t>
            </a:r>
            <a:r>
              <a:rPr lang="en-US" sz="1600" b="1" dirty="0" err="1">
                <a:latin typeface="Courier New" pitchFamily="49" charset="0"/>
              </a:rPr>
              <a:t>dstE</a:t>
            </a:r>
            <a:r>
              <a:rPr lang="en-US" sz="1600" b="1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in {IRRMOVQ} &amp;&amp; </a:t>
            </a:r>
            <a:r>
              <a:rPr lang="en-US" sz="1600" b="1" dirty="0" err="1">
                <a:latin typeface="Courier New" pitchFamily="49" charset="0"/>
              </a:rPr>
              <a:t>Cnd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in {IIRMOVQ, IOPQ} : </a:t>
            </a:r>
            <a:r>
              <a:rPr lang="en-US" sz="1600" b="1" dirty="0" err="1">
                <a:latin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in {IPUSHQ, IPOPQ, ICALL, IRET}: RRSP;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1 : RNONE;  # Don't write any register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];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575573" y="929066"/>
            <a:ext cx="5953282" cy="5197575"/>
            <a:chOff x="2508250" y="-82550"/>
            <a:chExt cx="7016750" cy="5187950"/>
          </a:xfrm>
        </p:grpSpPr>
        <p:sp>
          <p:nvSpPr>
            <p:cNvPr id="392254" name="Text Box 62"/>
            <p:cNvSpPr txBox="1">
              <a:spLocks noChangeArrowheads="1"/>
            </p:cNvSpPr>
            <p:nvPr/>
          </p:nvSpPr>
          <p:spPr bwMode="auto">
            <a:xfrm>
              <a:off x="3733800" y="3276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>
                <a:sym typeface="Symbol" pitchFamily="18" charset="2"/>
              </a:endParaRPr>
            </a:p>
          </p:txBody>
        </p:sp>
        <p:sp>
          <p:nvSpPr>
            <p:cNvPr id="392255" name="Text Box 63"/>
            <p:cNvSpPr txBox="1">
              <a:spLocks noChangeArrowheads="1"/>
            </p:cNvSpPr>
            <p:nvPr/>
          </p:nvSpPr>
          <p:spPr bwMode="auto">
            <a:xfrm>
              <a:off x="6705600" y="3276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None</a:t>
              </a:r>
            </a:p>
          </p:txBody>
        </p:sp>
        <p:sp>
          <p:nvSpPr>
            <p:cNvPr id="392248" name="Text Box 56"/>
            <p:cNvSpPr txBox="1">
              <a:spLocks noChangeArrowheads="1"/>
            </p:cNvSpPr>
            <p:nvPr/>
          </p:nvSpPr>
          <p:spPr bwMode="auto">
            <a:xfrm>
              <a:off x="3733800" y="2514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R</a:t>
              </a:r>
              <a:r>
                <a:rPr lang="en-US" sz="1603" dirty="0">
                  <a:sym typeface="Symbol" pitchFamily="18" charset="2"/>
                </a:rPr>
                <a:t>[</a:t>
              </a:r>
              <a:r>
                <a:rPr lang="en-US" sz="1603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3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3" dirty="0"/>
                <a:t>] </a:t>
              </a:r>
              <a:r>
                <a:rPr lang="en-US" sz="1603" dirty="0">
                  <a:sym typeface="Symbol" pitchFamily="18" charset="2"/>
                </a:rPr>
                <a:t> </a:t>
              </a:r>
              <a:r>
                <a:rPr lang="en-US" sz="1603" dirty="0" err="1">
                  <a:sym typeface="Symbol" pitchFamily="18" charset="2"/>
                </a:rPr>
                <a:t>valE</a:t>
              </a:r>
              <a:endParaRPr lang="en-US" sz="1603" dirty="0">
                <a:sym typeface="Symbol" pitchFamily="18" charset="2"/>
              </a:endParaRPr>
            </a:p>
          </p:txBody>
        </p:sp>
        <p:sp>
          <p:nvSpPr>
            <p:cNvPr id="392252" name="Text Box 60"/>
            <p:cNvSpPr txBox="1">
              <a:spLocks noChangeArrowheads="1"/>
            </p:cNvSpPr>
            <p:nvPr/>
          </p:nvSpPr>
          <p:spPr bwMode="auto">
            <a:xfrm>
              <a:off x="67056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Update stack pointer</a:t>
              </a:r>
            </a:p>
          </p:txBody>
        </p:sp>
        <p:sp>
          <p:nvSpPr>
            <p:cNvPr id="392245" name="Text Box 53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>
                <a:sym typeface="Symbol" pitchFamily="18" charset="2"/>
              </a:endParaRPr>
            </a:p>
          </p:txBody>
        </p:sp>
        <p:sp>
          <p:nvSpPr>
            <p:cNvPr id="392246" name="Text Box 54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None</a:t>
              </a:r>
            </a:p>
          </p:txBody>
        </p:sp>
        <p:sp>
          <p:nvSpPr>
            <p:cNvPr id="392238" name="Text Box 46"/>
            <p:cNvSpPr txBox="1">
              <a:spLocks noChangeArrowheads="1"/>
            </p:cNvSpPr>
            <p:nvPr/>
          </p:nvSpPr>
          <p:spPr bwMode="auto">
            <a:xfrm>
              <a:off x="3733800" y="990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R[rB] </a:t>
              </a:r>
              <a:r>
                <a:rPr lang="en-US" sz="1603">
                  <a:sym typeface="Symbol" pitchFamily="18" charset="2"/>
                </a:rPr>
                <a:t> valE</a:t>
              </a:r>
            </a:p>
          </p:txBody>
        </p:sp>
        <p:sp>
          <p:nvSpPr>
            <p:cNvPr id="392196" name="Text Box 4"/>
            <p:cNvSpPr txBox="1">
              <a:spLocks noChangeArrowheads="1"/>
            </p:cNvSpPr>
            <p:nvPr/>
          </p:nvSpPr>
          <p:spPr bwMode="auto">
            <a:xfrm>
              <a:off x="3733800" y="68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cmovXX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</a:t>
              </a:r>
              <a:r>
                <a:rPr lang="en-US" sz="1603" dirty="0" err="1"/>
                <a:t>rB</a:t>
              </a:r>
              <a:endParaRPr lang="en-US" sz="1603" dirty="0"/>
            </a:p>
          </p:txBody>
        </p:sp>
        <p:sp>
          <p:nvSpPr>
            <p:cNvPr id="392199" name="Text Box 7"/>
            <p:cNvSpPr txBox="1">
              <a:spLocks noChangeArrowheads="1"/>
            </p:cNvSpPr>
            <p:nvPr/>
          </p:nvSpPr>
          <p:spPr bwMode="auto">
            <a:xfrm>
              <a:off x="2514600" y="99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Write-back</a:t>
              </a:r>
            </a:p>
          </p:txBody>
        </p:sp>
        <p:sp>
          <p:nvSpPr>
            <p:cNvPr id="392201" name="Text Box 9"/>
            <p:cNvSpPr txBox="1">
              <a:spLocks noChangeArrowheads="1"/>
            </p:cNvSpPr>
            <p:nvPr/>
          </p:nvSpPr>
          <p:spPr bwMode="auto">
            <a:xfrm>
              <a:off x="3733800" y="1447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rmmovq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D(</a:t>
              </a:r>
              <a:r>
                <a:rPr lang="en-US" sz="1603" dirty="0" err="1"/>
                <a:t>rB</a:t>
              </a:r>
              <a:r>
                <a:rPr lang="en-US" sz="1603" dirty="0"/>
                <a:t>)</a:t>
              </a:r>
            </a:p>
          </p:txBody>
        </p:sp>
        <p:sp>
          <p:nvSpPr>
            <p:cNvPr id="392203" name="Text Box 11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popq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endParaRPr lang="en-US" sz="1603" dirty="0"/>
            </a:p>
          </p:txBody>
        </p:sp>
        <p:sp>
          <p:nvSpPr>
            <p:cNvPr id="392208" name="Text Box 16"/>
            <p:cNvSpPr txBox="1">
              <a:spLocks noChangeArrowheads="1"/>
            </p:cNvSpPr>
            <p:nvPr/>
          </p:nvSpPr>
          <p:spPr bwMode="auto">
            <a:xfrm>
              <a:off x="3733800" y="2514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2211" name="Text Box 19"/>
            <p:cNvSpPr txBox="1">
              <a:spLocks noChangeArrowheads="1"/>
            </p:cNvSpPr>
            <p:nvPr/>
          </p:nvSpPr>
          <p:spPr bwMode="auto">
            <a:xfrm>
              <a:off x="3733800" y="2971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jXX Dest</a:t>
              </a:r>
            </a:p>
          </p:txBody>
        </p:sp>
        <p:sp>
          <p:nvSpPr>
            <p:cNvPr id="392213" name="Text Box 21"/>
            <p:cNvSpPr txBox="1">
              <a:spLocks noChangeArrowheads="1"/>
            </p:cNvSpPr>
            <p:nvPr/>
          </p:nvSpPr>
          <p:spPr bwMode="auto">
            <a:xfrm>
              <a:off x="3733800" y="3276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2216" name="Text Box 24"/>
            <p:cNvSpPr txBox="1">
              <a:spLocks noChangeArrowheads="1"/>
            </p:cNvSpPr>
            <p:nvPr/>
          </p:nvSpPr>
          <p:spPr bwMode="auto">
            <a:xfrm>
              <a:off x="3733800" y="3733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call</a:t>
              </a:r>
              <a:r>
                <a:rPr lang="en-US" sz="1603"/>
                <a:t> Dest</a:t>
              </a:r>
            </a:p>
          </p:txBody>
        </p:sp>
        <p:sp>
          <p:nvSpPr>
            <p:cNvPr id="392221" name="Text Box 29"/>
            <p:cNvSpPr txBox="1">
              <a:spLocks noChangeArrowheads="1"/>
            </p:cNvSpPr>
            <p:nvPr/>
          </p:nvSpPr>
          <p:spPr bwMode="auto">
            <a:xfrm>
              <a:off x="3733800" y="449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2232" name="Text Box 40"/>
            <p:cNvSpPr txBox="1">
              <a:spLocks noChangeArrowheads="1"/>
            </p:cNvSpPr>
            <p:nvPr/>
          </p:nvSpPr>
          <p:spPr bwMode="auto">
            <a:xfrm>
              <a:off x="2514600" y="1752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Write-back</a:t>
              </a:r>
            </a:p>
          </p:txBody>
        </p:sp>
        <p:sp>
          <p:nvSpPr>
            <p:cNvPr id="392233" name="Text Box 41"/>
            <p:cNvSpPr txBox="1">
              <a:spLocks noChangeArrowheads="1"/>
            </p:cNvSpPr>
            <p:nvPr/>
          </p:nvSpPr>
          <p:spPr bwMode="auto">
            <a:xfrm>
              <a:off x="2514600" y="2514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Write-back</a:t>
              </a:r>
            </a:p>
          </p:txBody>
        </p:sp>
        <p:sp>
          <p:nvSpPr>
            <p:cNvPr id="392234" name="Text Box 42"/>
            <p:cNvSpPr txBox="1">
              <a:spLocks noChangeArrowheads="1"/>
            </p:cNvSpPr>
            <p:nvPr/>
          </p:nvSpPr>
          <p:spPr bwMode="auto">
            <a:xfrm>
              <a:off x="2514600" y="3276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Write-back</a:t>
              </a:r>
            </a:p>
          </p:txBody>
        </p:sp>
        <p:sp>
          <p:nvSpPr>
            <p:cNvPr id="392235" name="Text Box 43"/>
            <p:cNvSpPr txBox="1">
              <a:spLocks noChangeArrowheads="1"/>
            </p:cNvSpPr>
            <p:nvPr/>
          </p:nvSpPr>
          <p:spPr bwMode="auto">
            <a:xfrm>
              <a:off x="2514600" y="4038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Write-back</a:t>
              </a:r>
            </a:p>
          </p:txBody>
        </p:sp>
        <p:sp>
          <p:nvSpPr>
            <p:cNvPr id="392236" name="Text Box 44"/>
            <p:cNvSpPr txBox="1">
              <a:spLocks noChangeArrowheads="1"/>
            </p:cNvSpPr>
            <p:nvPr/>
          </p:nvSpPr>
          <p:spPr bwMode="auto">
            <a:xfrm>
              <a:off x="2514600" y="480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Write-back</a:t>
              </a:r>
            </a:p>
          </p:txBody>
        </p:sp>
        <p:sp>
          <p:nvSpPr>
            <p:cNvPr id="392242" name="Text Box 50"/>
            <p:cNvSpPr txBox="1">
              <a:spLocks noChangeArrowheads="1"/>
            </p:cNvSpPr>
            <p:nvPr/>
          </p:nvSpPr>
          <p:spPr bwMode="auto">
            <a:xfrm>
              <a:off x="6705600" y="755650"/>
              <a:ext cx="2279650" cy="603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Conditionally write back result</a:t>
              </a:r>
            </a:p>
          </p:txBody>
        </p:sp>
        <p:sp>
          <p:nvSpPr>
            <p:cNvPr id="392244" name="Text Box 52"/>
            <p:cNvSpPr txBox="1">
              <a:spLocks noChangeArrowheads="1"/>
            </p:cNvSpPr>
            <p:nvPr/>
          </p:nvSpPr>
          <p:spPr bwMode="auto">
            <a:xfrm>
              <a:off x="3733800" y="99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2262" name="Text Box 70"/>
            <p:cNvSpPr txBox="1">
              <a:spLocks noChangeArrowheads="1"/>
            </p:cNvSpPr>
            <p:nvPr/>
          </p:nvSpPr>
          <p:spPr bwMode="auto">
            <a:xfrm>
              <a:off x="3733800" y="4038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R</a:t>
              </a:r>
              <a:r>
                <a:rPr lang="en-US" sz="1603" dirty="0">
                  <a:sym typeface="Symbol" pitchFamily="18" charset="2"/>
                </a:rPr>
                <a:t>[</a:t>
              </a:r>
              <a:r>
                <a:rPr lang="en-US" sz="1603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3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3" dirty="0"/>
                <a:t>] </a:t>
              </a:r>
              <a:r>
                <a:rPr lang="en-US" sz="1603" dirty="0">
                  <a:sym typeface="Symbol" pitchFamily="18" charset="2"/>
                </a:rPr>
                <a:t> </a:t>
              </a:r>
              <a:r>
                <a:rPr lang="en-US" sz="1603" dirty="0" err="1">
                  <a:sym typeface="Symbol" pitchFamily="18" charset="2"/>
                </a:rPr>
                <a:t>valE</a:t>
              </a:r>
              <a:endParaRPr lang="en-US" sz="1603" dirty="0">
                <a:sym typeface="Symbol" pitchFamily="18" charset="2"/>
              </a:endParaRPr>
            </a:p>
          </p:txBody>
        </p:sp>
        <p:sp>
          <p:nvSpPr>
            <p:cNvPr id="392263" name="Text Box 71"/>
            <p:cNvSpPr txBox="1">
              <a:spLocks noChangeArrowheads="1"/>
            </p:cNvSpPr>
            <p:nvPr/>
          </p:nvSpPr>
          <p:spPr bwMode="auto">
            <a:xfrm>
              <a:off x="3733800" y="4038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2264" name="Text Box 72"/>
            <p:cNvSpPr txBox="1">
              <a:spLocks noChangeArrowheads="1"/>
            </p:cNvSpPr>
            <p:nvPr/>
          </p:nvSpPr>
          <p:spPr bwMode="auto">
            <a:xfrm>
              <a:off x="6705600" y="4038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Update stack pointer</a:t>
              </a:r>
            </a:p>
          </p:txBody>
        </p:sp>
        <p:sp>
          <p:nvSpPr>
            <p:cNvPr id="392265" name="Text Box 73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R</a:t>
              </a:r>
              <a:r>
                <a:rPr lang="en-US" sz="1603" dirty="0">
                  <a:sym typeface="Symbol" pitchFamily="18" charset="2"/>
                </a:rPr>
                <a:t>[</a:t>
              </a:r>
              <a:r>
                <a:rPr lang="en-US" sz="1603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3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3" dirty="0"/>
                <a:t>] </a:t>
              </a:r>
              <a:r>
                <a:rPr lang="en-US" sz="1603" dirty="0">
                  <a:sym typeface="Symbol" pitchFamily="18" charset="2"/>
                </a:rPr>
                <a:t> </a:t>
              </a:r>
              <a:r>
                <a:rPr lang="en-US" sz="1603" dirty="0" err="1">
                  <a:sym typeface="Symbol" pitchFamily="18" charset="2"/>
                </a:rPr>
                <a:t>valE</a:t>
              </a:r>
              <a:endParaRPr lang="en-US" sz="1603" dirty="0">
                <a:sym typeface="Symbol" pitchFamily="18" charset="2"/>
              </a:endParaRPr>
            </a:p>
          </p:txBody>
        </p:sp>
        <p:sp>
          <p:nvSpPr>
            <p:cNvPr id="392266" name="Text Box 74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2267" name="Text Box 75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Update stack pointer</a:t>
              </a: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3727450" y="22225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R[rB] </a:t>
              </a:r>
              <a:r>
                <a:rPr lang="en-US" sz="1603">
                  <a:sym typeface="Symbol" pitchFamily="18" charset="2"/>
                </a:rPr>
                <a:t> valE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3727450" y="-825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</a:t>
              </a:r>
              <a:r>
                <a:rPr lang="en-US" sz="1603" dirty="0" err="1"/>
                <a:t>rB</a:t>
              </a:r>
              <a:endParaRPr lang="en-US" sz="1603" dirty="0"/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508250" y="2222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Write-back</a:t>
              </a: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6699250" y="2222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Write back result</a:t>
              </a: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3727450" y="2222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</p:grpSp>
    </p:spTree>
    <p:extLst>
      <p:ext uri="{BB962C8B-B14F-4D97-AF65-F5344CB8AC3E}">
        <p14:creationId xmlns:p14="http://schemas.microsoft.com/office/powerpoint/2010/main" val="241724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9058"/>
            <a:ext cx="10515600" cy="1325563"/>
          </a:xfrm>
        </p:spPr>
        <p:txBody>
          <a:bodyPr/>
          <a:lstStyle/>
          <a:p>
            <a:r>
              <a:rPr lang="en-US" dirty="0"/>
              <a:t>Execute Logic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8" y="1269853"/>
            <a:ext cx="5538913" cy="5223022"/>
          </a:xfrm>
        </p:spPr>
        <p:txBody>
          <a:bodyPr>
            <a:noAutofit/>
          </a:bodyPr>
          <a:lstStyle/>
          <a:p>
            <a:r>
              <a:rPr lang="en-US" sz="2000" dirty="0"/>
              <a:t>Units</a:t>
            </a:r>
          </a:p>
          <a:p>
            <a:pPr lvl="1"/>
            <a:r>
              <a:rPr lang="en-US" sz="2000" dirty="0"/>
              <a:t>ALU</a:t>
            </a:r>
          </a:p>
          <a:p>
            <a:pPr lvl="2"/>
            <a:r>
              <a:rPr lang="en-US" dirty="0"/>
              <a:t>Implements 4 required functions</a:t>
            </a:r>
          </a:p>
          <a:p>
            <a:pPr lvl="2"/>
            <a:r>
              <a:rPr lang="en-US" dirty="0"/>
              <a:t>Generates condition code values</a:t>
            </a:r>
          </a:p>
          <a:p>
            <a:pPr lvl="1"/>
            <a:r>
              <a:rPr lang="en-US" sz="2000" dirty="0"/>
              <a:t>CC</a:t>
            </a:r>
          </a:p>
          <a:p>
            <a:pPr lvl="2"/>
            <a:r>
              <a:rPr lang="en-US" dirty="0"/>
              <a:t>Register with 3 condition code bits</a:t>
            </a:r>
          </a:p>
          <a:p>
            <a:pPr lvl="1"/>
            <a:r>
              <a:rPr lang="en-US" sz="2000" dirty="0" err="1"/>
              <a:t>cond</a:t>
            </a:r>
            <a:endParaRPr lang="en-US" sz="2000" dirty="0"/>
          </a:p>
          <a:p>
            <a:pPr lvl="2"/>
            <a:r>
              <a:rPr lang="en-US" dirty="0"/>
              <a:t>Computes conditional jump/move flag</a:t>
            </a:r>
          </a:p>
          <a:p>
            <a:r>
              <a:rPr lang="en-US" sz="2000" dirty="0"/>
              <a:t>Control Logic</a:t>
            </a:r>
          </a:p>
          <a:p>
            <a:pPr lvl="1"/>
            <a:r>
              <a:rPr lang="en-US" sz="2000" dirty="0"/>
              <a:t>Set CC: Should condition code register be loaded?</a:t>
            </a:r>
          </a:p>
          <a:p>
            <a:pPr lvl="1"/>
            <a:r>
              <a:rPr lang="en-US" sz="2000" dirty="0"/>
              <a:t>ALU A: Input A to ALU</a:t>
            </a:r>
          </a:p>
          <a:p>
            <a:pPr lvl="1"/>
            <a:r>
              <a:rPr lang="en-US" sz="2000" dirty="0"/>
              <a:t>ALU B: Input B to ALU</a:t>
            </a:r>
          </a:p>
          <a:p>
            <a:pPr lvl="1"/>
            <a:r>
              <a:rPr lang="en-US" sz="2000" dirty="0"/>
              <a:t>ALU fun: What function should ALU compute?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6693526" y="1524621"/>
            <a:ext cx="5030976" cy="3938173"/>
            <a:chOff x="1143000" y="7924800"/>
            <a:chExt cx="4038600" cy="3124200"/>
          </a:xfrm>
        </p:grpSpPr>
        <p:sp>
          <p:nvSpPr>
            <p:cNvPr id="139" name="Line 2"/>
            <p:cNvSpPr>
              <a:spLocks noChangeShapeType="1"/>
            </p:cNvSpPr>
            <p:nvPr/>
          </p:nvSpPr>
          <p:spPr bwMode="auto">
            <a:xfrm rot="16200000" flipV="1">
              <a:off x="2794000" y="8966200"/>
              <a:ext cx="0" cy="50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2057400" y="9067800"/>
              <a:ext cx="482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803" kern="0">
                  <a:solidFill>
                    <a:sysClr val="windowText" lastClr="000000"/>
                  </a:solidFill>
                </a:rPr>
                <a:t>CC</a:t>
              </a:r>
            </a:p>
          </p:txBody>
        </p:sp>
        <p:sp>
          <p:nvSpPr>
            <p:cNvPr id="141" name="AutoShape 56"/>
            <p:cNvSpPr>
              <a:spLocks noChangeArrowheads="1"/>
            </p:cNvSpPr>
            <p:nvPr/>
          </p:nvSpPr>
          <p:spPr bwMode="auto">
            <a:xfrm flipV="1">
              <a:off x="2819400" y="8991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rot="10800000" wrap="none" lIns="91600" tIns="45800" rIns="91600" bIns="45800" anchor="ctr"/>
            <a:lstStyle/>
            <a:p>
              <a:pPr defTabSz="916137">
                <a:defRPr/>
              </a:pPr>
              <a:r>
                <a:rPr lang="en-US" sz="1803" kern="0" dirty="0">
                  <a:solidFill>
                    <a:sysClr val="windowText" lastClr="000000"/>
                  </a:solidFill>
                </a:rPr>
                <a:t>ALU</a:t>
              </a:r>
            </a:p>
          </p:txBody>
        </p:sp>
        <p:sp>
          <p:nvSpPr>
            <p:cNvPr id="142" name="AutoShape 54"/>
            <p:cNvSpPr>
              <a:spLocks noChangeArrowheads="1"/>
            </p:cNvSpPr>
            <p:nvPr/>
          </p:nvSpPr>
          <p:spPr bwMode="auto">
            <a:xfrm>
              <a:off x="26670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43" name="AutoShape 55"/>
            <p:cNvSpPr>
              <a:spLocks noChangeArrowheads="1"/>
            </p:cNvSpPr>
            <p:nvPr/>
          </p:nvSpPr>
          <p:spPr bwMode="auto">
            <a:xfrm>
              <a:off x="35814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3429000" y="8305800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Line 63"/>
            <p:cNvSpPr>
              <a:spLocks noChangeShapeType="1"/>
            </p:cNvSpPr>
            <p:nvPr/>
          </p:nvSpPr>
          <p:spPr bwMode="auto">
            <a:xfrm flipV="1">
              <a:off x="29718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 flipV="1">
              <a:off x="1600200" y="8305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7" name="Group 123"/>
            <p:cNvGrpSpPr>
              <a:grpSpLocks/>
            </p:cNvGrpSpPr>
            <p:nvPr/>
          </p:nvGrpSpPr>
          <p:grpSpPr bwMode="auto">
            <a:xfrm>
              <a:off x="2743200" y="10363200"/>
              <a:ext cx="152400" cy="152400"/>
              <a:chOff x="240" y="4176"/>
              <a:chExt cx="192" cy="192"/>
            </a:xfrm>
          </p:grpSpPr>
          <p:sp>
            <p:nvSpPr>
              <p:cNvPr id="181" name="Oval 1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Rectangle 1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8" name="AutoShape 155"/>
            <p:cNvSpPr>
              <a:spLocks noChangeArrowheads="1"/>
            </p:cNvSpPr>
            <p:nvPr/>
          </p:nvSpPr>
          <p:spPr bwMode="auto">
            <a:xfrm>
              <a:off x="4419600" y="8915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fun.</a:t>
              </a:r>
            </a:p>
          </p:txBody>
        </p:sp>
        <p:sp>
          <p:nvSpPr>
            <p:cNvPr id="149" name="Line 156"/>
            <p:cNvSpPr>
              <a:spLocks noChangeShapeType="1"/>
            </p:cNvSpPr>
            <p:nvPr/>
          </p:nvSpPr>
          <p:spPr bwMode="auto">
            <a:xfrm rot="16200000" flipV="1">
              <a:off x="4152900" y="88773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Oval 71"/>
            <p:cNvSpPr>
              <a:spLocks noChangeArrowheads="1"/>
            </p:cNvSpPr>
            <p:nvPr/>
          </p:nvSpPr>
          <p:spPr bwMode="auto">
            <a:xfrm>
              <a:off x="13716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Cnd</a:t>
              </a: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1143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1524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ifun</a:t>
              </a:r>
            </a:p>
          </p:txBody>
        </p:sp>
        <p:sp>
          <p:nvSpPr>
            <p:cNvPr id="153" name="Oval 232"/>
            <p:cNvSpPr>
              <a:spLocks noChangeArrowheads="1"/>
            </p:cNvSpPr>
            <p:nvPr/>
          </p:nvSpPr>
          <p:spPr bwMode="auto">
            <a:xfrm>
              <a:off x="2667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154" name="Oval 235"/>
            <p:cNvSpPr>
              <a:spLocks noChangeArrowheads="1"/>
            </p:cNvSpPr>
            <p:nvPr/>
          </p:nvSpPr>
          <p:spPr bwMode="auto">
            <a:xfrm>
              <a:off x="37338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valB</a:t>
              </a:r>
            </a:p>
          </p:txBody>
        </p:sp>
        <p:sp>
          <p:nvSpPr>
            <p:cNvPr id="155" name="Oval 238"/>
            <p:cNvSpPr>
              <a:spLocks noChangeArrowheads="1"/>
            </p:cNvSpPr>
            <p:nvPr/>
          </p:nvSpPr>
          <p:spPr bwMode="auto">
            <a:xfrm>
              <a:off x="31242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valA</a:t>
              </a:r>
            </a:p>
          </p:txBody>
        </p:sp>
        <p:sp>
          <p:nvSpPr>
            <p:cNvPr id="156" name="Oval 246"/>
            <p:cNvSpPr>
              <a:spLocks noChangeArrowheads="1"/>
            </p:cNvSpPr>
            <p:nvPr/>
          </p:nvSpPr>
          <p:spPr bwMode="auto">
            <a:xfrm>
              <a:off x="32004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valE</a:t>
              </a:r>
            </a:p>
          </p:txBody>
        </p:sp>
        <p:grpSp>
          <p:nvGrpSpPr>
            <p:cNvPr id="157" name="Group 275"/>
            <p:cNvGrpSpPr>
              <a:grpSpLocks/>
            </p:cNvGrpSpPr>
            <p:nvPr/>
          </p:nvGrpSpPr>
          <p:grpSpPr bwMode="auto">
            <a:xfrm>
              <a:off x="3657600" y="10363200"/>
              <a:ext cx="152400" cy="152400"/>
              <a:chOff x="240" y="4176"/>
              <a:chExt cx="192" cy="192"/>
            </a:xfrm>
          </p:grpSpPr>
          <p:sp>
            <p:nvSpPr>
              <p:cNvPr id="179" name="Oval 27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Rectangle 27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8" name="Line 240"/>
            <p:cNvSpPr>
              <a:spLocks noChangeShapeType="1"/>
            </p:cNvSpPr>
            <p:nvPr/>
          </p:nvSpPr>
          <p:spPr bwMode="auto">
            <a:xfrm flipV="1">
              <a:off x="32766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Line 278"/>
            <p:cNvSpPr>
              <a:spLocks noChangeShapeType="1"/>
            </p:cNvSpPr>
            <p:nvPr/>
          </p:nvSpPr>
          <p:spPr bwMode="auto">
            <a:xfrm flipV="1">
              <a:off x="29718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Line 294"/>
            <p:cNvSpPr>
              <a:spLocks noChangeShapeType="1"/>
            </p:cNvSpPr>
            <p:nvPr/>
          </p:nvSpPr>
          <p:spPr bwMode="auto">
            <a:xfrm flipV="1">
              <a:off x="39624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Line 295"/>
            <p:cNvSpPr>
              <a:spLocks noChangeShapeType="1"/>
            </p:cNvSpPr>
            <p:nvPr/>
          </p:nvSpPr>
          <p:spPr bwMode="auto">
            <a:xfrm flipV="1">
              <a:off x="39624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Line 296"/>
            <p:cNvSpPr>
              <a:spLocks noChangeShapeType="1"/>
            </p:cNvSpPr>
            <p:nvPr/>
          </p:nvSpPr>
          <p:spPr bwMode="auto">
            <a:xfrm flipV="1">
              <a:off x="1371600" y="1043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Line 297"/>
            <p:cNvSpPr>
              <a:spLocks noChangeShapeType="1"/>
            </p:cNvSpPr>
            <p:nvPr/>
          </p:nvSpPr>
          <p:spPr bwMode="auto">
            <a:xfrm flipV="1">
              <a:off x="1752600" y="8991600"/>
              <a:ext cx="0" cy="1752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Line 298"/>
            <p:cNvSpPr>
              <a:spLocks noChangeShapeType="1"/>
            </p:cNvSpPr>
            <p:nvPr/>
          </p:nvSpPr>
          <p:spPr bwMode="auto">
            <a:xfrm flipV="1">
              <a:off x="37338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Freeform 303"/>
            <p:cNvSpPr>
              <a:spLocks/>
            </p:cNvSpPr>
            <p:nvPr/>
          </p:nvSpPr>
          <p:spPr bwMode="auto">
            <a:xfrm flipH="1">
              <a:off x="1371600" y="9448800"/>
              <a:ext cx="3276600" cy="9906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6" name="Group 304"/>
            <p:cNvGrpSpPr>
              <a:grpSpLocks/>
            </p:cNvGrpSpPr>
            <p:nvPr/>
          </p:nvGrpSpPr>
          <p:grpSpPr bwMode="auto">
            <a:xfrm>
              <a:off x="2209800" y="10363200"/>
              <a:ext cx="152400" cy="152400"/>
              <a:chOff x="240" y="4176"/>
              <a:chExt cx="192" cy="192"/>
            </a:xfrm>
          </p:grpSpPr>
          <p:sp>
            <p:nvSpPr>
              <p:cNvPr id="177" name="Oval 30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Rectangle 30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7" name="AutoShape 307"/>
            <p:cNvSpPr>
              <a:spLocks noChangeArrowheads="1"/>
            </p:cNvSpPr>
            <p:nvPr/>
          </p:nvSpPr>
          <p:spPr bwMode="auto">
            <a:xfrm>
              <a:off x="2057400" y="97536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Set</a:t>
              </a:r>
            </a:p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CC</a:t>
              </a:r>
            </a:p>
          </p:txBody>
        </p:sp>
        <p:sp>
          <p:nvSpPr>
            <p:cNvPr id="168" name="Line 308"/>
            <p:cNvSpPr>
              <a:spLocks noChangeShapeType="1"/>
            </p:cNvSpPr>
            <p:nvPr/>
          </p:nvSpPr>
          <p:spPr bwMode="auto">
            <a:xfrm flipH="1" flipV="1">
              <a:off x="2286000" y="9448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309"/>
            <p:cNvSpPr>
              <a:spLocks noChangeArrowheads="1"/>
            </p:cNvSpPr>
            <p:nvPr/>
          </p:nvSpPr>
          <p:spPr bwMode="auto">
            <a:xfrm>
              <a:off x="1219200" y="86106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803" kern="0" dirty="0" err="1">
                  <a:solidFill>
                    <a:sysClr val="windowText" lastClr="000000"/>
                  </a:solidFill>
                </a:rPr>
                <a:t>cond</a:t>
              </a:r>
              <a:endParaRPr lang="en-US" sz="1803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0" name="Group 311"/>
            <p:cNvGrpSpPr>
              <a:grpSpLocks/>
            </p:cNvGrpSpPr>
            <p:nvPr/>
          </p:nvGrpSpPr>
          <p:grpSpPr bwMode="auto">
            <a:xfrm>
              <a:off x="1676403" y="10526735"/>
              <a:ext cx="149226" cy="141288"/>
              <a:chOff x="240" y="4176"/>
              <a:chExt cx="192" cy="192"/>
            </a:xfrm>
          </p:grpSpPr>
          <p:sp>
            <p:nvSpPr>
              <p:cNvPr id="175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1" name="Freeform 314"/>
            <p:cNvSpPr>
              <a:spLocks/>
            </p:cNvSpPr>
            <p:nvPr/>
          </p:nvSpPr>
          <p:spPr bwMode="auto">
            <a:xfrm flipH="1">
              <a:off x="1752600" y="9448800"/>
              <a:ext cx="3200400" cy="11430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Line 317"/>
            <p:cNvSpPr>
              <a:spLocks noChangeShapeType="1"/>
            </p:cNvSpPr>
            <p:nvPr/>
          </p:nvSpPr>
          <p:spPr bwMode="auto">
            <a:xfrm flipV="1">
              <a:off x="28194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Line 318"/>
            <p:cNvSpPr>
              <a:spLocks noChangeShapeType="1"/>
            </p:cNvSpPr>
            <p:nvPr/>
          </p:nvSpPr>
          <p:spPr bwMode="auto">
            <a:xfrm flipV="1">
              <a:off x="22860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Freeform 321"/>
            <p:cNvSpPr>
              <a:spLocks/>
            </p:cNvSpPr>
            <p:nvPr/>
          </p:nvSpPr>
          <p:spPr bwMode="auto">
            <a:xfrm>
              <a:off x="1828800" y="8839200"/>
              <a:ext cx="457200" cy="228600"/>
            </a:xfrm>
            <a:custGeom>
              <a:avLst/>
              <a:gdLst>
                <a:gd name="T0" fmla="*/ 725804891 w 288"/>
                <a:gd name="T1" fmla="*/ 362902445 h 144"/>
                <a:gd name="T2" fmla="*/ 725804891 w 288"/>
                <a:gd name="T3" fmla="*/ 0 h 144"/>
                <a:gd name="T4" fmla="*/ 0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288" y="144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0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194" y="428615"/>
            <a:ext cx="8720411" cy="780909"/>
          </a:xfrm>
        </p:spPr>
        <p:txBody>
          <a:bodyPr>
            <a:normAutofit/>
          </a:bodyPr>
          <a:lstStyle/>
          <a:p>
            <a:r>
              <a:rPr lang="en-US" dirty="0"/>
              <a:t>ALU A Input</a:t>
            </a:r>
          </a:p>
        </p:txBody>
      </p:sp>
      <p:sp>
        <p:nvSpPr>
          <p:cNvPr id="393289" name="Text Box 73"/>
          <p:cNvSpPr txBox="1">
            <a:spLocks noChangeArrowheads="1"/>
          </p:cNvSpPr>
          <p:nvPr/>
        </p:nvSpPr>
        <p:spPr bwMode="auto">
          <a:xfrm>
            <a:off x="6407727" y="5725603"/>
            <a:ext cx="282463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805" rIns="45805"/>
          <a:lstStyle/>
          <a:p>
            <a:pPr algn="l">
              <a:spcBef>
                <a:spcPct val="50000"/>
              </a:spcBef>
            </a:pPr>
            <a:endParaRPr lang="en-US" sz="1603"/>
          </a:p>
        </p:txBody>
      </p:sp>
      <p:sp>
        <p:nvSpPr>
          <p:cNvPr id="393294" name="Text Box 78"/>
          <p:cNvSpPr txBox="1">
            <a:spLocks noChangeArrowheads="1"/>
          </p:cNvSpPr>
          <p:nvPr/>
        </p:nvSpPr>
        <p:spPr bwMode="auto">
          <a:xfrm>
            <a:off x="343235" y="2035412"/>
            <a:ext cx="5432232" cy="30469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aluA</a:t>
            </a:r>
            <a:r>
              <a:rPr lang="en-US" sz="1600" b="1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in {IRRMOVQ, IOPQ}: </a:t>
            </a:r>
            <a:r>
              <a:rPr lang="en-US" sz="1600" b="1" dirty="0" err="1">
                <a:latin typeface="Courier New" pitchFamily="49" charset="0"/>
              </a:rPr>
              <a:t>valA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in {IIRMOVQ, IRMMOVQ, IMRMOVQ}: </a:t>
            </a:r>
            <a:r>
              <a:rPr lang="en-US" sz="1600" b="1" dirty="0" err="1">
                <a:latin typeface="Courier New" pitchFamily="49" charset="0"/>
              </a:rPr>
              <a:t>valC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in {ICALL, IPUSHQ}: -8;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in {IRET, IPOPQ}: 8;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 Other instructions don't need ALU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];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096000" y="1362745"/>
            <a:ext cx="4713577" cy="4515540"/>
            <a:chOff x="2127250" y="-234950"/>
            <a:chExt cx="7016750" cy="5187950"/>
          </a:xfrm>
        </p:grpSpPr>
        <p:sp>
          <p:nvSpPr>
            <p:cNvPr id="393284" name="Text Box 68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 err="1"/>
                <a:t>valE</a:t>
              </a:r>
              <a:r>
                <a:rPr lang="en-US" sz="1403" dirty="0"/>
                <a:t> </a:t>
              </a:r>
              <a:r>
                <a:rPr lang="en-US" sz="1403" dirty="0">
                  <a:sym typeface="Symbol" pitchFamily="18" charset="2"/>
                </a:rPr>
                <a:t> </a:t>
              </a:r>
              <a:r>
                <a:rPr lang="en-US" sz="1403" dirty="0" err="1">
                  <a:sym typeface="Symbol" pitchFamily="18" charset="2"/>
                </a:rPr>
                <a:t>valB</a:t>
              </a:r>
              <a:r>
                <a:rPr lang="en-US" sz="1403" dirty="0">
                  <a:sym typeface="Symbol" pitchFamily="18" charset="2"/>
                </a:rPr>
                <a:t> + </a:t>
              </a:r>
              <a:r>
                <a:rPr lang="en-US" sz="1403" dirty="0">
                  <a:solidFill>
                    <a:srgbClr val="FF3300"/>
                  </a:solidFill>
                  <a:sym typeface="Symbol" pitchFamily="18" charset="2"/>
                </a:rPr>
                <a:t>–8</a:t>
              </a:r>
            </a:p>
          </p:txBody>
        </p:sp>
        <p:sp>
          <p:nvSpPr>
            <p:cNvPr id="393288" name="Text Box 72"/>
            <p:cNvSpPr txBox="1">
              <a:spLocks noChangeArrowheads="1"/>
            </p:cNvSpPr>
            <p:nvPr/>
          </p:nvSpPr>
          <p:spPr bwMode="auto">
            <a:xfrm>
              <a:off x="6324600" y="3886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Decrement stack pointer</a:t>
              </a: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403">
                <a:sym typeface="Symbol" pitchFamily="18" charset="2"/>
              </a:endParaRPr>
            </a:p>
          </p:txBody>
        </p:sp>
        <p:sp>
          <p:nvSpPr>
            <p:cNvPr id="393281" name="Text Box 65"/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No operation</a:t>
              </a:r>
            </a:p>
          </p:txBody>
        </p:sp>
        <p:sp>
          <p:nvSpPr>
            <p:cNvPr id="393270" name="Text Box 54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 err="1"/>
                <a:t>valE</a:t>
              </a:r>
              <a:r>
                <a:rPr lang="en-US" sz="1403" dirty="0"/>
                <a:t> </a:t>
              </a:r>
              <a:r>
                <a:rPr lang="en-US" sz="1403" dirty="0">
                  <a:sym typeface="Symbol" pitchFamily="18" charset="2"/>
                </a:rPr>
                <a:t> </a:t>
              </a:r>
              <a:r>
                <a:rPr lang="en-US" sz="1403" dirty="0" err="1">
                  <a:sym typeface="Symbol" pitchFamily="18" charset="2"/>
                </a:rPr>
                <a:t>valB</a:t>
              </a:r>
              <a:r>
                <a:rPr lang="en-US" sz="1403" dirty="0">
                  <a:sym typeface="Symbol" pitchFamily="18" charset="2"/>
                </a:rPr>
                <a:t> + </a:t>
              </a:r>
              <a:r>
                <a:rPr lang="en-US" sz="1403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74" name="Text Box 5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Increment stack pointer</a:t>
              </a:r>
            </a:p>
          </p:txBody>
        </p:sp>
        <p:sp>
          <p:nvSpPr>
            <p:cNvPr id="393263" name="Text Box 47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valE </a:t>
              </a:r>
              <a:r>
                <a:rPr lang="en-US" sz="1403">
                  <a:sym typeface="Symbol" pitchFamily="18" charset="2"/>
                </a:rPr>
                <a:t> valB + </a:t>
              </a:r>
              <a:r>
                <a:rPr lang="en-US" sz="1403">
                  <a:solidFill>
                    <a:srgbClr val="FF3300"/>
                  </a:solidFill>
                  <a:sym typeface="Symbol" pitchFamily="18" charset="2"/>
                </a:rPr>
                <a:t>valC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63246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Compute effective address</a:t>
              </a: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 err="1"/>
                <a:t>valE</a:t>
              </a:r>
              <a:r>
                <a:rPr lang="en-US" sz="1403" dirty="0"/>
                <a:t> </a:t>
              </a:r>
              <a:r>
                <a:rPr lang="en-US" sz="1403" dirty="0">
                  <a:sym typeface="Symbol" pitchFamily="18" charset="2"/>
                </a:rPr>
                <a:t> 0 + </a:t>
              </a:r>
              <a:r>
                <a:rPr lang="en-US" sz="1403" dirty="0" err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  <a:endParaRPr lang="en-US" sz="1403" dirty="0">
                <a:solidFill>
                  <a:srgbClr val="FF3300"/>
                </a:solidFill>
                <a:sym typeface="Symbol" pitchFamily="18" charset="2"/>
              </a:endParaRPr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6324600" y="83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/>
                <a:t>Pass </a:t>
              </a:r>
              <a:r>
                <a:rPr lang="en-US" sz="1403" dirty="0" err="1"/>
                <a:t>valA</a:t>
              </a:r>
              <a:r>
                <a:rPr lang="en-US" sz="1403" dirty="0"/>
                <a:t> through ALU</a:t>
              </a: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352800" y="53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 err="1"/>
                <a:t>cmovXX</a:t>
              </a:r>
              <a:r>
                <a:rPr lang="en-US" sz="1403" dirty="0"/>
                <a:t> </a:t>
              </a:r>
              <a:r>
                <a:rPr lang="en-US" sz="1403" dirty="0" err="1"/>
                <a:t>rA</a:t>
              </a:r>
              <a:r>
                <a:rPr lang="en-US" sz="1403" dirty="0"/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Execute</a:t>
              </a: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3352800" y="1295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 err="1">
                  <a:latin typeface="Courier New" pitchFamily="49" charset="0"/>
                </a:rPr>
                <a:t>rmmovq</a:t>
              </a:r>
              <a:r>
                <a:rPr lang="en-US" sz="1403" dirty="0"/>
                <a:t> </a:t>
              </a:r>
              <a:r>
                <a:rPr lang="en-US" sz="1403" dirty="0" err="1"/>
                <a:t>rA</a:t>
              </a:r>
              <a:r>
                <a:rPr lang="en-US" sz="1403" dirty="0"/>
                <a:t>, D(</a:t>
              </a:r>
              <a:r>
                <a:rPr lang="en-US" sz="1403" dirty="0" err="1"/>
                <a:t>rB</a:t>
              </a:r>
              <a:r>
                <a:rPr lang="en-US" sz="1403" dirty="0"/>
                <a:t>)</a:t>
              </a:r>
            </a:p>
          </p:txBody>
        </p:sp>
        <p:sp>
          <p:nvSpPr>
            <p:cNvPr id="393230" name="Text Box 14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403"/>
            </a:p>
          </p:txBody>
        </p:sp>
        <p:sp>
          <p:nvSpPr>
            <p:cNvPr id="393231" name="Text Box 15"/>
            <p:cNvSpPr txBox="1">
              <a:spLocks noChangeArrowheads="1"/>
            </p:cNvSpPr>
            <p:nvPr/>
          </p:nvSpPr>
          <p:spPr bwMode="auto">
            <a:xfrm>
              <a:off x="3352800" y="2057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 err="1">
                  <a:latin typeface="Courier New" pitchFamily="49" charset="0"/>
                </a:rPr>
                <a:t>popq</a:t>
              </a:r>
              <a:r>
                <a:rPr lang="en-US" sz="1403" dirty="0"/>
                <a:t> </a:t>
              </a:r>
              <a:r>
                <a:rPr lang="en-US" sz="1403" dirty="0" err="1"/>
                <a:t>rA</a:t>
              </a:r>
              <a:endParaRPr lang="en-US" sz="1403" dirty="0"/>
            </a:p>
          </p:txBody>
        </p:sp>
        <p:sp>
          <p:nvSpPr>
            <p:cNvPr id="393232" name="Text Box 16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403"/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jXX Dest</a:t>
              </a:r>
            </a:p>
          </p:txBody>
        </p:sp>
        <p:sp>
          <p:nvSpPr>
            <p:cNvPr id="393234" name="Text Box 18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403"/>
            </a:p>
          </p:txBody>
        </p:sp>
        <p:sp>
          <p:nvSpPr>
            <p:cNvPr id="393235" name="Text Box 19"/>
            <p:cNvSpPr txBox="1">
              <a:spLocks noChangeArrowheads="1"/>
            </p:cNvSpPr>
            <p:nvPr/>
          </p:nvSpPr>
          <p:spPr bwMode="auto">
            <a:xfrm>
              <a:off x="3352800" y="3581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>
                  <a:latin typeface="Courier New" pitchFamily="49" charset="0"/>
                </a:rPr>
                <a:t>call</a:t>
              </a:r>
              <a:r>
                <a:rPr lang="en-US" sz="1403"/>
                <a:t> Dest</a:t>
              </a:r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3352800" y="434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3243" name="Text Box 27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403"/>
            </a:p>
          </p:txBody>
        </p:sp>
        <p:sp>
          <p:nvSpPr>
            <p:cNvPr id="393245" name="Text Box 29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403"/>
            </a:p>
          </p:txBody>
        </p:sp>
        <p:sp>
          <p:nvSpPr>
            <p:cNvPr id="393250" name="Text Box 34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Execute</a:t>
              </a:r>
            </a:p>
          </p:txBody>
        </p:sp>
        <p:sp>
          <p:nvSpPr>
            <p:cNvPr id="393251" name="Text Box 35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Execute</a:t>
              </a:r>
            </a:p>
          </p:txBody>
        </p:sp>
        <p:sp>
          <p:nvSpPr>
            <p:cNvPr id="393252" name="Text Box 3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Execute</a:t>
              </a:r>
            </a:p>
          </p:txBody>
        </p:sp>
        <p:sp>
          <p:nvSpPr>
            <p:cNvPr id="393253" name="Text Box 37"/>
            <p:cNvSpPr txBox="1">
              <a:spLocks noChangeArrowheads="1"/>
            </p:cNvSpPr>
            <p:nvPr/>
          </p:nvSpPr>
          <p:spPr bwMode="auto">
            <a:xfrm>
              <a:off x="2133600" y="3886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Execute</a:t>
              </a:r>
            </a:p>
          </p:txBody>
        </p:sp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133600" y="464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Execute</a:t>
              </a:r>
            </a:p>
          </p:txBody>
        </p:sp>
        <p:sp>
          <p:nvSpPr>
            <p:cNvPr id="393290" name="Text Box 74"/>
            <p:cNvSpPr txBox="1">
              <a:spLocks noChangeArrowheads="1"/>
            </p:cNvSpPr>
            <p:nvPr/>
          </p:nvSpPr>
          <p:spPr bwMode="auto">
            <a:xfrm>
              <a:off x="3352800" y="464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 err="1"/>
                <a:t>valE</a:t>
              </a:r>
              <a:r>
                <a:rPr lang="en-US" sz="1403" dirty="0"/>
                <a:t> </a:t>
              </a:r>
              <a:r>
                <a:rPr lang="en-US" sz="1403" dirty="0">
                  <a:sym typeface="Symbol" pitchFamily="18" charset="2"/>
                </a:rPr>
                <a:t> </a:t>
              </a:r>
              <a:r>
                <a:rPr lang="en-US" sz="1403" dirty="0" err="1">
                  <a:sym typeface="Symbol" pitchFamily="18" charset="2"/>
                </a:rPr>
                <a:t>valB</a:t>
              </a:r>
              <a:r>
                <a:rPr lang="en-US" sz="1403" dirty="0">
                  <a:sym typeface="Symbol" pitchFamily="18" charset="2"/>
                </a:rPr>
                <a:t> + </a:t>
              </a:r>
              <a:r>
                <a:rPr lang="en-US" sz="1403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91" name="Text Box 75"/>
            <p:cNvSpPr txBox="1">
              <a:spLocks noChangeArrowheads="1"/>
            </p:cNvSpPr>
            <p:nvPr/>
          </p:nvSpPr>
          <p:spPr bwMode="auto">
            <a:xfrm>
              <a:off x="6324600" y="464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Increment stack pointer</a:t>
              </a:r>
            </a:p>
          </p:txBody>
        </p:sp>
        <p:sp>
          <p:nvSpPr>
            <p:cNvPr id="393292" name="Text Box 76"/>
            <p:cNvSpPr txBox="1">
              <a:spLocks noChangeArrowheads="1"/>
            </p:cNvSpPr>
            <p:nvPr/>
          </p:nvSpPr>
          <p:spPr bwMode="auto">
            <a:xfrm>
              <a:off x="3352800" y="464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403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valE </a:t>
              </a:r>
              <a:r>
                <a:rPr lang="en-US" sz="1403">
                  <a:sym typeface="Symbol" pitchFamily="18" charset="2"/>
                </a:rPr>
                <a:t> valB OP </a:t>
              </a:r>
              <a:r>
                <a:rPr lang="en-US" sz="1403">
                  <a:solidFill>
                    <a:srgbClr val="FF3300"/>
                  </a:solidFill>
                  <a:sym typeface="Symbol" pitchFamily="18" charset="2"/>
                </a:rPr>
                <a:t>valA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6318250" y="69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/>
                <a:t>Perform ALU operation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46450" y="-2349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403" dirty="0" err="1"/>
                <a:t>OPq</a:t>
              </a:r>
              <a:r>
                <a:rPr lang="en-US" sz="1403" dirty="0"/>
                <a:t> </a:t>
              </a:r>
              <a:r>
                <a:rPr lang="en-US" sz="1403" dirty="0" err="1"/>
                <a:t>rA</a:t>
              </a:r>
              <a:r>
                <a:rPr lang="en-US" sz="1403" dirty="0"/>
                <a:t>, </a:t>
              </a:r>
              <a:r>
                <a:rPr lang="en-US" sz="1403" dirty="0" err="1"/>
                <a:t>rB</a:t>
              </a:r>
              <a:endParaRPr lang="en-US" sz="1403" dirty="0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2127250" y="69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403"/>
                <a:t>Execute</a:t>
              </a: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403"/>
            </a:p>
          </p:txBody>
        </p:sp>
      </p:grpSp>
    </p:spTree>
    <p:extLst>
      <p:ext uri="{BB962C8B-B14F-4D97-AF65-F5344CB8AC3E}">
        <p14:creationId xmlns:p14="http://schemas.microsoft.com/office/powerpoint/2010/main" val="402477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11947" y="414728"/>
            <a:ext cx="4062597" cy="815433"/>
          </a:xfrm>
        </p:spPr>
        <p:txBody>
          <a:bodyPr>
            <a:normAutofit/>
          </a:bodyPr>
          <a:lstStyle/>
          <a:p>
            <a:r>
              <a:rPr lang="en-US" dirty="0"/>
              <a:t>ALU Operation</a:t>
            </a: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6407727" y="5725603"/>
            <a:ext cx="282463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805" rIns="45805"/>
          <a:lstStyle/>
          <a:p>
            <a:pPr algn="l">
              <a:spcBef>
                <a:spcPct val="50000"/>
              </a:spcBef>
            </a:pPr>
            <a:endParaRPr lang="en-US" sz="1603"/>
          </a:p>
        </p:txBody>
      </p:sp>
      <p:sp>
        <p:nvSpPr>
          <p:cNvPr id="395299" name="Text Box 35"/>
          <p:cNvSpPr txBox="1">
            <a:spLocks noChangeArrowheads="1"/>
          </p:cNvSpPr>
          <p:nvPr/>
        </p:nvSpPr>
        <p:spPr bwMode="auto">
          <a:xfrm>
            <a:off x="727148" y="1571211"/>
            <a:ext cx="3386917" cy="156966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alufun</a:t>
            </a:r>
            <a:r>
              <a:rPr lang="en-US" sz="1600" b="1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icode</a:t>
            </a:r>
            <a:r>
              <a:rPr lang="en-US" sz="1600" b="1" dirty="0">
                <a:latin typeface="Courier New" pitchFamily="49" charset="0"/>
              </a:rPr>
              <a:t> == IOPQ : </a:t>
            </a:r>
            <a:r>
              <a:rPr lang="en-US" sz="1600" b="1" dirty="0" err="1">
                <a:latin typeface="Courier New" pitchFamily="49" charset="0"/>
              </a:rPr>
              <a:t>ifun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1 : ALUADD;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];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123703" y="924797"/>
            <a:ext cx="5392678" cy="5197575"/>
            <a:chOff x="1517650" y="146050"/>
            <a:chExt cx="7016750" cy="5187950"/>
          </a:xfrm>
        </p:grpSpPr>
        <p:sp>
          <p:nvSpPr>
            <p:cNvPr id="395269" name="Text Box 5"/>
            <p:cNvSpPr txBox="1">
              <a:spLocks noChangeArrowheads="1"/>
            </p:cNvSpPr>
            <p:nvPr/>
          </p:nvSpPr>
          <p:spPr bwMode="auto">
            <a:xfrm>
              <a:off x="2743200" y="4267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valE</a:t>
              </a:r>
              <a:r>
                <a:rPr lang="en-US" sz="1603" dirty="0"/>
                <a:t> </a:t>
              </a:r>
              <a:r>
                <a:rPr lang="en-US" sz="1603" dirty="0">
                  <a:sym typeface="Symbol" pitchFamily="18" charset="2"/>
                </a:rPr>
                <a:t> </a:t>
              </a:r>
              <a:r>
                <a:rPr lang="en-US" sz="1603" dirty="0" err="1">
                  <a:sym typeface="Symbol" pitchFamily="18" charset="2"/>
                </a:rPr>
                <a:t>valB</a:t>
              </a:r>
              <a:r>
                <a:rPr lang="en-US" sz="1603" dirty="0">
                  <a:sym typeface="Symbol" pitchFamily="18" charset="2"/>
                </a:rPr>
                <a:t> </a:t>
              </a:r>
              <a:r>
                <a:rPr lang="en-US" sz="1603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3" dirty="0">
                  <a:sym typeface="Symbol" pitchFamily="18" charset="2"/>
                </a:rPr>
                <a:t> –8</a:t>
              </a:r>
            </a:p>
          </p:txBody>
        </p:sp>
        <p:sp>
          <p:nvSpPr>
            <p:cNvPr id="395270" name="Text Box 6"/>
            <p:cNvSpPr txBox="1">
              <a:spLocks noChangeArrowheads="1"/>
            </p:cNvSpPr>
            <p:nvPr/>
          </p:nvSpPr>
          <p:spPr bwMode="auto">
            <a:xfrm>
              <a:off x="5715000" y="4267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Decrement stack pointer</a:t>
              </a:r>
            </a:p>
          </p:txBody>
        </p:sp>
        <p:sp>
          <p:nvSpPr>
            <p:cNvPr id="395271" name="Text Box 7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>
                <a:sym typeface="Symbol" pitchFamily="18" charset="2"/>
              </a:endParaRPr>
            </a:p>
          </p:txBody>
        </p:sp>
        <p:sp>
          <p:nvSpPr>
            <p:cNvPr id="395272" name="Text Box 8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No operation</a:t>
              </a:r>
            </a:p>
          </p:txBody>
        </p:sp>
        <p:sp>
          <p:nvSpPr>
            <p:cNvPr id="395273" name="Text Box 9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valE</a:t>
              </a:r>
              <a:r>
                <a:rPr lang="en-US" sz="1603" dirty="0"/>
                <a:t> </a:t>
              </a:r>
              <a:r>
                <a:rPr lang="en-US" sz="1603" dirty="0">
                  <a:sym typeface="Symbol" pitchFamily="18" charset="2"/>
                </a:rPr>
                <a:t> </a:t>
              </a:r>
              <a:r>
                <a:rPr lang="en-US" sz="1603" dirty="0" err="1">
                  <a:sym typeface="Symbol" pitchFamily="18" charset="2"/>
                </a:rPr>
                <a:t>valB</a:t>
              </a:r>
              <a:r>
                <a:rPr lang="en-US" sz="1603" dirty="0">
                  <a:sym typeface="Symbol" pitchFamily="18" charset="2"/>
                </a:rPr>
                <a:t> </a:t>
              </a:r>
              <a:r>
                <a:rPr lang="en-US" sz="1603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3" dirty="0">
                  <a:sym typeface="Symbol" pitchFamily="18" charset="2"/>
                </a:rPr>
                <a:t> 8</a:t>
              </a:r>
            </a:p>
          </p:txBody>
        </p:sp>
        <p:sp>
          <p:nvSpPr>
            <p:cNvPr id="395274" name="Text Box 10"/>
            <p:cNvSpPr txBox="1">
              <a:spLocks noChangeArrowheads="1"/>
            </p:cNvSpPr>
            <p:nvPr/>
          </p:nvSpPr>
          <p:spPr bwMode="auto">
            <a:xfrm>
              <a:off x="5715000" y="2743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Increment stack pointer</a:t>
              </a:r>
            </a:p>
          </p:txBody>
        </p:sp>
        <p:sp>
          <p:nvSpPr>
            <p:cNvPr id="395275" name="Text Box 11"/>
            <p:cNvSpPr txBox="1">
              <a:spLocks noChangeArrowheads="1"/>
            </p:cNvSpPr>
            <p:nvPr/>
          </p:nvSpPr>
          <p:spPr bwMode="auto">
            <a:xfrm>
              <a:off x="2743200" y="1981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valE </a:t>
              </a:r>
              <a:r>
                <a:rPr lang="en-US" sz="1603">
                  <a:sym typeface="Symbol" pitchFamily="18" charset="2"/>
                </a:rPr>
                <a:t> valB </a:t>
              </a:r>
              <a:r>
                <a:rPr lang="en-US" sz="1603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3">
                  <a:sym typeface="Symbol" pitchFamily="18" charset="2"/>
                </a:rPr>
                <a:t> valC</a:t>
              </a:r>
            </a:p>
          </p:txBody>
        </p:sp>
        <p:sp>
          <p:nvSpPr>
            <p:cNvPr id="395276" name="Text Box 12"/>
            <p:cNvSpPr txBox="1">
              <a:spLocks noChangeArrowheads="1"/>
            </p:cNvSpPr>
            <p:nvPr/>
          </p:nvSpPr>
          <p:spPr bwMode="auto">
            <a:xfrm>
              <a:off x="5715000" y="1981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Compute effective address</a:t>
              </a:r>
            </a:p>
          </p:txBody>
        </p:sp>
        <p:sp>
          <p:nvSpPr>
            <p:cNvPr id="395277" name="Text Box 13"/>
            <p:cNvSpPr txBox="1">
              <a:spLocks noChangeArrowheads="1"/>
            </p:cNvSpPr>
            <p:nvPr/>
          </p:nvSpPr>
          <p:spPr bwMode="auto">
            <a:xfrm>
              <a:off x="2743200" y="1219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valE</a:t>
              </a:r>
              <a:r>
                <a:rPr lang="en-US" sz="1603" dirty="0"/>
                <a:t> </a:t>
              </a:r>
              <a:r>
                <a:rPr lang="en-US" sz="1603" dirty="0">
                  <a:sym typeface="Symbol" pitchFamily="18" charset="2"/>
                </a:rPr>
                <a:t> 0 </a:t>
              </a:r>
              <a:r>
                <a:rPr lang="en-US" sz="1603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3" dirty="0">
                  <a:sym typeface="Symbol" pitchFamily="18" charset="2"/>
                </a:rPr>
                <a:t> </a:t>
              </a:r>
              <a:r>
                <a:rPr lang="en-US" sz="1603" dirty="0" err="1">
                  <a:sym typeface="Symbol" pitchFamily="18" charset="2"/>
                </a:rPr>
                <a:t>valA</a:t>
              </a:r>
              <a:endParaRPr lang="en-US" sz="1603" dirty="0">
                <a:sym typeface="Symbol" pitchFamily="18" charset="2"/>
              </a:endParaRPr>
            </a:p>
          </p:txBody>
        </p:sp>
        <p:sp>
          <p:nvSpPr>
            <p:cNvPr id="395278" name="Text Box 14"/>
            <p:cNvSpPr txBox="1">
              <a:spLocks noChangeArrowheads="1"/>
            </p:cNvSpPr>
            <p:nvPr/>
          </p:nvSpPr>
          <p:spPr bwMode="auto">
            <a:xfrm>
              <a:off x="5715000" y="1219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Pass </a:t>
              </a:r>
              <a:r>
                <a:rPr lang="en-US" sz="1603" dirty="0" err="1"/>
                <a:t>valA</a:t>
              </a:r>
              <a:r>
                <a:rPr lang="en-US" sz="1603" dirty="0"/>
                <a:t> through ALU</a:t>
              </a:r>
            </a:p>
          </p:txBody>
        </p:sp>
        <p:sp>
          <p:nvSpPr>
            <p:cNvPr id="395279" name="Text Box 15"/>
            <p:cNvSpPr txBox="1">
              <a:spLocks noChangeArrowheads="1"/>
            </p:cNvSpPr>
            <p:nvPr/>
          </p:nvSpPr>
          <p:spPr bwMode="auto">
            <a:xfrm>
              <a:off x="2743200" y="914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cmovXX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r>
                <a:rPr lang="en-US" sz="1603" dirty="0"/>
                <a:t>, </a:t>
              </a:r>
              <a:r>
                <a:rPr lang="en-US" sz="1603" dirty="0" err="1"/>
                <a:t>rB</a:t>
              </a:r>
              <a:endParaRPr lang="en-US" sz="1603" dirty="0"/>
            </a:p>
          </p:txBody>
        </p:sp>
        <p:sp>
          <p:nvSpPr>
            <p:cNvPr id="395280" name="Text Box 16"/>
            <p:cNvSpPr txBox="1">
              <a:spLocks noChangeArrowheads="1"/>
            </p:cNvSpPr>
            <p:nvPr/>
          </p:nvSpPr>
          <p:spPr bwMode="auto">
            <a:xfrm>
              <a:off x="1524000" y="1219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Execute</a:t>
              </a:r>
            </a:p>
          </p:txBody>
        </p:sp>
        <p:sp>
          <p:nvSpPr>
            <p:cNvPr id="395281" name="Text Box 17"/>
            <p:cNvSpPr txBox="1">
              <a:spLocks noChangeArrowheads="1"/>
            </p:cNvSpPr>
            <p:nvPr/>
          </p:nvSpPr>
          <p:spPr bwMode="auto">
            <a:xfrm>
              <a:off x="2743200" y="1676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rmmovl</a:t>
              </a:r>
              <a:r>
                <a:rPr lang="en-US" sz="1603"/>
                <a:t> rA, D(rB)</a:t>
              </a:r>
            </a:p>
          </p:txBody>
        </p:sp>
        <p:sp>
          <p:nvSpPr>
            <p:cNvPr id="395282" name="Text Box 18"/>
            <p:cNvSpPr txBox="1">
              <a:spLocks noChangeArrowheads="1"/>
            </p:cNvSpPr>
            <p:nvPr/>
          </p:nvSpPr>
          <p:spPr bwMode="auto">
            <a:xfrm>
              <a:off x="2743200" y="1981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5283" name="Text Box 19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>
                  <a:latin typeface="Courier New" pitchFamily="49" charset="0"/>
                </a:rPr>
                <a:t>popq</a:t>
              </a:r>
              <a:r>
                <a:rPr lang="en-US" sz="1603" dirty="0"/>
                <a:t> </a:t>
              </a:r>
              <a:r>
                <a:rPr lang="en-US" sz="1603" dirty="0" err="1"/>
                <a:t>rA</a:t>
              </a:r>
              <a:endParaRPr lang="en-US" sz="1603" dirty="0"/>
            </a:p>
          </p:txBody>
        </p:sp>
        <p:sp>
          <p:nvSpPr>
            <p:cNvPr id="395284" name="Text Box 20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5285" name="Text Box 21"/>
            <p:cNvSpPr txBox="1">
              <a:spLocks noChangeArrowheads="1"/>
            </p:cNvSpPr>
            <p:nvPr/>
          </p:nvSpPr>
          <p:spPr bwMode="auto">
            <a:xfrm>
              <a:off x="2743200" y="3200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jXX Dest</a:t>
              </a:r>
            </a:p>
          </p:txBody>
        </p:sp>
        <p:sp>
          <p:nvSpPr>
            <p:cNvPr id="395286" name="Text Box 22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5287" name="Text Box 23"/>
            <p:cNvSpPr txBox="1">
              <a:spLocks noChangeArrowheads="1"/>
            </p:cNvSpPr>
            <p:nvPr/>
          </p:nvSpPr>
          <p:spPr bwMode="auto">
            <a:xfrm>
              <a:off x="2743200" y="3962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call</a:t>
              </a:r>
              <a:r>
                <a:rPr lang="en-US" sz="1603"/>
                <a:t> Dest</a:t>
              </a:r>
            </a:p>
          </p:txBody>
        </p:sp>
        <p:sp>
          <p:nvSpPr>
            <p:cNvPr id="395288" name="Text Box 24"/>
            <p:cNvSpPr txBox="1">
              <a:spLocks noChangeArrowheads="1"/>
            </p:cNvSpPr>
            <p:nvPr/>
          </p:nvSpPr>
          <p:spPr bwMode="auto">
            <a:xfrm>
              <a:off x="2743200" y="4724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5289" name="Text Box 25"/>
            <p:cNvSpPr txBox="1">
              <a:spLocks noChangeArrowheads="1"/>
            </p:cNvSpPr>
            <p:nvPr/>
          </p:nvSpPr>
          <p:spPr bwMode="auto">
            <a:xfrm>
              <a:off x="2743200" y="1219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5290" name="Text Box 26"/>
            <p:cNvSpPr txBox="1">
              <a:spLocks noChangeArrowheads="1"/>
            </p:cNvSpPr>
            <p:nvPr/>
          </p:nvSpPr>
          <p:spPr bwMode="auto">
            <a:xfrm>
              <a:off x="2743200" y="4267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95291" name="Text Box 27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Execute</a:t>
              </a:r>
            </a:p>
          </p:txBody>
        </p:sp>
        <p:sp>
          <p:nvSpPr>
            <p:cNvPr id="395292" name="Text Box 28"/>
            <p:cNvSpPr txBox="1">
              <a:spLocks noChangeArrowheads="1"/>
            </p:cNvSpPr>
            <p:nvPr/>
          </p:nvSpPr>
          <p:spPr bwMode="auto">
            <a:xfrm>
              <a:off x="1524000" y="2743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Execute</a:t>
              </a:r>
            </a:p>
          </p:txBody>
        </p:sp>
        <p:sp>
          <p:nvSpPr>
            <p:cNvPr id="395293" name="Text Box 29"/>
            <p:cNvSpPr txBox="1">
              <a:spLocks noChangeArrowheads="1"/>
            </p:cNvSpPr>
            <p:nvPr/>
          </p:nvSpPr>
          <p:spPr bwMode="auto">
            <a:xfrm>
              <a:off x="1524000" y="3505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Execute</a:t>
              </a:r>
            </a:p>
          </p:txBody>
        </p:sp>
        <p:sp>
          <p:nvSpPr>
            <p:cNvPr id="395294" name="Text Box 30"/>
            <p:cNvSpPr txBox="1">
              <a:spLocks noChangeArrowheads="1"/>
            </p:cNvSpPr>
            <p:nvPr/>
          </p:nvSpPr>
          <p:spPr bwMode="auto">
            <a:xfrm>
              <a:off x="1524000" y="4267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Execute</a:t>
              </a:r>
            </a:p>
          </p:txBody>
        </p:sp>
        <p:sp>
          <p:nvSpPr>
            <p:cNvPr id="395295" name="Text Box 31"/>
            <p:cNvSpPr txBox="1">
              <a:spLocks noChangeArrowheads="1"/>
            </p:cNvSpPr>
            <p:nvPr/>
          </p:nvSpPr>
          <p:spPr bwMode="auto">
            <a:xfrm>
              <a:off x="1524000" y="5029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Execute</a:t>
              </a:r>
            </a:p>
          </p:txBody>
        </p:sp>
        <p:sp>
          <p:nvSpPr>
            <p:cNvPr id="395296" name="Text Box 32"/>
            <p:cNvSpPr txBox="1">
              <a:spLocks noChangeArrowheads="1"/>
            </p:cNvSpPr>
            <p:nvPr/>
          </p:nvSpPr>
          <p:spPr bwMode="auto">
            <a:xfrm>
              <a:off x="2743200" y="5029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 err="1"/>
                <a:t>valE</a:t>
              </a:r>
              <a:r>
                <a:rPr lang="en-US" sz="1603" dirty="0"/>
                <a:t> </a:t>
              </a:r>
              <a:r>
                <a:rPr lang="en-US" sz="1603" dirty="0">
                  <a:sym typeface="Symbol" pitchFamily="18" charset="2"/>
                </a:rPr>
                <a:t> </a:t>
              </a:r>
              <a:r>
                <a:rPr lang="en-US" sz="1603" dirty="0" err="1">
                  <a:sym typeface="Symbol" pitchFamily="18" charset="2"/>
                </a:rPr>
                <a:t>valB</a:t>
              </a:r>
              <a:r>
                <a:rPr lang="en-US" sz="1603" dirty="0">
                  <a:sym typeface="Symbol" pitchFamily="18" charset="2"/>
                </a:rPr>
                <a:t> </a:t>
              </a:r>
              <a:r>
                <a:rPr lang="en-US" sz="1603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3" dirty="0">
                  <a:sym typeface="Symbol" pitchFamily="18" charset="2"/>
                </a:rPr>
                <a:t> 8</a:t>
              </a:r>
            </a:p>
          </p:txBody>
        </p:sp>
        <p:sp>
          <p:nvSpPr>
            <p:cNvPr id="395297" name="Text Box 33"/>
            <p:cNvSpPr txBox="1">
              <a:spLocks noChangeArrowheads="1"/>
            </p:cNvSpPr>
            <p:nvPr/>
          </p:nvSpPr>
          <p:spPr bwMode="auto">
            <a:xfrm>
              <a:off x="5715000" y="5029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Increment stack pointer</a:t>
              </a:r>
            </a:p>
          </p:txBody>
        </p:sp>
        <p:sp>
          <p:nvSpPr>
            <p:cNvPr id="395298" name="Text Box 34"/>
            <p:cNvSpPr txBox="1">
              <a:spLocks noChangeArrowheads="1"/>
            </p:cNvSpPr>
            <p:nvPr/>
          </p:nvSpPr>
          <p:spPr bwMode="auto">
            <a:xfrm>
              <a:off x="2743200" y="5029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2736850" y="450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valE </a:t>
              </a:r>
              <a:r>
                <a:rPr lang="en-US" sz="1603">
                  <a:sym typeface="Symbol" pitchFamily="18" charset="2"/>
                </a:rPr>
                <a:t> valB </a:t>
              </a:r>
              <a:r>
                <a:rPr lang="en-US" sz="1603">
                  <a:solidFill>
                    <a:srgbClr val="FF3300"/>
                  </a:solidFill>
                  <a:sym typeface="Symbol" pitchFamily="18" charset="2"/>
                </a:rPr>
                <a:t>OP</a:t>
              </a:r>
              <a:r>
                <a:rPr lang="en-US" sz="1603">
                  <a:sym typeface="Symbol" pitchFamily="18" charset="2"/>
                </a:rPr>
                <a:t> valA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5708650" y="450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 dirty="0"/>
                <a:t>Perform ALU operation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736850" y="1460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OPl rA, rB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1517650" y="450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 anchor="ctr"/>
            <a:lstStyle/>
            <a:p>
              <a:pPr algn="l">
                <a:spcBef>
                  <a:spcPct val="50000"/>
                </a:spcBef>
              </a:pPr>
              <a:r>
                <a:rPr lang="en-US" sz="1603"/>
                <a:t>Execute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2736850" y="450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805" rIns="45805"/>
            <a:lstStyle/>
            <a:p>
              <a:pPr algn="l">
                <a:spcBef>
                  <a:spcPct val="50000"/>
                </a:spcBef>
              </a:pPr>
              <a:endParaRPr lang="en-US" sz="1603"/>
            </a:p>
          </p:txBody>
        </p:sp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876C285C-61EF-704A-ACCE-CC5C37AED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8" y="3371398"/>
            <a:ext cx="4309157" cy="364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75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Logic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317" y="1717680"/>
            <a:ext cx="5273830" cy="3793434"/>
          </a:xfrm>
        </p:spPr>
        <p:txBody>
          <a:bodyPr>
            <a:noAutofit/>
          </a:bodyPr>
          <a:lstStyle/>
          <a:p>
            <a:r>
              <a:rPr lang="en-US" sz="2400" dirty="0"/>
              <a:t>Memory</a:t>
            </a:r>
          </a:p>
          <a:p>
            <a:pPr lvl="1"/>
            <a:r>
              <a:rPr lang="en-US" dirty="0"/>
              <a:t>Reads or writes memory word</a:t>
            </a:r>
          </a:p>
          <a:p>
            <a:r>
              <a:rPr lang="en-US" sz="2400" dirty="0"/>
              <a:t>Control Logic</a:t>
            </a:r>
          </a:p>
          <a:p>
            <a:pPr lvl="1"/>
            <a:r>
              <a:rPr lang="en-US" dirty="0"/>
              <a:t>stat: What is instruction status?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read: should word be read?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write: should word be written?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</a:t>
            </a:r>
            <a:r>
              <a:rPr lang="en-US" dirty="0" err="1"/>
              <a:t>addr</a:t>
            </a:r>
            <a:r>
              <a:rPr lang="en-US" dirty="0"/>
              <a:t>.: Select address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data.: Select data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72341" y="877926"/>
            <a:ext cx="5273830" cy="4633188"/>
            <a:chOff x="1295400" y="5486400"/>
            <a:chExt cx="4038600" cy="3581400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803" kern="0">
                  <a:solidFill>
                    <a:sysClr val="windowText" lastClr="000000"/>
                  </a:solidFill>
                </a:rPr>
                <a:t>Data</a:t>
              </a:r>
            </a:p>
            <a:p>
              <a:pPr defTabSz="916137">
                <a:defRPr/>
              </a:pPr>
              <a:r>
                <a:rPr lang="en-US" sz="1803" kern="0">
                  <a:solidFill>
                    <a:sysClr val="windowText" lastClr="000000"/>
                  </a:solidFill>
                </a:rPr>
                <a:t>memory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Mem.</a:t>
              </a:r>
            </a:p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Mem.</a:t>
              </a:r>
            </a:p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addr</a:t>
              </a: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553200"/>
              <a:ext cx="609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6137">
                <a:defRPr/>
              </a:pPr>
              <a:r>
                <a:rPr lang="en-US" sz="1002" kern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99325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6137">
                <a:defRPr/>
              </a:pPr>
              <a:r>
                <a:rPr lang="en-US" sz="1002" kern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6137">
                <a:defRPr/>
              </a:pPr>
              <a:r>
                <a:rPr lang="en-US" sz="1002" kern="0">
                  <a:solidFill>
                    <a:sysClr val="windowText" lastClr="000000"/>
                  </a:solidFill>
                </a:rPr>
                <a:t>data out</a:t>
              </a:r>
            </a:p>
          </p:txBody>
        </p:sp>
        <p:grpSp>
          <p:nvGrpSpPr>
            <p:cNvPr id="75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valM</a:t>
              </a: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valA</a:t>
              </a: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defTabSz="916137">
                <a:defRPr/>
              </a:pPr>
              <a:r>
                <a:rPr lang="en-US" sz="1202" kern="0" dirty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6137">
                <a:defRPr/>
              </a:pPr>
              <a:r>
                <a:rPr lang="en-US" sz="1002" kern="0">
                  <a:solidFill>
                    <a:sysClr val="windowText" lastClr="000000"/>
                  </a:solidFill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812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icode</a:t>
              </a: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9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0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248400"/>
              <a:ext cx="1219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6137">
                <a:defRPr/>
              </a:pPr>
              <a:r>
                <a:rPr lang="en-US" sz="1002" kern="0">
                  <a:solidFill>
                    <a:sysClr val="windowText" lastClr="000000"/>
                  </a:solidFill>
                </a:rPr>
                <a:t>dmem_error</a:t>
              </a: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54188" y="6627812"/>
              <a:ext cx="6096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295400" y="6629400"/>
              <a:ext cx="7620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6137">
                <a:defRPr/>
              </a:pPr>
              <a:r>
                <a:rPr lang="en-US" sz="1002" kern="0">
                  <a:solidFill>
                    <a:sysClr val="windowText" lastClr="000000"/>
                  </a:solidFill>
                </a:rPr>
                <a:t>instr_valid</a:t>
              </a: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371600" y="6934200"/>
              <a:ext cx="838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6137">
                <a:defRPr/>
              </a:pPr>
              <a:r>
                <a:rPr lang="en-US" sz="1002" kern="0">
                  <a:solidFill>
                    <a:sysClr val="windowText" lastClr="000000"/>
                  </a:solidFill>
                </a:rPr>
                <a:t>imem_error</a:t>
              </a: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6137">
                  <a:defRPr/>
                </a:pPr>
                <a:endParaRPr lang="en-US" sz="1803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600" tIns="45800" rIns="91600" bIns="45800" anchor="ctr"/>
            <a:lstStyle/>
            <a:p>
              <a:pPr defTabSz="916137">
                <a:defRPr/>
              </a:pPr>
              <a:r>
                <a:rPr lang="en-US" sz="1202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defTabSz="916137">
                <a:defRPr/>
              </a:pPr>
              <a:endParaRPr lang="en-US" sz="1803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60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2345</Words>
  <Application>Microsoft Macintosh PowerPoint</Application>
  <PresentationFormat>Widescreen</PresentationFormat>
  <Paragraphs>904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Helvetica</vt:lpstr>
      <vt:lpstr>Wingdings</vt:lpstr>
      <vt:lpstr>Wingdings 2</vt:lpstr>
      <vt:lpstr>Office Theme</vt:lpstr>
      <vt:lpstr>PowerPoint Presentation</vt:lpstr>
      <vt:lpstr>Fetch Logic</vt:lpstr>
      <vt:lpstr>Decode Logic</vt:lpstr>
      <vt:lpstr>A Source</vt:lpstr>
      <vt:lpstr>E Destination</vt:lpstr>
      <vt:lpstr>Execute Logic</vt:lpstr>
      <vt:lpstr>ALU A Input</vt:lpstr>
      <vt:lpstr>ALU Operation</vt:lpstr>
      <vt:lpstr>Memory Logic</vt:lpstr>
      <vt:lpstr>Memory Address</vt:lpstr>
      <vt:lpstr>Memory Read</vt:lpstr>
      <vt:lpstr>PC Update Logic</vt:lpstr>
      <vt:lpstr>PC Update</vt:lpstr>
      <vt:lpstr>SEQ Operation</vt:lpstr>
      <vt:lpstr>SEQ Operation #2</vt:lpstr>
      <vt:lpstr>SEQ Operation #3</vt:lpstr>
      <vt:lpstr>SEQ Operation #4</vt:lpstr>
      <vt:lpstr>SEQ Operation #5</vt:lpstr>
      <vt:lpstr>SEQ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Arith/Log. Ops</dc:title>
  <dc:creator>Kim, Byung</dc:creator>
  <cp:lastModifiedBy>Downen, Paul M</cp:lastModifiedBy>
  <cp:revision>14</cp:revision>
  <dcterms:created xsi:type="dcterms:W3CDTF">2019-11-24T22:18:28Z</dcterms:created>
  <dcterms:modified xsi:type="dcterms:W3CDTF">2023-12-08T18:51:28Z</dcterms:modified>
</cp:coreProperties>
</file>