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32"/>
  </p:notesMasterIdLst>
  <p:handoutMasterIdLst>
    <p:handoutMasterId r:id="rId33"/>
  </p:handoutMasterIdLst>
  <p:sldIdLst>
    <p:sldId id="683" r:id="rId2"/>
    <p:sldId id="684" r:id="rId3"/>
    <p:sldId id="685" r:id="rId4"/>
    <p:sldId id="686" r:id="rId5"/>
    <p:sldId id="687" r:id="rId6"/>
    <p:sldId id="688" r:id="rId7"/>
    <p:sldId id="689" r:id="rId8"/>
    <p:sldId id="690" r:id="rId9"/>
    <p:sldId id="691" r:id="rId10"/>
    <p:sldId id="692" r:id="rId11"/>
    <p:sldId id="693" r:id="rId12"/>
    <p:sldId id="694" r:id="rId13"/>
    <p:sldId id="695" r:id="rId14"/>
    <p:sldId id="696" r:id="rId15"/>
    <p:sldId id="697" r:id="rId16"/>
    <p:sldId id="698" r:id="rId17"/>
    <p:sldId id="699" r:id="rId18"/>
    <p:sldId id="700" r:id="rId19"/>
    <p:sldId id="701" r:id="rId20"/>
    <p:sldId id="702" r:id="rId21"/>
    <p:sldId id="703" r:id="rId22"/>
    <p:sldId id="704" r:id="rId23"/>
    <p:sldId id="705" r:id="rId24"/>
    <p:sldId id="706" r:id="rId25"/>
    <p:sldId id="707" r:id="rId26"/>
    <p:sldId id="708" r:id="rId27"/>
    <p:sldId id="709" r:id="rId28"/>
    <p:sldId id="710" r:id="rId29"/>
    <p:sldId id="711" r:id="rId30"/>
    <p:sldId id="712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1"/>
    <p:restoredTop sz="94437"/>
  </p:normalViewPr>
  <p:slideViewPr>
    <p:cSldViewPr>
      <p:cViewPr varScale="1">
        <p:scale>
          <a:sx n="116" d="100"/>
          <a:sy n="116" d="100"/>
        </p:scale>
        <p:origin x="14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wnen, Paul M" userId="b1fad98d-9c85-4afc-93ea-92c67574f2bd" providerId="ADAL" clId="{71A0A6E3-D06E-A541-B412-062AC9BBD5D2}"/>
    <pc:docChg chg="undo custSel modSld">
      <pc:chgData name="Downen, Paul M" userId="b1fad98d-9c85-4afc-93ea-92c67574f2bd" providerId="ADAL" clId="{71A0A6E3-D06E-A541-B412-062AC9BBD5D2}" dt="2023-11-08T18:12:59.074" v="838" actId="20577"/>
      <pc:docMkLst>
        <pc:docMk/>
      </pc:docMkLst>
      <pc:sldChg chg="modSp mod">
        <pc:chgData name="Downen, Paul M" userId="b1fad98d-9c85-4afc-93ea-92c67574f2bd" providerId="ADAL" clId="{71A0A6E3-D06E-A541-B412-062AC9BBD5D2}" dt="2023-11-08T18:12:59.074" v="838" actId="20577"/>
        <pc:sldMkLst>
          <pc:docMk/>
          <pc:sldMk cId="97943171" sldId="683"/>
        </pc:sldMkLst>
        <pc:spChg chg="mod">
          <ac:chgData name="Downen, Paul M" userId="b1fad98d-9c85-4afc-93ea-92c67574f2bd" providerId="ADAL" clId="{71A0A6E3-D06E-A541-B412-062AC9BBD5D2}" dt="2023-11-08T18:12:59.074" v="838" actId="20577"/>
          <ac:spMkLst>
            <pc:docMk/>
            <pc:sldMk cId="97943171" sldId="683"/>
            <ac:spMk id="3" creationId="{E755EF27-E5A4-7447-B256-31FAA38F975D}"/>
          </ac:spMkLst>
        </pc:spChg>
      </pc:sldChg>
      <pc:sldChg chg="modSp mod">
        <pc:chgData name="Downen, Paul M" userId="b1fad98d-9c85-4afc-93ea-92c67574f2bd" providerId="ADAL" clId="{71A0A6E3-D06E-A541-B412-062AC9BBD5D2}" dt="2023-11-08T14:24:18.646" v="117" actId="20577"/>
        <pc:sldMkLst>
          <pc:docMk/>
          <pc:sldMk cId="1283423497" sldId="685"/>
        </pc:sldMkLst>
        <pc:spChg chg="mod">
          <ac:chgData name="Downen, Paul M" userId="b1fad98d-9c85-4afc-93ea-92c67574f2bd" providerId="ADAL" clId="{71A0A6E3-D06E-A541-B412-062AC9BBD5D2}" dt="2023-11-08T14:24:18.646" v="117" actId="20577"/>
          <ac:spMkLst>
            <pc:docMk/>
            <pc:sldMk cId="1283423497" sldId="685"/>
            <ac:spMk id="3" creationId="{B2239D6E-4ADF-9848-8C40-9E329CFF08FC}"/>
          </ac:spMkLst>
        </pc:spChg>
      </pc:sldChg>
      <pc:sldChg chg="modSp mod">
        <pc:chgData name="Downen, Paul M" userId="b1fad98d-9c85-4afc-93ea-92c67574f2bd" providerId="ADAL" clId="{71A0A6E3-D06E-A541-B412-062AC9BBD5D2}" dt="2023-11-08T14:27:27.456" v="200" actId="2711"/>
        <pc:sldMkLst>
          <pc:docMk/>
          <pc:sldMk cId="492431079" sldId="686"/>
        </pc:sldMkLst>
        <pc:spChg chg="mod">
          <ac:chgData name="Downen, Paul M" userId="b1fad98d-9c85-4afc-93ea-92c67574f2bd" providerId="ADAL" clId="{71A0A6E3-D06E-A541-B412-062AC9BBD5D2}" dt="2023-11-08T14:27:27.456" v="200" actId="2711"/>
          <ac:spMkLst>
            <pc:docMk/>
            <pc:sldMk cId="492431079" sldId="686"/>
            <ac:spMk id="3" creationId="{E5009D61-F7E6-2841-8877-DDCDE52F3729}"/>
          </ac:spMkLst>
        </pc:spChg>
      </pc:sldChg>
      <pc:sldChg chg="modSp mod">
        <pc:chgData name="Downen, Paul M" userId="b1fad98d-9c85-4afc-93ea-92c67574f2bd" providerId="ADAL" clId="{71A0A6E3-D06E-A541-B412-062AC9BBD5D2}" dt="2023-11-08T14:29:20.331" v="282" actId="20577"/>
        <pc:sldMkLst>
          <pc:docMk/>
          <pc:sldMk cId="2868404879" sldId="687"/>
        </pc:sldMkLst>
        <pc:spChg chg="mod">
          <ac:chgData name="Downen, Paul M" userId="b1fad98d-9c85-4afc-93ea-92c67574f2bd" providerId="ADAL" clId="{71A0A6E3-D06E-A541-B412-062AC9BBD5D2}" dt="2023-11-08T14:29:20.331" v="282" actId="20577"/>
          <ac:spMkLst>
            <pc:docMk/>
            <pc:sldMk cId="2868404879" sldId="687"/>
            <ac:spMk id="3" creationId="{C15D9BD5-43EB-0540-8B71-29B3C98A1458}"/>
          </ac:spMkLst>
        </pc:spChg>
      </pc:sldChg>
      <pc:sldChg chg="modSp mod">
        <pc:chgData name="Downen, Paul M" userId="b1fad98d-9c85-4afc-93ea-92c67574f2bd" providerId="ADAL" clId="{71A0A6E3-D06E-A541-B412-062AC9BBD5D2}" dt="2023-11-08T14:41:52.441" v="434" actId="20577"/>
        <pc:sldMkLst>
          <pc:docMk/>
          <pc:sldMk cId="1465287547" sldId="688"/>
        </pc:sldMkLst>
        <pc:spChg chg="mod">
          <ac:chgData name="Downen, Paul M" userId="b1fad98d-9c85-4afc-93ea-92c67574f2bd" providerId="ADAL" clId="{71A0A6E3-D06E-A541-B412-062AC9BBD5D2}" dt="2023-11-08T14:41:52.441" v="434" actId="20577"/>
          <ac:spMkLst>
            <pc:docMk/>
            <pc:sldMk cId="1465287547" sldId="688"/>
            <ac:spMk id="3" creationId="{F4296E95-9E92-044E-8E3A-38C67C927873}"/>
          </ac:spMkLst>
        </pc:spChg>
      </pc:sldChg>
      <pc:sldChg chg="modSp mod">
        <pc:chgData name="Downen, Paul M" userId="b1fad98d-9c85-4afc-93ea-92c67574f2bd" providerId="ADAL" clId="{71A0A6E3-D06E-A541-B412-062AC9BBD5D2}" dt="2023-11-08T14:41:55.495" v="436" actId="20577"/>
        <pc:sldMkLst>
          <pc:docMk/>
          <pc:sldMk cId="1524368898" sldId="689"/>
        </pc:sldMkLst>
        <pc:spChg chg="mod">
          <ac:chgData name="Downen, Paul M" userId="b1fad98d-9c85-4afc-93ea-92c67574f2bd" providerId="ADAL" clId="{71A0A6E3-D06E-A541-B412-062AC9BBD5D2}" dt="2023-11-08T14:31:34.943" v="308" actId="20577"/>
          <ac:spMkLst>
            <pc:docMk/>
            <pc:sldMk cId="1524368898" sldId="689"/>
            <ac:spMk id="2" creationId="{F4DD3EAD-7ECE-614A-B36B-63CEE59ADE48}"/>
          </ac:spMkLst>
        </pc:spChg>
        <pc:spChg chg="mod">
          <ac:chgData name="Downen, Paul M" userId="b1fad98d-9c85-4afc-93ea-92c67574f2bd" providerId="ADAL" clId="{71A0A6E3-D06E-A541-B412-062AC9BBD5D2}" dt="2023-11-08T14:41:55.495" v="436" actId="20577"/>
          <ac:spMkLst>
            <pc:docMk/>
            <pc:sldMk cId="1524368898" sldId="689"/>
            <ac:spMk id="4" creationId="{B35FE779-AD59-EC43-BA59-2CAD4A2D5E59}"/>
          </ac:spMkLst>
        </pc:spChg>
      </pc:sldChg>
      <pc:sldChg chg="modSp mod">
        <pc:chgData name="Downen, Paul M" userId="b1fad98d-9c85-4afc-93ea-92c67574f2bd" providerId="ADAL" clId="{71A0A6E3-D06E-A541-B412-062AC9BBD5D2}" dt="2023-11-08T14:42:05.558" v="437" actId="20577"/>
        <pc:sldMkLst>
          <pc:docMk/>
          <pc:sldMk cId="1162902438" sldId="690"/>
        </pc:sldMkLst>
        <pc:spChg chg="mod">
          <ac:chgData name="Downen, Paul M" userId="b1fad98d-9c85-4afc-93ea-92c67574f2bd" providerId="ADAL" clId="{71A0A6E3-D06E-A541-B412-062AC9BBD5D2}" dt="2023-11-08T14:41:42.602" v="432" actId="20577"/>
          <ac:spMkLst>
            <pc:docMk/>
            <pc:sldMk cId="1162902438" sldId="690"/>
            <ac:spMk id="3" creationId="{0C95BF3E-4E27-3C4C-ADA6-280CF75B72D2}"/>
          </ac:spMkLst>
        </pc:spChg>
        <pc:graphicFrameChg chg="modGraphic">
          <ac:chgData name="Downen, Paul M" userId="b1fad98d-9c85-4afc-93ea-92c67574f2bd" providerId="ADAL" clId="{71A0A6E3-D06E-A541-B412-062AC9BBD5D2}" dt="2023-11-08T14:42:05.558" v="437" actId="20577"/>
          <ac:graphicFrameMkLst>
            <pc:docMk/>
            <pc:sldMk cId="1162902438" sldId="690"/>
            <ac:graphicFrameMk id="4" creationId="{708BACB4-C13D-DF41-9AD6-BBAFB211EEE1}"/>
          </ac:graphicFrameMkLst>
        </pc:graphicFrameChg>
      </pc:sldChg>
      <pc:sldChg chg="modSp mod">
        <pc:chgData name="Downen, Paul M" userId="b1fad98d-9c85-4afc-93ea-92c67574f2bd" providerId="ADAL" clId="{71A0A6E3-D06E-A541-B412-062AC9BBD5D2}" dt="2023-11-08T14:49:47.820" v="466" actId="20577"/>
        <pc:sldMkLst>
          <pc:docMk/>
          <pc:sldMk cId="3950218296" sldId="691"/>
        </pc:sldMkLst>
        <pc:spChg chg="mod">
          <ac:chgData name="Downen, Paul M" userId="b1fad98d-9c85-4afc-93ea-92c67574f2bd" providerId="ADAL" clId="{71A0A6E3-D06E-A541-B412-062AC9BBD5D2}" dt="2023-11-08T14:49:47.820" v="466" actId="20577"/>
          <ac:spMkLst>
            <pc:docMk/>
            <pc:sldMk cId="3950218296" sldId="691"/>
            <ac:spMk id="4" creationId="{3367E0B8-A97F-854D-BA89-06077D6FEB99}"/>
          </ac:spMkLst>
        </pc:spChg>
      </pc:sldChg>
      <pc:sldChg chg="modSp mod">
        <pc:chgData name="Downen, Paul M" userId="b1fad98d-9c85-4afc-93ea-92c67574f2bd" providerId="ADAL" clId="{71A0A6E3-D06E-A541-B412-062AC9BBD5D2}" dt="2023-11-08T14:53:54.330" v="573" actId="20577"/>
        <pc:sldMkLst>
          <pc:docMk/>
          <pc:sldMk cId="3197230460" sldId="692"/>
        </pc:sldMkLst>
        <pc:spChg chg="mod">
          <ac:chgData name="Downen, Paul M" userId="b1fad98d-9c85-4afc-93ea-92c67574f2bd" providerId="ADAL" clId="{71A0A6E3-D06E-A541-B412-062AC9BBD5D2}" dt="2023-11-08T14:53:54.330" v="573" actId="20577"/>
          <ac:spMkLst>
            <pc:docMk/>
            <pc:sldMk cId="3197230460" sldId="692"/>
            <ac:spMk id="5" creationId="{F7E58F08-732A-D949-88D3-8BDF639F76A3}"/>
          </ac:spMkLst>
        </pc:spChg>
        <pc:spChg chg="mod">
          <ac:chgData name="Downen, Paul M" userId="b1fad98d-9c85-4afc-93ea-92c67574f2bd" providerId="ADAL" clId="{71A0A6E3-D06E-A541-B412-062AC9BBD5D2}" dt="2023-11-08T14:51:58.520" v="531" actId="20577"/>
          <ac:spMkLst>
            <pc:docMk/>
            <pc:sldMk cId="3197230460" sldId="692"/>
            <ac:spMk id="7" creationId="{56363B0C-0A98-5548-9374-D56FECD538E3}"/>
          </ac:spMkLst>
        </pc:spChg>
      </pc:sldChg>
      <pc:sldChg chg="modSp mod">
        <pc:chgData name="Downen, Paul M" userId="b1fad98d-9c85-4afc-93ea-92c67574f2bd" providerId="ADAL" clId="{71A0A6E3-D06E-A541-B412-062AC9BBD5D2}" dt="2023-11-08T14:54:30.303" v="591" actId="20577"/>
        <pc:sldMkLst>
          <pc:docMk/>
          <pc:sldMk cId="1333836655" sldId="693"/>
        </pc:sldMkLst>
        <pc:spChg chg="mod">
          <ac:chgData name="Downen, Paul M" userId="b1fad98d-9c85-4afc-93ea-92c67574f2bd" providerId="ADAL" clId="{71A0A6E3-D06E-A541-B412-062AC9BBD5D2}" dt="2023-11-08T14:48:39.386" v="447" actId="20577"/>
          <ac:spMkLst>
            <pc:docMk/>
            <pc:sldMk cId="1333836655" sldId="693"/>
            <ac:spMk id="5" creationId="{5E6F82B7-77C5-2B4E-916B-6095F0BA0CE0}"/>
          </ac:spMkLst>
        </pc:spChg>
        <pc:spChg chg="mod">
          <ac:chgData name="Downen, Paul M" userId="b1fad98d-9c85-4afc-93ea-92c67574f2bd" providerId="ADAL" clId="{71A0A6E3-D06E-A541-B412-062AC9BBD5D2}" dt="2023-11-08T14:54:30.303" v="591" actId="20577"/>
          <ac:spMkLst>
            <pc:docMk/>
            <pc:sldMk cId="1333836655" sldId="693"/>
            <ac:spMk id="8" creationId="{E0BB7356-0957-E04E-B51C-B711F0687B48}"/>
          </ac:spMkLst>
        </pc:spChg>
      </pc:sldChg>
      <pc:sldChg chg="modSp mod">
        <pc:chgData name="Downen, Paul M" userId="b1fad98d-9c85-4afc-93ea-92c67574f2bd" providerId="ADAL" clId="{71A0A6E3-D06E-A541-B412-062AC9BBD5D2}" dt="2023-11-08T14:56:55.657" v="592" actId="20577"/>
        <pc:sldMkLst>
          <pc:docMk/>
          <pc:sldMk cId="1127586510" sldId="696"/>
        </pc:sldMkLst>
        <pc:spChg chg="mod">
          <ac:chgData name="Downen, Paul M" userId="b1fad98d-9c85-4afc-93ea-92c67574f2bd" providerId="ADAL" clId="{71A0A6E3-D06E-A541-B412-062AC9BBD5D2}" dt="2023-11-08T14:56:55.657" v="592" actId="20577"/>
          <ac:spMkLst>
            <pc:docMk/>
            <pc:sldMk cId="1127586510" sldId="696"/>
            <ac:spMk id="9" creationId="{AE689847-BC45-9D47-903B-8DF991296313}"/>
          </ac:spMkLst>
        </pc:spChg>
      </pc:sldChg>
      <pc:sldChg chg="modSp mod">
        <pc:chgData name="Downen, Paul M" userId="b1fad98d-9c85-4afc-93ea-92c67574f2bd" providerId="ADAL" clId="{71A0A6E3-D06E-A541-B412-062AC9BBD5D2}" dt="2023-11-08T14:59:11.066" v="674" actId="20577"/>
        <pc:sldMkLst>
          <pc:docMk/>
          <pc:sldMk cId="559778102" sldId="697"/>
        </pc:sldMkLst>
        <pc:spChg chg="mod">
          <ac:chgData name="Downen, Paul M" userId="b1fad98d-9c85-4afc-93ea-92c67574f2bd" providerId="ADAL" clId="{71A0A6E3-D06E-A541-B412-062AC9BBD5D2}" dt="2023-11-08T14:59:11.066" v="674" actId="20577"/>
          <ac:spMkLst>
            <pc:docMk/>
            <pc:sldMk cId="559778102" sldId="697"/>
            <ac:spMk id="6" creationId="{D0360ED2-6AE0-5C48-96A7-F035D02AC687}"/>
          </ac:spMkLst>
        </pc:spChg>
      </pc:sldChg>
      <pc:sldChg chg="modSp mod">
        <pc:chgData name="Downen, Paul M" userId="b1fad98d-9c85-4afc-93ea-92c67574f2bd" providerId="ADAL" clId="{71A0A6E3-D06E-A541-B412-062AC9BBD5D2}" dt="2023-11-08T15:01:31.772" v="703" actId="20577"/>
        <pc:sldMkLst>
          <pc:docMk/>
          <pc:sldMk cId="2399665361" sldId="699"/>
        </pc:sldMkLst>
        <pc:spChg chg="mod">
          <ac:chgData name="Downen, Paul M" userId="b1fad98d-9c85-4afc-93ea-92c67574f2bd" providerId="ADAL" clId="{71A0A6E3-D06E-A541-B412-062AC9BBD5D2}" dt="2023-11-08T15:01:31.772" v="703" actId="20577"/>
          <ac:spMkLst>
            <pc:docMk/>
            <pc:sldMk cId="2399665361" sldId="699"/>
            <ac:spMk id="14" creationId="{817ACF5C-F312-8B42-B494-08F65F711B36}"/>
          </ac:spMkLst>
        </pc:spChg>
        <pc:spChg chg="mod">
          <ac:chgData name="Downen, Paul M" userId="b1fad98d-9c85-4afc-93ea-92c67574f2bd" providerId="ADAL" clId="{71A0A6E3-D06E-A541-B412-062AC9BBD5D2}" dt="2023-11-08T15:00:28.589" v="679" actId="14100"/>
          <ac:spMkLst>
            <pc:docMk/>
            <pc:sldMk cId="2399665361" sldId="699"/>
            <ac:spMk id="15" creationId="{61B2DE92-6853-AB48-A70F-81DBFC6458C4}"/>
          </ac:spMkLst>
        </pc:spChg>
      </pc:sldChg>
      <pc:sldChg chg="modSp mod">
        <pc:chgData name="Downen, Paul M" userId="b1fad98d-9c85-4afc-93ea-92c67574f2bd" providerId="ADAL" clId="{71A0A6E3-D06E-A541-B412-062AC9BBD5D2}" dt="2023-11-08T15:03:31.480" v="704" actId="20577"/>
        <pc:sldMkLst>
          <pc:docMk/>
          <pc:sldMk cId="1841487392" sldId="703"/>
        </pc:sldMkLst>
        <pc:spChg chg="mod">
          <ac:chgData name="Downen, Paul M" userId="b1fad98d-9c85-4afc-93ea-92c67574f2bd" providerId="ADAL" clId="{71A0A6E3-D06E-A541-B412-062AC9BBD5D2}" dt="2023-11-08T15:03:31.480" v="704" actId="20577"/>
          <ac:spMkLst>
            <pc:docMk/>
            <pc:sldMk cId="1841487392" sldId="703"/>
            <ac:spMk id="26" creationId="{78493641-DADA-C545-9DD0-37FADB3EB043}"/>
          </ac:spMkLst>
        </pc:spChg>
      </pc:sldChg>
      <pc:sldChg chg="modSp mod">
        <pc:chgData name="Downen, Paul M" userId="b1fad98d-9c85-4afc-93ea-92c67574f2bd" providerId="ADAL" clId="{71A0A6E3-D06E-A541-B412-062AC9BBD5D2}" dt="2023-11-08T15:05:50.497" v="716" actId="20577"/>
        <pc:sldMkLst>
          <pc:docMk/>
          <pc:sldMk cId="1568845925" sldId="705"/>
        </pc:sldMkLst>
        <pc:spChg chg="mod">
          <ac:chgData name="Downen, Paul M" userId="b1fad98d-9c85-4afc-93ea-92c67574f2bd" providerId="ADAL" clId="{71A0A6E3-D06E-A541-B412-062AC9BBD5D2}" dt="2023-11-08T15:05:50.497" v="716" actId="20577"/>
          <ac:spMkLst>
            <pc:docMk/>
            <pc:sldMk cId="1568845925" sldId="705"/>
            <ac:spMk id="9" creationId="{030C108A-0417-0C4F-9505-9ADA203B6FD7}"/>
          </ac:spMkLst>
        </pc:spChg>
      </pc:sldChg>
      <pc:sldChg chg="modSp mod">
        <pc:chgData name="Downen, Paul M" userId="b1fad98d-9c85-4afc-93ea-92c67574f2bd" providerId="ADAL" clId="{71A0A6E3-D06E-A541-B412-062AC9BBD5D2}" dt="2023-11-08T15:07:28.431" v="758" actId="20577"/>
        <pc:sldMkLst>
          <pc:docMk/>
          <pc:sldMk cId="1138648098" sldId="708"/>
        </pc:sldMkLst>
        <pc:spChg chg="mod">
          <ac:chgData name="Downen, Paul M" userId="b1fad98d-9c85-4afc-93ea-92c67574f2bd" providerId="ADAL" clId="{71A0A6E3-D06E-A541-B412-062AC9BBD5D2}" dt="2023-11-08T15:07:28.431" v="758" actId="20577"/>
          <ac:spMkLst>
            <pc:docMk/>
            <pc:sldMk cId="1138648098" sldId="708"/>
            <ac:spMk id="5" creationId="{EC97109D-D076-EF4D-BD7B-4AE33CE4CAA7}"/>
          </ac:spMkLst>
        </pc:spChg>
      </pc:sldChg>
      <pc:sldChg chg="modSp mod">
        <pc:chgData name="Downen, Paul M" userId="b1fad98d-9c85-4afc-93ea-92c67574f2bd" providerId="ADAL" clId="{71A0A6E3-D06E-A541-B412-062AC9BBD5D2}" dt="2023-11-08T15:15:49.156" v="806" actId="20577"/>
        <pc:sldMkLst>
          <pc:docMk/>
          <pc:sldMk cId="1029932458" sldId="710"/>
        </pc:sldMkLst>
        <pc:spChg chg="mod">
          <ac:chgData name="Downen, Paul M" userId="b1fad98d-9c85-4afc-93ea-92c67574f2bd" providerId="ADAL" clId="{71A0A6E3-D06E-A541-B412-062AC9BBD5D2}" dt="2023-11-08T15:14:07.124" v="804" actId="20577"/>
          <ac:spMkLst>
            <pc:docMk/>
            <pc:sldMk cId="1029932458" sldId="710"/>
            <ac:spMk id="5" creationId="{C54F8AB3-46D1-EB47-A913-7CE3AF04306C}"/>
          </ac:spMkLst>
        </pc:spChg>
        <pc:graphicFrameChg chg="modGraphic">
          <ac:chgData name="Downen, Paul M" userId="b1fad98d-9c85-4afc-93ea-92c67574f2bd" providerId="ADAL" clId="{71A0A6E3-D06E-A541-B412-062AC9BBD5D2}" dt="2023-11-08T15:15:49.156" v="806" actId="20577"/>
          <ac:graphicFrameMkLst>
            <pc:docMk/>
            <pc:sldMk cId="1029932458" sldId="710"/>
            <ac:graphicFrameMk id="7" creationId="{43F64D2E-7292-B448-8725-B1BF785820F2}"/>
          </ac:graphicFrameMkLst>
        </pc:graphicFrameChg>
      </pc:sldChg>
      <pc:sldChg chg="modSp mod">
        <pc:chgData name="Downen, Paul M" userId="b1fad98d-9c85-4afc-93ea-92c67574f2bd" providerId="ADAL" clId="{71A0A6E3-D06E-A541-B412-062AC9BBD5D2}" dt="2023-11-08T15:16:21.266" v="810" actId="20577"/>
        <pc:sldMkLst>
          <pc:docMk/>
          <pc:sldMk cId="2305091035" sldId="711"/>
        </pc:sldMkLst>
        <pc:spChg chg="mod">
          <ac:chgData name="Downen, Paul M" userId="b1fad98d-9c85-4afc-93ea-92c67574f2bd" providerId="ADAL" clId="{71A0A6E3-D06E-A541-B412-062AC9BBD5D2}" dt="2023-11-08T15:16:21.266" v="810" actId="20577"/>
          <ac:spMkLst>
            <pc:docMk/>
            <pc:sldMk cId="2305091035" sldId="711"/>
            <ac:spMk id="5" creationId="{0C93107B-1415-2640-A847-9FE1CF902475}"/>
          </ac:spMkLst>
        </pc:spChg>
        <pc:graphicFrameChg chg="modGraphic">
          <ac:chgData name="Downen, Paul M" userId="b1fad98d-9c85-4afc-93ea-92c67574f2bd" providerId="ADAL" clId="{71A0A6E3-D06E-A541-B412-062AC9BBD5D2}" dt="2023-11-08T15:16:19.168" v="808" actId="20577"/>
          <ac:graphicFrameMkLst>
            <pc:docMk/>
            <pc:sldMk cId="2305091035" sldId="711"/>
            <ac:graphicFrameMk id="7" creationId="{B49D1EFD-9214-0C4E-932C-CE5BF69E17EA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59BFC5-07D8-6747-B8D3-8763D415F4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CC428-CBBE-B346-A72E-62255D69A8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A21CC03E-1A88-7841-BA1B-3A556869BB6F}" type="datetimeFigureOut">
              <a:rPr lang="en-US" altLang="en-US"/>
              <a:pPr>
                <a:defRPr/>
              </a:pPr>
              <a:t>3/25/24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385EF-B45E-244A-9E09-9AD30433B8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F5708-6624-C445-8F78-5D14D5BA10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0E736D-6542-A745-836C-951310F5A9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54B1C40-0C0A-E24C-9DC1-335333ADC8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40437E9-F717-DD48-9C92-F8BC495F1E1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CC9670EA-FD12-734F-AECC-314512158CF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F8403287-1B37-384E-B5F4-4FE39EBD6F3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8338D26F-9490-2544-9731-6360379A041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9945E563-728A-B440-BA31-9771BAD29D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fld id="{E21AFAF8-A904-8447-AE21-DE676AF98C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894989-F26C-6247-9A3E-F27B50CE38FF}"/>
              </a:ext>
            </a:extLst>
          </p:cNvPr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eaLnBrk="1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rtlCol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C448097-BDC9-1B4B-9A34-40DF1D2A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9986480-E313-F44A-AF8A-DE3C8219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AEDD865-F4F0-0649-82D1-746B65ED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2889B3-A206-5E45-88E0-25F0D49420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7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7A6E93C-89F1-A240-A39E-90AC0D984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A149CE2-5BAA-FE44-9577-115983FF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70AE1F-B3E7-3F40-846E-63AE516E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CFCFAB-8682-3448-A4C9-24005AD332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91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29C8D-16E9-5146-8672-6BEBAD2A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AE703-48EE-204C-9438-16CD805B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07AF8-EAB7-A348-93FC-DA8F274E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4FEAD-15E4-7740-86BF-5D7AEF6D5B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6590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D28C9-0329-634D-B7A8-D1E961FF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12094-2CF6-3841-BCF7-B0531204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7D708-46E1-024C-9564-3AE05C65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BA7D1A-25DA-0C43-84C6-135E3C71F8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977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7BEC1-E663-2B44-B3A9-A8BAF2BB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F14BE-B182-EE44-A0FC-2911F520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E8A75-3CDF-F14E-9F99-CE59C31B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DF8A00-5775-2F43-9CE5-41B25FAF01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850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04C6128-A2ED-AF49-BB65-C655D33D82F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E39BEFD-BF38-D74C-A166-BBDB057EE3D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9AB408B-6006-3649-A72A-0821912BF3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B5B84AC-DFE4-EF4F-91D0-6B6A77C62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37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702F4-F955-F44F-84CE-F8A3AF60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1F264-B9F4-1940-B9F5-C7CDA12D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5A657-4C13-1D4C-BE53-01012EC5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58C77-2BDF-8842-8273-19E91AE126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08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FF1F050-1A46-CB49-A607-83C419BF9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A033FBF-89B0-4D4C-B3B9-F916D3BE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083F15-9A3B-B049-A127-F5CFC6B1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B63E40-B5E5-A24C-8207-5ABFCA43BB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0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9B98C68-93CD-2D42-8CDA-17123CDE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C813A0A-DC1C-134C-8191-766129DD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5910A76-E6A6-0846-ACE9-C13ED054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EA15D-89E9-5447-8ECA-BC8F75A1A7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881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D063A9F-4C4D-CA4F-8DAB-6C052DDB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602EC02-67C6-1A41-9D24-34AAF79B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1A69873-F929-4B48-B817-78E6B74F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91464A-A8C8-2C46-B509-E93A5A7103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27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795F518-0BBB-224C-A357-35B6B2BF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62D52F3-447D-DD4E-AC9A-FB21A230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E02E5DE-A9AB-474B-BAFE-419E468E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64346-7D83-9443-A92D-21D633A8EB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76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671A561-F154-484D-89E9-CA75204E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576BB80-B4B4-6942-8440-FA333AE0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3D4498C-2367-CB4B-B321-D56BD6ED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833C0-9E72-6A4D-BC2A-8E90682019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90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C8A66B0-BF11-7747-B72B-BC48915A04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A416503-81A3-6349-8E9B-BF6813BB4D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781E5-EBAD-5E42-A7C2-398CFA363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93333-136E-A842-B389-6049CAAE8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63EE9-CC58-4043-AE46-E9E2FCFAD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EA68D70-06F2-3E41-A74B-ED3759388D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  <p:sldLayoutId id="214748424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sz="2400" kern="1200">
          <a:solidFill>
            <a:srgbClr val="595959"/>
          </a:solidFill>
          <a:latin typeface="+mn-lt"/>
          <a:ea typeface="ＭＳ Ｐゴシック" charset="0"/>
          <a:cs typeface="ＭＳ Ｐゴシック" charset="0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2" charset="2"/>
        <a:buChar char=""/>
        <a:defRPr sz="2200"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sz="2000"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2" charset="2"/>
        <a:buChar char="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60F8B07-C8CD-EE43-A320-D09F86D29AAB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956061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 dirty="0"/>
              <a:t>Conditionals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755EF27-E5A4-7447-B256-31FAA38F975D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397000"/>
            <a:ext cx="8382000" cy="45466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0" dirty="0">
                <a:solidFill>
                  <a:schemeClr val="tx1"/>
                </a:solidFill>
              </a:rPr>
              <a:t>Condition Codes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	 </a:t>
            </a:r>
            <a:r>
              <a:rPr lang="en-US" b="0" dirty="0">
                <a:solidFill>
                  <a:schemeClr val="tx1"/>
                </a:solidFill>
              </a:rPr>
              <a:t>Carry Flag (for unsigned)	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SF(NF)	 </a:t>
            </a:r>
            <a:r>
              <a:rPr lang="en-US" b="0" dirty="0">
                <a:solidFill>
                  <a:schemeClr val="tx1"/>
                </a:solidFill>
              </a:rPr>
              <a:t>Sign </a:t>
            </a:r>
            <a:r>
              <a:rPr lang="en-US" b="0">
                <a:solidFill>
                  <a:schemeClr val="tx1"/>
                </a:solidFill>
              </a:rPr>
              <a:t>/ Negative Flag </a:t>
            </a:r>
            <a:r>
              <a:rPr lang="en-US" b="0" dirty="0">
                <a:solidFill>
                  <a:schemeClr val="tx1"/>
                </a:solidFill>
              </a:rPr>
              <a:t>(for signed)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b="0" dirty="0">
                <a:solidFill>
                  <a:schemeClr val="tx1"/>
                </a:solidFill>
              </a:rPr>
              <a:t>	 Zero Flag	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b="0" dirty="0">
                <a:solidFill>
                  <a:schemeClr val="tx1"/>
                </a:solidFill>
              </a:rPr>
              <a:t>  	 Overflow Flag (for signed)</a:t>
            </a:r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b="0" dirty="0">
              <a:solidFill>
                <a:schemeClr val="tx1"/>
              </a:solidFill>
            </a:endParaRPr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0" dirty="0">
                <a:solidFill>
                  <a:schemeClr val="tx1"/>
                </a:solidFill>
              </a:rPr>
              <a:t>Setting CC</a:t>
            </a:r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b="0" dirty="0">
              <a:solidFill>
                <a:schemeClr val="tx1"/>
              </a:solidFill>
            </a:endParaRPr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0" dirty="0">
                <a:solidFill>
                  <a:schemeClr val="tx1"/>
                </a:solidFill>
              </a:rPr>
              <a:t>Using CC</a:t>
            </a:r>
          </a:p>
        </p:txBody>
      </p:sp>
    </p:spTree>
    <p:extLst>
      <p:ext uri="{BB962C8B-B14F-4D97-AF65-F5344CB8AC3E}">
        <p14:creationId xmlns:p14="http://schemas.microsoft.com/office/powerpoint/2010/main" val="97943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AFDC4A-9D29-454F-865A-C198E2486560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8F047A-77EE-984C-B27A-BA5FC29BAC37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9913B3-4A3D-A64E-8497-52DAEDEE9475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Expressing with Goto Code</a:t>
            </a:r>
            <a:endParaRPr 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E58F08-732A-D949-88D3-8BDF639F76A3}"/>
              </a:ext>
            </a:extLst>
          </p:cNvPr>
          <p:cNvSpPr>
            <a:spLocks/>
          </p:cNvSpPr>
          <p:nvPr/>
        </p:nvSpPr>
        <p:spPr bwMode="auto">
          <a:xfrm>
            <a:off x="471566" y="2921000"/>
            <a:ext cx="40386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 else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return result;</a:t>
            </a: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134EA7D-2398-C24D-9302-A92E4866E3BF}"/>
              </a:ext>
            </a:extLst>
          </p:cNvPr>
          <p:cNvSpPr txBox="1">
            <a:spLocks/>
          </p:cNvSpPr>
          <p:nvPr/>
        </p:nvSpPr>
        <p:spPr>
          <a:xfrm>
            <a:off x="433466" y="1350572"/>
            <a:ext cx="8153400" cy="1041400"/>
          </a:xfrm>
          <a:prstGeom prst="rect">
            <a:avLst/>
          </a:prstGeom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C allows 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goto</a:t>
            </a:r>
            <a:r>
              <a:rPr lang="en-US" b="0" dirty="0">
                <a:solidFill>
                  <a:schemeClr val="tx1"/>
                </a:solidFill>
              </a:rPr>
              <a:t> statement</a:t>
            </a:r>
          </a:p>
          <a:p>
            <a:r>
              <a:rPr lang="en-US" b="0" dirty="0">
                <a:solidFill>
                  <a:schemeClr val="tx1"/>
                </a:solidFill>
              </a:rPr>
              <a:t>Jump to position designated by label</a:t>
            </a:r>
          </a:p>
          <a:p>
            <a:endParaRPr lang="en-US" b="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6363B0C-0A98-5548-9374-D56FECD538E3}"/>
              </a:ext>
            </a:extLst>
          </p:cNvPr>
          <p:cNvSpPr>
            <a:spLocks/>
          </p:cNvSpPr>
          <p:nvPr/>
        </p:nvSpPr>
        <p:spPr bwMode="auto">
          <a:xfrm>
            <a:off x="4666315" y="2908508"/>
            <a:ext cx="42672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CMP(x, y);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(LT)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7230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5EBF4E-84ED-6242-BEA4-4D4806410EEC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3DA47A-6A40-ED4B-AB69-F4B919C017ED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48A472-BF0D-D946-8457-6FABD28E2347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Conditional Branch Example</a:t>
            </a:r>
            <a:endParaRPr lang="en-US" b="0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6F82B7-77C5-2B4E-916B-6095F0BA0CE0}"/>
              </a:ext>
            </a:extLst>
          </p:cNvPr>
          <p:cNvSpPr>
            <a:spLocks/>
          </p:cNvSpPr>
          <p:nvPr/>
        </p:nvSpPr>
        <p:spPr bwMode="auto">
          <a:xfrm>
            <a:off x="4710092" y="1981200"/>
            <a:ext cx="4165600" cy="32131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x;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.L4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.L4:       # x &lt;= y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F537B32-D425-BD4E-8522-5E12215FBA49}"/>
              </a:ext>
            </a:extLst>
          </p:cNvPr>
          <p:cNvSpPr txBox="1">
            <a:spLocks/>
          </p:cNvSpPr>
          <p:nvPr/>
        </p:nvSpPr>
        <p:spPr>
          <a:xfrm>
            <a:off x="495300" y="990600"/>
            <a:ext cx="8153400" cy="1041400"/>
          </a:xfrm>
          <a:prstGeom prst="rect">
            <a:avLst/>
          </a:prstGeom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Generation	-- on </a:t>
            </a:r>
            <a:r>
              <a:rPr lang="en-US" b="0" dirty="0" err="1">
                <a:solidFill>
                  <a:srgbClr val="FF0000"/>
                </a:solidFill>
              </a:rPr>
              <a:t>mercury</a:t>
            </a:r>
            <a:r>
              <a:rPr lang="en-US" b="0" dirty="0" err="1"/>
              <a:t>.</a:t>
            </a:r>
            <a:r>
              <a:rPr lang="en-US" b="0" dirty="0" err="1">
                <a:solidFill>
                  <a:schemeClr val="tx1"/>
                </a:solidFill>
              </a:rPr>
              <a:t>cs.uml.edu</a:t>
            </a:r>
            <a:endParaRPr lang="en-US" b="0" dirty="0">
              <a:solidFill>
                <a:schemeClr val="tx1"/>
              </a:solidFill>
            </a:endParaRPr>
          </a:p>
          <a:p>
            <a:pPr marL="279400" lvl="1" indent="0">
              <a:buFont typeface="Wingdings 2" pitchFamily="2" charset="2"/>
              <a:buNone/>
            </a:pP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&gt; 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-S 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control.c</a:t>
            </a:r>
            <a:endParaRPr lang="en-US" b="1" dirty="0">
              <a:solidFill>
                <a:srgbClr val="8000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8DC72E-0645-B349-B77A-9F205F856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371703"/>
              </p:ext>
            </p:extLst>
          </p:nvPr>
        </p:nvGraphicFramePr>
        <p:xfrm>
          <a:off x="5116492" y="50800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E0BB7356-0957-E04E-B51C-B711F0687B48}"/>
              </a:ext>
            </a:extLst>
          </p:cNvPr>
          <p:cNvSpPr>
            <a:spLocks/>
          </p:cNvSpPr>
          <p:nvPr/>
        </p:nvSpPr>
        <p:spPr bwMode="auto">
          <a:xfrm>
            <a:off x="338471" y="2362200"/>
            <a:ext cx="42672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CMP(x, y);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LT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3836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02F2A6-B923-814F-8935-BEC092534256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7ABA33-009A-934F-8EFD-A914A646EF09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620C14-94D4-4A4B-8156-002FDC6B0143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8128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 dirty="0"/>
              <a:t>x86 vs. MIPS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3D8035-C175-6845-9FE9-AC57104E5196}"/>
              </a:ext>
            </a:extLst>
          </p:cNvPr>
          <p:cNvSpPr>
            <a:spLocks/>
          </p:cNvSpPr>
          <p:nvPr/>
        </p:nvSpPr>
        <p:spPr bwMode="auto">
          <a:xfrm>
            <a:off x="685800" y="2438400"/>
            <a:ext cx="4165600" cy="3962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i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x86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x;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sz="180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y, x   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 &lt;= y)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#&lt;=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.L4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 if (%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&lt;= %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 (x-y)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.L4:       # x &lt;= y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28E1116-E613-284A-9DF4-8DD179DF1C21}"/>
              </a:ext>
            </a:extLst>
          </p:cNvPr>
          <p:cNvSpPr txBox="1">
            <a:spLocks/>
          </p:cNvSpPr>
          <p:nvPr/>
        </p:nvSpPr>
        <p:spPr>
          <a:xfrm>
            <a:off x="457200" y="1168400"/>
            <a:ext cx="8153400" cy="1041400"/>
          </a:xfrm>
          <a:prstGeom prst="rect">
            <a:avLst/>
          </a:prstGeom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C: if (x &gt; y)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pseudo-C: if (x &lt;= y)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65FD5B-2D07-A643-98E5-AF3C100E5798}"/>
              </a:ext>
            </a:extLst>
          </p:cNvPr>
          <p:cNvSpPr>
            <a:spLocks/>
          </p:cNvSpPr>
          <p:nvPr/>
        </p:nvSpPr>
        <p:spPr bwMode="auto">
          <a:xfrm>
            <a:off x="4867499" y="2415862"/>
            <a:ext cx="4165600" cy="3962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i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Fake MIPS with x86 registers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x;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ble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x&lt;=y, else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ble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else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if (%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&lt;=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move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sub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else:     # x &lt;= y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move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sub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</p:spTree>
    <p:extLst>
      <p:ext uri="{BB962C8B-B14F-4D97-AF65-F5344CB8AC3E}">
        <p14:creationId xmlns:p14="http://schemas.microsoft.com/office/powerpoint/2010/main" val="593676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4EA749-2C2D-8548-8D8A-26CD22507C8F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BDE37C-70B0-3E4A-8AE2-53FE48CBF3F6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151532-CAD8-E544-A188-5DB114E98BB5}"/>
              </a:ext>
            </a:extLst>
          </p:cNvPr>
          <p:cNvSpPr>
            <a:spLocks/>
          </p:cNvSpPr>
          <p:nvPr/>
        </p:nvSpPr>
        <p:spPr bwMode="auto">
          <a:xfrm>
            <a:off x="671513" y="164465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ADAAD8-5F5C-1A43-9AEC-416DE700EC18}"/>
              </a:ext>
            </a:extLst>
          </p:cNvPr>
          <p:cNvSpPr>
            <a:spLocks/>
          </p:cNvSpPr>
          <p:nvPr/>
        </p:nvSpPr>
        <p:spPr bwMode="auto">
          <a:xfrm>
            <a:off x="762000" y="2116138"/>
            <a:ext cx="5715000" cy="419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1BFE82-62BF-414D-97E5-27FD70DAD067}"/>
              </a:ext>
            </a:extLst>
          </p:cNvPr>
          <p:cNvSpPr>
            <a:spLocks/>
          </p:cNvSpPr>
          <p:nvPr/>
        </p:nvSpPr>
        <p:spPr bwMode="auto">
          <a:xfrm>
            <a:off x="381000" y="339725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0FAFB7-9116-CF40-B788-8F65B275FF16}"/>
              </a:ext>
            </a:extLst>
          </p:cNvPr>
          <p:cNvSpPr>
            <a:spLocks/>
          </p:cNvSpPr>
          <p:nvPr/>
        </p:nvSpPr>
        <p:spPr bwMode="auto">
          <a:xfrm>
            <a:off x="457200" y="3816350"/>
            <a:ext cx="3746500" cy="2355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Done;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0DDF1C-9427-C441-ADFB-0D2713E24962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sz="4000" b="0" dirty="0"/>
              <a:t>General Conditional Expression Translation (Using Branches)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2649CF-4C78-4D4E-AF63-BE0B95B107B6}"/>
              </a:ext>
            </a:extLst>
          </p:cNvPr>
          <p:cNvSpPr txBox="1">
            <a:spLocks noChangeArrowheads="1"/>
          </p:cNvSpPr>
          <p:nvPr/>
        </p:nvSpPr>
        <p:spPr>
          <a:xfrm>
            <a:off x="4330700" y="3886200"/>
            <a:ext cx="4432300" cy="21336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2450" lvl="1"/>
            <a:r>
              <a:rPr lang="en-US" b="0" dirty="0">
                <a:solidFill>
                  <a:schemeClr val="tx1"/>
                </a:solidFill>
              </a:rPr>
              <a:t>Create separate code regions for then &amp; else expressions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Execute appropriate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A943BA-F11D-AD46-8E5C-1027CBDF622B}"/>
              </a:ext>
            </a:extLst>
          </p:cNvPr>
          <p:cNvSpPr>
            <a:spLocks/>
          </p:cNvSpPr>
          <p:nvPr/>
        </p:nvSpPr>
        <p:spPr bwMode="auto">
          <a:xfrm>
            <a:off x="1498600" y="2768600"/>
            <a:ext cx="3149600" cy="355600"/>
          </a:xfrm>
          <a:prstGeom prst="rect">
            <a:avLst/>
          </a:prstGeom>
          <a:solidFill>
            <a:srgbClr val="99CC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x&gt;y ? x-y : y-x;</a:t>
            </a:r>
          </a:p>
        </p:txBody>
      </p:sp>
    </p:spTree>
    <p:extLst>
      <p:ext uri="{BB962C8B-B14F-4D97-AF65-F5344CB8AC3E}">
        <p14:creationId xmlns:p14="http://schemas.microsoft.com/office/powerpoint/2010/main" val="1812993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17C7FD-6D1A-B348-8E84-836135D86366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1FE2E1-7643-684B-8C77-9C5AE0C02C9B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905235-BC25-7042-A47E-DFA24B68BF3F}"/>
              </a:ext>
            </a:extLst>
          </p:cNvPr>
          <p:cNvSpPr>
            <a:spLocks/>
          </p:cNvSpPr>
          <p:nvPr/>
        </p:nvSpPr>
        <p:spPr bwMode="auto">
          <a:xfrm>
            <a:off x="5824590" y="2000146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3D5798-91D5-5A4E-9586-0664D5071B52}"/>
              </a:ext>
            </a:extLst>
          </p:cNvPr>
          <p:cNvSpPr>
            <a:spLocks/>
          </p:cNvSpPr>
          <p:nvPr/>
        </p:nvSpPr>
        <p:spPr bwMode="auto">
          <a:xfrm>
            <a:off x="5832085" y="2467561"/>
            <a:ext cx="2514600" cy="1160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?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: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B671AF-3C68-A848-AB25-2B5C952E51E8}"/>
              </a:ext>
            </a:extLst>
          </p:cNvPr>
          <p:cNvSpPr>
            <a:spLocks/>
          </p:cNvSpPr>
          <p:nvPr/>
        </p:nvSpPr>
        <p:spPr bwMode="auto">
          <a:xfrm>
            <a:off x="5751513" y="3741438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22AE1-E5A3-6D45-87B5-7DB80191B8B6}"/>
              </a:ext>
            </a:extLst>
          </p:cNvPr>
          <p:cNvSpPr>
            <a:spLocks/>
          </p:cNvSpPr>
          <p:nvPr/>
        </p:nvSpPr>
        <p:spPr bwMode="auto">
          <a:xfrm>
            <a:off x="5325230" y="4286862"/>
            <a:ext cx="3746500" cy="1593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result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Then_Expr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Arial Narro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result =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eval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3E353D-B2F4-A143-9B1A-96B8B7969602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Using Conditional Moves</a:t>
            </a:r>
            <a:endParaRPr lang="en-US" b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689847-BC45-9D47-903B-8DF991296313}"/>
              </a:ext>
            </a:extLst>
          </p:cNvPr>
          <p:cNvSpPr txBox="1">
            <a:spLocks noChangeArrowheads="1"/>
          </p:cNvSpPr>
          <p:nvPr/>
        </p:nvSpPr>
        <p:spPr>
          <a:xfrm>
            <a:off x="63500" y="1219200"/>
            <a:ext cx="5261730" cy="40386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100"/>
            <a:r>
              <a:rPr lang="en-US" b="0" dirty="0">
                <a:solidFill>
                  <a:schemeClr val="tx1"/>
                </a:solidFill>
              </a:rPr>
              <a:t>Conditional Move Instructions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Instruction supports:</a:t>
            </a:r>
          </a:p>
          <a:p>
            <a:pPr marL="838200" lvl="2">
              <a:buFont typeface="Wingdings 2" pitchFamily="2" charset="2"/>
              <a:buNone/>
            </a:pPr>
            <a:r>
              <a:rPr lang="en-US" b="0" dirty="0">
                <a:solidFill>
                  <a:schemeClr val="tx1"/>
                </a:solidFill>
              </a:rPr>
              <a:t>if (Test) </a:t>
            </a:r>
            <a:r>
              <a:rPr lang="en-US" b="0" dirty="0" err="1">
                <a:solidFill>
                  <a:schemeClr val="tx1"/>
                </a:solidFill>
              </a:rPr>
              <a:t>Dest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b="0" dirty="0" err="1">
                <a:solidFill>
                  <a:schemeClr val="tx1"/>
                </a:solidFill>
                <a:sym typeface="Wingdings" pitchFamily="2" charset="2"/>
              </a:rPr>
              <a:t>Src</a:t>
            </a:r>
            <a:endParaRPr lang="en-US" b="0" dirty="0">
              <a:solidFill>
                <a:schemeClr val="tx1"/>
              </a:solidFill>
            </a:endParaRP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Supported in post-1995 x86 processors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GCC tries to use them</a:t>
            </a:r>
          </a:p>
          <a:p>
            <a:pPr marL="838200" lvl="2"/>
            <a:r>
              <a:rPr lang="en-US" b="0" dirty="0">
                <a:solidFill>
                  <a:schemeClr val="tx1"/>
                </a:solidFill>
              </a:rPr>
              <a:t>But only when known to be safe</a:t>
            </a:r>
          </a:p>
          <a:p>
            <a:pPr marL="292100"/>
            <a:r>
              <a:rPr lang="en-US" b="0" dirty="0">
                <a:solidFill>
                  <a:schemeClr val="tx1"/>
                </a:solidFill>
              </a:rPr>
              <a:t>Why?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Branches are very disruptive to instruction flow through pipelines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Conditional moves do not require control transfer</a:t>
            </a:r>
          </a:p>
        </p:txBody>
      </p:sp>
    </p:spTree>
    <p:extLst>
      <p:ext uri="{BB962C8B-B14F-4D97-AF65-F5344CB8AC3E}">
        <p14:creationId xmlns:p14="http://schemas.microsoft.com/office/powerpoint/2010/main" val="1127586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4A87E0-536F-474B-B776-CC741AC78808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43247B-9805-0641-9819-76C502A4CE76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3AB4E5C-FD4E-4D4B-853E-090D770C3B73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Conditional Move Example</a:t>
            </a:r>
            <a:endParaRPr lang="en-US" b="0" dirty="0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DBA2530-5A73-7E42-B044-85B5A28B5509}"/>
              </a:ext>
            </a:extLst>
          </p:cNvPr>
          <p:cNvSpPr>
            <a:spLocks/>
          </p:cNvSpPr>
          <p:nvPr/>
        </p:nvSpPr>
        <p:spPr bwMode="auto">
          <a:xfrm>
            <a:off x="6616700" y="1752600"/>
            <a:ext cx="2286000" cy="19812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0360ED2-6AE0-5C48-96A7-F035D02AC687}"/>
              </a:ext>
            </a:extLst>
          </p:cNvPr>
          <p:cNvSpPr>
            <a:spLocks/>
          </p:cNvSpPr>
          <p:nvPr/>
        </p:nvSpPr>
        <p:spPr bwMode="auto">
          <a:xfrm>
            <a:off x="1676400" y="4013200"/>
            <a:ext cx="6642100" cy="259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               # x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y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 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x-y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y-x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cmovle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x&lt;=y,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F64A39B-E29B-6A46-961B-DAF8AEF0FFDC}"/>
              </a:ext>
            </a:extLst>
          </p:cNvPr>
          <p:cNvSpPr>
            <a:spLocks/>
          </p:cNvSpPr>
          <p:nvPr/>
        </p:nvSpPr>
        <p:spPr bwMode="auto">
          <a:xfrm>
            <a:off x="457199" y="1295400"/>
            <a:ext cx="4267201" cy="1981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= x&gt;y ? x-y :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6386C8D-AF25-EF4B-8CDB-CB48C4A187DF}"/>
              </a:ext>
            </a:extLst>
          </p:cNvPr>
          <p:cNvSpPr>
            <a:spLocks/>
          </p:cNvSpPr>
          <p:nvPr/>
        </p:nvSpPr>
        <p:spPr bwMode="auto">
          <a:xfrm>
            <a:off x="4800599" y="1237785"/>
            <a:ext cx="4127500" cy="259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9778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823B0A-85CC-5F4A-8040-F767B5A38FD1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CF85A7-4FF7-C443-83B0-3B42A8414096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7054FD-8ABD-F144-9B66-BA0874B7F4F2}"/>
              </a:ext>
            </a:extLst>
          </p:cNvPr>
          <p:cNvSpPr>
            <a:spLocks/>
          </p:cNvSpPr>
          <p:nvPr/>
        </p:nvSpPr>
        <p:spPr bwMode="auto">
          <a:xfrm>
            <a:off x="457200" y="11430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Expensive Computations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1449CBD-0FAB-E34C-8ECE-8517950555E0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sz="4000" b="0" dirty="0"/>
              <a:t>Bad Cases for Conditional Move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AC94F94-FE5B-D64A-9615-064CB3C437A5}"/>
              </a:ext>
            </a:extLst>
          </p:cNvPr>
          <p:cNvSpPr txBox="1">
            <a:spLocks noChangeArrowheads="1"/>
          </p:cNvSpPr>
          <p:nvPr/>
        </p:nvSpPr>
        <p:spPr>
          <a:xfrm>
            <a:off x="685799" y="2151061"/>
            <a:ext cx="7377113" cy="978351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2000" b="0" dirty="0">
                <a:solidFill>
                  <a:schemeClr val="tx1"/>
                </a:solidFill>
              </a:rPr>
              <a:t>Both values get computed</a:t>
            </a:r>
          </a:p>
          <a:p>
            <a:pPr>
              <a:spcBef>
                <a:spcPts val="800"/>
              </a:spcBef>
            </a:pPr>
            <a:r>
              <a:rPr lang="en-US" sz="2000" b="0" dirty="0">
                <a:solidFill>
                  <a:schemeClr val="tx1"/>
                </a:solidFill>
              </a:rPr>
              <a:t>Only makes sense when computations are very simple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F1CF2B1-4EEA-C146-A4C1-34D06A32ABC3}"/>
              </a:ext>
            </a:extLst>
          </p:cNvPr>
          <p:cNvSpPr>
            <a:spLocks/>
          </p:cNvSpPr>
          <p:nvPr/>
        </p:nvSpPr>
        <p:spPr bwMode="auto">
          <a:xfrm>
            <a:off x="533400" y="16176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Test(x)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Hard1(x)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Hard2(x);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428813E-3BCD-284D-A874-16E69FA74EDE}"/>
              </a:ext>
            </a:extLst>
          </p:cNvPr>
          <p:cNvSpPr>
            <a:spLocks/>
          </p:cNvSpPr>
          <p:nvPr/>
        </p:nvSpPr>
        <p:spPr bwMode="auto">
          <a:xfrm>
            <a:off x="457200" y="3145517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Risky Computations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6062874-C7A5-7F42-B467-E4385B0CE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153580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Both values get computed</a:t>
            </a: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lang="en-US" sz="2000" kern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rPr>
              <a:t>May have undesirable behavior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 Bold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C0A9B27-783E-0343-A2EB-6FD64FB30C98}"/>
              </a:ext>
            </a:extLst>
          </p:cNvPr>
          <p:cNvSpPr>
            <a:spLocks/>
          </p:cNvSpPr>
          <p:nvPr/>
        </p:nvSpPr>
        <p:spPr bwMode="auto">
          <a:xfrm>
            <a:off x="533400" y="3594665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*p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0;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8206B42-DDEF-3643-BFC8-FB6C4614C3F9}"/>
              </a:ext>
            </a:extLst>
          </p:cNvPr>
          <p:cNvSpPr>
            <a:spLocks/>
          </p:cNvSpPr>
          <p:nvPr/>
        </p:nvSpPr>
        <p:spPr bwMode="auto">
          <a:xfrm>
            <a:off x="457200" y="4925784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Computations with side effects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895D80B-FEA6-5243-A86E-31CCAD1A1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5851641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Both values get computed</a:t>
            </a: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lang="en-US" sz="2000" kern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rPr>
              <a:t>Must be side-effect free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 Bold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0A2D751B-922F-B94C-8EF3-CDE556B76121}"/>
              </a:ext>
            </a:extLst>
          </p:cNvPr>
          <p:cNvSpPr>
            <a:spLocks/>
          </p:cNvSpPr>
          <p:nvPr/>
        </p:nvSpPr>
        <p:spPr bwMode="auto">
          <a:xfrm>
            <a:off x="533400" y="5386388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 &gt; 0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x*=7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x+=3;</a:t>
            </a:r>
          </a:p>
        </p:txBody>
      </p:sp>
    </p:spTree>
    <p:extLst>
      <p:ext uri="{BB962C8B-B14F-4D97-AF65-F5344CB8AC3E}">
        <p14:creationId xmlns:p14="http://schemas.microsoft.com/office/powerpoint/2010/main" val="3202649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EC6856-8DD8-5847-83E5-6947EE97539E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2B3E02-EFE3-C842-BE4A-71BBF6C1AB46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D6ED31-231D-944F-A5EC-C7113CCAB0E1}"/>
              </a:ext>
            </a:extLst>
          </p:cNvPr>
          <p:cNvSpPr txBox="1">
            <a:spLocks noChangeArrowheads="1"/>
          </p:cNvSpPr>
          <p:nvPr/>
        </p:nvSpPr>
        <p:spPr>
          <a:xfrm>
            <a:off x="344533" y="4191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 dirty="0"/>
              <a:t>Loops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10801EA-6CB8-2843-AE6D-B2E8EAC673F4}"/>
              </a:ext>
            </a:extLst>
          </p:cNvPr>
          <p:cNvSpPr>
            <a:spLocks/>
          </p:cNvSpPr>
          <p:nvPr/>
        </p:nvSpPr>
        <p:spPr bwMode="auto">
          <a:xfrm>
            <a:off x="718470" y="1329751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 while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D03F72E-EE65-6345-AA87-7F98C28BF846}"/>
              </a:ext>
            </a:extLst>
          </p:cNvPr>
          <p:cNvSpPr>
            <a:spLocks/>
          </p:cNvSpPr>
          <p:nvPr/>
        </p:nvSpPr>
        <p:spPr bwMode="auto">
          <a:xfrm>
            <a:off x="807370" y="1742501"/>
            <a:ext cx="2895600" cy="1219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0BA571A-A242-D846-B97F-D254C1845C97}"/>
              </a:ext>
            </a:extLst>
          </p:cNvPr>
          <p:cNvSpPr>
            <a:spLocks/>
          </p:cNvSpPr>
          <p:nvPr/>
        </p:nvSpPr>
        <p:spPr bwMode="auto">
          <a:xfrm>
            <a:off x="4343400" y="1289597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B808B56-DDEF-7C4E-8131-10D4E4D28CF7}"/>
              </a:ext>
            </a:extLst>
          </p:cNvPr>
          <p:cNvSpPr>
            <a:spLocks/>
          </p:cNvSpPr>
          <p:nvPr/>
        </p:nvSpPr>
        <p:spPr bwMode="auto">
          <a:xfrm>
            <a:off x="4419599" y="1702346"/>
            <a:ext cx="4022361" cy="125935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3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Arial Narrow Bold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loop;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817ACF5C-F312-8B42-B494-08F65F711B36}"/>
              </a:ext>
            </a:extLst>
          </p:cNvPr>
          <p:cNvSpPr>
            <a:spLocks/>
          </p:cNvSpPr>
          <p:nvPr/>
        </p:nvSpPr>
        <p:spPr bwMode="auto">
          <a:xfrm>
            <a:off x="3381739" y="3886200"/>
            <a:ext cx="5762261" cy="2438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$0,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0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				#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$1,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#  t =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&amp; 0x1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t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		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&gt;&gt;= 1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jne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		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goto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61B2DE92-6853-AB48-A70F-81DBFC6458C4}"/>
              </a:ext>
            </a:extLst>
          </p:cNvPr>
          <p:cNvSpPr>
            <a:spLocks/>
          </p:cNvSpPr>
          <p:nvPr/>
        </p:nvSpPr>
        <p:spPr bwMode="auto">
          <a:xfrm>
            <a:off x="344533" y="3581400"/>
            <a:ext cx="3047825" cy="28575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9665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EC6856-8DD8-5847-83E5-6947EE97539E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2B3E02-EFE3-C842-BE4A-71BBF6C1AB46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D6ED31-231D-944F-A5EC-C7113CCAB0E1}"/>
              </a:ext>
            </a:extLst>
          </p:cNvPr>
          <p:cNvSpPr txBox="1">
            <a:spLocks noChangeArrowheads="1"/>
          </p:cNvSpPr>
          <p:nvPr/>
        </p:nvSpPr>
        <p:spPr>
          <a:xfrm>
            <a:off x="344533" y="419100"/>
            <a:ext cx="8382000" cy="893816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 dirty="0"/>
              <a:t>Loops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E702BE8-AA8C-4543-99F6-3ADB32AFAA2F}"/>
              </a:ext>
            </a:extLst>
          </p:cNvPr>
          <p:cNvSpPr>
            <a:spLocks/>
          </p:cNvSpPr>
          <p:nvPr/>
        </p:nvSpPr>
        <p:spPr bwMode="auto">
          <a:xfrm>
            <a:off x="1377157" y="1520905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CFC990E4-06D7-E947-873A-71E64D81243B}"/>
              </a:ext>
            </a:extLst>
          </p:cNvPr>
          <p:cNvSpPr>
            <a:spLocks/>
          </p:cNvSpPr>
          <p:nvPr/>
        </p:nvSpPr>
        <p:spPr bwMode="auto">
          <a:xfrm>
            <a:off x="1453357" y="1940005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79CF2603-7816-774F-8EEA-7FB1E4BE8519}"/>
              </a:ext>
            </a:extLst>
          </p:cNvPr>
          <p:cNvSpPr>
            <a:spLocks/>
          </p:cNvSpPr>
          <p:nvPr/>
        </p:nvSpPr>
        <p:spPr bwMode="auto">
          <a:xfrm>
            <a:off x="5218113" y="1549402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2F249F35-2D90-464F-A1AC-997EC2F49458}"/>
              </a:ext>
            </a:extLst>
          </p:cNvPr>
          <p:cNvSpPr>
            <a:spLocks/>
          </p:cNvSpPr>
          <p:nvPr/>
        </p:nvSpPr>
        <p:spPr bwMode="auto">
          <a:xfrm>
            <a:off x="5294313" y="1968501"/>
            <a:ext cx="3429000" cy="1993899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test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0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20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20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Arial Narrow Bold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0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B8C372EE-5E62-7143-9548-54470B082A77}"/>
              </a:ext>
            </a:extLst>
          </p:cNvPr>
          <p:cNvSpPr txBox="1">
            <a:spLocks/>
          </p:cNvSpPr>
          <p:nvPr/>
        </p:nvSpPr>
        <p:spPr>
          <a:xfrm>
            <a:off x="1143046" y="3021221"/>
            <a:ext cx="4151267" cy="1066800"/>
          </a:xfrm>
          <a:prstGeom prst="rect">
            <a:avLst/>
          </a:prstGeom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b="0" dirty="0">
                <a:solidFill>
                  <a:schemeClr val="tx1"/>
                </a:solidFill>
              </a:rPr>
              <a:t>“Jump-to-middle” translation</a:t>
            </a:r>
          </a:p>
          <a:p>
            <a:pPr>
              <a:spcBef>
                <a:spcPts val="600"/>
              </a:spcBef>
            </a:pPr>
            <a:r>
              <a:rPr lang="en-US" sz="2000" b="0" dirty="0">
                <a:solidFill>
                  <a:schemeClr val="tx1"/>
                </a:solidFill>
              </a:rPr>
              <a:t>Used with </a:t>
            </a: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-</a:t>
            </a:r>
            <a:r>
              <a:rPr lang="en-US" sz="2000" b="1" dirty="0" err="1">
                <a:solidFill>
                  <a:schemeClr val="tx1"/>
                </a:solidFill>
                <a:latin typeface="Courier New"/>
                <a:cs typeface="Courier New"/>
              </a:rPr>
              <a:t>Og</a:t>
            </a:r>
            <a:endParaRPr lang="en-US" sz="20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32BFD173-486F-FD44-8387-6288DA999360}"/>
              </a:ext>
            </a:extLst>
          </p:cNvPr>
          <p:cNvSpPr>
            <a:spLocks/>
          </p:cNvSpPr>
          <p:nvPr/>
        </p:nvSpPr>
        <p:spPr bwMode="auto">
          <a:xfrm>
            <a:off x="5294313" y="4560471"/>
            <a:ext cx="3429000" cy="164766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loop: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000" i="1" dirty="0"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20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8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r>
              <a:rPr lang="en-US" sz="2000" i="1" dirty="0">
                <a:ea typeface="Calibri Bold Italic" charset="0"/>
                <a:cs typeface="Courier New" pitchFamily="49" charset="0"/>
                <a:sym typeface="Calibri Bold Italic" charset="0"/>
              </a:rPr>
              <a:t>     Body</a:t>
            </a:r>
            <a:endParaRPr lang="en-US" sz="2800" i="1" dirty="0">
              <a:ea typeface="Lucida Grande" charset="0"/>
              <a:cs typeface="Courier New" pitchFamily="49" charset="0"/>
              <a:sym typeface="Arial Narrow Bold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8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706012FC-8A0A-8341-A9C6-DDB027F2362A}"/>
              </a:ext>
            </a:extLst>
          </p:cNvPr>
          <p:cNvSpPr txBox="1">
            <a:spLocks/>
          </p:cNvSpPr>
          <p:nvPr/>
        </p:nvSpPr>
        <p:spPr>
          <a:xfrm>
            <a:off x="1155538" y="4580329"/>
            <a:ext cx="3781769" cy="1066800"/>
          </a:xfrm>
          <a:prstGeom prst="rect">
            <a:avLst/>
          </a:prstGeom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b="0" dirty="0">
                <a:solidFill>
                  <a:schemeClr val="tx1"/>
                </a:solidFill>
              </a:rPr>
              <a:t>“Do-while” conversion</a:t>
            </a:r>
          </a:p>
          <a:p>
            <a:pPr>
              <a:spcBef>
                <a:spcPts val="200"/>
              </a:spcBef>
            </a:pPr>
            <a:r>
              <a:rPr lang="en-US" sz="2000" b="0" dirty="0">
                <a:solidFill>
                  <a:schemeClr val="tx1"/>
                </a:solidFill>
              </a:rPr>
              <a:t>Used with </a:t>
            </a: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–O1</a:t>
            </a:r>
          </a:p>
        </p:txBody>
      </p:sp>
    </p:spTree>
    <p:extLst>
      <p:ext uri="{BB962C8B-B14F-4D97-AF65-F5344CB8AC3E}">
        <p14:creationId xmlns:p14="http://schemas.microsoft.com/office/powerpoint/2010/main" val="895211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6294CA-346C-694E-85CD-9C16212C676C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1DD930-2AF9-5042-8514-A6C3857F4256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CC7C6EB-F343-3543-8595-ECAB54EC6461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“For” Loop </a:t>
            </a:r>
            <a:r>
              <a:rPr lang="en-US" b="0">
                <a:sym typeface="Wingdings" pitchFamily="2" charset="2"/>
              </a:rPr>
              <a:t> While Loop</a:t>
            </a:r>
            <a:endParaRPr lang="en-US" b="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CF65821-10AB-7A47-BDD1-1FC147A51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for (</a:t>
            </a:r>
            <a:r>
              <a:rPr lang="en-US" sz="2400" i="1" dirty="0">
                <a:latin typeface="+mj-lt"/>
              </a:rPr>
              <a:t>Init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Test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i="1" dirty="0"/>
              <a:t> </a:t>
            </a:r>
            <a:r>
              <a:rPr lang="en-US" sz="2400" dirty="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B9D48F-4444-9041-BF7F-EB88D022E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For Version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9E78306-D050-5C48-B1D0-23194C176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738" y="3944665"/>
            <a:ext cx="2819400" cy="2675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i="1" dirty="0">
                <a:latin typeface="+mj-lt"/>
              </a:rPr>
              <a:t>Init</a:t>
            </a:r>
            <a:r>
              <a:rPr lang="en-US" sz="2400" i="1" dirty="0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while (</a:t>
            </a:r>
            <a:r>
              <a:rPr lang="en-US" sz="2400" i="1" dirty="0">
                <a:latin typeface="+mj-lt"/>
              </a:rPr>
              <a:t>Test </a:t>
            </a:r>
            <a:r>
              <a:rPr lang="en-US" sz="2400" dirty="0">
                <a:latin typeface="Courier New" charset="0"/>
              </a:rPr>
              <a:t>) {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  <a:endParaRPr lang="en-US" sz="2400" i="1" dirty="0"/>
          </a:p>
          <a:p>
            <a:pPr algn="l">
              <a:spcBef>
                <a:spcPct val="50000"/>
              </a:spcBef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DC2A67F-171E-224C-B3FA-4965084F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3429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While Version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8B1C1310-FE44-534F-A6E7-DAC6119935F1}"/>
              </a:ext>
            </a:extLst>
          </p:cNvPr>
          <p:cNvSpPr>
            <a:spLocks/>
          </p:cNvSpPr>
          <p:nvPr/>
        </p:nvSpPr>
        <p:spPr bwMode="auto">
          <a:xfrm>
            <a:off x="2438400" y="2895600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AD0698-9C16-574D-8631-6DA95536AB6C}"/>
              </a:ext>
            </a:extLst>
          </p:cNvPr>
          <p:cNvSpPr>
            <a:spLocks/>
          </p:cNvSpPr>
          <p:nvPr/>
        </p:nvSpPr>
        <p:spPr bwMode="auto">
          <a:xfrm>
            <a:off x="5105402" y="3841750"/>
            <a:ext cx="39624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Init;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     Body</a:t>
            </a:r>
          </a:p>
          <a:p>
            <a:pPr algn="l"/>
            <a:r>
              <a:rPr lang="en-US" sz="2400" i="1" dirty="0">
                <a:solidFill>
                  <a:schemeClr val="tx1"/>
                </a:solidFill>
                <a:latin typeface="+mj-lt"/>
                <a:ea typeface="Lucida Grande" charset="0"/>
                <a:cs typeface="Courier New" pitchFamily="49" charset="0"/>
                <a:sym typeface="Calibri Bold Italic" charset="0"/>
              </a:rPr>
              <a:t>     Update;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11" name="AutoShape 11">
            <a:extLst>
              <a:ext uri="{FF2B5EF4-FFF2-40B4-BE49-F238E27FC236}">
                <a16:creationId xmlns:a16="http://schemas.microsoft.com/office/drawing/2014/main" id="{C110742C-7BF4-7543-8DE3-4283CE6781DD}"/>
              </a:ext>
            </a:extLst>
          </p:cNvPr>
          <p:cNvSpPr>
            <a:spLocks/>
          </p:cNvSpPr>
          <p:nvPr/>
        </p:nvSpPr>
        <p:spPr bwMode="auto">
          <a:xfrm rot="16200000">
            <a:off x="4038600" y="4178301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8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1A2D6DC5-A2CD-5347-AB66-E3453593FB48}"/>
              </a:ext>
            </a:extLst>
          </p:cNvPr>
          <p:cNvSpPr>
            <a:spLocks/>
          </p:cNvSpPr>
          <p:nvPr/>
        </p:nvSpPr>
        <p:spPr bwMode="auto">
          <a:xfrm>
            <a:off x="4466772" y="5410200"/>
            <a:ext cx="2057400" cy="308610"/>
          </a:xfrm>
          <a:prstGeom prst="rect">
            <a:avLst/>
          </a:prstGeom>
          <a:solidFill>
            <a:srgbClr val="D6D6F4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2C7F439-3C68-E34A-BECB-846838DDED17}"/>
              </a:ext>
            </a:extLst>
          </p:cNvPr>
          <p:cNvSpPr>
            <a:spLocks/>
          </p:cNvSpPr>
          <p:nvPr/>
        </p:nvSpPr>
        <p:spPr bwMode="auto">
          <a:xfrm>
            <a:off x="5692322" y="1728968"/>
            <a:ext cx="1026974" cy="384721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CAB792A-BAAE-104B-8670-D2730EF4BBDA}"/>
              </a:ext>
            </a:extLst>
          </p:cNvPr>
          <p:cNvSpPr>
            <a:spLocks/>
          </p:cNvSpPr>
          <p:nvPr/>
        </p:nvSpPr>
        <p:spPr bwMode="auto">
          <a:xfrm>
            <a:off x="44858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CF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FA374670-2688-6A48-82F7-005363BC91FA}"/>
              </a:ext>
            </a:extLst>
          </p:cNvPr>
          <p:cNvSpPr>
            <a:spLocks/>
          </p:cNvSpPr>
          <p:nvPr/>
        </p:nvSpPr>
        <p:spPr bwMode="auto">
          <a:xfrm>
            <a:off x="51589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ZF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0019857B-2B2A-084A-8080-FBA1EA76831C}"/>
              </a:ext>
            </a:extLst>
          </p:cNvPr>
          <p:cNvSpPr>
            <a:spLocks/>
          </p:cNvSpPr>
          <p:nvPr/>
        </p:nvSpPr>
        <p:spPr bwMode="auto">
          <a:xfrm>
            <a:off x="58320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SF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4CAB1827-45EA-8343-AD98-65D2F8F95541}"/>
              </a:ext>
            </a:extLst>
          </p:cNvPr>
          <p:cNvSpPr>
            <a:spLocks/>
          </p:cNvSpPr>
          <p:nvPr/>
        </p:nvSpPr>
        <p:spPr bwMode="auto">
          <a:xfrm>
            <a:off x="65051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OF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A8FEBBD1-8E0E-8C44-BE9D-B711BCA0CC23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397000"/>
            <a:ext cx="4085772" cy="49276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Information about currently executing program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Temporary data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(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r>
              <a:rPr lang="en-US" b="0" dirty="0">
                <a:solidFill>
                  <a:schemeClr val="tx1"/>
                </a:solidFill>
              </a:rPr>
              <a:t>, … )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Location of runtime stack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(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b="0" dirty="0">
                <a:solidFill>
                  <a:schemeClr val="tx1"/>
                </a:solidFill>
              </a:rPr>
              <a:t> )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Location of current code control point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(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r>
              <a:rPr lang="en-US" b="0" dirty="0">
                <a:solidFill>
                  <a:schemeClr val="tx1"/>
                </a:solidFill>
              </a:rPr>
              <a:t>, … )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Status of recent tests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( </a:t>
            </a:r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CF, ZF, SF, OF</a:t>
            </a:r>
            <a:r>
              <a:rPr lang="en-US" b="0" dirty="0">
                <a:solidFill>
                  <a:schemeClr val="tx1"/>
                </a:solidFill>
              </a:rPr>
              <a:t> )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381494F3-74D5-8E4C-9630-A201E2ECF939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 dirty="0"/>
              <a:t>Processor State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F3E0805-6873-1048-8514-5CE34F10D4CD}"/>
              </a:ext>
            </a:extLst>
          </p:cNvPr>
          <p:cNvGrpSpPr/>
          <p:nvPr/>
        </p:nvGrpSpPr>
        <p:grpSpPr>
          <a:xfrm>
            <a:off x="4466772" y="2286000"/>
            <a:ext cx="4296228" cy="2743200"/>
            <a:chOff x="762000" y="1143000"/>
            <a:chExt cx="7518400" cy="4800600"/>
          </a:xfrm>
        </p:grpSpPr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7B339686-C7D3-F342-ABA2-08AD77256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4800600"/>
              <a:ext cx="3556001" cy="53340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%rsp</a:t>
              </a: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DD089212-1DA3-9E45-BA05-025BEF684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%r8</a:t>
              </a: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769B7946-9391-BF46-A5A7-0E81AC280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%r9</a:t>
              </a:r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C776C5DB-84DD-DD4F-A9DE-78995A2D9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%r10</a:t>
              </a:r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A87DEDD9-384B-D945-A094-C91C0D086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%r11</a:t>
              </a:r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id="{CEFFCC94-AF3C-F740-B9C5-2AD822772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%r12</a:t>
              </a:r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3DE7150-4306-A543-9F11-E315DC87D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%r13</a:t>
              </a:r>
            </a:p>
          </p:txBody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B1C4A7E0-2C45-F042-85F8-6F0549807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4800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%r14</a:t>
              </a:r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3E155778-F4C4-364C-AE03-1E16EC442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%r15</a:t>
              </a:r>
            </a:p>
          </p:txBody>
        </p:sp>
        <p:sp>
          <p:nvSpPr>
            <p:cNvPr id="30" name="Rectangle 30">
              <a:extLst>
                <a:ext uri="{FF2B5EF4-FFF2-40B4-BE49-F238E27FC236}">
                  <a16:creationId xmlns:a16="http://schemas.microsoft.com/office/drawing/2014/main" id="{5003E335-CECA-2D45-8457-B31208C1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rax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B8D7BC65-1F26-6A45-B923-0078EF841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2D7F63BF-C9DB-EE4A-83CA-8AF84F273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%rcx</a:t>
              </a:r>
            </a:p>
          </p:txBody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id="{F976FCBA-0F0B-7D46-A084-CBFA53650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%rdx</a:t>
              </a:r>
            </a:p>
          </p:txBody>
        </p:sp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id="{7C107143-CE79-AC40-9D22-EAAE32E74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%rsi</a:t>
              </a:r>
            </a:p>
          </p:txBody>
        </p:sp>
        <p:sp>
          <p:nvSpPr>
            <p:cNvPr id="35" name="Rectangle 35">
              <a:extLst>
                <a:ext uri="{FF2B5EF4-FFF2-40B4-BE49-F238E27FC236}">
                  <a16:creationId xmlns:a16="http://schemas.microsoft.com/office/drawing/2014/main" id="{F47F1C31-37B7-4645-8474-E2F00C0A8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%rdi</a:t>
              </a:r>
            </a:p>
          </p:txBody>
        </p:sp>
        <p:sp>
          <p:nvSpPr>
            <p:cNvPr id="36" name="Rectangle 36">
              <a:extLst>
                <a:ext uri="{FF2B5EF4-FFF2-40B4-BE49-F238E27FC236}">
                  <a16:creationId xmlns:a16="http://schemas.microsoft.com/office/drawing/2014/main" id="{8009B297-B345-3C45-969A-7080643B1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%rbp</a:t>
              </a:r>
            </a:p>
          </p:txBody>
        </p:sp>
      </p:grpSp>
      <p:sp>
        <p:nvSpPr>
          <p:cNvPr id="37" name="Rectangle 9">
            <a:extLst>
              <a:ext uri="{FF2B5EF4-FFF2-40B4-BE49-F238E27FC236}">
                <a16:creationId xmlns:a16="http://schemas.microsoft.com/office/drawing/2014/main" id="{16C5C0B8-A750-6545-93C3-94E61118428C}"/>
              </a:ext>
            </a:extLst>
          </p:cNvPr>
          <p:cNvSpPr>
            <a:spLocks/>
          </p:cNvSpPr>
          <p:nvPr/>
        </p:nvSpPr>
        <p:spPr bwMode="auto">
          <a:xfrm>
            <a:off x="6676572" y="5334000"/>
            <a:ext cx="20637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Instruction pointer</a:t>
            </a:r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1C321180-D252-2F4C-B46C-2DA933771F86}"/>
              </a:ext>
            </a:extLst>
          </p:cNvPr>
          <p:cNvSpPr>
            <a:spLocks/>
          </p:cNvSpPr>
          <p:nvPr/>
        </p:nvSpPr>
        <p:spPr bwMode="auto">
          <a:xfrm>
            <a:off x="7189788" y="6019800"/>
            <a:ext cx="1801812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Condition codes</a:t>
            </a:r>
          </a:p>
        </p:txBody>
      </p:sp>
    </p:spTree>
    <p:extLst>
      <p:ext uri="{BB962C8B-B14F-4D97-AF65-F5344CB8AC3E}">
        <p14:creationId xmlns:p14="http://schemas.microsoft.com/office/powerpoint/2010/main" val="712467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9DCB0D-7E13-3147-BD8F-603C922D1889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91663C-27D6-5348-A493-9262D605FFED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835BAB-EC4D-B54A-9F0D-F09582C4E6F2}"/>
              </a:ext>
            </a:extLst>
          </p:cNvPr>
          <p:cNvSpPr txBox="1">
            <a:spLocks noChangeArrowheads="1"/>
          </p:cNvSpPr>
          <p:nvPr/>
        </p:nvSpPr>
        <p:spPr>
          <a:xfrm>
            <a:off x="4622800" y="254000"/>
            <a:ext cx="41402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 dirty="0"/>
              <a:t>Switch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12ABCA-4DAF-544C-80B4-E38897C9FA15}"/>
              </a:ext>
            </a:extLst>
          </p:cNvPr>
          <p:cNvSpPr txBox="1">
            <a:spLocks noChangeArrowheads="1"/>
          </p:cNvSpPr>
          <p:nvPr/>
        </p:nvSpPr>
        <p:spPr>
          <a:xfrm>
            <a:off x="4900821" y="2590800"/>
            <a:ext cx="3810000" cy="33782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Multiple case labels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Here: 5 &amp; 6</a:t>
            </a:r>
          </a:p>
          <a:p>
            <a:r>
              <a:rPr lang="en-US" b="0" dirty="0">
                <a:solidFill>
                  <a:schemeClr val="tx1"/>
                </a:solidFill>
              </a:rPr>
              <a:t>Fall through cases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Here: 2</a:t>
            </a:r>
          </a:p>
          <a:p>
            <a:r>
              <a:rPr lang="en-US" b="0" dirty="0">
                <a:solidFill>
                  <a:schemeClr val="tx1"/>
                </a:solidFill>
              </a:rPr>
              <a:t>Missing cases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Here: 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609CF-B049-5A4B-A5D2-4C455A69D8EC}"/>
              </a:ext>
            </a:extLst>
          </p:cNvPr>
          <p:cNvSpPr>
            <a:spLocks/>
          </p:cNvSpPr>
          <p:nvPr/>
        </p:nvSpPr>
        <p:spPr bwMode="auto">
          <a:xfrm>
            <a:off x="254000" y="304800"/>
            <a:ext cx="4127500" cy="640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0230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C7F627-22BD-624A-AF85-996F3CB08BB7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1D55EC-8C28-EB40-9B18-C16318B998C6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92A59F-F346-4D4B-8D85-20594D16BBC5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Jump Table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0EE5FE-ABEA-454E-837D-F0CD81A87D14}"/>
              </a:ext>
            </a:extLst>
          </p:cNvPr>
          <p:cNvSpPr>
            <a:spLocks/>
          </p:cNvSpPr>
          <p:nvPr/>
        </p:nvSpPr>
        <p:spPr bwMode="auto">
          <a:xfrm>
            <a:off x="7235825" y="15875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14EAFA-4B95-2441-AE32-D310A6B5B381}"/>
              </a:ext>
            </a:extLst>
          </p:cNvPr>
          <p:cNvSpPr>
            <a:spLocks/>
          </p:cNvSpPr>
          <p:nvPr/>
        </p:nvSpPr>
        <p:spPr bwMode="auto">
          <a:xfrm>
            <a:off x="6030913" y="15875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AF6F55-EEE8-3B45-A8F4-225AA0FCCF5D}"/>
              </a:ext>
            </a:extLst>
          </p:cNvPr>
          <p:cNvSpPr>
            <a:spLocks/>
          </p:cNvSpPr>
          <p:nvPr/>
        </p:nvSpPr>
        <p:spPr bwMode="auto">
          <a:xfrm>
            <a:off x="7235825" y="25781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38FAA4-3F2E-3F48-B1A8-65C639A78DCF}"/>
              </a:ext>
            </a:extLst>
          </p:cNvPr>
          <p:cNvSpPr>
            <a:spLocks/>
          </p:cNvSpPr>
          <p:nvPr/>
        </p:nvSpPr>
        <p:spPr bwMode="auto">
          <a:xfrm>
            <a:off x="6030913" y="25781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958011-0F0B-374C-9A97-05BBBA58863A}"/>
              </a:ext>
            </a:extLst>
          </p:cNvPr>
          <p:cNvSpPr>
            <a:spLocks/>
          </p:cNvSpPr>
          <p:nvPr/>
        </p:nvSpPr>
        <p:spPr bwMode="auto">
          <a:xfrm>
            <a:off x="7235825" y="35687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7DF0FD-45BA-154A-B4F1-8A36F51EB2E9}"/>
              </a:ext>
            </a:extLst>
          </p:cNvPr>
          <p:cNvSpPr>
            <a:spLocks/>
          </p:cNvSpPr>
          <p:nvPr/>
        </p:nvSpPr>
        <p:spPr bwMode="auto">
          <a:xfrm>
            <a:off x="6030913" y="35687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1C9CEF-E64D-C24D-9F31-CCD0DF47632D}"/>
              </a:ext>
            </a:extLst>
          </p:cNvPr>
          <p:cNvSpPr>
            <a:spLocks/>
          </p:cNvSpPr>
          <p:nvPr/>
        </p:nvSpPr>
        <p:spPr bwMode="auto">
          <a:xfrm>
            <a:off x="7204075" y="57023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F4F30D-D1F4-5442-B260-79818D77616E}"/>
              </a:ext>
            </a:extLst>
          </p:cNvPr>
          <p:cNvSpPr>
            <a:spLocks/>
          </p:cNvSpPr>
          <p:nvPr/>
        </p:nvSpPr>
        <p:spPr bwMode="auto">
          <a:xfrm>
            <a:off x="5853113" y="5702300"/>
            <a:ext cx="13096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2000" dirty="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DC21BA-401C-6E4D-8783-CDE47F55A586}"/>
              </a:ext>
            </a:extLst>
          </p:cNvPr>
          <p:cNvSpPr>
            <a:spLocks/>
          </p:cNvSpPr>
          <p:nvPr/>
        </p:nvSpPr>
        <p:spPr bwMode="auto">
          <a:xfrm>
            <a:off x="7702550" y="4559300"/>
            <a:ext cx="227013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429D7C-2E4D-DB44-B992-920EB6DF11E2}"/>
              </a:ext>
            </a:extLst>
          </p:cNvPr>
          <p:cNvSpPr>
            <a:spLocks/>
          </p:cNvSpPr>
          <p:nvPr/>
        </p:nvSpPr>
        <p:spPr bwMode="auto">
          <a:xfrm>
            <a:off x="3937000" y="1714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F557F2-EA45-AF4C-A70F-FA050FE113F0}"/>
              </a:ext>
            </a:extLst>
          </p:cNvPr>
          <p:cNvSpPr>
            <a:spLocks/>
          </p:cNvSpPr>
          <p:nvPr/>
        </p:nvSpPr>
        <p:spPr bwMode="auto">
          <a:xfrm>
            <a:off x="3937000" y="2095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7C3F92-F4EB-D84C-A2A0-24BFF3F0C6DC}"/>
              </a:ext>
            </a:extLst>
          </p:cNvPr>
          <p:cNvSpPr>
            <a:spLocks/>
          </p:cNvSpPr>
          <p:nvPr/>
        </p:nvSpPr>
        <p:spPr bwMode="auto">
          <a:xfrm>
            <a:off x="3937000" y="2476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415866-8144-E742-931A-0C62FF92F067}"/>
              </a:ext>
            </a:extLst>
          </p:cNvPr>
          <p:cNvSpPr>
            <a:spLocks/>
          </p:cNvSpPr>
          <p:nvPr/>
        </p:nvSpPr>
        <p:spPr bwMode="auto">
          <a:xfrm>
            <a:off x="3937000" y="37719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18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BF24C0-5080-BC4E-9572-028CCD6CD01A}"/>
              </a:ext>
            </a:extLst>
          </p:cNvPr>
          <p:cNvSpPr>
            <a:spLocks/>
          </p:cNvSpPr>
          <p:nvPr/>
        </p:nvSpPr>
        <p:spPr bwMode="auto">
          <a:xfrm>
            <a:off x="3937000" y="2857500"/>
            <a:ext cx="1270000" cy="9144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775FA0-AACC-E146-8E41-F2CF6F9C124C}"/>
              </a:ext>
            </a:extLst>
          </p:cNvPr>
          <p:cNvSpPr>
            <a:spLocks/>
          </p:cNvSpPr>
          <p:nvPr/>
        </p:nvSpPr>
        <p:spPr bwMode="auto">
          <a:xfrm>
            <a:off x="3111500" y="1701800"/>
            <a:ext cx="8463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JT</a:t>
            </a:r>
            <a:r>
              <a:rPr lang="en-US" sz="20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ab</a:t>
            </a:r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B4D4E2-D24F-A043-A84F-9086093CEBC5}"/>
              </a:ext>
            </a:extLst>
          </p:cNvPr>
          <p:cNvSpPr>
            <a:spLocks/>
          </p:cNvSpPr>
          <p:nvPr/>
        </p:nvSpPr>
        <p:spPr bwMode="auto">
          <a:xfrm>
            <a:off x="304800" y="5092700"/>
            <a:ext cx="2667000" cy="3937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goto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*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[x];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53C447-80DA-094D-9466-8E446195120F}"/>
              </a:ext>
            </a:extLst>
          </p:cNvPr>
          <p:cNvSpPr>
            <a:spLocks/>
          </p:cNvSpPr>
          <p:nvPr/>
        </p:nvSpPr>
        <p:spPr bwMode="auto">
          <a:xfrm>
            <a:off x="304800" y="1663700"/>
            <a:ext cx="2298700" cy="26035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switch(x) {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val_0: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0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• • •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</a:t>
            </a:r>
            <a:r>
              <a:rPr lang="en-US" sz="1800" dirty="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}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2F7370-A99D-224A-8831-0551192B4CD5}"/>
              </a:ext>
            </a:extLst>
          </p:cNvPr>
          <p:cNvSpPr>
            <a:spLocks/>
          </p:cNvSpPr>
          <p:nvPr/>
        </p:nvSpPr>
        <p:spPr bwMode="auto">
          <a:xfrm>
            <a:off x="285750" y="1295400"/>
            <a:ext cx="139065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Switch Form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094985-2BA1-3D48-970F-BA31A339C1BC}"/>
              </a:ext>
            </a:extLst>
          </p:cNvPr>
          <p:cNvSpPr>
            <a:spLocks/>
          </p:cNvSpPr>
          <p:nvPr/>
        </p:nvSpPr>
        <p:spPr bwMode="auto">
          <a:xfrm>
            <a:off x="271463" y="4724400"/>
            <a:ext cx="2633859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Translation (Extended C)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CCCBAE-E936-E347-9F93-7A9B3908ACCB}"/>
              </a:ext>
            </a:extLst>
          </p:cNvPr>
          <p:cNvSpPr>
            <a:spLocks/>
          </p:cNvSpPr>
          <p:nvPr/>
        </p:nvSpPr>
        <p:spPr bwMode="auto">
          <a:xfrm>
            <a:off x="3725863" y="1282700"/>
            <a:ext cx="1268412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3BFB39-C09F-8048-ABF8-04186A3ABE28}"/>
              </a:ext>
            </a:extLst>
          </p:cNvPr>
          <p:cNvSpPr>
            <a:spLocks/>
          </p:cNvSpPr>
          <p:nvPr/>
        </p:nvSpPr>
        <p:spPr bwMode="auto">
          <a:xfrm>
            <a:off x="6923088" y="1219200"/>
            <a:ext cx="1462087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Targets</a:t>
            </a:r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78493641-DADA-C545-9DD0-37FADB3EB043}"/>
              </a:ext>
            </a:extLst>
          </p:cNvPr>
          <p:cNvSpPr>
            <a:spLocks/>
          </p:cNvSpPr>
          <p:nvPr/>
        </p:nvSpPr>
        <p:spPr bwMode="auto">
          <a:xfrm>
            <a:off x="3111500" y="5109121"/>
            <a:ext cx="2667000" cy="3937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goto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Targ0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AEE98475-2966-AC4D-92E1-B3A468CE7B45}"/>
              </a:ext>
            </a:extLst>
          </p:cNvPr>
          <p:cNvSpPr>
            <a:spLocks/>
          </p:cNvSpPr>
          <p:nvPr/>
        </p:nvSpPr>
        <p:spPr bwMode="auto">
          <a:xfrm>
            <a:off x="3111500" y="5540742"/>
            <a:ext cx="2667000" cy="3937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goto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Targ1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487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167226-CA39-9D4C-B87A-AAA27ED3E93E}"/>
              </a:ext>
            </a:extLst>
          </p:cNvPr>
          <p:cNvSpPr>
            <a:spLocks/>
          </p:cNvSpPr>
          <p:nvPr/>
        </p:nvSpPr>
        <p:spPr bwMode="auto">
          <a:xfrm>
            <a:off x="4997" y="-21236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D48692-C4AC-7041-8C38-CEB727272D75}"/>
              </a:ext>
            </a:extLst>
          </p:cNvPr>
          <p:cNvSpPr>
            <a:spLocks/>
          </p:cNvSpPr>
          <p:nvPr/>
        </p:nvSpPr>
        <p:spPr bwMode="auto">
          <a:xfrm>
            <a:off x="8067910" y="989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08A082-B705-7C47-A721-67996658F09A}"/>
              </a:ext>
            </a:extLst>
          </p:cNvPr>
          <p:cNvSpPr txBox="1">
            <a:spLocks noChangeArrowheads="1"/>
          </p:cNvSpPr>
          <p:nvPr/>
        </p:nvSpPr>
        <p:spPr>
          <a:xfrm>
            <a:off x="385997" y="232764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Switch Statement Example</a:t>
            </a:r>
            <a:endParaRPr 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92BC55-7997-E443-A100-8D1CA6C58F02}"/>
              </a:ext>
            </a:extLst>
          </p:cNvPr>
          <p:cNvSpPr>
            <a:spLocks/>
          </p:cNvSpPr>
          <p:nvPr/>
        </p:nvSpPr>
        <p:spPr bwMode="auto">
          <a:xfrm>
            <a:off x="462197" y="1329726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switch_eg(long x, long y, long z)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EA93C6-9032-5641-8592-A01210C1E903}"/>
              </a:ext>
            </a:extLst>
          </p:cNvPr>
          <p:cNvSpPr>
            <a:spLocks/>
          </p:cNvSpPr>
          <p:nvPr/>
        </p:nvSpPr>
        <p:spPr bwMode="auto">
          <a:xfrm>
            <a:off x="81197" y="5312764"/>
            <a:ext cx="1004888" cy="635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Indirect </a:t>
            </a:r>
            <a:b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</a:br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jump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C801703D-F083-D943-ACB7-3396AB855C0E}"/>
              </a:ext>
            </a:extLst>
          </p:cNvPr>
          <p:cNvSpPr>
            <a:spLocks/>
          </p:cNvSpPr>
          <p:nvPr/>
        </p:nvSpPr>
        <p:spPr bwMode="auto">
          <a:xfrm>
            <a:off x="1071797" y="5388964"/>
            <a:ext cx="631825" cy="3810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C00000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7FB46B-C604-A148-9F4C-62450B60E7D1}"/>
              </a:ext>
            </a:extLst>
          </p:cNvPr>
          <p:cNvSpPr>
            <a:spLocks/>
          </p:cNvSpPr>
          <p:nvPr/>
        </p:nvSpPr>
        <p:spPr bwMode="auto">
          <a:xfrm>
            <a:off x="6156559" y="1471014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CD88AA-BD35-284A-9914-245533601C36}"/>
              </a:ext>
            </a:extLst>
          </p:cNvPr>
          <p:cNvSpPr>
            <a:spLocks/>
          </p:cNvSpPr>
          <p:nvPr/>
        </p:nvSpPr>
        <p:spPr bwMode="auto">
          <a:xfrm>
            <a:off x="6276403" y="1963711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64C2179D-6ACC-BD47-8A19-1AD18FA8B13F}"/>
              </a:ext>
            </a:extLst>
          </p:cNvPr>
          <p:cNvSpPr>
            <a:spLocks/>
          </p:cNvSpPr>
          <p:nvPr/>
        </p:nvSpPr>
        <p:spPr bwMode="auto">
          <a:xfrm>
            <a:off x="410721" y="3988789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23838" indent="-223838" algn="l">
              <a:spcBef>
                <a:spcPts val="638"/>
              </a:spcBef>
            </a:pPr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Setup: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7AB31B1-7AA2-6541-8EE8-3CC9F5B5CFEC}"/>
              </a:ext>
            </a:extLst>
          </p:cNvPr>
          <p:cNvSpPr>
            <a:spLocks/>
          </p:cNvSpPr>
          <p:nvPr/>
        </p:nvSpPr>
        <p:spPr bwMode="auto">
          <a:xfrm>
            <a:off x="1326969" y="4271364"/>
            <a:ext cx="5867400" cy="2082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$6, %rdi      # x:6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.L8           # Use default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*.L4(,%rdi,8)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JTab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00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33804652-C70C-B048-BDB9-7A132550876D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rgbClr val="990000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726F1C2-D425-2848-BC58-2D4D1399C797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CFD02D4-7DB0-C948-A544-084CEC998D2F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Switch Statement Example</a:t>
            </a:r>
            <a:endParaRPr lang="en-US" b="0" dirty="0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A08FF2D-67AD-5D46-8C18-73B8764C0FD0}"/>
              </a:ext>
            </a:extLst>
          </p:cNvPr>
          <p:cNvSpPr>
            <a:spLocks/>
          </p:cNvSpPr>
          <p:nvPr/>
        </p:nvSpPr>
        <p:spPr bwMode="auto">
          <a:xfrm>
            <a:off x="393700" y="381635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Setup: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C3FD8C4-B4BA-8D4A-877A-1AC7248AEDC5}"/>
              </a:ext>
            </a:extLst>
          </p:cNvPr>
          <p:cNvSpPr>
            <a:spLocks/>
          </p:cNvSpPr>
          <p:nvPr/>
        </p:nvSpPr>
        <p:spPr bwMode="auto">
          <a:xfrm>
            <a:off x="457200" y="1376362"/>
            <a:ext cx="5314013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1E2E0A2-C201-6540-B4E6-55E00B584206}"/>
              </a:ext>
            </a:extLst>
          </p:cNvPr>
          <p:cNvSpPr>
            <a:spLocks/>
          </p:cNvSpPr>
          <p:nvPr/>
        </p:nvSpPr>
        <p:spPr bwMode="auto">
          <a:xfrm>
            <a:off x="838200" y="4165818"/>
            <a:ext cx="7620000" cy="2159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$6, %rdi   # x:6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.L8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F98ABE-D98A-3143-AC41-120FCCBEAFB4}"/>
              </a:ext>
            </a:extLst>
          </p:cNvPr>
          <p:cNvCxnSpPr/>
          <p:nvPr/>
        </p:nvCxnSpPr>
        <p:spPr bwMode="auto">
          <a:xfrm flipH="1" flipV="1">
            <a:off x="1647877" y="5265305"/>
            <a:ext cx="990600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0C108A-0417-0C4F-9505-9ADA203B6FD7}"/>
              </a:ext>
            </a:extLst>
          </p:cNvPr>
          <p:cNvSpPr txBox="1"/>
          <p:nvPr/>
        </p:nvSpPr>
        <p:spPr>
          <a:xfrm>
            <a:off x="2616200" y="5785703"/>
            <a:ext cx="345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What range of values take the default jump?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0152A2F-5C2F-DF42-857D-409B92058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442176"/>
              </p:ext>
            </p:extLst>
          </p:nvPr>
        </p:nvGraphicFramePr>
        <p:xfrm>
          <a:off x="5933606" y="1876425"/>
          <a:ext cx="3144188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845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E4930F-45F5-EB48-8FA7-9EE6DB047D79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436FC0-C440-B442-97D0-B392D76E88EA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E2D3C4-BAC5-D44D-80CB-794C5A232B21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Assembly Setup Explanation</a:t>
            </a:r>
            <a:endParaRPr 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EAB2A-619A-054A-A3D7-53C7F3446EFB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447800"/>
            <a:ext cx="8382000" cy="51562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Table Structure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Each target requires 8 bytes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Base address at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.L4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Jumping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Direct: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.L8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Jump exit is denoted by label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.L8</a:t>
            </a:r>
            <a:endParaRPr lang="en-US" b="0" dirty="0">
              <a:solidFill>
                <a:schemeClr val="tx1"/>
              </a:solidFill>
            </a:endParaRPr>
          </a:p>
          <a:p>
            <a:pPr marL="552450" lvl="1"/>
            <a:endParaRPr lang="en-US" b="0" dirty="0">
              <a:solidFill>
                <a:schemeClr val="tx1"/>
              </a:solidFill>
            </a:endParaRPr>
          </a:p>
          <a:p>
            <a:pPr marL="552450" lvl="1"/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Indirect: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*.L4(,%rdi,8)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Start of jump table: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.L4</a:t>
            </a:r>
            <a:endParaRPr lang="en-US" b="0" dirty="0">
              <a:solidFill>
                <a:schemeClr val="tx1"/>
              </a:solidFill>
            </a:endParaRP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Must scale by factor of 8 (addresses are 8 bytes)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Fetch target from effective Address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.L4 + x*8</a:t>
            </a:r>
            <a:endParaRPr lang="en-US" b="0" dirty="0">
              <a:solidFill>
                <a:schemeClr val="tx1"/>
              </a:solidFill>
            </a:endParaRPr>
          </a:p>
          <a:p>
            <a:pPr marL="838200" lvl="2"/>
            <a:r>
              <a:rPr lang="en-US" b="0" dirty="0">
                <a:solidFill>
                  <a:schemeClr val="tx1"/>
                </a:solidFill>
              </a:rPr>
              <a:t>Only for  0 ≤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b="0" dirty="0">
                <a:solidFill>
                  <a:schemeClr val="tx1"/>
                </a:solidFill>
              </a:rPr>
              <a:t> ≤ 6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E8C86D-674C-5A44-B9F9-187B36A2F37D}"/>
              </a:ext>
            </a:extLst>
          </p:cNvPr>
          <p:cNvSpPr>
            <a:spLocks/>
          </p:cNvSpPr>
          <p:nvPr/>
        </p:nvSpPr>
        <p:spPr bwMode="auto">
          <a:xfrm>
            <a:off x="5791200" y="1388672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9A423-A5AF-3046-8BD2-3791BBB1979D}"/>
              </a:ext>
            </a:extLst>
          </p:cNvPr>
          <p:cNvSpPr>
            <a:spLocks/>
          </p:cNvSpPr>
          <p:nvPr/>
        </p:nvSpPr>
        <p:spPr bwMode="auto">
          <a:xfrm>
            <a:off x="5811187" y="1789659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455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B9E51731-77D6-CF49-9A08-D348FB120B60}"/>
              </a:ext>
            </a:extLst>
          </p:cNvPr>
          <p:cNvSpPr>
            <a:spLocks/>
          </p:cNvSpPr>
          <p:nvPr/>
        </p:nvSpPr>
        <p:spPr bwMode="auto">
          <a:xfrm>
            <a:off x="781050" y="1839913"/>
            <a:ext cx="3213100" cy="296706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E878BF3-F032-DC4C-9573-33188E38C786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BB8D029-126D-1743-AD87-32B08C136A3B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4A3D9F-9F9E-504B-8419-BBD9623026EB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Jump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043F8E-B8A0-334A-88DC-DE0F2B3B6E6A}"/>
              </a:ext>
            </a:extLst>
          </p:cNvPr>
          <p:cNvSpPr>
            <a:spLocks/>
          </p:cNvSpPr>
          <p:nvPr/>
        </p:nvSpPr>
        <p:spPr bwMode="auto">
          <a:xfrm>
            <a:off x="292100" y="137160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69DBD0-F150-9B41-9954-CE4B4F766ECC}"/>
              </a:ext>
            </a:extLst>
          </p:cNvPr>
          <p:cNvSpPr>
            <a:spLocks/>
          </p:cNvSpPr>
          <p:nvPr/>
        </p:nvSpPr>
        <p:spPr bwMode="auto">
          <a:xfrm>
            <a:off x="4419600" y="1600200"/>
            <a:ext cx="4432300" cy="47704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      // .L3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      // .L5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      // .L9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      // .L7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   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2A28FB13-5072-8C4A-9940-7CF2E6A69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5480" y="2870200"/>
            <a:ext cx="1412920" cy="2686072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BB0A8C95-7830-0C4D-9BEB-E17E414ED0B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565480" y="2146299"/>
            <a:ext cx="1393870" cy="940439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732B66E2-0A69-184B-93D1-A0A5E1E10DED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549606" y="2906712"/>
            <a:ext cx="1412920" cy="433041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CBC7FC39-B937-8440-9D1C-D12AF2683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1830" y="3648089"/>
            <a:ext cx="1393870" cy="26974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5FF004F-E2D6-3A45-96CE-87FD8B5AB7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5480" y="3901104"/>
            <a:ext cx="1393870" cy="1655169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3555C722-ACB2-5844-8D49-54116EB8F1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8700" y="4189414"/>
            <a:ext cx="1397000" cy="325437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79293851-14EC-D34B-9436-4FF4BB2CD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8700" y="4442429"/>
            <a:ext cx="1397000" cy="451857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50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1162BA-0E16-AF4E-A5D5-0F50AF2B53B6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FFFB4D-D5DC-0D4A-9F90-AE79A0F64355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21B682-C95F-F641-8A6C-A6151E0BC493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Code Blocks (x == 1)</a:t>
            </a:r>
            <a:endParaRPr 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97109D-D076-EF4D-BD7B-4AE33CE4CAA7}"/>
              </a:ext>
            </a:extLst>
          </p:cNvPr>
          <p:cNvSpPr>
            <a:spLocks/>
          </p:cNvSpPr>
          <p:nvPr/>
        </p:nvSpPr>
        <p:spPr bwMode="auto">
          <a:xfrm>
            <a:off x="4267200" y="1295400"/>
            <a:ext cx="4737100" cy="1371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.L3: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*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E8BB88-3C04-614D-90FC-0C6CC74A03F8}"/>
              </a:ext>
            </a:extLst>
          </p:cNvPr>
          <p:cNvSpPr>
            <a:spLocks/>
          </p:cNvSpPr>
          <p:nvPr/>
        </p:nvSpPr>
        <p:spPr bwMode="auto">
          <a:xfrm>
            <a:off x="228600" y="1295400"/>
            <a:ext cx="3898900" cy="1981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case 1:	  // .L3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6BEB94-E233-6449-AF36-37FB91E4D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94370"/>
              </p:ext>
            </p:extLst>
          </p:nvPr>
        </p:nvGraphicFramePr>
        <p:xfrm>
          <a:off x="1752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648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7E0FA8-FBEA-FB47-94CD-10703B273123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A8A229-0F16-8B4E-B155-5CF1F4C0678A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98C332-1B0D-2E4E-8763-329F1D0D6A04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Handling Fall-Through</a:t>
            </a:r>
            <a:endParaRPr lang="en-US" b="0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A39AD27-514B-9B44-9D72-BBFA287EFB6E}"/>
              </a:ext>
            </a:extLst>
          </p:cNvPr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43FD0C-BBD2-844B-9667-FFB22B1B5DB4}"/>
              </a:ext>
            </a:extLst>
          </p:cNvPr>
          <p:cNvSpPr>
            <a:spLocks/>
          </p:cNvSpPr>
          <p:nvPr/>
        </p:nvSpPr>
        <p:spPr bwMode="auto">
          <a:xfrm>
            <a:off x="6172200" y="4419600"/>
            <a:ext cx="2743200" cy="762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case 3: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BCA25D-33C3-294D-8D84-D2C6FCD5C52C}"/>
              </a:ext>
            </a:extLst>
          </p:cNvPr>
          <p:cNvSpPr>
            <a:spLocks/>
          </p:cNvSpPr>
          <p:nvPr/>
        </p:nvSpPr>
        <p:spPr bwMode="auto">
          <a:xfrm>
            <a:off x="4191000" y="2133600"/>
            <a:ext cx="2743200" cy="990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merge;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802EDD8-92A7-264A-B451-3D5C505EAEA0}"/>
              </a:ext>
            </a:extLst>
          </p:cNvPr>
          <p:cNvSpPr>
            <a:spLocks/>
          </p:cNvSpPr>
          <p:nvPr/>
        </p:nvSpPr>
        <p:spPr bwMode="auto">
          <a:xfrm>
            <a:off x="6172200" y="5181600"/>
            <a:ext cx="2743200" cy="685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366FED-9ABD-424E-B1D0-C7F2768699ED}"/>
              </a:ext>
            </a:extLst>
          </p:cNvPr>
          <p:cNvCxnSpPr>
            <a:endCxn id="7" idx="1"/>
          </p:cNvCxnSpPr>
          <p:nvPr/>
        </p:nvCxnSpPr>
        <p:spPr bwMode="auto">
          <a:xfrm flipV="1">
            <a:off x="1752600" y="2628900"/>
            <a:ext cx="2438400" cy="190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4F115D-B1A4-D94C-8EB6-BD38B62B9B6E}"/>
              </a:ext>
            </a:extLst>
          </p:cNvPr>
          <p:cNvCxnSpPr>
            <a:endCxn id="6" idx="1"/>
          </p:cNvCxnSpPr>
          <p:nvPr/>
        </p:nvCxnSpPr>
        <p:spPr bwMode="auto">
          <a:xfrm>
            <a:off x="1905000" y="3733800"/>
            <a:ext cx="426720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FCCBB4-1EBE-ED44-BB8A-CD78C311DA95}"/>
              </a:ext>
            </a:extLst>
          </p:cNvPr>
          <p:cNvCxnSpPr>
            <a:stCxn id="7" idx="2"/>
          </p:cNvCxnSpPr>
          <p:nvPr/>
        </p:nvCxnSpPr>
        <p:spPr bwMode="auto">
          <a:xfrm>
            <a:off x="5562600" y="3124200"/>
            <a:ext cx="609600" cy="2286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36255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A450E8-9FE8-774E-B745-3D826E8C96F1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A9BC77-B088-3842-A395-35B3E3FFD03B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95AAA-A63C-8C44-BF83-C51855A814A3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Code Blocks (x == 2, x == 3)</a:t>
            </a:r>
            <a:endParaRPr 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4F8AB3-46D1-EB47-A913-7CE3AF04306C}"/>
              </a:ext>
            </a:extLst>
          </p:cNvPr>
          <p:cNvSpPr>
            <a:spLocks/>
          </p:cNvSpPr>
          <p:nvPr/>
        </p:nvSpPr>
        <p:spPr bwMode="auto">
          <a:xfrm>
            <a:off x="3962400" y="1295400"/>
            <a:ext cx="5041900" cy="3048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.L5:                  # Case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cqto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# </a:t>
            </a:r>
            <a:r>
              <a:rPr lang="cs-CZ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.L6     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.L9:                  # Case 3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               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+=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ret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BACDA4-5C4A-B145-BE32-381DD1F754F0}"/>
              </a:ext>
            </a:extLst>
          </p:cNvPr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F64D2E-7292-B448-8725-B1BF78582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362269"/>
              </p:ext>
            </p:extLst>
          </p:nvPr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932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D58E88-08F7-084C-BC52-7F58A5672C22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0A7963-9AE0-AE46-B3F4-C7760759BB84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676F2-92B8-654F-9FD1-E41016ACE50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sz="3600" b="0" dirty="0"/>
              <a:t>Code Blocks (x == 5, x == 6, default)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3107B-1415-2640-A847-9FE1CF902475}"/>
              </a:ext>
            </a:extLst>
          </p:cNvPr>
          <p:cNvSpPr>
            <a:spLocks/>
          </p:cNvSpPr>
          <p:nvPr/>
        </p:nvSpPr>
        <p:spPr bwMode="auto">
          <a:xfrm>
            <a:off x="4267200" y="1295400"/>
            <a:ext cx="4737100" cy="2133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.L7:               # Case 5,6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$1,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-=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.L8:               # Default: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$2,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17B0C-DC36-B24D-A5CA-C07466AAE946}"/>
              </a:ext>
            </a:extLst>
          </p:cNvPr>
          <p:cNvSpPr>
            <a:spLocks/>
          </p:cNvSpPr>
          <p:nvPr/>
        </p:nvSpPr>
        <p:spPr bwMode="auto">
          <a:xfrm>
            <a:off x="228600" y="1295400"/>
            <a:ext cx="3898900" cy="2819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  // .L7</a:t>
            </a:r>
          </a:p>
          <a:p>
            <a:pPr algn="l"/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case 6:  // .L7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9D1EFD-9214-0C4E-932C-CE5BF69E1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980558"/>
              </p:ext>
            </p:extLst>
          </p:nvPr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09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83AC56D7-8D45-BE40-934D-76088FEF73FC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sz="4000" b="0" dirty="0"/>
              <a:t>Condition Codes (Implicit Setting)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2239D6E-4ADF-9848-8C40-9E329CFF08FC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397000"/>
            <a:ext cx="8382000" cy="54356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0" dirty="0">
                <a:solidFill>
                  <a:schemeClr val="tx1"/>
                </a:solidFill>
              </a:rPr>
              <a:t>Implicitly set (think of it as side effect) by </a:t>
            </a:r>
            <a:r>
              <a:rPr lang="en-US" b="0" dirty="0">
                <a:solidFill>
                  <a:srgbClr val="FF0000"/>
                </a:solidFill>
              </a:rPr>
              <a:t>arithmetic</a:t>
            </a:r>
            <a:r>
              <a:rPr lang="en-US" b="0" dirty="0">
                <a:solidFill>
                  <a:schemeClr val="tx1"/>
                </a:solidFill>
              </a:rPr>
              <a:t> operations</a:t>
            </a:r>
          </a:p>
          <a:p>
            <a:pPr marL="317500" lvl="1" indent="0">
              <a:buFont typeface="Wingdings 2" pitchFamily="2" charset="2"/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0" dirty="0">
                <a:solidFill>
                  <a:schemeClr val="tx1"/>
                </a:solidFill>
              </a:rPr>
              <a:t>	Example: 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b="0" dirty="0" err="1">
                <a:solidFill>
                  <a:schemeClr val="tx1"/>
                </a:solidFill>
              </a:rPr>
              <a:t>,</a:t>
            </a:r>
            <a:r>
              <a:rPr lang="en-US" b="0" dirty="0" err="1">
                <a:solidFill>
                  <a:schemeClr val="tx1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b="0" dirty="0">
                <a:solidFill>
                  <a:schemeClr val="tx1"/>
                </a:solidFill>
              </a:rPr>
              <a:t>  ↔ 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a+b</a:t>
            </a:r>
            <a:endParaRPr lang="en-US" b="0" dirty="0">
              <a:solidFill>
                <a:schemeClr val="tx1"/>
              </a:solidFill>
            </a:endParaRP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b="0" dirty="0">
                <a:solidFill>
                  <a:schemeClr val="tx1"/>
                </a:solidFill>
              </a:rPr>
              <a:t> if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 == 0</a:t>
            </a:r>
            <a:endParaRPr lang="en-US" b="0" dirty="0">
              <a:solidFill>
                <a:schemeClr val="tx1"/>
              </a:solidFill>
            </a:endParaRP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b="0" dirty="0">
                <a:solidFill>
                  <a:schemeClr val="tx1"/>
                </a:solidFill>
              </a:rPr>
              <a:t> if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 &lt; 0</a:t>
            </a:r>
            <a:r>
              <a:rPr lang="en-US" b="0" dirty="0">
                <a:solidFill>
                  <a:schemeClr val="tx1"/>
                </a:solidFill>
              </a:rPr>
              <a:t> (as signed)</a:t>
            </a: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b="0" dirty="0">
                <a:solidFill>
                  <a:schemeClr val="tx1"/>
                </a:solidFill>
              </a:rPr>
              <a:t> if carry out from most significant bit (unsigned overflow)</a:t>
            </a: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b="0" dirty="0">
                <a:solidFill>
                  <a:schemeClr val="tx1"/>
                </a:solidFill>
              </a:rPr>
              <a:t> if 2’s-complement (signed) overflow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 b="0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0" dirty="0">
                <a:solidFill>
                  <a:srgbClr val="FF0000"/>
                </a:solidFill>
              </a:rPr>
              <a:t>Not set by </a:t>
            </a:r>
            <a:r>
              <a:rPr lang="en-US" b="0" dirty="0" err="1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b="0" dirty="0">
                <a:solidFill>
                  <a:srgbClr val="FF0000"/>
                </a:solidFill>
              </a:rPr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1283423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F1F3A9-ED6C-0E44-AE4F-FDED2A46AF08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B03A45-3571-D84A-8929-6CB4C2BDC7DA}"/>
              </a:ext>
            </a:extLst>
          </p:cNvPr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20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FDC34-3928-8C4E-AFCC-02CFD3FA830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286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 dirty="0"/>
              <a:t>Summary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E684B4-228F-ED4B-9C19-EF15EA7FCCD2}"/>
              </a:ext>
            </a:extLst>
          </p:cNvPr>
          <p:cNvSpPr txBox="1">
            <a:spLocks noChangeArrowheads="1"/>
          </p:cNvSpPr>
          <p:nvPr/>
        </p:nvSpPr>
        <p:spPr>
          <a:xfrm>
            <a:off x="387350" y="990600"/>
            <a:ext cx="8382000" cy="54356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>
                <a:solidFill>
                  <a:schemeClr val="tx1"/>
                </a:solidFill>
              </a:rPr>
              <a:t>C Control</a:t>
            </a:r>
          </a:p>
          <a:p>
            <a:pPr marL="546100" lvl="1"/>
            <a:r>
              <a:rPr lang="en-US" sz="2000" b="0" dirty="0">
                <a:solidFill>
                  <a:schemeClr val="tx1"/>
                </a:solidFill>
              </a:rPr>
              <a:t>if-then-else</a:t>
            </a:r>
          </a:p>
          <a:p>
            <a:pPr marL="546100" lvl="1"/>
            <a:r>
              <a:rPr lang="en-US" sz="2000" b="0" dirty="0">
                <a:solidFill>
                  <a:schemeClr val="tx1"/>
                </a:solidFill>
              </a:rPr>
              <a:t>do-while</a:t>
            </a:r>
          </a:p>
          <a:p>
            <a:pPr marL="546100" lvl="1"/>
            <a:r>
              <a:rPr lang="en-US" sz="2000" b="0" dirty="0">
                <a:solidFill>
                  <a:schemeClr val="tx1"/>
                </a:solidFill>
              </a:rPr>
              <a:t>while, for</a:t>
            </a:r>
          </a:p>
          <a:p>
            <a:pPr marL="546100" lvl="1"/>
            <a:r>
              <a:rPr lang="en-US" sz="2000" b="0" dirty="0">
                <a:solidFill>
                  <a:schemeClr val="tx1"/>
                </a:solidFill>
              </a:rPr>
              <a:t>switch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Assembler Control</a:t>
            </a:r>
          </a:p>
          <a:p>
            <a:pPr marL="546100" lvl="1"/>
            <a:r>
              <a:rPr lang="en-US" sz="2000" b="0" dirty="0">
                <a:solidFill>
                  <a:schemeClr val="tx1"/>
                </a:solidFill>
              </a:rPr>
              <a:t>Conditional jump</a:t>
            </a:r>
          </a:p>
          <a:p>
            <a:pPr marL="546100" lvl="1"/>
            <a:r>
              <a:rPr lang="en-US" sz="2000" b="0" dirty="0">
                <a:solidFill>
                  <a:schemeClr val="tx1"/>
                </a:solidFill>
              </a:rPr>
              <a:t>Conditional move</a:t>
            </a:r>
          </a:p>
          <a:p>
            <a:pPr marL="546100" lvl="1"/>
            <a:r>
              <a:rPr lang="en-US" sz="2000" b="0" dirty="0">
                <a:solidFill>
                  <a:schemeClr val="tx1"/>
                </a:solidFill>
              </a:rPr>
              <a:t>Indirect jump (via jump tables)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Standard Techniques</a:t>
            </a:r>
          </a:p>
          <a:p>
            <a:pPr marL="546100" lvl="1"/>
            <a:r>
              <a:rPr lang="en-US" sz="2000" b="0" dirty="0">
                <a:solidFill>
                  <a:schemeClr val="tx1"/>
                </a:solidFill>
              </a:rPr>
              <a:t>Loops converted to do-while or jump-to-middle form</a:t>
            </a:r>
          </a:p>
          <a:p>
            <a:pPr marL="546100" lvl="1"/>
            <a:r>
              <a:rPr lang="en-US" sz="2000" b="0">
                <a:solidFill>
                  <a:schemeClr val="tx1"/>
                </a:solidFill>
              </a:rPr>
              <a:t>Dense switch </a:t>
            </a:r>
            <a:r>
              <a:rPr lang="en-US" sz="2000" b="0" dirty="0">
                <a:solidFill>
                  <a:schemeClr val="tx1"/>
                </a:solidFill>
              </a:rPr>
              <a:t>statements use jump tables</a:t>
            </a:r>
          </a:p>
          <a:p>
            <a:pPr marL="546100" lvl="1"/>
            <a:r>
              <a:rPr lang="en-US" sz="2000" b="0" dirty="0">
                <a:solidFill>
                  <a:schemeClr val="tx1"/>
                </a:solidFill>
              </a:rPr>
              <a:t>Sparse switch statements use decision trees (if-elseif-elseif-else)</a:t>
            </a:r>
          </a:p>
        </p:txBody>
      </p:sp>
    </p:spTree>
    <p:extLst>
      <p:ext uri="{BB962C8B-B14F-4D97-AF65-F5344CB8AC3E}">
        <p14:creationId xmlns:p14="http://schemas.microsoft.com/office/powerpoint/2010/main" val="159010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01E8BAD5-A9BD-A942-BC16-C404C4D836FD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sz="4000" b="0" dirty="0"/>
              <a:t>Condition Codes (Explicit Setting)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5009D61-F7E6-2841-8877-DDCDE52F3729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397000"/>
            <a:ext cx="8382000" cy="54356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b="0" dirty="0">
                <a:solidFill>
                  <a:schemeClr val="tx1"/>
                </a:solidFill>
              </a:rPr>
              <a:t>, </a:t>
            </a:r>
            <a:r>
              <a:rPr lang="en-US" b="0" dirty="0">
                <a:solidFill>
                  <a:schemeClr val="tx1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b="0" dirty="0">
                <a:solidFill>
                  <a:schemeClr val="tx1"/>
                </a:solidFill>
                <a:ea typeface="Calibri Italic" charset="0"/>
                <a:cs typeface="Calibri Italic" charset="0"/>
                <a:sym typeface="Calibri Italic" charset="0"/>
              </a:rPr>
              <a:t>: </a:t>
            </a:r>
            <a:r>
              <a:rPr lang="en-US" b="0" dirty="0">
                <a:solidFill>
                  <a:schemeClr val="tx1"/>
                </a:solidFill>
              </a:rPr>
              <a:t>Set Conditions by Arithmetic Compare</a:t>
            </a:r>
          </a:p>
          <a:p>
            <a:pPr marL="317500" lvl="1" indent="0"/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b="0" dirty="0">
                <a:solidFill>
                  <a:schemeClr val="tx1"/>
                </a:solidFill>
              </a:rPr>
              <a:t> like computing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b="0" dirty="0">
                <a:solidFill>
                  <a:schemeClr val="tx1"/>
                </a:solidFill>
              </a:rPr>
              <a:t> without setting destination</a:t>
            </a:r>
          </a:p>
          <a:p>
            <a:pPr marL="600075" lvl="2" indent="0"/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subq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src2, src1 :  src1 = src1-src2; CC(src1)</a:t>
            </a:r>
          </a:p>
          <a:p>
            <a:pPr marL="600075" lvl="2" indent="0"/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cmpq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src2, src1 :  CF(src1-src2)</a:t>
            </a:r>
          </a:p>
          <a:p>
            <a:pPr marL="317500" lvl="1" indent="0"/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b="0" dirty="0">
                <a:solidFill>
                  <a:schemeClr val="tx1"/>
                </a:solidFill>
              </a:rPr>
              <a:t> if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b="0" dirty="0">
              <a:solidFill>
                <a:schemeClr val="tx1"/>
              </a:solidFill>
            </a:endParaRPr>
          </a:p>
          <a:p>
            <a:pPr marL="317500" lvl="1" indent="0"/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b="0" dirty="0">
                <a:solidFill>
                  <a:schemeClr val="tx1"/>
                </a:solidFill>
              </a:rPr>
              <a:t> if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b="0" dirty="0">
                <a:solidFill>
                  <a:schemeClr val="tx1"/>
                </a:solidFill>
              </a:rPr>
              <a:t> (as signed)</a:t>
            </a:r>
          </a:p>
          <a:p>
            <a:pPr marL="317500" lvl="1" indent="0"/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b="0" dirty="0">
                <a:solidFill>
                  <a:schemeClr val="tx1"/>
                </a:solidFill>
              </a:rPr>
              <a:t> if carry out from most significant bit (used for unsigned comparisons)</a:t>
            </a:r>
          </a:p>
          <a:p>
            <a:pPr marL="317500" lvl="1" indent="0"/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b="0" dirty="0">
                <a:solidFill>
                  <a:schemeClr val="tx1"/>
                </a:solidFill>
              </a:rPr>
              <a:t> if two’s-complement (signed) overflow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	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(a&gt;0 &amp;&amp; b&lt;0 &amp;&amp; (a-b)&lt;0)</a:t>
            </a:r>
            <a:b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</a:b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	||</a:t>
            </a:r>
            <a:b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</a:b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	(a&lt;0 &amp;&amp; b&gt;0 &amp;&amp; (a-b)&gt;0)</a:t>
            </a:r>
            <a:endParaRPr lang="en-US" b="0" dirty="0">
              <a:solidFill>
                <a:schemeClr val="tx1"/>
              </a:solidFill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43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8F5DE154-A47F-CE49-9629-80C59F26B5E9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sz="4000" b="0" dirty="0"/>
              <a:t>Condition Codes (Explicit Setting)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15D9BD5-43EB-0540-8B71-29B3C98A145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397000"/>
            <a:ext cx="8382000" cy="54356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b="0" dirty="0">
                <a:solidFill>
                  <a:schemeClr val="tx1"/>
                </a:solidFill>
              </a:rPr>
              <a:t>, </a:t>
            </a:r>
            <a:r>
              <a:rPr lang="en-US" b="0" dirty="0">
                <a:solidFill>
                  <a:schemeClr val="tx1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b="0" dirty="0">
                <a:solidFill>
                  <a:schemeClr val="tx1"/>
                </a:solidFill>
                <a:ea typeface="Calibri Italic" charset="0"/>
                <a:cs typeface="Calibri Italic" charset="0"/>
                <a:sym typeface="Calibri Italic" charset="0"/>
              </a:rPr>
              <a:t>: Set Conditions </a:t>
            </a:r>
            <a:r>
              <a:rPr lang="en-US" b="0" dirty="0">
                <a:solidFill>
                  <a:schemeClr val="tx1"/>
                </a:solidFill>
              </a:rPr>
              <a:t>by Logical Test</a:t>
            </a:r>
          </a:p>
          <a:p>
            <a:pPr marL="320675" lvl="1" indent="0"/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b="0" dirty="0">
                <a:solidFill>
                  <a:schemeClr val="tx1"/>
                </a:solidFill>
              </a:rPr>
              <a:t> like computing 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b="0" dirty="0">
                <a:solidFill>
                  <a:schemeClr val="tx1"/>
                </a:solidFill>
              </a:rPr>
              <a:t> without setting destination</a:t>
            </a:r>
          </a:p>
          <a:p>
            <a:pPr marL="600075" lvl="2" indent="0"/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andq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src2, src1 :  src1 = src1&amp;src2; CC(src1)</a:t>
            </a:r>
          </a:p>
          <a:p>
            <a:pPr marL="600075" lvl="2" indent="0"/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testq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src2, src1 :  CC(src1&amp;src2)</a:t>
            </a:r>
            <a:endParaRPr lang="en-US" b="0" dirty="0">
              <a:solidFill>
                <a:schemeClr val="tx1"/>
              </a:solidFill>
            </a:endParaRPr>
          </a:p>
          <a:p>
            <a:pPr marL="317500" lvl="1" indent="0"/>
            <a:r>
              <a:rPr lang="en-US" b="0" dirty="0">
                <a:solidFill>
                  <a:schemeClr val="tx1"/>
                </a:solidFill>
              </a:rPr>
              <a:t>Sets condition codes based on value of </a:t>
            </a:r>
            <a:r>
              <a:rPr lang="en-US" b="0" dirty="0">
                <a:solidFill>
                  <a:schemeClr val="tx1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b="0" dirty="0">
                <a:solidFill>
                  <a:schemeClr val="tx1"/>
                </a:solidFill>
              </a:rPr>
              <a:t> &amp; </a:t>
            </a:r>
            <a:r>
              <a:rPr lang="en-US" b="0" dirty="0">
                <a:solidFill>
                  <a:schemeClr val="tx1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endParaRPr lang="en-US" b="0" dirty="0">
              <a:solidFill>
                <a:schemeClr val="tx1"/>
              </a:solidFill>
            </a:endParaRPr>
          </a:p>
          <a:p>
            <a:pPr marL="317500" lvl="1" indent="0"/>
            <a:r>
              <a:rPr lang="en-US" b="0" dirty="0">
                <a:solidFill>
                  <a:schemeClr val="tx1"/>
                </a:solidFill>
              </a:rPr>
              <a:t>Typical use case: one operand is a mask</a:t>
            </a:r>
          </a:p>
          <a:p>
            <a:pPr marL="317500" lvl="1" indent="0"/>
            <a:endParaRPr lang="en-US" b="0" dirty="0">
              <a:solidFill>
                <a:schemeClr val="tx1"/>
              </a:solidFill>
            </a:endParaRPr>
          </a:p>
          <a:p>
            <a:pPr marL="317500" lvl="1" indent="0"/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b="0" dirty="0">
                <a:solidFill>
                  <a:schemeClr val="tx1"/>
                </a:solidFill>
              </a:rPr>
              <a:t> when 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== 0</a:t>
            </a:r>
            <a:endParaRPr lang="en-US" b="0" dirty="0">
              <a:solidFill>
                <a:schemeClr val="tx1"/>
              </a:solidFill>
            </a:endParaRPr>
          </a:p>
          <a:p>
            <a:pPr marL="317500" lvl="1" indent="0"/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b="0" dirty="0">
                <a:solidFill>
                  <a:schemeClr val="tx1"/>
                </a:solidFill>
              </a:rPr>
              <a:t> when 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&lt; 0</a:t>
            </a:r>
            <a:endParaRPr lang="en-US" b="0" dirty="0">
              <a:solidFill>
                <a:schemeClr val="tx1"/>
              </a:solidFill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40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8AEF5904-CCF9-E04C-8B0C-F4B4F76FAD35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Reading Condition Codes</a:t>
            </a:r>
            <a:endParaRPr lang="en-US" b="0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4296E95-9E92-044E-8E3A-38C67C927873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216285"/>
            <a:ext cx="8382000" cy="54356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b="0" dirty="0">
                <a:solidFill>
                  <a:schemeClr val="tx1"/>
                </a:solidFill>
              </a:rPr>
              <a:t> instructions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Set a byte-size destination to 0 or 1 based on combinations of condition codes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Does not alter remaining 7 bytes</a:t>
            </a:r>
          </a:p>
          <a:p>
            <a:pPr marL="552450" lvl="1"/>
            <a:endParaRPr lang="en-US" b="0" dirty="0"/>
          </a:p>
        </p:txBody>
      </p:sp>
      <p:graphicFrame>
        <p:nvGraphicFramePr>
          <p:cNvPr id="4" name="Group 5">
            <a:extLst>
              <a:ext uri="{FF2B5EF4-FFF2-40B4-BE49-F238E27FC236}">
                <a16:creationId xmlns:a16="http://schemas.microsoft.com/office/drawing/2014/main" id="{F34B6116-CC34-9D47-A13F-8EA8FD31B6C5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2976880"/>
          <a:ext cx="6096000" cy="3576320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28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DD3EAD-7ECE-614A-B36B-63CEE59ADE48}"/>
              </a:ext>
            </a:extLst>
          </p:cNvPr>
          <p:cNvSpPr>
            <a:spLocks/>
          </p:cNvSpPr>
          <p:nvPr/>
        </p:nvSpPr>
        <p:spPr bwMode="auto">
          <a:xfrm>
            <a:off x="1257300" y="5384800"/>
            <a:ext cx="6629400" cy="1117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%rdi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and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x-y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%al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&gt;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Zero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rest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of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C1842F2F-307F-A449-8621-8031B91F27FB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286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 dirty="0"/>
              <a:t>Reading Condition Codes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35FE779-AD59-EC43-BA59-2CAD4A2D5E59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066800"/>
            <a:ext cx="8229600" cy="27305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b="0" dirty="0">
                <a:solidFill>
                  <a:schemeClr val="tx1"/>
                </a:solidFill>
              </a:rPr>
              <a:t> instructions: 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Set </a:t>
            </a:r>
            <a:r>
              <a:rPr lang="en-US" dirty="0">
                <a:solidFill>
                  <a:schemeClr val="tx1"/>
                </a:solidFill>
              </a:rPr>
              <a:t>single byte </a:t>
            </a:r>
            <a:r>
              <a:rPr lang="en-US" b="0" dirty="0">
                <a:solidFill>
                  <a:schemeClr val="tx1"/>
                </a:solidFill>
              </a:rPr>
              <a:t>based on combination of condition codes</a:t>
            </a:r>
          </a:p>
          <a:p>
            <a:r>
              <a:rPr lang="en-US" b="0" dirty="0">
                <a:solidFill>
                  <a:schemeClr val="tx1"/>
                </a:solidFill>
              </a:rPr>
              <a:t>Uses one of the byte registers 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(%al</a:t>
            </a:r>
            <a:r>
              <a:rPr lang="en-US" b="0" dirty="0">
                <a:solidFill>
                  <a:schemeClr val="tx1"/>
                </a:solidFill>
              </a:rPr>
              <a:t>, 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%ah</a:t>
            </a:r>
            <a:r>
              <a:rPr lang="en-US" b="0" dirty="0">
                <a:solidFill>
                  <a:schemeClr val="tx1"/>
                </a:solidFill>
              </a:rPr>
              <a:t>, 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%bl</a:t>
            </a:r>
            <a:r>
              <a:rPr lang="en-US" b="0" dirty="0">
                <a:solidFill>
                  <a:schemeClr val="tx1"/>
                </a:solidFill>
              </a:rPr>
              <a:t>, …)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Does not alter remaining bytes in the extended register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Typically use 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movzbl</a:t>
            </a:r>
            <a:r>
              <a:rPr lang="en-US" b="0" dirty="0">
                <a:solidFill>
                  <a:schemeClr val="tx1"/>
                </a:solidFill>
              </a:rPr>
              <a:t> to finish job</a:t>
            </a:r>
          </a:p>
          <a:p>
            <a:pPr marL="838200" lvl="2"/>
            <a:r>
              <a:rPr lang="en-US" b="0" dirty="0">
                <a:solidFill>
                  <a:schemeClr val="tx1"/>
                </a:solidFill>
              </a:rPr>
              <a:t>32-bit instructions also set upper 32 bits to 0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774ACB9-8040-CA46-985A-B82D92A3756E}"/>
              </a:ext>
            </a:extLst>
          </p:cNvPr>
          <p:cNvSpPr>
            <a:spLocks/>
          </p:cNvSpPr>
          <p:nvPr/>
        </p:nvSpPr>
        <p:spPr bwMode="auto">
          <a:xfrm>
            <a:off x="1143000" y="3962400"/>
            <a:ext cx="34290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7FFE7C-B61A-7340-AD68-9AE7CE879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816590"/>
              </p:ext>
            </p:extLst>
          </p:nvPr>
        </p:nvGraphicFramePr>
        <p:xfrm>
          <a:off x="5638800" y="37338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36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DBBE552-E9A7-5043-B373-267DB715DE2E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20382"/>
            <a:ext cx="8382000" cy="1176618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Jumping</a:t>
            </a:r>
            <a:endParaRPr lang="en-US" b="0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C95BF3E-4E27-3C4C-ADA6-280CF75B72D2}"/>
              </a:ext>
            </a:extLst>
          </p:cNvPr>
          <p:cNvSpPr txBox="1">
            <a:spLocks noChangeArrowheads="1"/>
          </p:cNvSpPr>
          <p:nvPr/>
        </p:nvSpPr>
        <p:spPr>
          <a:xfrm>
            <a:off x="190500" y="1219200"/>
            <a:ext cx="8763000" cy="8890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jX</a:t>
            </a:r>
            <a:r>
              <a:rPr lang="en-US" b="0" dirty="0">
                <a:solidFill>
                  <a:schemeClr val="tx1"/>
                </a:solidFill>
              </a:rPr>
              <a:t> Instructions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Jump to different part of code depending on condition codes</a:t>
            </a:r>
          </a:p>
        </p:txBody>
      </p:sp>
      <p:graphicFrame>
        <p:nvGraphicFramePr>
          <p:cNvPr id="4" name="Group 5">
            <a:extLst>
              <a:ext uri="{FF2B5EF4-FFF2-40B4-BE49-F238E27FC236}">
                <a16:creationId xmlns:a16="http://schemas.microsoft.com/office/drawing/2014/main" id="{708BACB4-C13D-DF41-9AD6-BBAFB211E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079059"/>
              </p:ext>
            </p:extLst>
          </p:nvPr>
        </p:nvGraphicFramePr>
        <p:xfrm>
          <a:off x="1511300" y="2318890"/>
          <a:ext cx="6096000" cy="4016189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2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jX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4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jmp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Unconditional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4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4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4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4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4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4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4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4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4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94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jb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90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D2A4C9F-1B69-D943-AFE4-78D780E92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14" y="2035175"/>
            <a:ext cx="3124200" cy="11969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 dirty="0">
                <a:latin typeface="Courier New" charset="0"/>
              </a:rPr>
              <a:t>if (</a:t>
            </a:r>
            <a:r>
              <a:rPr lang="en-US" altLang="en-US" sz="1800" i="1" dirty="0">
                <a:latin typeface="Courier New" charset="0"/>
              </a:rPr>
              <a:t>t</a:t>
            </a:r>
            <a:r>
              <a:rPr lang="en-US" altLang="en-US" sz="1800" dirty="0">
                <a:latin typeface="Courier New" charset="0"/>
              </a:rPr>
              <a:t>)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  </a:t>
            </a:r>
            <a:r>
              <a:rPr lang="en-US" altLang="en-US" sz="1800" i="1" dirty="0">
                <a:latin typeface="Courier New" charset="0"/>
              </a:rPr>
              <a:t>then-statement</a:t>
            </a:r>
            <a:r>
              <a:rPr lang="en-US" altLang="en-US" sz="1800" dirty="0">
                <a:latin typeface="Courier New" charset="0"/>
              </a:rPr>
              <a:t>;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else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  </a:t>
            </a:r>
            <a:r>
              <a:rPr lang="en-US" altLang="en-US" sz="1800" i="1" dirty="0">
                <a:latin typeface="Courier New" charset="0"/>
              </a:rPr>
              <a:t>else-statement</a:t>
            </a:r>
            <a:r>
              <a:rPr lang="en-US" altLang="en-US" sz="1800" dirty="0">
                <a:latin typeface="Courier New" charset="0"/>
              </a:rPr>
              <a:t>;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C319DF-2AB2-EB47-8B02-E8433260E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14" y="3514016"/>
            <a:ext cx="3886200" cy="2305759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 i="1" dirty="0">
                <a:latin typeface="Courier New" charset="0"/>
              </a:rPr>
              <a:t>t</a:t>
            </a:r>
            <a:r>
              <a:rPr lang="en-US" altLang="en-US" sz="1800" dirty="0">
                <a:latin typeface="Courier New" charset="0"/>
              </a:rPr>
              <a:t> = </a:t>
            </a:r>
            <a:r>
              <a:rPr lang="en-US" altLang="en-US" sz="1800" dirty="0" err="1">
                <a:latin typeface="Courier New" charset="0"/>
              </a:rPr>
              <a:t>test_expr</a:t>
            </a:r>
            <a:r>
              <a:rPr lang="en-US" altLang="en-US" sz="1800" dirty="0">
                <a:latin typeface="Courier New" charset="0"/>
              </a:rPr>
              <a:t>;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if (!</a:t>
            </a:r>
            <a:r>
              <a:rPr lang="en-US" altLang="en-US" sz="1800" i="1" dirty="0">
                <a:latin typeface="Courier New" charset="0"/>
              </a:rPr>
              <a:t>t</a:t>
            </a:r>
            <a:r>
              <a:rPr lang="en-US" altLang="en-US" sz="1800" dirty="0">
                <a:latin typeface="Courier New" charset="0"/>
              </a:rPr>
              <a:t>)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   </a:t>
            </a:r>
            <a:r>
              <a:rPr lang="en-US" altLang="en-US" sz="1800" dirty="0" err="1">
                <a:latin typeface="Courier New" charset="0"/>
              </a:rPr>
              <a:t>goto</a:t>
            </a:r>
            <a:r>
              <a:rPr lang="en-US" altLang="en-US" sz="1800" dirty="0">
                <a:latin typeface="Courier New" charset="0"/>
              </a:rPr>
              <a:t> false;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do </a:t>
            </a:r>
            <a:r>
              <a:rPr lang="en-US" altLang="en-US" sz="1800" i="1" dirty="0">
                <a:latin typeface="Courier New" charset="0"/>
              </a:rPr>
              <a:t>then-statement</a:t>
            </a:r>
            <a:r>
              <a:rPr lang="en-US" altLang="en-US" sz="1800" dirty="0">
                <a:latin typeface="Courier New" charset="0"/>
              </a:rPr>
              <a:t>;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</a:t>
            </a:r>
            <a:r>
              <a:rPr lang="en-US" altLang="en-US" sz="1800" dirty="0" err="1">
                <a:latin typeface="Courier New" charset="0"/>
              </a:rPr>
              <a:t>goto</a:t>
            </a:r>
            <a:r>
              <a:rPr lang="en-US" altLang="en-US" sz="1800" dirty="0">
                <a:latin typeface="Courier New" charset="0"/>
              </a:rPr>
              <a:t> done;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false: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do </a:t>
            </a:r>
            <a:r>
              <a:rPr lang="en-US" altLang="en-US" sz="1800" i="1" dirty="0">
                <a:latin typeface="Courier New" charset="0"/>
              </a:rPr>
              <a:t>else-statement</a:t>
            </a:r>
            <a:r>
              <a:rPr lang="en-US" altLang="en-US" sz="1800" dirty="0">
                <a:latin typeface="Courier New" charset="0"/>
              </a:rPr>
              <a:t>;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done: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67E0B8-A97F-854D-BA89-06077D6FE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429" y="3542365"/>
            <a:ext cx="3886200" cy="28479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 dirty="0" err="1">
                <a:latin typeface="Courier New" charset="0"/>
              </a:rPr>
              <a:t>int</a:t>
            </a:r>
            <a:r>
              <a:rPr lang="en-US" altLang="en-US" sz="1800" dirty="0">
                <a:latin typeface="Courier New" charset="0"/>
              </a:rPr>
              <a:t> </a:t>
            </a:r>
            <a:r>
              <a:rPr lang="en-US" altLang="en-US" sz="1800" dirty="0" err="1">
                <a:latin typeface="Courier New" charset="0"/>
              </a:rPr>
              <a:t>goto_max</a:t>
            </a:r>
            <a:r>
              <a:rPr lang="en-US" altLang="en-US" sz="1800" dirty="0">
                <a:latin typeface="Courier New" charset="0"/>
              </a:rPr>
              <a:t>(</a:t>
            </a:r>
            <a:r>
              <a:rPr lang="en-US" altLang="en-US" sz="1800" dirty="0" err="1">
                <a:latin typeface="Courier New" charset="0"/>
              </a:rPr>
              <a:t>int</a:t>
            </a:r>
            <a:r>
              <a:rPr lang="en-US" altLang="en-US" sz="1800" dirty="0">
                <a:latin typeface="Courier New" charset="0"/>
              </a:rPr>
              <a:t> x, </a:t>
            </a:r>
            <a:r>
              <a:rPr lang="en-US" altLang="en-US" sz="1800" dirty="0" err="1">
                <a:latin typeface="Courier New" charset="0"/>
              </a:rPr>
              <a:t>int</a:t>
            </a:r>
            <a:r>
              <a:rPr lang="en-US" altLang="en-US" sz="1800" dirty="0">
                <a:latin typeface="Courier New" charset="0"/>
              </a:rPr>
              <a:t> y)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{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</a:t>
            </a:r>
            <a:r>
              <a:rPr lang="en-US" altLang="en-US" sz="1800" dirty="0" err="1">
                <a:latin typeface="Courier New" charset="0"/>
              </a:rPr>
              <a:t>int</a:t>
            </a:r>
            <a:r>
              <a:rPr lang="en-US" altLang="en-US" sz="1800" dirty="0">
                <a:latin typeface="Courier New" charset="0"/>
              </a:rPr>
              <a:t> </a:t>
            </a:r>
            <a:r>
              <a:rPr lang="en-US" altLang="en-US" sz="1800" dirty="0" err="1">
                <a:latin typeface="Courier New" charset="0"/>
              </a:rPr>
              <a:t>rval</a:t>
            </a:r>
            <a:r>
              <a:rPr lang="en-US" altLang="en-US" sz="1800" dirty="0">
                <a:latin typeface="Courier New" charset="0"/>
              </a:rPr>
              <a:t> = y;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int ok = (x &lt;= y);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if (ok)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  </a:t>
            </a:r>
            <a:r>
              <a:rPr lang="en-US" altLang="en-US" sz="1800" dirty="0" err="1">
                <a:latin typeface="Courier New" charset="0"/>
              </a:rPr>
              <a:t>goto</a:t>
            </a:r>
            <a:r>
              <a:rPr lang="en-US" altLang="en-US" sz="1800" dirty="0">
                <a:latin typeface="Courier New" charset="0"/>
              </a:rPr>
              <a:t> done;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</a:t>
            </a:r>
            <a:r>
              <a:rPr lang="en-US" altLang="en-US" sz="1800" dirty="0" err="1">
                <a:latin typeface="Courier New" charset="0"/>
              </a:rPr>
              <a:t>rval</a:t>
            </a:r>
            <a:r>
              <a:rPr lang="en-US" altLang="en-US" sz="1800" dirty="0">
                <a:latin typeface="Courier New" charset="0"/>
              </a:rPr>
              <a:t> = x;</a:t>
            </a:r>
          </a:p>
          <a:p>
            <a:pPr algn="l"/>
            <a:r>
              <a:rPr lang="en-US" altLang="en-US" sz="1800" i="1" dirty="0">
                <a:latin typeface="Courier New" charset="0"/>
              </a:rPr>
              <a:t>done:</a:t>
            </a:r>
            <a:endParaRPr lang="en-US" altLang="en-US" sz="1800" dirty="0">
              <a:latin typeface="Courier New" charset="0"/>
            </a:endParaRPr>
          </a:p>
          <a:p>
            <a:pPr algn="l"/>
            <a:r>
              <a:rPr lang="en-US" altLang="en-US" sz="1800" dirty="0">
                <a:latin typeface="Courier New" charset="0"/>
              </a:rPr>
              <a:t>  return </a:t>
            </a:r>
            <a:r>
              <a:rPr lang="en-US" altLang="en-US" sz="1800" dirty="0" err="1">
                <a:latin typeface="Courier New" charset="0"/>
              </a:rPr>
              <a:t>rval</a:t>
            </a:r>
            <a:r>
              <a:rPr lang="en-US" altLang="en-US" sz="1800" dirty="0">
                <a:latin typeface="Courier New" charset="0"/>
              </a:rPr>
              <a:t>;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}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BCC9EDC-0D2B-234D-8708-62FBCFA29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429" y="1243692"/>
            <a:ext cx="3124200" cy="202406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 dirty="0" err="1">
                <a:latin typeface="Courier New" charset="0"/>
              </a:rPr>
              <a:t>int</a:t>
            </a:r>
            <a:r>
              <a:rPr lang="en-US" altLang="en-US" sz="1800" dirty="0">
                <a:latin typeface="Courier New" charset="0"/>
              </a:rPr>
              <a:t> max(</a:t>
            </a:r>
            <a:r>
              <a:rPr lang="en-US" altLang="en-US" sz="1800" dirty="0" err="1">
                <a:latin typeface="Courier New" charset="0"/>
              </a:rPr>
              <a:t>int</a:t>
            </a:r>
            <a:r>
              <a:rPr lang="en-US" altLang="en-US" sz="1800" dirty="0">
                <a:latin typeface="Courier New" charset="0"/>
              </a:rPr>
              <a:t> x, </a:t>
            </a:r>
            <a:r>
              <a:rPr lang="en-US" altLang="en-US" sz="1800" dirty="0" err="1">
                <a:latin typeface="Courier New" charset="0"/>
              </a:rPr>
              <a:t>int</a:t>
            </a:r>
            <a:r>
              <a:rPr lang="en-US" altLang="en-US" sz="1800" dirty="0">
                <a:latin typeface="Courier New" charset="0"/>
              </a:rPr>
              <a:t> y)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{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if (x &gt; y)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  return x;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else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  return y;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4343FC9-ED94-0F43-9A25-DF93CE3A0B24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9pPr>
          </a:lstStyle>
          <a:p>
            <a:pPr marL="119063" indent="-119063"/>
            <a:r>
              <a:rPr lang="en-US" kern="0" dirty="0"/>
              <a:t>Conditional Branch</a:t>
            </a:r>
          </a:p>
        </p:txBody>
      </p:sp>
    </p:spTree>
    <p:extLst>
      <p:ext uri="{BB962C8B-B14F-4D97-AF65-F5344CB8AC3E}">
        <p14:creationId xmlns:p14="http://schemas.microsoft.com/office/powerpoint/2010/main" val="3950218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2323</TotalTime>
  <Words>3486</Words>
  <Application>Microsoft Macintosh PowerPoint</Application>
  <PresentationFormat>On-screen Show (4:3)</PresentationFormat>
  <Paragraphs>734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7" baseType="lpstr">
      <vt:lpstr>Arial</vt:lpstr>
      <vt:lpstr>Arial Narrow Bold</vt:lpstr>
      <vt:lpstr>Calibri</vt:lpstr>
      <vt:lpstr>Calibri Bold</vt:lpstr>
      <vt:lpstr>Calibri Bold Italic</vt:lpstr>
      <vt:lpstr>Calibri Italic</vt:lpstr>
      <vt:lpstr>Courier New</vt:lpstr>
      <vt:lpstr>Courier New Bold</vt:lpstr>
      <vt:lpstr>Courier New Bold Italic</vt:lpstr>
      <vt:lpstr>Gill Sans</vt:lpstr>
      <vt:lpstr>Lucida Grande</vt:lpstr>
      <vt:lpstr>News Gothic MT</vt:lpstr>
      <vt:lpstr>Times</vt:lpstr>
      <vt:lpstr>Times New Roman</vt:lpstr>
      <vt:lpstr>Wingdings</vt:lpstr>
      <vt:lpstr>Wingdings 2</vt:lpstr>
      <vt:lpstr>Breeze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CS1315: Introduction to Media Computation</dc:title>
  <dc:creator>Mark Guzdial</dc:creator>
  <cp:lastModifiedBy>Downen, Paul M</cp:lastModifiedBy>
  <cp:revision>188</cp:revision>
  <dcterms:created xsi:type="dcterms:W3CDTF">2004-01-20T22:43:44Z</dcterms:created>
  <dcterms:modified xsi:type="dcterms:W3CDTF">2024-03-25T14:52:46Z</dcterms:modified>
</cp:coreProperties>
</file>