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5"/>
  </p:notesMasterIdLst>
  <p:handoutMasterIdLst>
    <p:handoutMasterId r:id="rId16"/>
  </p:handoutMasterIdLst>
  <p:sldIdLst>
    <p:sldId id="588" r:id="rId2"/>
    <p:sldId id="589" r:id="rId3"/>
    <p:sldId id="591" r:id="rId4"/>
    <p:sldId id="592" r:id="rId5"/>
    <p:sldId id="593" r:id="rId6"/>
    <p:sldId id="594" r:id="rId7"/>
    <p:sldId id="595" r:id="rId8"/>
    <p:sldId id="434" r:id="rId9"/>
    <p:sldId id="598" r:id="rId10"/>
    <p:sldId id="437" r:id="rId11"/>
    <p:sldId id="432" r:id="rId12"/>
    <p:sldId id="435" r:id="rId13"/>
    <p:sldId id="597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ECC99-651B-F946-BE4A-5B44FAB1CE1F}" v="3" dt="2023-11-10T17:28:20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3"/>
    <p:restoredTop sz="94648"/>
  </p:normalViewPr>
  <p:slideViewPr>
    <p:cSldViewPr>
      <p:cViewPr varScale="1">
        <p:scale>
          <a:sx n="117" d="100"/>
          <a:sy n="117" d="100"/>
        </p:scale>
        <p:origin x="1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D21ECC99-651B-F946-BE4A-5B44FAB1CE1F}"/>
    <pc:docChg chg="modSld">
      <pc:chgData name="Downen, Paul M" userId="b1fad98d-9c85-4afc-93ea-92c67574f2bd" providerId="ADAL" clId="{D21ECC99-651B-F946-BE4A-5B44FAB1CE1F}" dt="2023-11-10T17:28:34.236" v="6" actId="1076"/>
      <pc:docMkLst>
        <pc:docMk/>
      </pc:docMkLst>
      <pc:sldChg chg="modSp">
        <pc:chgData name="Downen, Paul M" userId="b1fad98d-9c85-4afc-93ea-92c67574f2bd" providerId="ADAL" clId="{D21ECC99-651B-F946-BE4A-5B44FAB1CE1F}" dt="2023-11-10T17:28:20.817" v="5" actId="1076"/>
        <pc:sldMkLst>
          <pc:docMk/>
          <pc:sldMk cId="0" sldId="432"/>
        </pc:sldMkLst>
        <pc:picChg chg="mod">
          <ac:chgData name="Downen, Paul M" userId="b1fad98d-9c85-4afc-93ea-92c67574f2bd" providerId="ADAL" clId="{D21ECC99-651B-F946-BE4A-5B44FAB1CE1F}" dt="2023-11-10T17:28:20.817" v="5" actId="1076"/>
          <ac:picMkLst>
            <pc:docMk/>
            <pc:sldMk cId="0" sldId="432"/>
            <ac:picMk id="33793" creationId="{868C5EE9-82B9-5F4B-8734-0C824A9BAB9F}"/>
          </ac:picMkLst>
        </pc:picChg>
      </pc:sldChg>
      <pc:sldChg chg="modSp mod">
        <pc:chgData name="Downen, Paul M" userId="b1fad98d-9c85-4afc-93ea-92c67574f2bd" providerId="ADAL" clId="{D21ECC99-651B-F946-BE4A-5B44FAB1CE1F}" dt="2023-11-10T17:28:17.420" v="4" actId="1076"/>
        <pc:sldMkLst>
          <pc:docMk/>
          <pc:sldMk cId="0" sldId="435"/>
        </pc:sldMkLst>
        <pc:spChg chg="mod">
          <ac:chgData name="Downen, Paul M" userId="b1fad98d-9c85-4afc-93ea-92c67574f2bd" providerId="ADAL" clId="{D21ECC99-651B-F946-BE4A-5B44FAB1CE1F}" dt="2023-11-10T17:28:17.420" v="4" actId="1076"/>
          <ac:spMkLst>
            <pc:docMk/>
            <pc:sldMk cId="0" sldId="435"/>
            <ac:spMk id="3" creationId="{873CBBCC-EB6F-0340-AEFA-B0F045C6A56E}"/>
          </ac:spMkLst>
        </pc:spChg>
        <pc:picChg chg="mod">
          <ac:chgData name="Downen, Paul M" userId="b1fad98d-9c85-4afc-93ea-92c67574f2bd" providerId="ADAL" clId="{D21ECC99-651B-F946-BE4A-5B44FAB1CE1F}" dt="2023-11-10T17:28:06.086" v="2" actId="1076"/>
          <ac:picMkLst>
            <pc:docMk/>
            <pc:sldMk cId="0" sldId="435"/>
            <ac:picMk id="34817" creationId="{F466920B-21D8-A149-99F5-C08B0DD3A601}"/>
          </ac:picMkLst>
        </pc:picChg>
      </pc:sldChg>
      <pc:sldChg chg="modSp mod">
        <pc:chgData name="Downen, Paul M" userId="b1fad98d-9c85-4afc-93ea-92c67574f2bd" providerId="ADAL" clId="{D21ECC99-651B-F946-BE4A-5B44FAB1CE1F}" dt="2023-11-10T17:28:34.236" v="6" actId="1076"/>
        <pc:sldMkLst>
          <pc:docMk/>
          <pc:sldMk cId="786041378" sldId="597"/>
        </pc:sldMkLst>
        <pc:picChg chg="mod">
          <ac:chgData name="Downen, Paul M" userId="b1fad98d-9c85-4afc-93ea-92c67574f2bd" providerId="ADAL" clId="{D21ECC99-651B-F946-BE4A-5B44FAB1CE1F}" dt="2023-11-10T17:28:34.236" v="6" actId="1076"/>
          <ac:picMkLst>
            <pc:docMk/>
            <pc:sldMk cId="786041378" sldId="597"/>
            <ac:picMk id="3" creationId="{9B85A1E5-C97B-434B-B7CC-B48A651E81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EA258F-A0DB-E742-B6B1-7D474BBE3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4E7E8-EBD9-2D46-95D5-4EB586DB06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8B78D22-4EF4-9345-97AC-79CB09A4D172}" type="datetimeFigureOut">
              <a:rPr lang="en-US" altLang="en-US"/>
              <a:pPr>
                <a:defRPr/>
              </a:pPr>
              <a:t>11/27/23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68493-A7C1-A04E-A214-5F29A4E33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ED56A-F0A6-5640-A0D7-9707021CF4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A0C2433-3BF5-3A4C-9BDB-90BA0F03E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3615477-38B9-344E-B65E-C8A6BBA629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902367C-2AD8-BB4F-AB43-04B091D89F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33FC285-A539-9D4D-AD35-AB7D77DD00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C4656A3-7970-B04C-90C8-E981311B285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9E58EF9F-0497-E547-A7E7-31697BED86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02E132B5-8112-B647-96C3-05C8943E5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CCB0B86-6813-1244-A58F-18E16415E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FEDD6CF-555B-4A47-B382-2368466EC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A8A061F-8BD7-BD44-9822-3F8948BA6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C795CEF-753B-5C41-9DFB-0CCBAEBE29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91BA9B3-F3CA-3C44-B985-89DFDACAF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4941517-C72E-DF46-B7CD-B00AF4C4C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37D570FC-92B2-A147-B593-91ADA71385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B293822B-7BFA-F044-862A-07C3CDFB0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33814065-69A3-CF40-8DEE-D6D5E5FE8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AB0E296F-67FD-B745-B9D1-A792E1FD33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AFCE41E-DC0D-F34C-A527-BECF4DDC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1314A588-AD2D-7842-8E85-5490FBB3E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3FEEA8C6-1935-184F-B555-EF072705E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4EB04E1-997A-F04A-AC54-681924B30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A78D3E19-1E5A-B045-B786-92351BA9A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BC3A8-668F-EC4A-8301-DCF2072DB513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D08E47-513A-1249-BB27-CB0E304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6992B8-7BDF-EF4B-8E32-F45B0619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4EF5FE-338B-E54F-B2D3-331CBF38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C452B-6BF4-0645-8BCA-265A497E3C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54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23C7CA-9291-634A-91B2-7C99260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E7627B-6652-1140-A9F8-0EBF1046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451CEFB-89FC-AD48-A923-0D6AE950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E9EF1-917E-064E-96B9-0C59CC41E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4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CEB3-0B60-A942-BFD3-7986D45F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2BE4-D5E2-5045-B06F-36EC499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9F78-8E5C-3045-B00E-40D74569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75CA-51FC-9B4B-AB5B-190E8C1A3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98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A187-6EFB-5743-9F13-2515E53F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0184-2743-314C-A119-99039B88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626C-4ABB-7B4A-8899-5BF10502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76AB3-A0C6-3144-BEDA-A8C13AEED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9B06C-71F0-744F-A68E-5FC36AB2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82B7A-A6CC-974C-8DB7-A187FFA1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A979-B6FE-F846-B1C3-11C5020E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EF874-944F-EA4F-BC35-53EF9BFF6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70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3CC6E3-93BC-8542-9694-45458F883E2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7EFF859-B4B0-DA49-BD45-5C01FD75EE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EDC9AD-6C5D-BE4A-99F2-7DA1B65817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E94F3-BC47-2E4B-AF90-5DACD43300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1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EC86-BDCC-724F-BC80-2F54BE31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18B7-B708-714F-B7AB-54995FA8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84D8-8DC8-5C44-9662-3EC48D24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F8BF3-D215-BC4A-A64F-57BECDC1C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55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16EBB6-BBDA-B64D-AD6D-5933435F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700241-F541-8546-83B4-D74AC3B6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BCDAFB-0EA1-4640-A071-CCD5C671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B3DBA-CF5D-F54D-81BD-18E9EBFED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771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8D3DEE-62CF-4249-8137-D02D1FE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3A924C-341E-2548-A3DC-07BBFCA4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55D0E-5569-5141-80D2-4B8BF7D2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F8104-1B61-144A-BE08-E77E5B88E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0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727BE8-5676-AD44-804E-3647143E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9BBEAE-8F1E-4B4A-9D18-20B5A952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1F0F3E6-FDD0-AC42-99CE-2F26BC5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5645-AD00-534A-B3BD-791EAEB159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53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187DD9-AAD0-1A45-B0A6-865E551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E5A4428-D340-D444-9F32-B617127F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A2E692-8788-0D4F-906E-4B1CF7D0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2451A-3265-D946-B6C1-EAE75B68C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86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781213-A3F4-CB4D-A546-91723314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BA6F0E-88D4-E949-A297-36631644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32979C-2CD6-BB42-8F7C-690B4083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7B265-DA5F-3C43-A5ED-F6830544C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3378FB6-D3B1-4E49-812C-C29AEB0951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830F80D-B600-6542-BEC7-865B61B1E7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A8521-956C-A141-8CDF-6A9ECF353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9E019-9F74-EC43-AEE7-F2926756F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AFEA-1654-C94C-A578-BA944313C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1D86BDB-CEA8-4C44-8964-BB724CF773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72EF15B2-981A-7E4D-B845-869A3BDB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2667000"/>
            <a:ext cx="7270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i="1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99AF6E-6FDA-8740-9305-3BFE0989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25" y="3808413"/>
            <a:ext cx="727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i="1">
                <a:latin typeface="Calibri" panose="020F0502020204030204" pitchFamily="34" charset="0"/>
              </a:rPr>
              <a:t>text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1AD82667-AE8F-FA46-8439-393CF05B4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4876800"/>
            <a:ext cx="10001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i="1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7535405D-326D-F342-A550-CB2588F2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6019800"/>
            <a:ext cx="10001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i="1">
                <a:latin typeface="Calibri" panose="020F0502020204030204" pitchFamily="34" charset="0"/>
              </a:rPr>
              <a:t>binary</a:t>
            </a:r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18AB9961-20B7-F249-A0EB-22900E6C8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128963"/>
            <a:ext cx="0" cy="681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6390" name="Rectangle 7">
            <a:extLst>
              <a:ext uri="{FF2B5EF4-FFF2-40B4-BE49-F238E27FC236}">
                <a16:creationId xmlns:a16="http://schemas.microsoft.com/office/drawing/2014/main" id="{F8BE00B9-BF0C-AE4B-8543-779FEF73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3276600"/>
            <a:ext cx="303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latin typeface="Calibri" panose="020F0502020204030204" pitchFamily="34" charset="0"/>
              </a:rPr>
              <a:t>Compiler (</a:t>
            </a:r>
            <a:r>
              <a:rPr lang="en-US" altLang="en-US" sz="2000" dirty="0" err="1">
                <a:latin typeface="Courier New" panose="02070309020205020404" pitchFamily="49" charset="0"/>
              </a:rPr>
              <a:t>gcc</a:t>
            </a:r>
            <a:r>
              <a:rPr lang="en-US" altLang="en-US" sz="2000" dirty="0">
                <a:latin typeface="Courier New" panose="02070309020205020404" pitchFamily="49" charset="0"/>
              </a:rPr>
              <a:t> –</a:t>
            </a:r>
            <a:r>
              <a:rPr lang="en-US" altLang="en-US" sz="2000" dirty="0" err="1">
                <a:latin typeface="Courier New" panose="02070309020205020404" pitchFamily="49" charset="0"/>
              </a:rPr>
              <a:t>Og</a:t>
            </a:r>
            <a:r>
              <a:rPr lang="en-US" altLang="en-US" sz="2000" dirty="0">
                <a:latin typeface="Courier New" panose="02070309020205020404" pitchFamily="49" charset="0"/>
              </a:rPr>
              <a:t> -S</a:t>
            </a:r>
            <a:r>
              <a:rPr lang="en-US" altLang="en-US" sz="200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391" name="Rectangle 8">
            <a:extLst>
              <a:ext uri="{FF2B5EF4-FFF2-40B4-BE49-F238E27FC236}">
                <a16:creationId xmlns:a16="http://schemas.microsoft.com/office/drawing/2014/main" id="{EE9A1983-1C3C-B34E-AFF6-7B398D78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43434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</a:rPr>
              <a:t>Assembler (</a:t>
            </a:r>
            <a:r>
              <a:rPr lang="en-US" altLang="en-US" sz="2000">
                <a:latin typeface="Courier New" panose="02070309020205020404" pitchFamily="49" charset="0"/>
              </a:rPr>
              <a:t>gcc</a:t>
            </a:r>
            <a:r>
              <a:rPr lang="en-US" altLang="en-US" sz="2000">
                <a:latin typeface="Calibri" panose="020F0502020204030204" pitchFamily="34" charset="0"/>
              </a:rPr>
              <a:t> or </a:t>
            </a:r>
            <a:r>
              <a:rPr lang="en-US" altLang="en-US" sz="2000">
                <a:latin typeface="Courier New" panose="02070309020205020404" pitchFamily="49" charset="0"/>
              </a:rPr>
              <a:t>as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392" name="Rectangle 9">
            <a:extLst>
              <a:ext uri="{FF2B5EF4-FFF2-40B4-BE49-F238E27FC236}">
                <a16:creationId xmlns:a16="http://schemas.microsoft.com/office/drawing/2014/main" id="{FD94A1BF-6B83-A34D-A931-8D5003A0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5486400"/>
            <a:ext cx="263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alibri" panose="020F0502020204030204" pitchFamily="34" charset="0"/>
              </a:rPr>
              <a:t>Linker (</a:t>
            </a:r>
            <a:r>
              <a:rPr lang="en-US" altLang="en-US" sz="2000">
                <a:latin typeface="Courier New" panose="02070309020205020404" pitchFamily="49" charset="0"/>
              </a:rPr>
              <a:t>gcc</a:t>
            </a:r>
            <a:r>
              <a:rPr lang="en-US" altLang="en-US" sz="2000">
                <a:latin typeface="Calibri" panose="020F0502020204030204" pitchFamily="34" charset="0"/>
              </a:rPr>
              <a:t> or</a:t>
            </a:r>
            <a:r>
              <a:rPr lang="en-US" altLang="en-US" sz="2000">
                <a:latin typeface="Courier" pitchFamily="2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ld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393" name="Rectangle 10">
            <a:extLst>
              <a:ext uri="{FF2B5EF4-FFF2-40B4-BE49-F238E27FC236}">
                <a16:creationId xmlns:a16="http://schemas.microsoft.com/office/drawing/2014/main" id="{D72810E5-6510-F143-9AC6-291F76BB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2732088"/>
            <a:ext cx="3263900" cy="39687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</a:rPr>
              <a:t>C program (</a:t>
            </a:r>
            <a:r>
              <a:rPr lang="en-US" altLang="en-US" sz="2000">
                <a:latin typeface="Courier New" panose="02070309020205020404" pitchFamily="49" charset="0"/>
              </a:rPr>
              <a:t>p1.c p2.c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394" name="Rectangle 11">
            <a:extLst>
              <a:ext uri="{FF2B5EF4-FFF2-40B4-BE49-F238E27FC236}">
                <a16:creationId xmlns:a16="http://schemas.microsoft.com/office/drawing/2014/main" id="{BDA9E3AC-412A-694B-BAEA-4CAE8C764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3810000"/>
            <a:ext cx="3492500" cy="39687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</a:rPr>
              <a:t>Asm program (</a:t>
            </a:r>
            <a:r>
              <a:rPr lang="en-US" altLang="en-US" sz="2000">
                <a:latin typeface="Courier New" panose="02070309020205020404" pitchFamily="49" charset="0"/>
              </a:rPr>
              <a:t>p1.s p2.s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48492" name="Rectangle 12">
            <a:extLst>
              <a:ext uri="{FF2B5EF4-FFF2-40B4-BE49-F238E27FC236}">
                <a16:creationId xmlns:a16="http://schemas.microsoft.com/office/drawing/2014/main" id="{E63AE548-0685-914F-A4DC-40059628F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713" y="4953000"/>
            <a:ext cx="3721100" cy="396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Object program (</a:t>
            </a:r>
            <a:r>
              <a:rPr lang="en-US" sz="2000" dirty="0">
                <a:latin typeface="Courier New" pitchFamily="49" charset="0"/>
              </a:rPr>
              <a:t>p1.o p2.o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355CEFC8-19BA-184D-8974-3FDC9D7F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6096000"/>
            <a:ext cx="3748087" cy="39687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Calibri" panose="020F0502020204030204" pitchFamily="34" charset="0"/>
              </a:rPr>
              <a:t>Executable program (</a:t>
            </a:r>
            <a:r>
              <a:rPr lang="en-US" altLang="en-US" sz="2000">
                <a:latin typeface="Courier New" panose="02070309020205020404" pitchFamily="49" charset="0"/>
              </a:rPr>
              <a:t>p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69C37481-5A54-C44C-8A92-C6D437D7B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4206875"/>
            <a:ext cx="0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92C6DB09-E4D0-D245-8FF7-CA7A1E215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5349875"/>
            <a:ext cx="0" cy="727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48496" name="Rectangle 16">
            <a:extLst>
              <a:ext uri="{FF2B5EF4-FFF2-40B4-BE49-F238E27FC236}">
                <a16:creationId xmlns:a16="http://schemas.microsoft.com/office/drawing/2014/main" id="{DB19F84E-992A-F641-8465-155B19FC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953000"/>
            <a:ext cx="2044700" cy="704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</a:rPr>
              <a:t>Static libraries (</a:t>
            </a:r>
            <a:r>
              <a:rPr lang="en-US" sz="2000" dirty="0">
                <a:latin typeface="Courier New" pitchFamily="49" charset="0"/>
              </a:rPr>
              <a:t>.a</a:t>
            </a:r>
            <a:r>
              <a:rPr lang="en-US" sz="2000" dirty="0">
                <a:latin typeface="Calibri" pitchFamily="34" charset="0"/>
              </a:rPr>
              <a:t>)</a:t>
            </a:r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1BB8B33B-02CB-464F-ADD3-301F5DEF0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5813" y="54864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7" tIns="44450" rIns="90487" bIns="44450">
            <a:spAutoFit/>
          </a:bodyPr>
          <a:lstStyle/>
          <a:p>
            <a:endParaRPr lang="en-US"/>
          </a:p>
        </p:txBody>
      </p:sp>
      <p:sp>
        <p:nvSpPr>
          <p:cNvPr id="16401" name="Rectangle 18">
            <a:extLst>
              <a:ext uri="{FF2B5EF4-FFF2-40B4-BE49-F238E27FC236}">
                <a16:creationId xmlns:a16="http://schemas.microsoft.com/office/drawing/2014/main" id="{3F026978-4AD1-0147-B201-61EBB7F1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1313"/>
            <a:ext cx="7696200" cy="5730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Turning C into Object Code</a:t>
            </a:r>
          </a:p>
        </p:txBody>
      </p:sp>
      <p:sp>
        <p:nvSpPr>
          <p:cNvPr id="16402" name="Rectangle 19">
            <a:extLst>
              <a:ext uri="{FF2B5EF4-FFF2-40B4-BE49-F238E27FC236}">
                <a16:creationId xmlns:a16="http://schemas.microsoft.com/office/drawing/2014/main" id="{EF1922CF-DD16-6D40-8B34-3817A9A1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2038"/>
            <a:ext cx="8307388" cy="1463675"/>
          </a:xfrm>
        </p:spPr>
        <p:txBody>
          <a:bodyPr/>
          <a:lstStyle/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Code in files 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p1.c p2.c</a:t>
            </a:r>
            <a:endParaRPr lang="en-US" altLang="en-US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560388" lvl="1" indent="-222250" defTabSz="895350">
              <a:tabLst>
                <a:tab pos="2286000" algn="l"/>
                <a:tab pos="35433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Compile with command: 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gcc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p1.c p2.c -o p</a:t>
            </a:r>
            <a:endParaRPr lang="en-US" altLang="en-US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marL="839788" lvl="2" indent="-165100" defTabSz="895350">
              <a:tabLst>
                <a:tab pos="2286000" algn="l"/>
                <a:tab pos="35433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Put resulting binary in file 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DA9B465-F40E-EE48-A77D-7ECEC7996C72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III. Solve phases - </a:t>
            </a:r>
            <a:r>
              <a:rPr lang="en-US" sz="4400" b="0" dirty="0" err="1">
                <a:latin typeface="+mj-lt"/>
                <a:ea typeface="+mj-ea"/>
                <a:cs typeface="+mj-cs"/>
              </a:rPr>
              <a:t>gdb</a:t>
            </a:r>
            <a:endParaRPr lang="en-US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A11B9A-379D-AE49-A0DE-AE2F98CCE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028700"/>
            <a:ext cx="81407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Google search </a:t>
            </a:r>
            <a:r>
              <a:rPr lang="en-US" sz="2000" b="0" dirty="0" err="1">
                <a:latin typeface="+mn-lt"/>
                <a:ea typeface="+mn-ea"/>
              </a:rPr>
              <a:t>gdb</a:t>
            </a:r>
            <a:endParaRPr lang="en-US" sz="2000" b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Tons of tutorials, and command helps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In mercury,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Start </a:t>
            </a:r>
            <a:r>
              <a:rPr lang="en-US" sz="2000" b="0" dirty="0" err="1">
                <a:latin typeface="+mn-lt"/>
                <a:ea typeface="+mn-ea"/>
              </a:rPr>
              <a:t>gdb</a:t>
            </a:r>
            <a:endParaRPr lang="en-US" sz="2000" b="0" dirty="0">
              <a:latin typeface="+mn-lt"/>
              <a:ea typeface="+mn-ea"/>
            </a:endParaRP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 err="1">
                <a:latin typeface="+mn-lt"/>
                <a:ea typeface="+mn-ea"/>
              </a:rPr>
              <a:t>gdb</a:t>
            </a:r>
            <a:r>
              <a:rPr lang="en-US" sz="2000" b="0" dirty="0">
                <a:latin typeface="+mn-lt"/>
                <a:ea typeface="+mn-ea"/>
              </a:rPr>
              <a:t> bomb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Set breakpoints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Examine data in memory appropriate for the phase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868C5EE9-82B9-5F4B-8734-0C824A9B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52223"/>
          <a:stretch>
            <a:fillRect/>
          </a:stretch>
        </p:blipFill>
        <p:spPr bwMode="auto">
          <a:xfrm>
            <a:off x="269875" y="838200"/>
            <a:ext cx="86042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>
            <a:extLst>
              <a:ext uri="{FF2B5EF4-FFF2-40B4-BE49-F238E27FC236}">
                <a16:creationId xmlns:a16="http://schemas.microsoft.com/office/drawing/2014/main" id="{F466920B-21D8-A149-99F5-C08B0DD3A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67"/>
          <a:stretch>
            <a:fillRect/>
          </a:stretch>
        </p:blipFill>
        <p:spPr bwMode="auto">
          <a:xfrm>
            <a:off x="420687" y="304800"/>
            <a:ext cx="830262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873CBBCC-EB6F-0340-AEFA-B0F045C6A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66468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sz="1600" b="0" dirty="0">
                <a:latin typeface="+mn-lt"/>
                <a:ea typeface="+mn-ea"/>
              </a:rPr>
              <a:t>x/20c sum	</a:t>
            </a:r>
            <a:r>
              <a:rPr lang="ko-KR" altLang="en-US" sz="1600" b="0" dirty="0">
                <a:latin typeface="+mn-lt"/>
                <a:ea typeface="+mn-ea"/>
              </a:rPr>
              <a:t>           </a:t>
            </a:r>
            <a:r>
              <a:rPr lang="en-US" sz="1600" b="0" dirty="0">
                <a:latin typeface="+mn-lt"/>
                <a:ea typeface="+mn-ea"/>
              </a:rPr>
              <a:t>Examine first 20 characters of sum</a:t>
            </a:r>
          </a:p>
          <a:p>
            <a:pPr>
              <a:spcBef>
                <a:spcPct val="20000"/>
              </a:spcBef>
              <a:defRPr/>
            </a:pPr>
            <a:r>
              <a:rPr lang="en-US" sz="1600" b="0" dirty="0">
                <a:latin typeface="+mn-lt"/>
                <a:ea typeface="+mn-ea"/>
              </a:rPr>
              <a:t>x/x 0xfff076b0	           Print in hex a word at address </a:t>
            </a:r>
            <a:r>
              <a:rPr lang="en-US" sz="1600" b="0" dirty="0"/>
              <a:t>0xfff076b0</a:t>
            </a:r>
            <a:endParaRPr lang="en-US" sz="1600" b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5A1E5-C97B-434B-B7CC-B48A651E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59" y="-159124"/>
            <a:ext cx="5545282" cy="71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ABAEEB55-7DD6-9E40-B92D-4B64AECC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4975"/>
            <a:ext cx="8001000" cy="5556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Compiling Into Assembly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F94709D1-755D-DB4E-BC83-D1C90E9A5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</p:spPr>
        <p:txBody>
          <a:bodyPr lIns="90487" tIns="44450" rIns="90487" bIns="44450"/>
          <a:lstStyle/>
          <a:p>
            <a:pPr>
              <a:buFont typeface="Wingdings 2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 Code (sum.c)</a:t>
            </a:r>
          </a:p>
          <a:p>
            <a:pPr>
              <a:buFont typeface="Wingdings 2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B95B326E-D2E4-3641-9E1E-F68599666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03350"/>
            <a:ext cx="4343400" cy="23050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long plus(long x, long y); 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void sumstore(long x, long y,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          long *dest)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long t = plus(x, y);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 *dest = 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D9070692-794B-0A47-9142-1859EC14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Generated x86-64 Assembly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6A9137E2-F743-1148-BC27-86140BB94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395413"/>
            <a:ext cx="4195763" cy="2028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sumstore: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pushq   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movq    %rdx, 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call    plus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movq    %rax, (%rbx)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popq    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ret</a:t>
            </a:r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E46D53EF-E3C0-A341-92FC-D7EEB787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4121150"/>
            <a:ext cx="7467600" cy="212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Obtain with command</a:t>
            </a:r>
          </a:p>
          <a:p>
            <a:pPr lvl="1">
              <a:spcBef>
                <a:spcPct val="50000"/>
              </a:spcBef>
            </a:pPr>
            <a:r>
              <a:rPr lang="en-US" altLang="en-US" dirty="0" err="1">
                <a:latin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</a:rPr>
              <a:t> –S </a:t>
            </a:r>
            <a:r>
              <a:rPr lang="en-US" altLang="en-US" dirty="0" err="1">
                <a:latin typeface="Courier New" panose="02070309020205020404" pitchFamily="49" charset="0"/>
              </a:rPr>
              <a:t>sum.c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Produces file </a:t>
            </a:r>
            <a:r>
              <a:rPr lang="en-US" altLang="en-US" dirty="0" err="1">
                <a:latin typeface="Courier New" panose="02070309020205020404" pitchFamily="49" charset="0"/>
              </a:rPr>
              <a:t>sum.s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7B3B3DA-7C1D-1E42-8D01-D8FD2C39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Code for </a:t>
            </a:r>
            <a:r>
              <a:rPr lang="en-US" altLang="en-US">
                <a:latin typeface="Courier New" panose="02070309020205020404" pitchFamily="49" charset="0"/>
              </a:rPr>
              <a:t>sumstore</a:t>
            </a:r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B9920E63-2F93-884C-9AED-150B187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447800"/>
            <a:ext cx="2511425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0x0400595: 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0x53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0x48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0x89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0xd3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0xe8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0xf2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0xff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0xff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0xff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0x48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0x89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0x03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0x5b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  0xc3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0C178392-DAD2-2545-8047-0417EBF7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 Code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9BED2446-C0A3-134D-8664-36F0CC17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1400" y="950913"/>
            <a:ext cx="5486400" cy="5486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Assembler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Translates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.s</a:t>
            </a:r>
            <a:r>
              <a:rPr lang="en-US" altLang="en-US" sz="2000">
                <a:ea typeface="ＭＳ Ｐゴシック" panose="020B0600070205080204" pitchFamily="34" charset="-128"/>
              </a:rPr>
              <a:t> into </a:t>
            </a:r>
            <a:r>
              <a:rPr lang="en-US" altLang="en-US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.o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Binary encoding of each instruction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Nearly-complete image of executable code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Missing linkages between code in different files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Linker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Resolves references between files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Combines with static run-time libraries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E.g., code for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malloc</a:t>
            </a:r>
            <a:r>
              <a:rPr lang="en-US" altLang="en-US" b="1">
                <a:ea typeface="ＭＳ Ｐゴシック" panose="020B0600070205080204" pitchFamily="34" charset="-128"/>
              </a:rPr>
              <a:t>, </a:t>
            </a:r>
            <a:r>
              <a:rPr lang="en-US" altLang="en-US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printf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Some libraries are </a:t>
            </a:r>
            <a:r>
              <a:rPr lang="en-US" altLang="en-US" sz="2000" i="1">
                <a:ea typeface="ＭＳ Ｐゴシック" panose="020B0600070205080204" pitchFamily="34" charset="-128"/>
              </a:rPr>
              <a:t>dynamically linked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Linking occurs when program begins execution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7041F44A-ABE0-4743-9303-19869DEF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560388" indent="-2222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</a:rPr>
              <a:t>Total of 14 bytes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</a:rPr>
              <a:t>Each instruction 1, 3, or 5 bytes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</a:rPr>
              <a:t>Starts at address </a:t>
            </a:r>
            <a:r>
              <a:rPr lang="en-US" altLang="en-US" sz="1800">
                <a:solidFill>
                  <a:srgbClr val="C00000"/>
                </a:solidFill>
                <a:latin typeface="Courier New" panose="02070309020205020404" pitchFamily="49" charset="0"/>
              </a:rPr>
              <a:t>0x0400595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13134864-2FFA-0542-B7E7-F811720E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8458200" cy="573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Machine Instruction 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1C53DC7-DB21-CA48-9543-64A3142B4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0" y="838200"/>
            <a:ext cx="4876800" cy="5791200"/>
          </a:xfrm>
        </p:spPr>
        <p:txBody>
          <a:bodyPr/>
          <a:lstStyle/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C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Store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2000" dirty="0">
                <a:ea typeface="ＭＳ Ｐゴシック" panose="020B0600070205080204" pitchFamily="34" charset="-128"/>
              </a:rPr>
              <a:t> at address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dest</a:t>
            </a: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Assembly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Move 8-byte value to memory</a:t>
            </a:r>
          </a:p>
          <a:p>
            <a:pPr marL="839788" lvl="2" indent="-165100" defTabSz="895350">
              <a:tabLst>
                <a:tab pos="1603375" algn="l"/>
                <a:tab pos="25146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Quad words in x86-64 parlance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Operands:</a:t>
            </a:r>
          </a:p>
          <a:p>
            <a:pPr marL="839788" lvl="2" indent="-165100" defTabSz="895350">
              <a:buFont typeface="Wingdings 2" pitchFamily="2" charset="2"/>
              <a:buNone/>
              <a:tabLst>
                <a:tab pos="1603375" algn="l"/>
                <a:tab pos="2514600" algn="l"/>
              </a:tabLst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b="1" dirty="0">
                <a:ea typeface="ＭＳ Ｐゴシック" panose="020B0600070205080204" pitchFamily="34" charset="-128"/>
              </a:rPr>
              <a:t>:	</a:t>
            </a:r>
            <a:r>
              <a:rPr lang="en-US" altLang="en-US" dirty="0">
                <a:ea typeface="ＭＳ Ｐゴシック" panose="020B0600070205080204" pitchFamily="34" charset="-128"/>
              </a:rPr>
              <a:t>Register	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rax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dest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	Register	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rbx</a:t>
            </a:r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839788" lvl="2" indent="-165100" defTabSz="895350">
              <a:buFont typeface="Wingdings" pitchFamily="2" charset="2"/>
              <a:buNone/>
              <a:tabLst>
                <a:tab pos="1603375" algn="l"/>
                <a:tab pos="2514600" algn="l"/>
              </a:tabLst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dest</a:t>
            </a:r>
            <a:r>
              <a:rPr lang="en-US" altLang="en-US" b="1" dirty="0">
                <a:ea typeface="ＭＳ Ｐゴシック" panose="020B0600070205080204" pitchFamily="34" charset="-128"/>
              </a:rPr>
              <a:t>:</a:t>
            </a:r>
            <a:r>
              <a:rPr lang="en-US" altLang="en-US" dirty="0">
                <a:ea typeface="ＭＳ Ｐゴシック" panose="020B0600070205080204" pitchFamily="34" charset="-128"/>
              </a:rPr>
              <a:t> Memory	</a:t>
            </a:r>
            <a:r>
              <a:rPr lang="en-US" altLang="en-US" b="1" dirty="0">
                <a:ea typeface="ＭＳ Ｐゴシック" panose="020B0600070205080204" pitchFamily="34" charset="-128"/>
              </a:rPr>
              <a:t>M[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rbx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]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marL="223838" indent="-223838" defTabSz="895350">
              <a:tabLst>
                <a:tab pos="1603375" algn="l"/>
                <a:tab pos="2514600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Object Code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3-byte instruction</a:t>
            </a:r>
          </a:p>
          <a:p>
            <a:pPr marL="560388" lvl="1" indent="-222250" defTabSz="895350">
              <a:tabLst>
                <a:tab pos="1603375" algn="l"/>
                <a:tab pos="2514600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Stored at address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0x40059e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B114FA96-84CF-7A46-8163-FD2673E9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*dest = t;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54AB87A1-C7AC-1A43-BE1E-4E774A861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5494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movq %rax, (%rbx)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71375243-4DF6-D142-8636-3227A7E0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13313"/>
            <a:ext cx="3886200" cy="37623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92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0x40059e:  48 89 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F9944201-E686-744E-9698-745B75CAC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Disassembled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578" name="Rectangle 4">
            <a:extLst>
              <a:ext uri="{FF2B5EF4-FFF2-40B4-BE49-F238E27FC236}">
                <a16:creationId xmlns:a16="http://schemas.microsoft.com/office/drawing/2014/main" id="{C32704E9-0F94-AA43-99E2-6EA115D8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573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Disassembling Object Code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C97E07F2-EF14-C840-A450-53CF89CC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888" y="3962400"/>
            <a:ext cx="8915400" cy="224948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Disassembler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objdump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–d sum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Useful tool for examining object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Analyzes bit pattern of instruction series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Produces approximate rendition of assembly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run on either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a.out</a:t>
            </a:r>
            <a:r>
              <a:rPr lang="en-US" altLang="en-US" dirty="0">
                <a:ea typeface="ＭＳ Ｐゴシック" panose="020B0600070205080204" pitchFamily="34" charset="-128"/>
              </a:rPr>
              <a:t> (complete executable) or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.o</a:t>
            </a:r>
            <a:r>
              <a:rPr lang="en-US" altLang="en-US" dirty="0">
                <a:ea typeface="ＭＳ Ｐゴシック" panose="020B0600070205080204" pitchFamily="34" charset="-128"/>
              </a:rPr>
              <a:t> file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2307D85-9A3B-834D-93A9-98CF23542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628775"/>
            <a:ext cx="7493000" cy="2028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" panose="02070309020205020404" pitchFamily="49" charset="0"/>
              </a:rPr>
              <a:t>0000000000400595 &lt;</a:t>
            </a:r>
            <a:r>
              <a:rPr lang="en-US" altLang="en-US" sz="1800" dirty="0" err="1">
                <a:latin typeface="Courier New" panose="02070309020205020404" pitchFamily="49" charset="0"/>
              </a:rPr>
              <a:t>sumstore</a:t>
            </a:r>
            <a:r>
              <a:rPr lang="en-US" altLang="en-US" sz="1800" dirty="0">
                <a:latin typeface="Courier New" panose="02070309020205020404" pitchFamily="49" charset="0"/>
              </a:rPr>
              <a:t>&gt;: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400595:  53               push   %</a:t>
            </a:r>
            <a:r>
              <a:rPr lang="en-US" altLang="en-US" sz="1800" dirty="0" err="1">
                <a:latin typeface="Courier New" panose="02070309020205020404" pitchFamily="49" charset="0"/>
              </a:rPr>
              <a:t>rbx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400596:  48 89 d3         mov    %</a:t>
            </a:r>
            <a:r>
              <a:rPr lang="en-US" altLang="en-US" sz="1800" dirty="0" err="1">
                <a:latin typeface="Courier New" panose="02070309020205020404" pitchFamily="49" charset="0"/>
              </a:rPr>
              <a:t>rdx</a:t>
            </a:r>
            <a:r>
              <a:rPr lang="en-US" altLang="en-US" sz="1800" dirty="0">
                <a:latin typeface="Courier New" panose="02070309020205020404" pitchFamily="49" charset="0"/>
              </a:rPr>
              <a:t>,%</a:t>
            </a:r>
            <a:r>
              <a:rPr lang="en-US" altLang="en-US" sz="1800" dirty="0" err="1">
                <a:latin typeface="Courier New" panose="02070309020205020404" pitchFamily="49" charset="0"/>
              </a:rPr>
              <a:t>rbx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400599:  e8 f2 ff ff ff   </a:t>
            </a:r>
            <a:r>
              <a:rPr lang="en-US" altLang="en-US" sz="1800" dirty="0" err="1">
                <a:latin typeface="Courier New" panose="02070309020205020404" pitchFamily="49" charset="0"/>
              </a:rPr>
              <a:t>callq</a:t>
            </a:r>
            <a:r>
              <a:rPr lang="en-US" altLang="en-US" sz="1800" dirty="0">
                <a:latin typeface="Courier New" panose="02070309020205020404" pitchFamily="49" charset="0"/>
              </a:rPr>
              <a:t>  400590 &lt;plus&gt;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40059e:  48 89 03         mov    %</a:t>
            </a:r>
            <a:r>
              <a:rPr lang="en-US" altLang="en-US" sz="1800" dirty="0" err="1">
                <a:latin typeface="Courier New" panose="02070309020205020404" pitchFamily="49" charset="0"/>
              </a:rPr>
              <a:t>rax</a:t>
            </a:r>
            <a:r>
              <a:rPr lang="en-US" altLang="en-US" sz="1800" dirty="0">
                <a:latin typeface="Courier New" panose="02070309020205020404" pitchFamily="49" charset="0"/>
              </a:rPr>
              <a:t>,(%</a:t>
            </a:r>
            <a:r>
              <a:rPr lang="en-US" altLang="en-US" sz="1800" dirty="0" err="1">
                <a:latin typeface="Courier New" panose="02070309020205020404" pitchFamily="49" charset="0"/>
              </a:rPr>
              <a:t>rbx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4005a1:  5b               pop    %</a:t>
            </a:r>
            <a:r>
              <a:rPr lang="en-US" altLang="en-US" sz="1800" dirty="0" err="1">
                <a:latin typeface="Courier New" panose="02070309020205020404" pitchFamily="49" charset="0"/>
              </a:rPr>
              <a:t>rbx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1800" dirty="0">
                <a:latin typeface="Courier New" panose="02070309020205020404" pitchFamily="49" charset="0"/>
              </a:rPr>
              <a:t>  4005a2:  c3       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retq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D41DE9ED-4033-C04E-BDCC-60EA8188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914400"/>
            <a:ext cx="26035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Disassembled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7F06724-B2E3-5C46-9D25-5A92593CC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1704975"/>
            <a:ext cx="6846887" cy="2028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Dump of assembler code for function sumstore: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0x0000000000400595 &lt;+0&gt;: push   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0x0000000000400596 &lt;+1&gt;: mov    %rdx,%rbx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0x0000000000400599 &lt;+4&gt;: callq  0x400590 &lt;plus&gt;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0x000000000040059e &lt;+9&gt;: mov    %rax,(%rbx)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0x00000000004005a1 &lt;+12&gt;:pop    %rbx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 0x00000000004005a2 &lt;+13&gt;:retq </a:t>
            </a:r>
            <a:endParaRPr lang="en-US" altLang="en-US" sz="1800" i="1">
              <a:latin typeface="Courier New" panose="02070309020205020404" pitchFamily="49" charset="0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45A7ED2-3975-164C-918C-409F5513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7513"/>
            <a:ext cx="6248400" cy="5730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Alternate Disassembly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1CFB2EB7-8BFE-0648-86D9-C77317A8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0" y="4030663"/>
            <a:ext cx="6999288" cy="22494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Within gdb Debugger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gdb sum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disassemble sumstore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Disassemble procedure</a:t>
            </a:r>
          </a:p>
          <a:p>
            <a:pPr lvl="1">
              <a:buFont typeface="Wingdings" pitchFamily="2" charset="2"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x/14xb sumstore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Examine the 14 bytes starting at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sumstore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0A424658-B37F-6347-A003-FBC09BE2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13081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23838" indent="-223838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  <a:latin typeface="Calibri" panose="020F0502020204030204" pitchFamily="34" charset="0"/>
              </a:rPr>
              <a:t>Object</a:t>
            </a:r>
          </a:p>
          <a:p>
            <a:endParaRPr lang="en-US" altLang="en-US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7E836491-2ADA-8547-AC4F-FF397D1A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1828800" cy="4244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0x0400595: 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0x53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0xd3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0xe8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0xf2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0xff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0x48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0x89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0x03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0x5b</a:t>
            </a: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800" dirty="0">
                <a:latin typeface="Courier New" pitchFamily="49" charset="0"/>
              </a:rPr>
              <a:t>   0xc3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476D1126-E9BE-7741-B689-C884EB83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9913"/>
            <a:ext cx="8077200" cy="5730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Can be Disassembled?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5ADD301A-1605-BD42-8E9D-7E04BA0C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863" y="5410200"/>
            <a:ext cx="8624887" cy="13065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Anything that can be interpreted as executable code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Disassembler examines bytes and reconstructs assembly source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0D6EE9BD-AE92-634B-9F71-698716E6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85913"/>
            <a:ext cx="8153400" cy="36718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" panose="02070309020205020404" pitchFamily="49" charset="0"/>
              </a:rPr>
              <a:t>% objdump -d WINWORD.EXE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WINWORD.EXE:   file format pei-i386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No symbols in "WINWORD.EXE".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Disassembly of section .text:</a:t>
            </a:r>
          </a:p>
          <a:p>
            <a:endParaRPr lang="en-US" altLang="en-US" sz="1800">
              <a:latin typeface="Courier New" panose="02070309020205020404" pitchFamily="49" charset="0"/>
            </a:endParaRPr>
          </a:p>
          <a:p>
            <a:r>
              <a:rPr lang="en-US" altLang="en-US" sz="1800">
                <a:latin typeface="Courier New" panose="02070309020205020404" pitchFamily="49" charset="0"/>
              </a:rPr>
              <a:t>30001000 &lt;.text&gt;: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30001000:  55             push   %ebp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30001001:  8b ec          mov    %esp,%ebp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30001003:  6a ff          push   $0xffffffff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30001005:  68 90 10 00 30 push   $0x30001090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3000100a:  68 91 dc 4c 30 push   $0x304cdc91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1424FA3-6E66-364D-97A4-6C1DF61CAEB2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Binary Bomb project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90E47-DE35-6546-8B3D-327AAA84B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407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latin typeface="+mn-lt"/>
                <a:ea typeface="+mn-ea"/>
              </a:rPr>
              <a:t>Has six problems (phases)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latin typeface="+mn-lt"/>
              <a:ea typeface="+mn-e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1: text comparison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2: loops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3: conditionals/switches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4: recursive calls and the stack discipline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5: pointers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Phase 6: linked lists/pointers/</a:t>
            </a:r>
            <a:r>
              <a:rPr lang="en-US" sz="2000" b="0" dirty="0" err="1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structs</a:t>
            </a: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There is no </a:t>
            </a:r>
            <a:r>
              <a:rPr lang="en-US" sz="2000" b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secret phase</a:t>
            </a: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Each phase is </a:t>
            </a:r>
            <a:r>
              <a:rPr lang="en-US" sz="2000" b="0" dirty="0" err="1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autograded</a:t>
            </a: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 to max 70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D1424FA3-6E66-364D-97A4-6C1DF61CAEB2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Binary Bomb project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C90E47-DE35-6546-8B3D-327AAA84B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407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000" b="0" dirty="0">
                <a:latin typeface="+mn-lt"/>
                <a:ea typeface="+mn-ea"/>
              </a:rPr>
              <a:t>First, get your own bomb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Download a tar file to your PC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File transfer from PC to mercury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 err="1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untar</a:t>
            </a: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 in mercury -&gt; executable bomb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Disassembly bomb to x86 source code </a:t>
            </a:r>
          </a:p>
          <a:p>
            <a:pPr marL="457200" indent="-457200">
              <a:spcBef>
                <a:spcPct val="20000"/>
              </a:spcBef>
              <a:buFont typeface="+mj-lt"/>
              <a:buAutoNum type="romanUcPeriod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romanUcPeriod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000" b="0" dirty="0">
                <a:solidFill>
                  <a:srgbClr val="FF0000"/>
                </a:solidFill>
                <a:latin typeface="Helvetica"/>
                <a:ea typeface="ＭＳ Ｐゴシック" charset="0"/>
                <a:cs typeface="Helvetica"/>
              </a:rPr>
              <a:t>Transfer x86 source code to your PC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b="0" dirty="0">
                <a:solidFill>
                  <a:srgbClr val="FF0000"/>
                </a:solidFill>
                <a:latin typeface="Helvetica"/>
                <a:ea typeface="ＭＳ Ｐゴシック" charset="0"/>
                <a:cs typeface="Helvetica"/>
              </a:rPr>
              <a:t>Off-line, add pseudo-C comments to x86 code 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romanUcPeriod"/>
              <a:defRPr/>
            </a:pPr>
            <a:r>
              <a:rPr lang="en-US" sz="2000" b="0" dirty="0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In mercury, solve phases in mercury with </a:t>
            </a:r>
            <a:r>
              <a:rPr lang="en-US" sz="2000" b="0" dirty="0" err="1">
                <a:solidFill>
                  <a:srgbClr val="000000"/>
                </a:solidFill>
                <a:latin typeface="Helvetica"/>
                <a:ea typeface="ＭＳ Ｐゴシック" charset="0"/>
                <a:cs typeface="Helvetica"/>
              </a:rPr>
              <a:t>gdb</a:t>
            </a: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000" b="0" dirty="0">
              <a:solidFill>
                <a:srgbClr val="000000"/>
              </a:solidFill>
              <a:latin typeface="Helvetica"/>
              <a:ea typeface="ＭＳ Ｐゴシック" charset="0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10774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4129</TotalTime>
  <Words>859</Words>
  <Application>Microsoft Macintosh PowerPoint</Application>
  <PresentationFormat>On-screen Show (4:3)</PresentationFormat>
  <Paragraphs>186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Helvetica</vt:lpstr>
      <vt:lpstr>News Gothic MT</vt:lpstr>
      <vt:lpstr>Times</vt:lpstr>
      <vt:lpstr>Wingdings</vt:lpstr>
      <vt:lpstr>Wingdings 2</vt:lpstr>
      <vt:lpstr>Breeze</vt:lpstr>
      <vt:lpstr>Turning C into Object Code</vt:lpstr>
      <vt:lpstr>Compiling Into Assembly</vt:lpstr>
      <vt:lpstr>Object Code</vt:lpstr>
      <vt:lpstr>Machine Instruction Example</vt:lpstr>
      <vt:lpstr>Disassembling Object Code</vt:lpstr>
      <vt:lpstr>Alternate Disassembly</vt:lpstr>
      <vt:lpstr>What Can be Disassembled?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137</cp:revision>
  <dcterms:created xsi:type="dcterms:W3CDTF">2004-01-20T22:43:44Z</dcterms:created>
  <dcterms:modified xsi:type="dcterms:W3CDTF">2023-11-29T17:46:51Z</dcterms:modified>
</cp:coreProperties>
</file>