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827" r:id="rId2"/>
    <p:sldId id="833" r:id="rId3"/>
    <p:sldId id="877" r:id="rId4"/>
    <p:sldId id="931" r:id="rId5"/>
    <p:sldId id="841" r:id="rId6"/>
    <p:sldId id="842" r:id="rId7"/>
    <p:sldId id="883" r:id="rId8"/>
    <p:sldId id="851" r:id="rId9"/>
    <p:sldId id="893" r:id="rId10"/>
    <p:sldId id="894" r:id="rId11"/>
    <p:sldId id="925" r:id="rId12"/>
    <p:sldId id="856" r:id="rId13"/>
    <p:sldId id="929" r:id="rId14"/>
    <p:sldId id="857" r:id="rId15"/>
    <p:sldId id="908" r:id="rId16"/>
    <p:sldId id="909" r:id="rId17"/>
    <p:sldId id="911" r:id="rId18"/>
    <p:sldId id="912" r:id="rId19"/>
    <p:sldId id="930" r:id="rId20"/>
    <p:sldId id="914" r:id="rId21"/>
    <p:sldId id="915" r:id="rId22"/>
    <p:sldId id="918" r:id="rId23"/>
    <p:sldId id="919" r:id="rId24"/>
    <p:sldId id="531" r:id="rId25"/>
    <p:sldId id="532" r:id="rId26"/>
  </p:sldIdLst>
  <p:sldSz cx="9144000" cy="6858000" type="screen4x3"/>
  <p:notesSz cx="7302500" cy="9586913"/>
  <p:custDataLst>
    <p:tags r:id="rId2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5pPr>
    <a:lvl6pPr marL="22860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6pPr>
    <a:lvl7pPr marL="27432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7pPr>
    <a:lvl8pPr marL="32004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8pPr>
    <a:lvl9pPr marL="36576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9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6F5BD"/>
    <a:srgbClr val="990000"/>
    <a:srgbClr val="D5F1CF"/>
    <a:srgbClr val="F1C7C7"/>
    <a:srgbClr val="CDF1C5"/>
    <a:srgbClr val="FF9999"/>
    <a:srgbClr val="A8E799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6" autoAdjust="0"/>
    <p:restoredTop sz="96197" autoAdjust="0"/>
  </p:normalViewPr>
  <p:slideViewPr>
    <p:cSldViewPr snapToObjects="1">
      <p:cViewPr>
        <p:scale>
          <a:sx n="145" d="100"/>
          <a:sy n="145" d="100"/>
        </p:scale>
        <p:origin x="912" y="-5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42" d="100"/>
          <a:sy n="42" d="100"/>
        </p:scale>
        <p:origin x="-1728" y="-120"/>
      </p:cViewPr>
      <p:guideLst>
        <p:guide orient="horz" pos="3019"/>
        <p:guide pos="23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wnen, Paul M" userId="b1fad98d-9c85-4afc-93ea-92c67574f2bd" providerId="ADAL" clId="{E92F0436-2737-7444-AE16-2DE55E514F68}"/>
    <pc:docChg chg="undo custSel modSld">
      <pc:chgData name="Downen, Paul M" userId="b1fad98d-9c85-4afc-93ea-92c67574f2bd" providerId="ADAL" clId="{E92F0436-2737-7444-AE16-2DE55E514F68}" dt="2023-11-15T15:26:56.824" v="12" actId="729"/>
      <pc:docMkLst>
        <pc:docMk/>
      </pc:docMkLst>
      <pc:sldChg chg="modSp mod">
        <pc:chgData name="Downen, Paul M" userId="b1fad98d-9c85-4afc-93ea-92c67574f2bd" providerId="ADAL" clId="{E92F0436-2737-7444-AE16-2DE55E514F68}" dt="2023-11-15T15:24:35.918" v="9" actId="20577"/>
        <pc:sldMkLst>
          <pc:docMk/>
          <pc:sldMk cId="0" sldId="857"/>
        </pc:sldMkLst>
        <pc:spChg chg="mod">
          <ac:chgData name="Downen, Paul M" userId="b1fad98d-9c85-4afc-93ea-92c67574f2bd" providerId="ADAL" clId="{E92F0436-2737-7444-AE16-2DE55E514F68}" dt="2023-11-15T15:24:35.918" v="9" actId="20577"/>
          <ac:spMkLst>
            <pc:docMk/>
            <pc:sldMk cId="0" sldId="857"/>
            <ac:spMk id="121860" creationId="{00000000-0000-0000-0000-000000000000}"/>
          </ac:spMkLst>
        </pc:spChg>
      </pc:sldChg>
      <pc:sldChg chg="modSp mod">
        <pc:chgData name="Downen, Paul M" userId="b1fad98d-9c85-4afc-93ea-92c67574f2bd" providerId="ADAL" clId="{E92F0436-2737-7444-AE16-2DE55E514F68}" dt="2023-11-15T15:18:43.160" v="2" actId="20577"/>
        <pc:sldMkLst>
          <pc:docMk/>
          <pc:sldMk cId="0" sldId="883"/>
        </pc:sldMkLst>
        <pc:spChg chg="mod">
          <ac:chgData name="Downen, Paul M" userId="b1fad98d-9c85-4afc-93ea-92c67574f2bd" providerId="ADAL" clId="{E92F0436-2737-7444-AE16-2DE55E514F68}" dt="2023-11-15T15:18:43.160" v="2" actId="20577"/>
          <ac:spMkLst>
            <pc:docMk/>
            <pc:sldMk cId="0" sldId="883"/>
            <ac:spMk id="310276" creationId="{00000000-0000-0000-0000-000000000000}"/>
          </ac:spMkLst>
        </pc:spChg>
      </pc:sldChg>
      <pc:sldChg chg="modSp mod">
        <pc:chgData name="Downen, Paul M" userId="b1fad98d-9c85-4afc-93ea-92c67574f2bd" providerId="ADAL" clId="{E92F0436-2737-7444-AE16-2DE55E514F68}" dt="2023-11-15T15:24:44.798" v="11" actId="20577"/>
        <pc:sldMkLst>
          <pc:docMk/>
          <pc:sldMk cId="837443604" sldId="929"/>
        </pc:sldMkLst>
        <pc:spChg chg="mod">
          <ac:chgData name="Downen, Paul M" userId="b1fad98d-9c85-4afc-93ea-92c67574f2bd" providerId="ADAL" clId="{E92F0436-2737-7444-AE16-2DE55E514F68}" dt="2023-11-15T15:24:44.798" v="11" actId="20577"/>
          <ac:spMkLst>
            <pc:docMk/>
            <pc:sldMk cId="837443604" sldId="929"/>
            <ac:spMk id="119811" creationId="{00000000-0000-0000-0000-000000000000}"/>
          </ac:spMkLst>
        </pc:spChg>
        <pc:spChg chg="mod">
          <ac:chgData name="Downen, Paul M" userId="b1fad98d-9c85-4afc-93ea-92c67574f2bd" providerId="ADAL" clId="{E92F0436-2737-7444-AE16-2DE55E514F68}" dt="2023-11-15T15:24:01.031" v="7" actId="14100"/>
          <ac:spMkLst>
            <pc:docMk/>
            <pc:sldMk cId="837443604" sldId="929"/>
            <ac:spMk id="323588" creationId="{00000000-0000-0000-0000-000000000000}"/>
          </ac:spMkLst>
        </pc:spChg>
      </pc:sldChg>
      <pc:sldChg chg="mod modShow">
        <pc:chgData name="Downen, Paul M" userId="b1fad98d-9c85-4afc-93ea-92c67574f2bd" providerId="ADAL" clId="{E92F0436-2737-7444-AE16-2DE55E514F68}" dt="2023-11-15T15:26:56.824" v="12" actId="729"/>
        <pc:sldMkLst>
          <pc:docMk/>
          <pc:sldMk cId="1596656734" sldId="93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36930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12071915-553D-485B-9739-70522BB429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859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96" charset="-128"/>
        <a:cs typeface="ＭＳ Ｐゴシック" pitchFamily="-9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9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9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9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9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2D5372-C1B4-4827-AFE9-AFE92E264492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1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2D5372-C1B4-4827-AFE9-AFE92E264492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11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833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pitchFamily="-96" charset="0"/>
              </a:rPr>
              <a:t>Board:</a:t>
            </a:r>
            <a:r>
              <a:rPr lang="en-US" baseline="0" dirty="0">
                <a:latin typeface="Times New Roman" pitchFamily="-96" charset="0"/>
              </a:rPr>
              <a:t> show 3D example: a[2][3][2] to illustrate the idea of row major as enumerating indices from right to left</a:t>
            </a:r>
            <a:endParaRPr lang="en-US" dirty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A721E2-1DC1-4E8F-B6C1-4E2A975967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81EEA-0EE7-455B-84E0-A1D5385EF6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6D7CDF-11A6-4581-B2F6-AFA3C93391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6C40C2-5008-4721-AB4B-59993B87C6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903C22-4C3E-4B43-ABAD-83C5D58BF2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42D0FF-28DA-4C73-BF5F-423BAD45C1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7E37EE-5478-4A3C-9752-18944DF43D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9C6A7-D06C-4975-B69B-6E2D89BA8A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4ABA64-6EE5-4C31-8331-7CC8CEE2D9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DBF591-A7E5-40FB-B180-76ABF36D6F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852D90-7953-4C6D-B4C9-CEC3ABF777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B5DE4E-3B4F-4E92-A21D-BBD0DF700A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2E6B48-E6B6-4EF7-9E54-55DE399DCC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650" y="371475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b="0"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46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rPr>
              <a:t>Carnegie Mellon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ransition/>
  <p:hf hdr="0" ftr="0" dt="0"/>
  <p:txStyles>
    <p:titleStyle>
      <a:lvl1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ＭＳ Ｐゴシック" pitchFamily="-96" charset="-128"/>
          <a:cs typeface="ＭＳ Ｐゴシック" pitchFamily="-96" charset="-128"/>
        </a:defRPr>
      </a:lvl1pPr>
      <a:lvl2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2pPr>
      <a:lvl3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3pPr>
      <a:lvl4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4pPr>
      <a:lvl5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-96" charset="2"/>
        <a:buChar char="¢"/>
        <a:defRPr sz="2400" b="1">
          <a:solidFill>
            <a:schemeClr val="tx1"/>
          </a:solidFill>
          <a:latin typeface="Calibri" pitchFamily="34" charset="0"/>
          <a:ea typeface="ＭＳ Ｐゴシック" pitchFamily="-96" charset="-128"/>
          <a:cs typeface="ＭＳ Ｐゴシック" pitchFamily="-96" charset="-128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-96" charset="2"/>
        <a:buChar char="§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SzPct val="80000"/>
        <a:buFont typeface="Wingdings" pitchFamily="-96" charset="2"/>
        <a:buChar char="§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357188" y="457200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Data Storage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itchFamily="-96" charset="0"/>
              </a:rPr>
              <a:t>Arrays</a:t>
            </a:r>
          </a:p>
          <a:p>
            <a:pPr lvl="1"/>
            <a:r>
              <a:rPr lang="en-US" dirty="0">
                <a:latin typeface="Calibri" pitchFamily="-96" charset="0"/>
              </a:rPr>
              <a:t>One-dimensional</a:t>
            </a:r>
          </a:p>
          <a:p>
            <a:pPr lvl="1"/>
            <a:r>
              <a:rPr lang="en-US" dirty="0">
                <a:latin typeface="Calibri" pitchFamily="-96" charset="0"/>
              </a:rPr>
              <a:t>Multi-dimensional (nested)</a:t>
            </a:r>
          </a:p>
          <a:p>
            <a:pPr lvl="1"/>
            <a:r>
              <a:rPr lang="en-US" dirty="0">
                <a:latin typeface="Calibri" pitchFamily="-96" charset="0"/>
              </a:rPr>
              <a:t>Multi-level</a:t>
            </a:r>
          </a:p>
          <a:p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Structures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Allocation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Access</a:t>
            </a:r>
          </a:p>
          <a:p>
            <a:pPr lvl="1"/>
            <a:r>
              <a:rPr lang="en-US">
                <a:solidFill>
                  <a:srgbClr val="7F7F7F"/>
                </a:solidFill>
                <a:latin typeface="Calibri" pitchFamily="-96" charset="0"/>
              </a:rPr>
              <a:t>Alignment</a:t>
            </a:r>
            <a:endParaRPr lang="en-US" dirty="0">
              <a:solidFill>
                <a:srgbClr val="7F7F7F"/>
              </a:solidFill>
              <a:latin typeface="Calibri" pitchFamily="-96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-96" charset="0"/>
              </a:rPr>
              <a:t>n X n Matrix Access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827584" y="2746325"/>
            <a:ext cx="7603208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z="1800" dirty="0">
                <a:latin typeface="Courier New" pitchFamily="-96" charset="0"/>
              </a:rPr>
              <a:t>/* Get element a[i][j] */</a:t>
            </a:r>
          </a:p>
          <a:p>
            <a:pPr eaLnBrk="0" hangingPunct="0"/>
            <a:r>
              <a:rPr lang="pt-BR" sz="1800" dirty="0">
                <a:latin typeface="Courier New" pitchFamily="-96" charset="0"/>
              </a:rPr>
              <a:t>int </a:t>
            </a:r>
            <a:r>
              <a:rPr lang="pt-BR" sz="1800" dirty="0" err="1">
                <a:latin typeface="Courier New" pitchFamily="-96" charset="0"/>
              </a:rPr>
              <a:t>var_ele</a:t>
            </a:r>
            <a:r>
              <a:rPr lang="pt-BR" sz="1800" dirty="0">
                <a:latin typeface="Courier New" pitchFamily="-96" charset="0"/>
              </a:rPr>
              <a:t>(</a:t>
            </a:r>
            <a:r>
              <a:rPr lang="pt-BR" sz="1800" dirty="0" err="1">
                <a:latin typeface="Courier New" pitchFamily="-96" charset="0"/>
              </a:rPr>
              <a:t>size_t</a:t>
            </a:r>
            <a:r>
              <a:rPr lang="pt-BR" sz="1800" dirty="0">
                <a:latin typeface="Courier New" pitchFamily="-96" charset="0"/>
              </a:rPr>
              <a:t> n, </a:t>
            </a:r>
            <a:r>
              <a:rPr lang="pt-BR" sz="1800" dirty="0">
                <a:solidFill>
                  <a:srgbClr val="7030A0"/>
                </a:solidFill>
                <a:latin typeface="Courier New" pitchFamily="-96" charset="0"/>
              </a:rPr>
              <a:t>int a[n][n]</a:t>
            </a:r>
            <a:r>
              <a:rPr lang="pt-BR" sz="1800" dirty="0">
                <a:latin typeface="Courier New" pitchFamily="-96" charset="0"/>
              </a:rPr>
              <a:t>, </a:t>
            </a:r>
            <a:r>
              <a:rPr lang="pt-BR" sz="1800" dirty="0" err="1">
                <a:latin typeface="Courier New" pitchFamily="-96" charset="0"/>
              </a:rPr>
              <a:t>size_t</a:t>
            </a:r>
            <a:r>
              <a:rPr lang="pt-BR" sz="1800" dirty="0">
                <a:latin typeface="Courier New" pitchFamily="-96" charset="0"/>
              </a:rPr>
              <a:t> i, </a:t>
            </a:r>
            <a:r>
              <a:rPr lang="pt-BR" sz="1800" dirty="0" err="1">
                <a:latin typeface="Courier New" pitchFamily="-96" charset="0"/>
              </a:rPr>
              <a:t>size_t</a:t>
            </a:r>
            <a:r>
              <a:rPr lang="pt-BR" sz="1800" dirty="0">
                <a:latin typeface="Courier New" pitchFamily="-96" charset="0"/>
              </a:rPr>
              <a:t> j) {</a:t>
            </a:r>
          </a:p>
          <a:p>
            <a:pPr eaLnBrk="0" hangingPunct="0"/>
            <a:r>
              <a:rPr lang="pt-BR" sz="1800" dirty="0">
                <a:latin typeface="Courier New" pitchFamily="-96" charset="0"/>
              </a:rPr>
              <a:t>  return a[i][j];</a:t>
            </a:r>
          </a:p>
          <a:p>
            <a:pPr eaLnBrk="0" hangingPunct="0"/>
            <a:r>
              <a:rPr lang="pt-BR" sz="1800" dirty="0">
                <a:latin typeface="Courier New" pitchFamily="-96" charset="0"/>
              </a:rPr>
              <a:t>}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57224" y="4365104"/>
            <a:ext cx="7239000" cy="14747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# n in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a in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in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j in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rcx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imulq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       # n*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i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leaq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(%rsi,%rdi,4),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# a + 4*n*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i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(%rax,%rcx,4),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# a + 4*n*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+ 4*j</a:t>
            </a: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ret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442913" y="1185937"/>
            <a:ext cx="7786687" cy="145097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-96" charset="2"/>
              <a:buChar char="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  <a:cs typeface="ＭＳ Ｐゴシック" pitchFamily="-96" charset="-128"/>
              </a:rPr>
              <a:t>Array Elements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-96" charset="0"/>
              <a:ea typeface="ＭＳ Ｐゴシック" pitchFamily="-96" charset="-128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Address 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-96" charset="0"/>
                <a:ea typeface="ＭＳ Ｐゴシック" pitchFamily="-96" charset="-128"/>
              </a:rPr>
              <a:t>A +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-96" charset="0"/>
                <a:ea typeface="ＭＳ Ｐゴシック" pitchFamily="-96" charset="-128"/>
              </a:rPr>
              <a:t> </a:t>
            </a:r>
            <a:r>
              <a:rPr kumimoji="0" lang="en-US" sz="20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i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* (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C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* 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K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)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+  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j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 * 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K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tabLst/>
              <a:defRPr/>
            </a:pPr>
            <a:r>
              <a:rPr lang="en-US" sz="2000" b="0" kern="0" dirty="0">
                <a:latin typeface="Calibri" pitchFamily="-96" charset="0"/>
              </a:rPr>
              <a:t>C = n, K = 4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tabLst/>
              <a:defRPr/>
            </a:pPr>
            <a:r>
              <a:rPr kumimoji="0" lang="en-US" sz="20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Must perform</a:t>
            </a:r>
            <a:r>
              <a:rPr kumimoji="0" lang="en-US" sz="2000" b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 integer multiplication</a:t>
            </a:r>
            <a:endParaRPr kumimoji="0" lang="en-US" sz="20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-96" charset="0"/>
              <a:ea typeface="ＭＳ Ｐゴシック" pitchFamily="-96" charset="-128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357188" y="457200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Data Storage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pitchFamily="-96" charset="0"/>
              </a:rPr>
              <a:t>Arrays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pitchFamily="-96" charset="0"/>
              </a:rPr>
              <a:t>One-dimensional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pitchFamily="-96" charset="0"/>
              </a:rPr>
              <a:t>Multi-dimensional (nested)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pitchFamily="-96" charset="0"/>
              </a:rPr>
              <a:t>Multi-level</a:t>
            </a:r>
          </a:p>
          <a:p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Structures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Allocation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Access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Alignment</a:t>
            </a:r>
          </a:p>
        </p:txBody>
      </p:sp>
    </p:spTree>
    <p:extLst>
      <p:ext uri="{BB962C8B-B14F-4D97-AF65-F5344CB8AC3E}">
        <p14:creationId xmlns:p14="http://schemas.microsoft.com/office/powerpoint/2010/main" val="38805853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305800" cy="573088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Structure Representation</a:t>
            </a:r>
          </a:p>
        </p:txBody>
      </p:sp>
      <p:sp>
        <p:nvSpPr>
          <p:cNvPr id="3235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90512" y="3170238"/>
            <a:ext cx="7737871" cy="286385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Structure represented as block of memory</a:t>
            </a:r>
          </a:p>
          <a:p>
            <a:pPr lvl="1"/>
            <a:r>
              <a:rPr lang="en-US" b="1" dirty="0">
                <a:latin typeface="Calibri" pitchFamily="-96" charset="0"/>
                <a:cs typeface="Courier New"/>
              </a:rPr>
              <a:t>Big enough to hold all of the fields</a:t>
            </a:r>
          </a:p>
          <a:p>
            <a:r>
              <a:rPr lang="en-US" dirty="0">
                <a:latin typeface="Calibri" pitchFamily="-96" charset="0"/>
                <a:cs typeface="Courier New"/>
              </a:rPr>
              <a:t>Fields ordered according to declaration</a:t>
            </a:r>
          </a:p>
          <a:p>
            <a:pPr lvl="1"/>
            <a:r>
              <a:rPr lang="en-US" b="1" dirty="0">
                <a:latin typeface="Calibri" pitchFamily="-96" charset="0"/>
                <a:cs typeface="Courier New"/>
              </a:rPr>
              <a:t>Even if another ordering could yield a more compact representation</a:t>
            </a:r>
          </a:p>
          <a:p>
            <a:r>
              <a:rPr lang="en-US" dirty="0">
                <a:latin typeface="Calibri" pitchFamily="-96" charset="0"/>
                <a:cs typeface="Courier New"/>
              </a:rPr>
              <a:t>Compiler determines overall size + positions of fields</a:t>
            </a:r>
          </a:p>
          <a:p>
            <a:pPr lvl="1"/>
            <a:r>
              <a:rPr lang="en-US" b="1" dirty="0">
                <a:latin typeface="Calibri" pitchFamily="-96" charset="0"/>
                <a:cs typeface="Courier New"/>
              </a:rPr>
              <a:t>Machine-level program has no understanding of the structures in the source code 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4427984" y="1826627"/>
            <a:ext cx="1739478" cy="431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eaLnBrk="0" hangingPunct="0">
              <a:defRPr/>
            </a:pPr>
            <a:r>
              <a:rPr lang="en-US" sz="2000">
                <a:latin typeface="Courier New" pitchFamily="49" charset="0"/>
                <a:ea typeface="+mn-ea"/>
                <a:cs typeface="+mn-cs"/>
              </a:rPr>
              <a:t>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283968" y="1024921"/>
            <a:ext cx="3979019" cy="1611991"/>
            <a:chOff x="4283968" y="1024921"/>
            <a:chExt cx="3979019" cy="1611991"/>
          </a:xfrm>
        </p:grpSpPr>
        <p:sp>
          <p:nvSpPr>
            <p:cNvPr id="30" name="Line 16"/>
            <p:cNvSpPr>
              <a:spLocks noChangeShapeType="1"/>
            </p:cNvSpPr>
            <p:nvPr/>
          </p:nvSpPr>
          <p:spPr bwMode="auto">
            <a:xfrm>
              <a:off x="4436368" y="1405921"/>
              <a:ext cx="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17"/>
            <p:cNvSpPr>
              <a:spLocks noChangeArrowheads="1"/>
            </p:cNvSpPr>
            <p:nvPr/>
          </p:nvSpPr>
          <p:spPr bwMode="auto">
            <a:xfrm>
              <a:off x="4283968" y="1024921"/>
              <a:ext cx="366713" cy="4572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latin typeface="Courier New" pitchFamily="-96" charset="0"/>
                </a:rPr>
                <a:t>r</a:t>
              </a:r>
            </a:p>
          </p:txBody>
        </p:sp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6161106" y="1826627"/>
              <a:ext cx="876300" cy="43180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err="1">
                  <a:latin typeface="Courier New" pitchFamily="-96" charset="0"/>
                </a:rPr>
                <a:t>i</a:t>
              </a:r>
              <a:endParaRPr lang="en-US" sz="2000" dirty="0">
                <a:latin typeface="Courier New" pitchFamily="-96" charset="0"/>
              </a:endParaRPr>
            </a:p>
          </p:txBody>
        </p:sp>
        <p:sp>
          <p:nvSpPr>
            <p:cNvPr id="23" name="Rectangle 12"/>
            <p:cNvSpPr>
              <a:spLocks noChangeArrowheads="1"/>
            </p:cNvSpPr>
            <p:nvPr/>
          </p:nvSpPr>
          <p:spPr bwMode="auto">
            <a:xfrm>
              <a:off x="7037406" y="1826627"/>
              <a:ext cx="869944" cy="431800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>
                  <a:latin typeface="Courier New" pitchFamily="-96" charset="0"/>
                </a:rPr>
                <a:t>next</a:t>
              </a:r>
            </a:p>
          </p:txBody>
        </p:sp>
        <p:sp>
          <p:nvSpPr>
            <p:cNvPr id="24" name="Rectangle 13"/>
            <p:cNvSpPr>
              <a:spLocks noChangeArrowheads="1"/>
            </p:cNvSpPr>
            <p:nvPr/>
          </p:nvSpPr>
          <p:spPr bwMode="auto">
            <a:xfrm>
              <a:off x="4355976" y="2242552"/>
              <a:ext cx="333375" cy="3937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0</a:t>
              </a:r>
            </a:p>
          </p:txBody>
        </p:sp>
        <p:sp>
          <p:nvSpPr>
            <p:cNvPr id="25" name="Rectangle 14"/>
            <p:cNvSpPr>
              <a:spLocks noChangeArrowheads="1"/>
            </p:cNvSpPr>
            <p:nvPr/>
          </p:nvSpPr>
          <p:spPr bwMode="auto">
            <a:xfrm>
              <a:off x="5886488" y="2239367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16</a:t>
              </a:r>
            </a:p>
          </p:txBody>
        </p:sp>
        <p:sp>
          <p:nvSpPr>
            <p:cNvPr id="26" name="Rectangle 15"/>
            <p:cNvSpPr>
              <a:spLocks noChangeArrowheads="1"/>
            </p:cNvSpPr>
            <p:nvPr/>
          </p:nvSpPr>
          <p:spPr bwMode="auto">
            <a:xfrm>
              <a:off x="6794518" y="2225089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24</a:t>
              </a:r>
            </a:p>
          </p:txBody>
        </p:sp>
        <p:sp>
          <p:nvSpPr>
            <p:cNvPr id="27" name="Rectangle 16"/>
            <p:cNvSpPr>
              <a:spLocks noChangeArrowheads="1"/>
            </p:cNvSpPr>
            <p:nvPr/>
          </p:nvSpPr>
          <p:spPr bwMode="auto">
            <a:xfrm>
              <a:off x="7772419" y="2225089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32</a:t>
              </a:r>
            </a:p>
          </p:txBody>
        </p:sp>
      </p:grp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555625" y="1297012"/>
            <a:ext cx="3728339" cy="175176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rec</a:t>
            </a:r>
            <a:r>
              <a:rPr lang="en-US" sz="1800" dirty="0">
                <a:latin typeface="Courier New" pitchFamily="-96" charset="0"/>
              </a:rPr>
              <a:t> 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a[4];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rec *next;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};</a:t>
            </a:r>
          </a:p>
          <a:p>
            <a:pPr eaLnBrk="0" hangingPunct="0"/>
            <a:r>
              <a:rPr lang="en-US" sz="1800" b="0" i="1" dirty="0" err="1">
                <a:latin typeface="Courier New" pitchFamily="-96" charset="0"/>
              </a:rPr>
              <a:t>size_t</a:t>
            </a:r>
            <a:r>
              <a:rPr lang="en-US" sz="1800" b="0" i="1" dirty="0">
                <a:latin typeface="Courier New" pitchFamily="-96" charset="0"/>
              </a:rPr>
              <a:t>: unsigned int/long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7" name="Rectangle 3"/>
          <p:cNvSpPr>
            <a:spLocks noChangeArrowheads="1"/>
          </p:cNvSpPr>
          <p:nvPr/>
        </p:nvSpPr>
        <p:spPr bwMode="auto">
          <a:xfrm>
            <a:off x="4062483" y="4929198"/>
            <a:ext cx="4325942" cy="9207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114300" algn="l"/>
                <a:tab pos="1033463" algn="l"/>
                <a:tab pos="32639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# r in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idx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in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</a:p>
          <a:p>
            <a:pPr eaLnBrk="0" hangingPunct="0">
              <a:tabLst>
                <a:tab pos="114300" algn="l"/>
                <a:tab pos="1033463" algn="l"/>
                <a:tab pos="32639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leaq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(%rdi,%rsi,4),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114300" algn="l"/>
                <a:tab pos="1033463" algn="l"/>
                <a:tab pos="32639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ret</a:t>
            </a:r>
          </a:p>
        </p:txBody>
      </p:sp>
      <p:sp>
        <p:nvSpPr>
          <p:cNvPr id="323588" name="Rectangle 4"/>
          <p:cNvSpPr>
            <a:spLocks noChangeArrowheads="1"/>
          </p:cNvSpPr>
          <p:nvPr/>
        </p:nvSpPr>
        <p:spPr bwMode="auto">
          <a:xfrm>
            <a:off x="4062482" y="3170238"/>
            <a:ext cx="4325942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int *</a:t>
            </a:r>
            <a:r>
              <a:rPr lang="en-US" sz="1800" dirty="0" err="1">
                <a:latin typeface="Courier New" pitchFamily="-96" charset="0"/>
              </a:rPr>
              <a:t>get_ap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(struct rec *r,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idx</a:t>
            </a:r>
            <a:r>
              <a:rPr lang="en-US" sz="1800" dirty="0">
                <a:latin typeface="Courier New" pitchFamily="-96" charset="0"/>
              </a:rPr>
              <a:t>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&amp;r-&gt;a[</a:t>
            </a:r>
            <a:r>
              <a:rPr lang="en-US" sz="1800" dirty="0" err="1">
                <a:latin typeface="Courier New" pitchFamily="-96" charset="0"/>
              </a:rPr>
              <a:t>idx</a:t>
            </a:r>
            <a:r>
              <a:rPr lang="en-US" sz="1800" dirty="0">
                <a:latin typeface="Courier New" pitchFamily="-96" charset="0"/>
              </a:rPr>
              <a:t>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119811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305800" cy="573088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Generating Pointers to Structure Members</a:t>
            </a:r>
          </a:p>
        </p:txBody>
      </p:sp>
      <p:sp>
        <p:nvSpPr>
          <p:cNvPr id="3235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90513" y="3170238"/>
            <a:ext cx="3924300" cy="286385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Generating Pointer to Array Element</a:t>
            </a:r>
          </a:p>
          <a:p>
            <a:pPr lvl="1"/>
            <a:r>
              <a:rPr lang="en-US" dirty="0">
                <a:latin typeface="Calibri" pitchFamily="-96" charset="0"/>
              </a:rPr>
              <a:t>Offset of each structure member determined at compile time</a:t>
            </a:r>
          </a:p>
          <a:p>
            <a:pPr lvl="1"/>
            <a:r>
              <a:rPr lang="en-US" dirty="0">
                <a:latin typeface="Calibri" pitchFamily="-96" charset="0"/>
              </a:rPr>
              <a:t>Compute as </a:t>
            </a:r>
            <a:r>
              <a:rPr lang="en-US" b="1" dirty="0">
                <a:latin typeface="Courier New"/>
                <a:cs typeface="Courier New"/>
              </a:rPr>
              <a:t>r + 4*</a:t>
            </a:r>
            <a:r>
              <a:rPr lang="en-US" b="1" dirty="0" err="1">
                <a:latin typeface="Courier New"/>
                <a:cs typeface="Courier New"/>
              </a:rPr>
              <a:t>idx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28" name="Line 14"/>
          <p:cNvSpPr>
            <a:spLocks noChangeShapeType="1"/>
          </p:cNvSpPr>
          <p:nvPr/>
        </p:nvSpPr>
        <p:spPr bwMode="auto">
          <a:xfrm>
            <a:off x="5322905" y="1405921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5170505" y="1024921"/>
            <a:ext cx="147753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Courier New" pitchFamily="-96" charset="0"/>
              </a:rPr>
              <a:t>r+4*</a:t>
            </a:r>
            <a:r>
              <a:rPr lang="en-US" dirty="0" err="1">
                <a:latin typeface="Courier New" pitchFamily="-96" charset="0"/>
              </a:rPr>
              <a:t>idx</a:t>
            </a:r>
            <a:endParaRPr lang="en-US" dirty="0">
              <a:latin typeface="Courier New" pitchFamily="-96" charset="0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4427984" y="1826627"/>
            <a:ext cx="1739478" cy="431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eaLnBrk="0" hangingPunct="0">
              <a:defRPr/>
            </a:pPr>
            <a:r>
              <a:rPr lang="en-US" sz="2000">
                <a:latin typeface="Courier New" pitchFamily="49" charset="0"/>
                <a:ea typeface="+mn-ea"/>
                <a:cs typeface="+mn-cs"/>
              </a:rPr>
              <a:t>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283968" y="1024921"/>
            <a:ext cx="3979019" cy="1611991"/>
            <a:chOff x="4283968" y="1024921"/>
            <a:chExt cx="3979019" cy="1611991"/>
          </a:xfrm>
        </p:grpSpPr>
        <p:sp>
          <p:nvSpPr>
            <p:cNvPr id="30" name="Line 16"/>
            <p:cNvSpPr>
              <a:spLocks noChangeShapeType="1"/>
            </p:cNvSpPr>
            <p:nvPr/>
          </p:nvSpPr>
          <p:spPr bwMode="auto">
            <a:xfrm>
              <a:off x="4436368" y="1405921"/>
              <a:ext cx="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17"/>
            <p:cNvSpPr>
              <a:spLocks noChangeArrowheads="1"/>
            </p:cNvSpPr>
            <p:nvPr/>
          </p:nvSpPr>
          <p:spPr bwMode="auto">
            <a:xfrm>
              <a:off x="4283968" y="1024921"/>
              <a:ext cx="366713" cy="4572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latin typeface="Courier New" pitchFamily="-96" charset="0"/>
                </a:rPr>
                <a:t>r</a:t>
              </a:r>
            </a:p>
          </p:txBody>
        </p:sp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6161106" y="1826627"/>
              <a:ext cx="876300" cy="43180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err="1">
                  <a:latin typeface="Courier New" pitchFamily="-96" charset="0"/>
                </a:rPr>
                <a:t>i</a:t>
              </a:r>
              <a:endParaRPr lang="en-US" sz="2000" dirty="0">
                <a:latin typeface="Courier New" pitchFamily="-96" charset="0"/>
              </a:endParaRPr>
            </a:p>
          </p:txBody>
        </p:sp>
        <p:sp>
          <p:nvSpPr>
            <p:cNvPr id="23" name="Rectangle 12"/>
            <p:cNvSpPr>
              <a:spLocks noChangeArrowheads="1"/>
            </p:cNvSpPr>
            <p:nvPr/>
          </p:nvSpPr>
          <p:spPr bwMode="auto">
            <a:xfrm>
              <a:off x="7037406" y="1826627"/>
              <a:ext cx="869944" cy="431800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>
                  <a:latin typeface="Courier New" pitchFamily="-96" charset="0"/>
                </a:rPr>
                <a:t>next</a:t>
              </a:r>
            </a:p>
          </p:txBody>
        </p:sp>
        <p:sp>
          <p:nvSpPr>
            <p:cNvPr id="24" name="Rectangle 13"/>
            <p:cNvSpPr>
              <a:spLocks noChangeArrowheads="1"/>
            </p:cNvSpPr>
            <p:nvPr/>
          </p:nvSpPr>
          <p:spPr bwMode="auto">
            <a:xfrm>
              <a:off x="4355976" y="2242552"/>
              <a:ext cx="333375" cy="3937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0</a:t>
              </a:r>
            </a:p>
          </p:txBody>
        </p:sp>
        <p:sp>
          <p:nvSpPr>
            <p:cNvPr id="25" name="Rectangle 14"/>
            <p:cNvSpPr>
              <a:spLocks noChangeArrowheads="1"/>
            </p:cNvSpPr>
            <p:nvPr/>
          </p:nvSpPr>
          <p:spPr bwMode="auto">
            <a:xfrm>
              <a:off x="5886488" y="2239367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16</a:t>
              </a:r>
            </a:p>
          </p:txBody>
        </p:sp>
        <p:sp>
          <p:nvSpPr>
            <p:cNvPr id="26" name="Rectangle 15"/>
            <p:cNvSpPr>
              <a:spLocks noChangeArrowheads="1"/>
            </p:cNvSpPr>
            <p:nvPr/>
          </p:nvSpPr>
          <p:spPr bwMode="auto">
            <a:xfrm>
              <a:off x="6794518" y="2225089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24</a:t>
              </a:r>
            </a:p>
          </p:txBody>
        </p:sp>
        <p:sp>
          <p:nvSpPr>
            <p:cNvPr id="27" name="Rectangle 16"/>
            <p:cNvSpPr>
              <a:spLocks noChangeArrowheads="1"/>
            </p:cNvSpPr>
            <p:nvPr/>
          </p:nvSpPr>
          <p:spPr bwMode="auto">
            <a:xfrm>
              <a:off x="7772419" y="2225089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32</a:t>
              </a:r>
            </a:p>
          </p:txBody>
        </p:sp>
      </p:grp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555625" y="1297012"/>
            <a:ext cx="3296295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rec</a:t>
            </a:r>
            <a:r>
              <a:rPr lang="en-US" sz="1800" dirty="0">
                <a:latin typeface="Courier New" pitchFamily="-96" charset="0"/>
              </a:rPr>
              <a:t> 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a[4];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rec *next;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83744360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1" name="Rectangle 3"/>
          <p:cNvSpPr>
            <a:spLocks noChangeArrowheads="1"/>
          </p:cNvSpPr>
          <p:nvPr/>
        </p:nvSpPr>
        <p:spPr bwMode="auto">
          <a:xfrm>
            <a:off x="1019196" y="4784900"/>
            <a:ext cx="7159604" cy="17517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>
                <a:latin typeface="Courier New" pitchFamily="49" charset="0"/>
              </a:rPr>
              <a:t>.L11:                         # </a:t>
            </a:r>
            <a:r>
              <a:rPr lang="cs-CZ" sz="1800" dirty="0" err="1">
                <a:latin typeface="Courier New" pitchFamily="49" charset="0"/>
              </a:rPr>
              <a:t>loop</a:t>
            </a:r>
            <a:r>
              <a:rPr lang="cs-CZ" sz="1800" dirty="0">
                <a:latin typeface="Courier New" pitchFamily="49" charset="0"/>
              </a:rPr>
              <a:t>: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movslq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16(%rdi), %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  #   i = M[r+16]	  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%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esi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, (%rdi,%rax,4) #   M[r+4*i] = val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movq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24(%rdi), %rdi      # 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r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= M[r+24]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testq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%rdi, %rdi          #   Test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r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jne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 .L11                # 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if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!=0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goto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loop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324612" name="Rectangle 4"/>
          <p:cNvSpPr>
            <a:spLocks noChangeArrowheads="1"/>
          </p:cNvSpPr>
          <p:nvPr/>
        </p:nvSpPr>
        <p:spPr bwMode="auto">
          <a:xfrm>
            <a:off x="377674" y="1807419"/>
            <a:ext cx="3971924" cy="258275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nn-NO" sz="1800" dirty="0">
                <a:latin typeface="Courier New" pitchFamily="-96" charset="0"/>
              </a:rPr>
              <a:t>void set_val</a:t>
            </a:r>
          </a:p>
          <a:p>
            <a:pPr eaLnBrk="0" hangingPunct="0"/>
            <a:r>
              <a:rPr lang="nn-NO" sz="1800" dirty="0">
                <a:latin typeface="Courier New" pitchFamily="-96" charset="0"/>
              </a:rPr>
              <a:t>  (struct rec *r, int val)</a:t>
            </a:r>
          </a:p>
          <a:p>
            <a:pPr eaLnBrk="0" hangingPunct="0"/>
            <a:r>
              <a:rPr lang="nn-NO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nn-NO" sz="1800" dirty="0">
                <a:latin typeface="Courier New" pitchFamily="-96" charset="0"/>
              </a:rPr>
              <a:t>  while (r) {</a:t>
            </a:r>
          </a:p>
          <a:p>
            <a:pPr eaLnBrk="0" hangingPunct="0"/>
            <a:r>
              <a:rPr lang="nn-NO" sz="1800" dirty="0">
                <a:latin typeface="Courier New" pitchFamily="-96" charset="0"/>
              </a:rPr>
              <a:t>    int i = r-&gt;i;</a:t>
            </a:r>
          </a:p>
          <a:p>
            <a:pPr eaLnBrk="0" hangingPunct="0"/>
            <a:r>
              <a:rPr lang="nn-NO" sz="1800" dirty="0">
                <a:latin typeface="Courier New" pitchFamily="-96" charset="0"/>
              </a:rPr>
              <a:t>    r-&gt;a[i] = val;</a:t>
            </a:r>
          </a:p>
          <a:p>
            <a:pPr eaLnBrk="0" hangingPunct="0"/>
            <a:r>
              <a:rPr lang="nn-NO" sz="1800" dirty="0">
                <a:latin typeface="Courier New" pitchFamily="-96" charset="0"/>
              </a:rPr>
              <a:t>    r = r-&gt;</a:t>
            </a:r>
            <a:r>
              <a:rPr lang="nn-NO" sz="1800" dirty="0" err="1">
                <a:latin typeface="Courier New" pitchFamily="-96" charset="0"/>
              </a:rPr>
              <a:t>next</a:t>
            </a:r>
            <a:r>
              <a:rPr lang="nn-NO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nn-NO" sz="1800" dirty="0">
                <a:latin typeface="Courier New" pitchFamily="-96" charset="0"/>
              </a:rPr>
              <a:t>  }</a:t>
            </a:r>
          </a:p>
          <a:p>
            <a:pPr eaLnBrk="0" hangingPunct="0"/>
            <a:r>
              <a:rPr lang="nn-NO" sz="1800" dirty="0">
                <a:latin typeface="Courier New" pitchFamily="-96" charset="0"/>
              </a:rPr>
              <a:t>}</a:t>
            </a:r>
          </a:p>
        </p:txBody>
      </p:sp>
      <p:sp>
        <p:nvSpPr>
          <p:cNvPr id="121860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7226300" cy="573087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Following a Linked List</a:t>
            </a:r>
          </a:p>
        </p:txBody>
      </p:sp>
      <p:sp>
        <p:nvSpPr>
          <p:cNvPr id="12186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3044825" cy="709602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C Code</a:t>
            </a: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827886"/>
              </p:ext>
            </p:extLst>
          </p:nvPr>
        </p:nvGraphicFramePr>
        <p:xfrm>
          <a:off x="5043794" y="3512614"/>
          <a:ext cx="2895600" cy="11074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1308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rdi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rsi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val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5116087" y="332656"/>
            <a:ext cx="3296295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rec</a:t>
            </a:r>
            <a:r>
              <a:rPr lang="en-US" sz="1800" dirty="0">
                <a:latin typeface="Courier New" pitchFamily="-96" charset="0"/>
              </a:rPr>
              <a:t> 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a[4];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rec *next;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};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450943" y="1506560"/>
            <a:ext cx="4223157" cy="1992331"/>
            <a:chOff x="4450943" y="1049360"/>
            <a:chExt cx="4223157" cy="1992331"/>
          </a:xfrm>
        </p:grpSpPr>
        <p:sp>
          <p:nvSpPr>
            <p:cNvPr id="48" name="Line 17"/>
            <p:cNvSpPr>
              <a:spLocks noChangeShapeType="1"/>
            </p:cNvSpPr>
            <p:nvPr/>
          </p:nvSpPr>
          <p:spPr bwMode="auto">
            <a:xfrm flipV="1">
              <a:off x="5454489" y="2279691"/>
              <a:ext cx="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18"/>
            <p:cNvSpPr>
              <a:spLocks noChangeArrowheads="1"/>
            </p:cNvSpPr>
            <p:nvPr/>
          </p:nvSpPr>
          <p:spPr bwMode="auto">
            <a:xfrm>
              <a:off x="4616289" y="2660691"/>
              <a:ext cx="1524000" cy="3810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7" tIns="44450" rIns="90487" bIns="44450">
              <a:prstTxWarp prst="textNoShape">
                <a:avLst/>
              </a:prstTxWarp>
            </a:bodyPr>
            <a:lstStyle/>
            <a:p>
              <a:pPr marL="223838" indent="-223838" defTabSz="895350" eaLnBrk="0" hangingPunct="0">
                <a:spcBef>
                  <a:spcPct val="30000"/>
                </a:spcBef>
              </a:pPr>
              <a:r>
                <a:rPr lang="en-US">
                  <a:solidFill>
                    <a:schemeClr val="tx2"/>
                  </a:solidFill>
                  <a:latin typeface="Calibri" pitchFamily="-96" charset="0"/>
                </a:rPr>
                <a:t>Element </a:t>
              </a:r>
              <a:r>
                <a:rPr lang="en-US">
                  <a:latin typeface="Courier New" pitchFamily="-96" charset="0"/>
                </a:rPr>
                <a:t>i</a:t>
              </a:r>
              <a:endParaRPr lang="en-US">
                <a:solidFill>
                  <a:schemeClr val="tx2"/>
                </a:solidFill>
                <a:latin typeface="Calibri" pitchFamily="-96" charset="0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4450943" y="1049360"/>
              <a:ext cx="3979019" cy="1611991"/>
              <a:chOff x="4563315" y="1484784"/>
              <a:chExt cx="3979019" cy="1611991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4563315" y="1484784"/>
                <a:ext cx="3979019" cy="1611991"/>
                <a:chOff x="4283968" y="1024921"/>
                <a:chExt cx="3979019" cy="1611991"/>
              </a:xfrm>
            </p:grpSpPr>
            <p:sp>
              <p:nvSpPr>
                <p:cNvPr id="20" name="Line 16"/>
                <p:cNvSpPr>
                  <a:spLocks noChangeShapeType="1"/>
                </p:cNvSpPr>
                <p:nvPr/>
              </p:nvSpPr>
              <p:spPr bwMode="auto">
                <a:xfrm>
                  <a:off x="4436368" y="1405921"/>
                  <a:ext cx="0" cy="38100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Rectangle 17"/>
                <p:cNvSpPr>
                  <a:spLocks noChangeArrowheads="1"/>
                </p:cNvSpPr>
                <p:nvPr/>
              </p:nvSpPr>
              <p:spPr bwMode="auto">
                <a:xfrm>
                  <a:off x="4283968" y="1024921"/>
                  <a:ext cx="366713" cy="457200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r</a:t>
                  </a:r>
                </a:p>
              </p:txBody>
            </p:sp>
            <p:sp>
              <p:nvSpPr>
                <p:cNvPr id="22" name="Rectangle 10"/>
                <p:cNvSpPr>
                  <a:spLocks noChangeArrowheads="1"/>
                </p:cNvSpPr>
                <p:nvPr/>
              </p:nvSpPr>
              <p:spPr bwMode="auto">
                <a:xfrm>
                  <a:off x="6161106" y="1826627"/>
                  <a:ext cx="876300" cy="431800"/>
                </a:xfrm>
                <a:prstGeom prst="rect">
                  <a:avLst/>
                </a:prstGeom>
                <a:solidFill>
                  <a:srgbClr val="F1C7C7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2000" dirty="0" err="1">
                      <a:latin typeface="Courier New" pitchFamily="-96" charset="0"/>
                    </a:rPr>
                    <a:t>i</a:t>
                  </a:r>
                  <a:endParaRPr lang="en-US" sz="2000" dirty="0">
                    <a:latin typeface="Courier New" pitchFamily="-96" charset="0"/>
                  </a:endParaRPr>
                </a:p>
              </p:txBody>
            </p:sp>
            <p:sp>
              <p:nvSpPr>
                <p:cNvPr id="23" name="Rectangle 12"/>
                <p:cNvSpPr>
                  <a:spLocks noChangeArrowheads="1"/>
                </p:cNvSpPr>
                <p:nvPr/>
              </p:nvSpPr>
              <p:spPr bwMode="auto">
                <a:xfrm>
                  <a:off x="7037406" y="1826627"/>
                  <a:ext cx="869944" cy="431800"/>
                </a:xfrm>
                <a:prstGeom prst="rect">
                  <a:avLst/>
                </a:prstGeom>
                <a:solidFill>
                  <a:srgbClr val="D5F1CF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2000" dirty="0">
                      <a:latin typeface="Courier New" pitchFamily="-96" charset="0"/>
                    </a:rPr>
                    <a:t>next</a:t>
                  </a:r>
                </a:p>
              </p:txBody>
            </p:sp>
            <p:sp>
              <p:nvSpPr>
                <p:cNvPr id="24" name="Rectangle 13"/>
                <p:cNvSpPr>
                  <a:spLocks noChangeArrowheads="1"/>
                </p:cNvSpPr>
                <p:nvPr/>
              </p:nvSpPr>
              <p:spPr bwMode="auto">
                <a:xfrm>
                  <a:off x="4355976" y="2242552"/>
                  <a:ext cx="333375" cy="393700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0</a:t>
                  </a:r>
                </a:p>
              </p:txBody>
            </p:sp>
            <p:sp>
              <p:nvSpPr>
                <p:cNvPr id="25" name="Rectangle 14"/>
                <p:cNvSpPr>
                  <a:spLocks noChangeArrowheads="1"/>
                </p:cNvSpPr>
                <p:nvPr/>
              </p:nvSpPr>
              <p:spPr bwMode="auto">
                <a:xfrm>
                  <a:off x="5886488" y="2239367"/>
                  <a:ext cx="490568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16</a:t>
                  </a:r>
                </a:p>
              </p:txBody>
            </p:sp>
            <p:sp>
              <p:nvSpPr>
                <p:cNvPr id="26" name="Rectangle 15"/>
                <p:cNvSpPr>
                  <a:spLocks noChangeArrowheads="1"/>
                </p:cNvSpPr>
                <p:nvPr/>
              </p:nvSpPr>
              <p:spPr bwMode="auto">
                <a:xfrm>
                  <a:off x="6794518" y="2225089"/>
                  <a:ext cx="490568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24</a:t>
                  </a:r>
                </a:p>
              </p:txBody>
            </p:sp>
            <p:sp>
              <p:nvSpPr>
                <p:cNvPr id="27" name="Rectangle 16"/>
                <p:cNvSpPr>
                  <a:spLocks noChangeArrowheads="1"/>
                </p:cNvSpPr>
                <p:nvPr/>
              </p:nvSpPr>
              <p:spPr bwMode="auto">
                <a:xfrm>
                  <a:off x="7772419" y="2225089"/>
                  <a:ext cx="490568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32</a:t>
                  </a:r>
                </a:p>
              </p:txBody>
            </p:sp>
          </p:grpSp>
          <p:sp>
            <p:nvSpPr>
              <p:cNvPr id="33" name="Rectangle 11"/>
              <p:cNvSpPr>
                <a:spLocks noChangeArrowheads="1"/>
              </p:cNvSpPr>
              <p:nvPr/>
            </p:nvSpPr>
            <p:spPr bwMode="auto">
              <a:xfrm>
                <a:off x="4700975" y="2286490"/>
                <a:ext cx="1739478" cy="4318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 anchor="ctr"/>
              <a:lstStyle/>
              <a:p>
                <a:pPr eaLnBrk="0" hangingPunct="0">
                  <a:defRPr/>
                </a:pPr>
                <a:r>
                  <a:rPr lang="en-US" sz="2000">
                    <a:latin typeface="Courier New" pitchFamily="49" charset="0"/>
                    <a:ea typeface="+mn-ea"/>
                    <a:cs typeface="+mn-cs"/>
                  </a:rPr>
                  <a:t>a</a:t>
                </a:r>
              </a:p>
            </p:txBody>
          </p:sp>
        </p:grpSp>
        <p:sp>
          <p:nvSpPr>
            <p:cNvPr id="47" name="Freeform 16"/>
            <p:cNvSpPr>
              <a:spLocks/>
            </p:cNvSpPr>
            <p:nvPr/>
          </p:nvSpPr>
          <p:spPr bwMode="auto">
            <a:xfrm flipH="1">
              <a:off x="7683500" y="1506560"/>
              <a:ext cx="990600" cy="457200"/>
            </a:xfrm>
            <a:custGeom>
              <a:avLst/>
              <a:gdLst>
                <a:gd name="T0" fmla="*/ 624 w 624"/>
                <a:gd name="T1" fmla="*/ 288 h 288"/>
                <a:gd name="T2" fmla="*/ 576 w 624"/>
                <a:gd name="T3" fmla="*/ 0 h 288"/>
                <a:gd name="T4" fmla="*/ 96 w 624"/>
                <a:gd name="T5" fmla="*/ 0 h 288"/>
                <a:gd name="T6" fmla="*/ 0 w 624"/>
                <a:gd name="T7" fmla="*/ 144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4"/>
                <a:gd name="T13" fmla="*/ 0 h 288"/>
                <a:gd name="T14" fmla="*/ 624 w 624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4" h="288">
                  <a:moveTo>
                    <a:pt x="624" y="288"/>
                  </a:moveTo>
                  <a:lnTo>
                    <a:pt x="576" y="0"/>
                  </a:lnTo>
                  <a:lnTo>
                    <a:pt x="96" y="0"/>
                  </a:lnTo>
                  <a:lnTo>
                    <a:pt x="0" y="14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Calibri" pitchFamily="-96" charset="0"/>
              </a:endParaRPr>
            </a:p>
          </p:txBody>
        </p:sp>
      </p:grp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Structures &amp; Alignment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197679"/>
            <a:ext cx="7896225" cy="3602922"/>
          </a:xfrm>
          <a:ln/>
        </p:spPr>
        <p:txBody>
          <a:bodyPr/>
          <a:lstStyle/>
          <a:p>
            <a:r>
              <a:rPr lang="en-US" dirty="0"/>
              <a:t>Unaligned Data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Aligned Data</a:t>
            </a:r>
          </a:p>
          <a:p>
            <a:pPr marL="552450" lvl="1"/>
            <a:r>
              <a:rPr lang="en-US" dirty="0"/>
              <a:t>Primitive data type requires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K</a:t>
            </a:r>
            <a:r>
              <a:rPr lang="en-US" dirty="0"/>
              <a:t> bytes</a:t>
            </a:r>
          </a:p>
          <a:p>
            <a:pPr marL="552450" lvl="1"/>
            <a:r>
              <a:rPr lang="en-US" dirty="0"/>
              <a:t>Address must be multiple of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K</a:t>
            </a:r>
            <a:endParaRPr lang="en-US" dirty="0"/>
          </a:p>
        </p:txBody>
      </p:sp>
      <p:sp>
        <p:nvSpPr>
          <p:cNvPr id="6" name="Rectangle 7"/>
          <p:cNvSpPr>
            <a:spLocks/>
          </p:cNvSpPr>
          <p:nvPr/>
        </p:nvSpPr>
        <p:spPr bwMode="auto">
          <a:xfrm>
            <a:off x="633413" y="45720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7" name="Rectangle 8"/>
          <p:cNvSpPr>
            <a:spLocks/>
          </p:cNvSpPr>
          <p:nvPr/>
        </p:nvSpPr>
        <p:spPr bwMode="auto">
          <a:xfrm>
            <a:off x="1903413" y="45720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i[0]</a:t>
            </a:r>
          </a:p>
        </p:txBody>
      </p:sp>
      <p:sp>
        <p:nvSpPr>
          <p:cNvPr id="8" name="Rectangle 9"/>
          <p:cNvSpPr>
            <a:spLocks/>
          </p:cNvSpPr>
          <p:nvPr/>
        </p:nvSpPr>
        <p:spPr bwMode="auto">
          <a:xfrm>
            <a:off x="3173413" y="45720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i[1]</a:t>
            </a:r>
          </a:p>
        </p:txBody>
      </p:sp>
      <p:sp>
        <p:nvSpPr>
          <p:cNvPr id="9" name="Rectangle 10"/>
          <p:cNvSpPr>
            <a:spLocks/>
          </p:cNvSpPr>
          <p:nvPr/>
        </p:nvSpPr>
        <p:spPr bwMode="auto">
          <a:xfrm>
            <a:off x="5713413" y="4572000"/>
            <a:ext cx="254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</a:t>
            </a:r>
          </a:p>
        </p:txBody>
      </p:sp>
      <p:sp>
        <p:nvSpPr>
          <p:cNvPr id="10" name="Rectangle 11"/>
          <p:cNvSpPr>
            <a:spLocks/>
          </p:cNvSpPr>
          <p:nvPr/>
        </p:nvSpPr>
        <p:spPr bwMode="auto">
          <a:xfrm>
            <a:off x="950913" y="4572000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 bytes</a:t>
            </a:r>
          </a:p>
        </p:txBody>
      </p:sp>
      <p:sp>
        <p:nvSpPr>
          <p:cNvPr id="11" name="Rectangle 12"/>
          <p:cNvSpPr>
            <a:spLocks/>
          </p:cNvSpPr>
          <p:nvPr/>
        </p:nvSpPr>
        <p:spPr bwMode="auto">
          <a:xfrm>
            <a:off x="4443413" y="4572000"/>
            <a:ext cx="12700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4 bytes</a:t>
            </a:r>
          </a:p>
        </p:txBody>
      </p:sp>
      <p:sp>
        <p:nvSpPr>
          <p:cNvPr id="12" name="Rectangle 13"/>
          <p:cNvSpPr>
            <a:spLocks/>
          </p:cNvSpPr>
          <p:nvPr/>
        </p:nvSpPr>
        <p:spPr bwMode="auto">
          <a:xfrm>
            <a:off x="381000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p+0</a:t>
            </a:r>
          </a:p>
        </p:txBody>
      </p:sp>
      <p:sp>
        <p:nvSpPr>
          <p:cNvPr id="13" name="Rectangle 14"/>
          <p:cNvSpPr>
            <a:spLocks/>
          </p:cNvSpPr>
          <p:nvPr/>
        </p:nvSpPr>
        <p:spPr bwMode="auto">
          <a:xfrm>
            <a:off x="1652588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p+4</a:t>
            </a:r>
          </a:p>
        </p:txBody>
      </p:sp>
      <p:sp>
        <p:nvSpPr>
          <p:cNvPr id="14" name="Rectangle 15"/>
          <p:cNvSpPr>
            <a:spLocks/>
          </p:cNvSpPr>
          <p:nvPr/>
        </p:nvSpPr>
        <p:spPr bwMode="auto">
          <a:xfrm>
            <a:off x="2908300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p+8</a:t>
            </a:r>
          </a:p>
        </p:txBody>
      </p:sp>
      <p:sp>
        <p:nvSpPr>
          <p:cNvPr id="15" name="Rectangle 16"/>
          <p:cNvSpPr>
            <a:spLocks/>
          </p:cNvSpPr>
          <p:nvPr/>
        </p:nvSpPr>
        <p:spPr bwMode="auto">
          <a:xfrm>
            <a:off x="5387975" y="4965700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p+16</a:t>
            </a:r>
          </a:p>
        </p:txBody>
      </p:sp>
      <p:sp>
        <p:nvSpPr>
          <p:cNvPr id="16" name="Rectangle 17"/>
          <p:cNvSpPr>
            <a:spLocks/>
          </p:cNvSpPr>
          <p:nvPr/>
        </p:nvSpPr>
        <p:spPr bwMode="auto">
          <a:xfrm>
            <a:off x="7934325" y="4965700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p+24</a:t>
            </a:r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rot="10800000" flipH="1">
            <a:off x="1903413" y="5314950"/>
            <a:ext cx="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" name="Rectangle 19"/>
          <p:cNvSpPr>
            <a:spLocks/>
          </p:cNvSpPr>
          <p:nvPr/>
        </p:nvSpPr>
        <p:spPr bwMode="auto">
          <a:xfrm>
            <a:off x="1382713" y="5648325"/>
            <a:ext cx="20701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4</a:t>
            </a:r>
          </a:p>
        </p:txBody>
      </p:sp>
      <p:sp>
        <p:nvSpPr>
          <p:cNvPr id="19" name="Rectangle 20"/>
          <p:cNvSpPr>
            <a:spLocks/>
          </p:cNvSpPr>
          <p:nvPr/>
        </p:nvSpPr>
        <p:spPr bwMode="auto">
          <a:xfrm>
            <a:off x="4799013" y="5648325"/>
            <a:ext cx="19050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 rot="10800000" flipH="1">
            <a:off x="5713413" y="5314950"/>
            <a:ext cx="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" name="Rectangle 22"/>
          <p:cNvSpPr>
            <a:spLocks/>
          </p:cNvSpPr>
          <p:nvPr/>
        </p:nvSpPr>
        <p:spPr bwMode="auto">
          <a:xfrm>
            <a:off x="404813" y="6159500"/>
            <a:ext cx="15367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 rot="10800000" flipH="1">
            <a:off x="633413" y="5314950"/>
            <a:ext cx="0" cy="838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" name="Rectangle 24"/>
          <p:cNvSpPr>
            <a:spLocks/>
          </p:cNvSpPr>
          <p:nvPr/>
        </p:nvSpPr>
        <p:spPr bwMode="auto">
          <a:xfrm>
            <a:off x="6945313" y="6159500"/>
            <a:ext cx="15367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 rot="10800000" flipH="1">
            <a:off x="8253413" y="5314950"/>
            <a:ext cx="0" cy="838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" name="Rectangle 7"/>
          <p:cNvSpPr>
            <a:spLocks/>
          </p:cNvSpPr>
          <p:nvPr/>
        </p:nvSpPr>
        <p:spPr bwMode="auto">
          <a:xfrm>
            <a:off x="633413" y="17526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26" name="Rectangle 8"/>
          <p:cNvSpPr>
            <a:spLocks/>
          </p:cNvSpPr>
          <p:nvPr/>
        </p:nvSpPr>
        <p:spPr bwMode="auto">
          <a:xfrm>
            <a:off x="936625" y="17526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i[0]</a:t>
            </a:r>
          </a:p>
        </p:txBody>
      </p:sp>
      <p:sp>
        <p:nvSpPr>
          <p:cNvPr id="27" name="Rectangle 9"/>
          <p:cNvSpPr>
            <a:spLocks/>
          </p:cNvSpPr>
          <p:nvPr/>
        </p:nvSpPr>
        <p:spPr bwMode="auto">
          <a:xfrm>
            <a:off x="2206625" y="17526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[1]</a:t>
            </a:r>
          </a:p>
        </p:txBody>
      </p:sp>
      <p:sp>
        <p:nvSpPr>
          <p:cNvPr id="28" name="Rectangle 10"/>
          <p:cNvSpPr>
            <a:spLocks/>
          </p:cNvSpPr>
          <p:nvPr/>
        </p:nvSpPr>
        <p:spPr bwMode="auto">
          <a:xfrm>
            <a:off x="3449638" y="1752600"/>
            <a:ext cx="254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</a:t>
            </a:r>
          </a:p>
        </p:txBody>
      </p:sp>
      <p:sp>
        <p:nvSpPr>
          <p:cNvPr id="31" name="Rectangle 13"/>
          <p:cNvSpPr>
            <a:spLocks/>
          </p:cNvSpPr>
          <p:nvPr/>
        </p:nvSpPr>
        <p:spPr bwMode="auto">
          <a:xfrm>
            <a:off x="533400" y="2146300"/>
            <a:ext cx="214802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</a:t>
            </a:r>
          </a:p>
        </p:txBody>
      </p:sp>
      <p:sp>
        <p:nvSpPr>
          <p:cNvPr id="32" name="Rectangle 14"/>
          <p:cNvSpPr>
            <a:spLocks/>
          </p:cNvSpPr>
          <p:nvPr/>
        </p:nvSpPr>
        <p:spPr bwMode="auto">
          <a:xfrm>
            <a:off x="838200" y="21463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p+1</a:t>
            </a:r>
          </a:p>
        </p:txBody>
      </p:sp>
      <p:sp>
        <p:nvSpPr>
          <p:cNvPr id="33" name="Rectangle 15"/>
          <p:cNvSpPr>
            <a:spLocks/>
          </p:cNvSpPr>
          <p:nvPr/>
        </p:nvSpPr>
        <p:spPr bwMode="auto">
          <a:xfrm>
            <a:off x="1941512" y="21463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p+5</a:t>
            </a:r>
          </a:p>
        </p:txBody>
      </p:sp>
      <p:sp>
        <p:nvSpPr>
          <p:cNvPr id="34" name="Rectangle 16"/>
          <p:cNvSpPr>
            <a:spLocks/>
          </p:cNvSpPr>
          <p:nvPr/>
        </p:nvSpPr>
        <p:spPr bwMode="auto">
          <a:xfrm>
            <a:off x="3124200" y="21463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p+9</a:t>
            </a:r>
          </a:p>
        </p:txBody>
      </p:sp>
      <p:sp>
        <p:nvSpPr>
          <p:cNvPr id="35" name="Rectangle 17"/>
          <p:cNvSpPr>
            <a:spLocks/>
          </p:cNvSpPr>
          <p:nvPr/>
        </p:nvSpPr>
        <p:spPr bwMode="auto">
          <a:xfrm>
            <a:off x="5670550" y="2146300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p+17</a:t>
            </a:r>
          </a:p>
        </p:txBody>
      </p:sp>
      <p:sp>
        <p:nvSpPr>
          <p:cNvPr id="44" name="Rectangle 3"/>
          <p:cNvSpPr>
            <a:spLocks/>
          </p:cNvSpPr>
          <p:nvPr/>
        </p:nvSpPr>
        <p:spPr bwMode="auto">
          <a:xfrm>
            <a:off x="6642100" y="1355724"/>
            <a:ext cx="2222500" cy="1539875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 S1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int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[2];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v;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*p;</a:t>
            </a:r>
          </a:p>
        </p:txBody>
      </p:sp>
    </p:spTree>
    <p:extLst>
      <p:ext uri="{BB962C8B-B14F-4D97-AF65-F5344CB8AC3E}">
        <p14:creationId xmlns:p14="http://schemas.microsoft.com/office/powerpoint/2010/main" val="300329618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Alignment Principles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dirty="0"/>
              <a:t>Aligned Data</a:t>
            </a:r>
          </a:p>
          <a:p>
            <a:pPr marL="552450" lvl="1"/>
            <a:r>
              <a:rPr lang="en-US" dirty="0"/>
              <a:t>Primitive data type requires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K</a:t>
            </a:r>
            <a:r>
              <a:rPr lang="en-US" dirty="0"/>
              <a:t> bytes</a:t>
            </a:r>
          </a:p>
          <a:p>
            <a:pPr marL="552450" lvl="1"/>
            <a:r>
              <a:rPr lang="en-US" dirty="0"/>
              <a:t>Address must be </a:t>
            </a:r>
            <a:r>
              <a:rPr lang="en-US" b="1" i="1" dirty="0"/>
              <a:t>multiple of </a:t>
            </a:r>
            <a:r>
              <a:rPr lang="en-US" b="1" i="1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K</a:t>
            </a:r>
            <a:endParaRPr lang="en-US" b="1" i="1" dirty="0"/>
          </a:p>
          <a:p>
            <a:pPr marL="552450" lvl="1"/>
            <a:r>
              <a:rPr lang="en-US" dirty="0"/>
              <a:t>Required on some machines; advised on x86-64</a:t>
            </a:r>
          </a:p>
          <a:p>
            <a:r>
              <a:rPr lang="en-US" dirty="0"/>
              <a:t>Motivation for Aligning Data</a:t>
            </a:r>
          </a:p>
          <a:p>
            <a:pPr marL="552450" lvl="1"/>
            <a:r>
              <a:rPr lang="en-US" dirty="0"/>
              <a:t>Memory accessed by (aligned) chunks of 4 or 8 bytes (system dependent)</a:t>
            </a:r>
          </a:p>
          <a:p>
            <a:pPr marL="838200" lvl="2"/>
            <a:r>
              <a:rPr lang="en-US" dirty="0"/>
              <a:t>Inefficient to load or store datum that spans quad word boundaries</a:t>
            </a:r>
          </a:p>
          <a:p>
            <a:pPr marL="838200" lvl="2"/>
            <a:r>
              <a:rPr lang="en-US" dirty="0"/>
              <a:t>Virtual memory trickier when datum spans 2 pages</a:t>
            </a:r>
          </a:p>
          <a:p>
            <a:r>
              <a:rPr lang="en-US" dirty="0"/>
              <a:t>Compiler</a:t>
            </a:r>
          </a:p>
          <a:p>
            <a:pPr marL="552450" lvl="1"/>
            <a:r>
              <a:rPr lang="en-US" dirty="0"/>
              <a:t>Inserts gaps in structure to ensure correct alignment of fields</a:t>
            </a:r>
          </a:p>
        </p:txBody>
      </p:sp>
    </p:spTree>
    <p:extLst>
      <p:ext uri="{BB962C8B-B14F-4D97-AF65-F5344CB8AC3E}">
        <p14:creationId xmlns:p14="http://schemas.microsoft.com/office/powerpoint/2010/main" val="341368436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Specific Cases of Alignment (x86-64)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6875" y="1219200"/>
            <a:ext cx="7896225" cy="4972050"/>
          </a:xfrm>
          <a:ln/>
        </p:spPr>
        <p:txBody>
          <a:bodyPr/>
          <a:lstStyle/>
          <a:p>
            <a:r>
              <a:rPr lang="en-US" dirty="0"/>
              <a:t>1 byte: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char</a:t>
            </a:r>
            <a:r>
              <a:rPr lang="en-US" dirty="0"/>
              <a:t>, …</a:t>
            </a:r>
          </a:p>
          <a:p>
            <a:pPr marL="552450" lvl="1"/>
            <a:r>
              <a:rPr lang="en-US" dirty="0"/>
              <a:t>no restrictions on address</a:t>
            </a:r>
          </a:p>
          <a:p>
            <a:r>
              <a:rPr lang="en-US" dirty="0"/>
              <a:t>2 bytes: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short</a:t>
            </a:r>
            <a:r>
              <a:rPr lang="en-US" dirty="0"/>
              <a:t>, …</a:t>
            </a:r>
          </a:p>
          <a:p>
            <a:pPr marL="552450" lvl="1"/>
            <a:r>
              <a:rPr lang="en-US" dirty="0"/>
              <a:t>lowest 1 bit of address must be 0</a:t>
            </a:r>
            <a:r>
              <a:rPr lang="en-US" baseline="-6000" dirty="0"/>
              <a:t>2</a:t>
            </a:r>
            <a:endParaRPr lang="en-US" dirty="0"/>
          </a:p>
          <a:p>
            <a:r>
              <a:rPr lang="en-US" dirty="0"/>
              <a:t>4 bytes: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 dirty="0"/>
              <a:t>, …</a:t>
            </a:r>
          </a:p>
          <a:p>
            <a:pPr marL="552450" lvl="1"/>
            <a:r>
              <a:rPr lang="en-US" dirty="0"/>
              <a:t>lowest 2 bits of address must be 00</a:t>
            </a:r>
            <a:r>
              <a:rPr lang="en-US" baseline="-6000" dirty="0"/>
              <a:t>2</a:t>
            </a:r>
            <a:endParaRPr lang="en-US" dirty="0"/>
          </a:p>
          <a:p>
            <a:r>
              <a:rPr lang="en-US" dirty="0"/>
              <a:t>8 bytes: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, </a:t>
            </a:r>
            <a:r>
              <a:rPr lang="en-US" dirty="0">
                <a:latin typeface="Courier New"/>
                <a:cs typeface="Courier New"/>
              </a:rPr>
              <a:t>long,</a:t>
            </a:r>
            <a:r>
              <a:rPr lang="en-US" dirty="0"/>
              <a:t>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char *</a:t>
            </a:r>
            <a:r>
              <a:rPr lang="en-US" dirty="0"/>
              <a:t>, …</a:t>
            </a:r>
          </a:p>
          <a:p>
            <a:pPr marL="552450" lvl="1"/>
            <a:r>
              <a:rPr lang="en-US" dirty="0"/>
              <a:t>lowest 3 bits of address must be 000</a:t>
            </a:r>
            <a:r>
              <a:rPr lang="en-US" baseline="-6000" dirty="0"/>
              <a:t>2</a:t>
            </a:r>
            <a:endParaRPr lang="en-US" dirty="0"/>
          </a:p>
          <a:p>
            <a:r>
              <a:rPr lang="en-US" dirty="0"/>
              <a:t>16 bytes: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long double</a:t>
            </a:r>
            <a:r>
              <a:rPr lang="en-US" b="0" dirty="0">
                <a:latin typeface="Calibri"/>
                <a:cs typeface="Calibri"/>
                <a:sym typeface="Courier New Bold" charset="0"/>
              </a:rPr>
              <a:t> (GCC on Linux)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  <a:p>
            <a:pPr lvl="1"/>
            <a:r>
              <a:rPr lang="en-US" dirty="0"/>
              <a:t>lowest 4 bits of address must be 0000</a:t>
            </a:r>
            <a:r>
              <a:rPr lang="en-US" baseline="-6000" dirty="0"/>
              <a:t>2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638541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/>
          </p:cNvSpPr>
          <p:nvPr/>
        </p:nvSpPr>
        <p:spPr bwMode="auto">
          <a:xfrm>
            <a:off x="6642100" y="1355724"/>
            <a:ext cx="2222500" cy="1539875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 S1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int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[2];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v;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*p;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Satisfying Alignment with Structures</a:t>
            </a: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130300"/>
            <a:ext cx="8382000" cy="3187700"/>
          </a:xfrm>
          <a:ln/>
        </p:spPr>
        <p:txBody>
          <a:bodyPr/>
          <a:lstStyle/>
          <a:p>
            <a:r>
              <a:rPr lang="en-US" dirty="0"/>
              <a:t>Within structure:</a:t>
            </a:r>
          </a:p>
          <a:p>
            <a:pPr marL="552450" lvl="1"/>
            <a:r>
              <a:rPr lang="en-US" dirty="0"/>
              <a:t>Must satisfy each element’s alignment requirement</a:t>
            </a:r>
          </a:p>
          <a:p>
            <a:r>
              <a:rPr lang="en-US" dirty="0"/>
              <a:t>Overall structure placement</a:t>
            </a:r>
          </a:p>
          <a:p>
            <a:pPr marL="552450" lvl="1"/>
            <a:r>
              <a:rPr lang="en-US" dirty="0"/>
              <a:t>Each structure has alignment requirement 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K</a:t>
            </a:r>
            <a:endParaRPr lang="en-US" dirty="0"/>
          </a:p>
          <a:p>
            <a:pPr marL="838200" lvl="2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K</a:t>
            </a:r>
            <a:r>
              <a:rPr lang="en-US" dirty="0"/>
              <a:t> = Largest alignment of any element</a:t>
            </a:r>
          </a:p>
          <a:p>
            <a:pPr marL="552450" lvl="1"/>
            <a:r>
              <a:rPr lang="en-US" dirty="0"/>
              <a:t>Initial address &amp; structure length must be multiples of 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K</a:t>
            </a:r>
            <a:endParaRPr lang="en-US" dirty="0"/>
          </a:p>
          <a:p>
            <a:r>
              <a:rPr lang="en-US" dirty="0"/>
              <a:t>Example:</a:t>
            </a:r>
          </a:p>
          <a:p>
            <a:pPr marL="552450" lvl="1"/>
            <a:r>
              <a:rPr lang="en-US" dirty="0"/>
              <a:t>K = 8, due to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 element</a:t>
            </a:r>
          </a:p>
        </p:txBody>
      </p:sp>
      <p:sp>
        <p:nvSpPr>
          <p:cNvPr id="25607" name="Rectangle 7"/>
          <p:cNvSpPr>
            <a:spLocks/>
          </p:cNvSpPr>
          <p:nvPr/>
        </p:nvSpPr>
        <p:spPr bwMode="auto">
          <a:xfrm>
            <a:off x="633413" y="45720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25608" name="Rectangle 8"/>
          <p:cNvSpPr>
            <a:spLocks/>
          </p:cNvSpPr>
          <p:nvPr/>
        </p:nvSpPr>
        <p:spPr bwMode="auto">
          <a:xfrm>
            <a:off x="1903413" y="45720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i[0]</a:t>
            </a:r>
          </a:p>
        </p:txBody>
      </p:sp>
      <p:sp>
        <p:nvSpPr>
          <p:cNvPr id="25609" name="Rectangle 9"/>
          <p:cNvSpPr>
            <a:spLocks/>
          </p:cNvSpPr>
          <p:nvPr/>
        </p:nvSpPr>
        <p:spPr bwMode="auto">
          <a:xfrm>
            <a:off x="3173413" y="45720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i[1]</a:t>
            </a:r>
          </a:p>
        </p:txBody>
      </p:sp>
      <p:sp>
        <p:nvSpPr>
          <p:cNvPr id="25610" name="Rectangle 10"/>
          <p:cNvSpPr>
            <a:spLocks/>
          </p:cNvSpPr>
          <p:nvPr/>
        </p:nvSpPr>
        <p:spPr bwMode="auto">
          <a:xfrm>
            <a:off x="5713413" y="4572000"/>
            <a:ext cx="254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</a:t>
            </a:r>
          </a:p>
        </p:txBody>
      </p:sp>
      <p:sp>
        <p:nvSpPr>
          <p:cNvPr id="25611" name="Rectangle 11"/>
          <p:cNvSpPr>
            <a:spLocks/>
          </p:cNvSpPr>
          <p:nvPr/>
        </p:nvSpPr>
        <p:spPr bwMode="auto">
          <a:xfrm>
            <a:off x="950913" y="4572000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 bytes</a:t>
            </a:r>
          </a:p>
        </p:txBody>
      </p:sp>
      <p:sp>
        <p:nvSpPr>
          <p:cNvPr id="25612" name="Rectangle 12"/>
          <p:cNvSpPr>
            <a:spLocks/>
          </p:cNvSpPr>
          <p:nvPr/>
        </p:nvSpPr>
        <p:spPr bwMode="auto">
          <a:xfrm>
            <a:off x="4443413" y="4572000"/>
            <a:ext cx="12700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4 bytes</a:t>
            </a:r>
          </a:p>
        </p:txBody>
      </p:sp>
      <p:sp>
        <p:nvSpPr>
          <p:cNvPr id="25613" name="Rectangle 13"/>
          <p:cNvSpPr>
            <a:spLocks/>
          </p:cNvSpPr>
          <p:nvPr/>
        </p:nvSpPr>
        <p:spPr bwMode="auto">
          <a:xfrm>
            <a:off x="381000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p+0</a:t>
            </a:r>
          </a:p>
        </p:txBody>
      </p:sp>
      <p:sp>
        <p:nvSpPr>
          <p:cNvPr id="25614" name="Rectangle 14"/>
          <p:cNvSpPr>
            <a:spLocks/>
          </p:cNvSpPr>
          <p:nvPr/>
        </p:nvSpPr>
        <p:spPr bwMode="auto">
          <a:xfrm>
            <a:off x="1652588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p+4</a:t>
            </a:r>
          </a:p>
        </p:txBody>
      </p:sp>
      <p:sp>
        <p:nvSpPr>
          <p:cNvPr id="25615" name="Rectangle 15"/>
          <p:cNvSpPr>
            <a:spLocks/>
          </p:cNvSpPr>
          <p:nvPr/>
        </p:nvSpPr>
        <p:spPr bwMode="auto">
          <a:xfrm>
            <a:off x="2908300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p+8</a:t>
            </a:r>
          </a:p>
        </p:txBody>
      </p:sp>
      <p:sp>
        <p:nvSpPr>
          <p:cNvPr id="25616" name="Rectangle 16"/>
          <p:cNvSpPr>
            <a:spLocks/>
          </p:cNvSpPr>
          <p:nvPr/>
        </p:nvSpPr>
        <p:spPr bwMode="auto">
          <a:xfrm>
            <a:off x="5387975" y="4965700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p+16</a:t>
            </a:r>
          </a:p>
        </p:txBody>
      </p:sp>
      <p:sp>
        <p:nvSpPr>
          <p:cNvPr id="25617" name="Rectangle 17"/>
          <p:cNvSpPr>
            <a:spLocks/>
          </p:cNvSpPr>
          <p:nvPr/>
        </p:nvSpPr>
        <p:spPr bwMode="auto">
          <a:xfrm>
            <a:off x="7934325" y="4965700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p+24</a:t>
            </a:r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 rot="10800000" flipH="1">
            <a:off x="1903413" y="5314950"/>
            <a:ext cx="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19" name="Rectangle 19"/>
          <p:cNvSpPr>
            <a:spLocks/>
          </p:cNvSpPr>
          <p:nvPr/>
        </p:nvSpPr>
        <p:spPr bwMode="auto">
          <a:xfrm>
            <a:off x="1382713" y="5648325"/>
            <a:ext cx="20701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4</a:t>
            </a:r>
          </a:p>
        </p:txBody>
      </p:sp>
      <p:sp>
        <p:nvSpPr>
          <p:cNvPr id="25620" name="Rectangle 20"/>
          <p:cNvSpPr>
            <a:spLocks/>
          </p:cNvSpPr>
          <p:nvPr/>
        </p:nvSpPr>
        <p:spPr bwMode="auto">
          <a:xfrm>
            <a:off x="4799013" y="5648325"/>
            <a:ext cx="19050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5621" name="Line 21"/>
          <p:cNvSpPr>
            <a:spLocks noChangeShapeType="1"/>
          </p:cNvSpPr>
          <p:nvPr/>
        </p:nvSpPr>
        <p:spPr bwMode="auto">
          <a:xfrm rot="10800000" flipH="1">
            <a:off x="5713413" y="5314950"/>
            <a:ext cx="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22" name="Rectangle 22"/>
          <p:cNvSpPr>
            <a:spLocks/>
          </p:cNvSpPr>
          <p:nvPr/>
        </p:nvSpPr>
        <p:spPr bwMode="auto">
          <a:xfrm>
            <a:off x="404813" y="6159500"/>
            <a:ext cx="15367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5623" name="Line 23"/>
          <p:cNvSpPr>
            <a:spLocks noChangeShapeType="1"/>
          </p:cNvSpPr>
          <p:nvPr/>
        </p:nvSpPr>
        <p:spPr bwMode="auto">
          <a:xfrm rot="10800000" flipH="1">
            <a:off x="633413" y="5314950"/>
            <a:ext cx="0" cy="838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24" name="Rectangle 24"/>
          <p:cNvSpPr>
            <a:spLocks/>
          </p:cNvSpPr>
          <p:nvPr/>
        </p:nvSpPr>
        <p:spPr bwMode="auto">
          <a:xfrm>
            <a:off x="6945313" y="6159500"/>
            <a:ext cx="15367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5625" name="Line 25"/>
          <p:cNvSpPr>
            <a:spLocks noChangeShapeType="1"/>
          </p:cNvSpPr>
          <p:nvPr/>
        </p:nvSpPr>
        <p:spPr bwMode="auto">
          <a:xfrm rot="10800000" flipH="1">
            <a:off x="8253413" y="5314950"/>
            <a:ext cx="0" cy="838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7212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/>
          </p:cNvSpPr>
          <p:nvPr/>
        </p:nvSpPr>
        <p:spPr bwMode="auto">
          <a:xfrm>
            <a:off x="6642100" y="1355724"/>
            <a:ext cx="2222500" cy="1785244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 S1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int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[2];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v;</a:t>
            </a:r>
          </a:p>
          <a:p>
            <a:pPr algn="l"/>
            <a:r>
              <a:rPr lang="en-US" sz="1800" b="1" dirty="0"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int x;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*p;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Satisfying Alignment with Structures</a:t>
            </a: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79400" y="1140205"/>
            <a:ext cx="7143328" cy="3187700"/>
          </a:xfrm>
          <a:ln/>
        </p:spPr>
        <p:txBody>
          <a:bodyPr/>
          <a:lstStyle/>
          <a:p>
            <a:r>
              <a:rPr lang="en-US" dirty="0"/>
              <a:t>Within structure:</a:t>
            </a:r>
          </a:p>
          <a:p>
            <a:pPr marL="552450" lvl="1"/>
            <a:r>
              <a:rPr lang="en-US" dirty="0"/>
              <a:t>Must satisfy each element’s alignment requirement</a:t>
            </a:r>
          </a:p>
          <a:p>
            <a:r>
              <a:rPr lang="en-US" dirty="0"/>
              <a:t>Overall structure placement</a:t>
            </a:r>
          </a:p>
          <a:p>
            <a:pPr marL="552450" lvl="1"/>
            <a:r>
              <a:rPr lang="en-US" dirty="0"/>
              <a:t>Each structure has alignment requirement 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K</a:t>
            </a:r>
            <a:endParaRPr lang="en-US" dirty="0"/>
          </a:p>
          <a:p>
            <a:pPr marL="838200" lvl="2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K</a:t>
            </a:r>
            <a:r>
              <a:rPr lang="en-US" dirty="0"/>
              <a:t> = Largest alignment of any element</a:t>
            </a:r>
          </a:p>
          <a:p>
            <a:pPr marL="552450" lvl="1"/>
            <a:r>
              <a:rPr lang="en-US" dirty="0"/>
              <a:t>Initial address &amp; structure length must be multiples of 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K</a:t>
            </a:r>
            <a:endParaRPr lang="en-US" dirty="0"/>
          </a:p>
          <a:p>
            <a:r>
              <a:rPr lang="en-US" dirty="0"/>
              <a:t>Example:</a:t>
            </a:r>
          </a:p>
          <a:p>
            <a:pPr marL="552450" lvl="1"/>
            <a:r>
              <a:rPr lang="en-US" dirty="0"/>
              <a:t>K = 8, due to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 element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4729983-773B-FB73-232B-00E10E9F580B}"/>
              </a:ext>
            </a:extLst>
          </p:cNvPr>
          <p:cNvGrpSpPr/>
          <p:nvPr/>
        </p:nvGrpSpPr>
        <p:grpSpPr>
          <a:xfrm>
            <a:off x="9393" y="4471084"/>
            <a:ext cx="8995264" cy="1706407"/>
            <a:chOff x="-1373039" y="4495004"/>
            <a:chExt cx="10779150" cy="1943102"/>
          </a:xfrm>
        </p:grpSpPr>
        <p:sp>
          <p:nvSpPr>
            <p:cNvPr id="25607" name="Rectangle 7"/>
            <p:cNvSpPr>
              <a:spLocks/>
            </p:cNvSpPr>
            <p:nvPr/>
          </p:nvSpPr>
          <p:spPr bwMode="auto">
            <a:xfrm>
              <a:off x="-1120626" y="4495006"/>
              <a:ext cx="317500" cy="381000"/>
            </a:xfrm>
            <a:prstGeom prst="rect">
              <a:avLst/>
            </a:prstGeom>
            <a:solidFill>
              <a:srgbClr val="F6F5BD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c</a:t>
              </a:r>
            </a:p>
          </p:txBody>
        </p:sp>
        <p:sp>
          <p:nvSpPr>
            <p:cNvPr id="25608" name="Rectangle 8"/>
            <p:cNvSpPr>
              <a:spLocks/>
            </p:cNvSpPr>
            <p:nvPr/>
          </p:nvSpPr>
          <p:spPr bwMode="auto">
            <a:xfrm>
              <a:off x="149374" y="4495006"/>
              <a:ext cx="1270000" cy="381000"/>
            </a:xfrm>
            <a:prstGeom prst="rect">
              <a:avLst/>
            </a:prstGeom>
            <a:solidFill>
              <a:srgbClr val="D5F1C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200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i[0]</a:t>
              </a:r>
            </a:p>
          </p:txBody>
        </p:sp>
        <p:sp>
          <p:nvSpPr>
            <p:cNvPr id="25609" name="Rectangle 9"/>
            <p:cNvSpPr>
              <a:spLocks/>
            </p:cNvSpPr>
            <p:nvPr/>
          </p:nvSpPr>
          <p:spPr bwMode="auto">
            <a:xfrm>
              <a:off x="1419374" y="4495006"/>
              <a:ext cx="1270000" cy="381000"/>
            </a:xfrm>
            <a:prstGeom prst="rect">
              <a:avLst/>
            </a:prstGeom>
            <a:solidFill>
              <a:srgbClr val="D5F1C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200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i[1]</a:t>
              </a:r>
            </a:p>
          </p:txBody>
        </p:sp>
        <p:sp>
          <p:nvSpPr>
            <p:cNvPr id="25610" name="Rectangle 10"/>
            <p:cNvSpPr>
              <a:spLocks/>
            </p:cNvSpPr>
            <p:nvPr/>
          </p:nvSpPr>
          <p:spPr bwMode="auto">
            <a:xfrm>
              <a:off x="3959374" y="4495006"/>
              <a:ext cx="2540000" cy="381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v</a:t>
              </a:r>
            </a:p>
          </p:txBody>
        </p:sp>
        <p:sp>
          <p:nvSpPr>
            <p:cNvPr id="25611" name="Rectangle 11"/>
            <p:cNvSpPr>
              <a:spLocks/>
            </p:cNvSpPr>
            <p:nvPr/>
          </p:nvSpPr>
          <p:spPr bwMode="auto">
            <a:xfrm>
              <a:off x="-803126" y="4495006"/>
              <a:ext cx="952500" cy="381000"/>
            </a:xfrm>
            <a:prstGeom prst="rect">
              <a:avLst/>
            </a:prstGeom>
            <a:solidFill>
              <a:srgbClr val="B2B2B2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600" dirty="0">
                  <a:solidFill>
                    <a:srgbClr val="FFFFFF"/>
                  </a:solidFill>
                  <a:latin typeface="Calibri Bold Italic" charset="0"/>
                  <a:ea typeface="Calibri Bold Italic" charset="0"/>
                  <a:cs typeface="Calibri Bold Italic" charset="0"/>
                  <a:sym typeface="Calibri Bold Italic" charset="0"/>
                </a:rPr>
                <a:t>3 bytes</a:t>
              </a:r>
            </a:p>
          </p:txBody>
        </p:sp>
        <p:sp>
          <p:nvSpPr>
            <p:cNvPr id="25612" name="Rectangle 12"/>
            <p:cNvSpPr>
              <a:spLocks/>
            </p:cNvSpPr>
            <p:nvPr/>
          </p:nvSpPr>
          <p:spPr bwMode="auto">
            <a:xfrm>
              <a:off x="2689374" y="4495006"/>
              <a:ext cx="1270000" cy="381000"/>
            </a:xfrm>
            <a:prstGeom prst="rect">
              <a:avLst/>
            </a:prstGeom>
            <a:solidFill>
              <a:srgbClr val="B2B2B2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600" dirty="0">
                  <a:solidFill>
                    <a:srgbClr val="FFFFFF"/>
                  </a:solidFill>
                  <a:latin typeface="Calibri Bold Italic" charset="0"/>
                  <a:ea typeface="Calibri Bold Italic" charset="0"/>
                  <a:cs typeface="Calibri Bold Italic" charset="0"/>
                  <a:sym typeface="Calibri Bold Italic" charset="0"/>
                </a:rPr>
                <a:t>4 bytes</a:t>
              </a:r>
            </a:p>
          </p:txBody>
        </p:sp>
        <p:sp>
          <p:nvSpPr>
            <p:cNvPr id="25613" name="Rectangle 13"/>
            <p:cNvSpPr>
              <a:spLocks/>
            </p:cNvSpPr>
            <p:nvPr/>
          </p:nvSpPr>
          <p:spPr bwMode="auto">
            <a:xfrm>
              <a:off x="-1373039" y="4888706"/>
              <a:ext cx="609320" cy="40303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square" lIns="38100" tIns="38100" rIns="38100" bIns="38100">
              <a:spAutoFit/>
            </a:bodyPr>
            <a:lstStyle/>
            <a:p>
              <a:r>
                <a:rPr lang="en-US" sz="18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p+0</a:t>
              </a:r>
            </a:p>
          </p:txBody>
        </p:sp>
        <p:sp>
          <p:nvSpPr>
            <p:cNvPr id="25614" name="Rectangle 14"/>
            <p:cNvSpPr>
              <a:spLocks/>
            </p:cNvSpPr>
            <p:nvPr/>
          </p:nvSpPr>
          <p:spPr bwMode="auto">
            <a:xfrm>
              <a:off x="-101451" y="4888706"/>
              <a:ext cx="609320" cy="40303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square" lIns="38100" tIns="38100" rIns="38100" bIns="38100">
              <a:spAutoFit/>
            </a:bodyPr>
            <a:lstStyle/>
            <a:p>
              <a:r>
                <a:rPr lang="en-US" sz="18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p+4</a:t>
              </a:r>
            </a:p>
          </p:txBody>
        </p:sp>
        <p:sp>
          <p:nvSpPr>
            <p:cNvPr id="25615" name="Rectangle 15"/>
            <p:cNvSpPr>
              <a:spLocks/>
            </p:cNvSpPr>
            <p:nvPr/>
          </p:nvSpPr>
          <p:spPr bwMode="auto">
            <a:xfrm>
              <a:off x="1154261" y="4888706"/>
              <a:ext cx="661707" cy="40303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square" lIns="38100" tIns="38100" rIns="38100" bIns="38100">
              <a:spAutoFit/>
            </a:bodyPr>
            <a:lstStyle/>
            <a:p>
              <a:r>
                <a:rPr lang="en-US" sz="18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p+8</a:t>
              </a:r>
            </a:p>
          </p:txBody>
        </p:sp>
        <p:sp>
          <p:nvSpPr>
            <p:cNvPr id="25616" name="Rectangle 16"/>
            <p:cNvSpPr>
              <a:spLocks/>
            </p:cNvSpPr>
            <p:nvPr/>
          </p:nvSpPr>
          <p:spPr bwMode="auto">
            <a:xfrm>
              <a:off x="3633935" y="4888706"/>
              <a:ext cx="879758" cy="40303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square" lIns="38100" tIns="38100" rIns="38100" bIns="38100">
              <a:spAutoFit/>
            </a:bodyPr>
            <a:lstStyle/>
            <a:p>
              <a:r>
                <a:rPr lang="en-US" sz="18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p+16</a:t>
              </a:r>
            </a:p>
          </p:txBody>
        </p:sp>
        <p:sp>
          <p:nvSpPr>
            <p:cNvPr id="25617" name="Rectangle 17"/>
            <p:cNvSpPr>
              <a:spLocks/>
            </p:cNvSpPr>
            <p:nvPr/>
          </p:nvSpPr>
          <p:spPr bwMode="auto">
            <a:xfrm>
              <a:off x="6180285" y="4888706"/>
              <a:ext cx="854226" cy="40303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square" lIns="38100" tIns="38100" rIns="38100" bIns="38100">
              <a:spAutoFit/>
            </a:bodyPr>
            <a:lstStyle/>
            <a:p>
              <a:r>
                <a:rPr lang="en-US" sz="18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p+24</a:t>
              </a:r>
            </a:p>
          </p:txBody>
        </p:sp>
        <p:sp>
          <p:nvSpPr>
            <p:cNvPr id="25618" name="Line 18"/>
            <p:cNvSpPr>
              <a:spLocks noChangeShapeType="1"/>
            </p:cNvSpPr>
            <p:nvPr/>
          </p:nvSpPr>
          <p:spPr bwMode="auto">
            <a:xfrm rot="10800000" flipH="1">
              <a:off x="149374" y="5237956"/>
              <a:ext cx="0" cy="38100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5619" name="Rectangle 19"/>
            <p:cNvSpPr>
              <a:spLocks/>
            </p:cNvSpPr>
            <p:nvPr/>
          </p:nvSpPr>
          <p:spPr bwMode="auto">
            <a:xfrm>
              <a:off x="-371326" y="5571331"/>
              <a:ext cx="2070100" cy="3556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marL="185738" indent="-185738">
                <a:spcBef>
                  <a:spcPts val="638"/>
                </a:spcBef>
              </a:pPr>
              <a:r>
                <a:rPr lang="en-US" sz="1800">
                  <a:solidFill>
                    <a:schemeClr val="tx1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Multiple of 4</a:t>
              </a:r>
            </a:p>
          </p:txBody>
        </p:sp>
        <p:sp>
          <p:nvSpPr>
            <p:cNvPr id="25620" name="Rectangle 20"/>
            <p:cNvSpPr>
              <a:spLocks/>
            </p:cNvSpPr>
            <p:nvPr/>
          </p:nvSpPr>
          <p:spPr bwMode="auto">
            <a:xfrm>
              <a:off x="3044974" y="5571331"/>
              <a:ext cx="1905000" cy="3556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marL="185738" indent="-185738">
                <a:spcBef>
                  <a:spcPts val="638"/>
                </a:spcBef>
              </a:pPr>
              <a:r>
                <a:rPr lang="en-US" sz="1800" dirty="0">
                  <a:solidFill>
                    <a:schemeClr val="tx1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Multiple of 8</a:t>
              </a:r>
            </a:p>
          </p:txBody>
        </p:sp>
        <p:sp>
          <p:nvSpPr>
            <p:cNvPr id="25621" name="Line 21"/>
            <p:cNvSpPr>
              <a:spLocks noChangeShapeType="1"/>
            </p:cNvSpPr>
            <p:nvPr/>
          </p:nvSpPr>
          <p:spPr bwMode="auto">
            <a:xfrm rot="10800000" flipH="1">
              <a:off x="3959374" y="5237956"/>
              <a:ext cx="0" cy="38100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5622" name="Rectangle 22"/>
            <p:cNvSpPr>
              <a:spLocks/>
            </p:cNvSpPr>
            <p:nvPr/>
          </p:nvSpPr>
          <p:spPr bwMode="auto">
            <a:xfrm>
              <a:off x="-1349226" y="6082506"/>
              <a:ext cx="1646935" cy="3556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marL="185738" indent="-185738">
                <a:spcBef>
                  <a:spcPts val="638"/>
                </a:spcBef>
              </a:pPr>
              <a:r>
                <a:rPr lang="en-US" sz="1800" dirty="0">
                  <a:solidFill>
                    <a:schemeClr val="tx1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Multiple of 8</a:t>
              </a:r>
            </a:p>
          </p:txBody>
        </p:sp>
        <p:sp>
          <p:nvSpPr>
            <p:cNvPr id="25623" name="Line 23"/>
            <p:cNvSpPr>
              <a:spLocks noChangeShapeType="1"/>
            </p:cNvSpPr>
            <p:nvPr/>
          </p:nvSpPr>
          <p:spPr bwMode="auto">
            <a:xfrm rot="10800000" flipH="1">
              <a:off x="-1120626" y="5237956"/>
              <a:ext cx="0" cy="83820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5624" name="Rectangle 24"/>
            <p:cNvSpPr>
              <a:spLocks/>
            </p:cNvSpPr>
            <p:nvPr/>
          </p:nvSpPr>
          <p:spPr bwMode="auto">
            <a:xfrm>
              <a:off x="5191274" y="6082506"/>
              <a:ext cx="1646931" cy="3556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marL="185738" indent="-185738">
                <a:spcBef>
                  <a:spcPts val="638"/>
                </a:spcBef>
              </a:pPr>
              <a:r>
                <a:rPr lang="en-US" sz="1800" dirty="0">
                  <a:solidFill>
                    <a:schemeClr val="tx1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Multiple of 8</a:t>
              </a:r>
            </a:p>
          </p:txBody>
        </p:sp>
        <p:sp>
          <p:nvSpPr>
            <p:cNvPr id="25625" name="Line 25"/>
            <p:cNvSpPr>
              <a:spLocks noChangeShapeType="1"/>
            </p:cNvSpPr>
            <p:nvPr/>
          </p:nvSpPr>
          <p:spPr bwMode="auto">
            <a:xfrm rot="10800000" flipH="1">
              <a:off x="6499374" y="5237956"/>
              <a:ext cx="0" cy="83820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" name="Rectangle 10">
              <a:extLst>
                <a:ext uri="{FF2B5EF4-FFF2-40B4-BE49-F238E27FC236}">
                  <a16:creationId xmlns:a16="http://schemas.microsoft.com/office/drawing/2014/main" id="{759DEBB7-4F33-F141-B42A-388352185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3143" y="4495004"/>
              <a:ext cx="1451484" cy="381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latin typeface="Courier New" pitchFamily="49" charset="0"/>
                  <a:cs typeface="Courier New" pitchFamily="49" charset="0"/>
                  <a:sym typeface="Courier New Bold" charset="0"/>
                </a:rPr>
                <a:t>x</a:t>
              </a:r>
              <a:endPara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endParaRPr>
            </a:p>
          </p:txBody>
        </p:sp>
        <p:sp>
          <p:nvSpPr>
            <p:cNvPr id="25" name="Rectangle 10">
              <a:extLst>
                <a:ext uri="{FF2B5EF4-FFF2-40B4-BE49-F238E27FC236}">
                  <a16:creationId xmlns:a16="http://schemas.microsoft.com/office/drawing/2014/main" id="{8AA7A0CB-B997-CF4F-BBD3-80EF7A99B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4627" y="4495004"/>
              <a:ext cx="1451484" cy="381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ourier New Bold" charset="0"/>
                </a:rPr>
                <a:t>4 bytes</a:t>
              </a:r>
            </a:p>
          </p:txBody>
        </p:sp>
      </p:grpSp>
      <p:sp>
        <p:nvSpPr>
          <p:cNvPr id="3" name="Rectangle 17">
            <a:extLst>
              <a:ext uri="{FF2B5EF4-FFF2-40B4-BE49-F238E27FC236}">
                <a16:creationId xmlns:a16="http://schemas.microsoft.com/office/drawing/2014/main" id="{85EA0322-7DA5-DDD3-5B6C-6DE46EC92BEB}"/>
              </a:ext>
            </a:extLst>
          </p:cNvPr>
          <p:cNvSpPr>
            <a:spLocks/>
          </p:cNvSpPr>
          <p:nvPr/>
        </p:nvSpPr>
        <p:spPr bwMode="auto">
          <a:xfrm>
            <a:off x="8518787" y="4769592"/>
            <a:ext cx="71285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</a:t>
            </a:r>
            <a:r>
              <a:rPr lang="en-US" sz="1800" dirty="0">
                <a:latin typeface="Courier New" pitchFamily="49" charset="0"/>
                <a:cs typeface="Courier New" pitchFamily="49" charset="0"/>
                <a:sym typeface="Courier New Bold" charset="0"/>
              </a:rPr>
              <a:t>32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4" name="Rectangle 24">
            <a:extLst>
              <a:ext uri="{FF2B5EF4-FFF2-40B4-BE49-F238E27FC236}">
                <a16:creationId xmlns:a16="http://schemas.microsoft.com/office/drawing/2014/main" id="{A03C8A41-23DF-67EE-6F46-12D94A60741E}"/>
              </a:ext>
            </a:extLst>
          </p:cNvPr>
          <p:cNvSpPr>
            <a:spLocks/>
          </p:cNvSpPr>
          <p:nvPr/>
        </p:nvSpPr>
        <p:spPr bwMode="auto">
          <a:xfrm>
            <a:off x="7670584" y="5491583"/>
            <a:ext cx="1374374" cy="31228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5" name="Line 25">
            <a:extLst>
              <a:ext uri="{FF2B5EF4-FFF2-40B4-BE49-F238E27FC236}">
                <a16:creationId xmlns:a16="http://schemas.microsoft.com/office/drawing/2014/main" id="{AD2BF3C7-177A-E6AF-0D23-5DB27CF46075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8785068" y="5076299"/>
            <a:ext cx="1" cy="381825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65673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5943600" cy="573088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Array Allocation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838200"/>
            <a:ext cx="8307387" cy="1616075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Basic Principle</a:t>
            </a:r>
          </a:p>
          <a:p>
            <a:pPr lvl="1">
              <a:buFont typeface="Wingdings" pitchFamily="-96" charset="2"/>
              <a:buNone/>
            </a:pPr>
            <a:r>
              <a:rPr lang="en-US" i="1" dirty="0">
                <a:latin typeface="Calibri" pitchFamily="-96" charset="0"/>
              </a:rPr>
              <a:t>T</a:t>
            </a:r>
            <a:r>
              <a:rPr lang="en-US" b="1" dirty="0">
                <a:latin typeface="Calibri" pitchFamily="-96" charset="0"/>
              </a:rPr>
              <a:t>  </a:t>
            </a:r>
            <a:r>
              <a:rPr lang="en-US" b="1" dirty="0">
                <a:latin typeface="Courier New" pitchFamily="-96" charset="0"/>
              </a:rPr>
              <a:t>A[</a:t>
            </a:r>
            <a:r>
              <a:rPr lang="en-US" i="1" dirty="0">
                <a:latin typeface="Calibri" pitchFamily="-96" charset="0"/>
              </a:rPr>
              <a:t>L</a:t>
            </a:r>
            <a:r>
              <a:rPr lang="en-US" b="1" dirty="0">
                <a:latin typeface="Courier New" pitchFamily="-96" charset="0"/>
              </a:rPr>
              <a:t>];</a:t>
            </a:r>
            <a:endParaRPr lang="en-US" b="1" dirty="0">
              <a:latin typeface="Calibri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Array of data type </a:t>
            </a: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alibri" pitchFamily="-96" charset="0"/>
              </a:rPr>
              <a:t> and length </a:t>
            </a:r>
            <a:r>
              <a:rPr lang="en-US" i="1" dirty="0">
                <a:latin typeface="Calibri" pitchFamily="-96" charset="0"/>
              </a:rPr>
              <a:t>L</a:t>
            </a:r>
            <a:endParaRPr lang="en-US" dirty="0">
              <a:latin typeface="Calibri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Contiguously allocated region of </a:t>
            </a:r>
            <a:r>
              <a:rPr lang="en-US" i="1" dirty="0">
                <a:latin typeface="Calibri" pitchFamily="-96" charset="0"/>
              </a:rPr>
              <a:t>L</a:t>
            </a:r>
            <a:r>
              <a:rPr lang="en-US" dirty="0">
                <a:latin typeface="Calibri" pitchFamily="-96" charset="0"/>
              </a:rPr>
              <a:t> * </a:t>
            </a:r>
            <a:r>
              <a:rPr lang="en-US" b="1" dirty="0" err="1">
                <a:latin typeface="Courier New" pitchFamily="-96" charset="0"/>
              </a:rPr>
              <a:t>sizeof</a:t>
            </a:r>
            <a:r>
              <a:rPr lang="en-US" dirty="0">
                <a:latin typeface="Courier New" pitchFamily="-96" charset="0"/>
              </a:rPr>
              <a:t>(</a:t>
            </a: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ourier New" pitchFamily="-96" charset="0"/>
              </a:rPr>
              <a:t>)</a:t>
            </a:r>
            <a:r>
              <a:rPr lang="en-US" dirty="0">
                <a:latin typeface="Calibri" pitchFamily="-96" charset="0"/>
              </a:rPr>
              <a:t> bytes in memory</a:t>
            </a:r>
          </a:p>
        </p:txBody>
      </p:sp>
      <p:sp>
        <p:nvSpPr>
          <p:cNvPr id="301061" name="Text Box 5"/>
          <p:cNvSpPr txBox="1">
            <a:spLocks noChangeArrowheads="1"/>
          </p:cNvSpPr>
          <p:nvPr/>
        </p:nvSpPr>
        <p:spPr bwMode="auto">
          <a:xfrm>
            <a:off x="28575" y="2617788"/>
            <a:ext cx="213518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>
                <a:latin typeface="Courier New" pitchFamily="-96" charset="0"/>
              </a:rPr>
              <a:t>char string[12];</a:t>
            </a:r>
          </a:p>
        </p:txBody>
      </p:sp>
      <p:grpSp>
        <p:nvGrpSpPr>
          <p:cNvPr id="99" name="Group 98"/>
          <p:cNvGrpSpPr>
            <a:grpSpLocks/>
          </p:cNvGrpSpPr>
          <p:nvPr/>
        </p:nvGrpSpPr>
        <p:grpSpPr bwMode="auto">
          <a:xfrm>
            <a:off x="2057400" y="2667000"/>
            <a:ext cx="3505200" cy="731838"/>
            <a:chOff x="2514600" y="2667000"/>
            <a:chExt cx="3505200" cy="732254"/>
          </a:xfrm>
        </p:grpSpPr>
        <p:grpSp>
          <p:nvGrpSpPr>
            <p:cNvPr id="56388" name="Group 7"/>
            <p:cNvGrpSpPr>
              <a:grpSpLocks/>
            </p:cNvGrpSpPr>
            <p:nvPr/>
          </p:nvGrpSpPr>
          <p:grpSpPr bwMode="auto">
            <a:xfrm>
              <a:off x="2743200" y="2667000"/>
              <a:ext cx="2743200" cy="228600"/>
              <a:chOff x="1008" y="1776"/>
              <a:chExt cx="1728" cy="144"/>
            </a:xfrm>
          </p:grpSpPr>
          <p:sp>
            <p:nvSpPr>
              <p:cNvPr id="301064" name="Rectangle 8"/>
              <p:cNvSpPr>
                <a:spLocks noChangeArrowheads="1"/>
              </p:cNvSpPr>
              <p:nvPr/>
            </p:nvSpPr>
            <p:spPr bwMode="auto">
              <a:xfrm>
                <a:off x="1008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65" name="Rectangle 9"/>
              <p:cNvSpPr>
                <a:spLocks noChangeArrowheads="1"/>
              </p:cNvSpPr>
              <p:nvPr/>
            </p:nvSpPr>
            <p:spPr bwMode="auto">
              <a:xfrm>
                <a:off x="1152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66" name="Rectangle 10"/>
              <p:cNvSpPr>
                <a:spLocks noChangeArrowheads="1"/>
              </p:cNvSpPr>
              <p:nvPr/>
            </p:nvSpPr>
            <p:spPr bwMode="auto">
              <a:xfrm>
                <a:off x="1296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67" name="Rectangle 11"/>
              <p:cNvSpPr>
                <a:spLocks noChangeArrowheads="1"/>
              </p:cNvSpPr>
              <p:nvPr/>
            </p:nvSpPr>
            <p:spPr bwMode="auto">
              <a:xfrm>
                <a:off x="1440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68" name="Rectangle 12"/>
              <p:cNvSpPr>
                <a:spLocks noChangeArrowheads="1"/>
              </p:cNvSpPr>
              <p:nvPr/>
            </p:nvSpPr>
            <p:spPr bwMode="auto">
              <a:xfrm>
                <a:off x="1584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69" name="Rectangle 13"/>
              <p:cNvSpPr>
                <a:spLocks noChangeArrowheads="1"/>
              </p:cNvSpPr>
              <p:nvPr/>
            </p:nvSpPr>
            <p:spPr bwMode="auto">
              <a:xfrm>
                <a:off x="1728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0" name="Rectangle 14"/>
              <p:cNvSpPr>
                <a:spLocks noChangeArrowheads="1"/>
              </p:cNvSpPr>
              <p:nvPr/>
            </p:nvSpPr>
            <p:spPr bwMode="auto">
              <a:xfrm>
                <a:off x="1872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1" name="Rectangle 15"/>
              <p:cNvSpPr>
                <a:spLocks noChangeArrowheads="1"/>
              </p:cNvSpPr>
              <p:nvPr/>
            </p:nvSpPr>
            <p:spPr bwMode="auto">
              <a:xfrm>
                <a:off x="2016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2" name="Rectangle 16"/>
              <p:cNvSpPr>
                <a:spLocks noChangeArrowheads="1"/>
              </p:cNvSpPr>
              <p:nvPr/>
            </p:nvSpPr>
            <p:spPr bwMode="auto">
              <a:xfrm>
                <a:off x="2160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3" name="Rectangle 17"/>
              <p:cNvSpPr>
                <a:spLocks noChangeArrowheads="1"/>
              </p:cNvSpPr>
              <p:nvPr/>
            </p:nvSpPr>
            <p:spPr bwMode="auto">
              <a:xfrm>
                <a:off x="2304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4" name="Rectangle 18"/>
              <p:cNvSpPr>
                <a:spLocks noChangeArrowheads="1"/>
              </p:cNvSpPr>
              <p:nvPr/>
            </p:nvSpPr>
            <p:spPr bwMode="auto">
              <a:xfrm>
                <a:off x="2448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5" name="Rectangle 19"/>
              <p:cNvSpPr>
                <a:spLocks noChangeArrowheads="1"/>
              </p:cNvSpPr>
              <p:nvPr/>
            </p:nvSpPr>
            <p:spPr bwMode="auto">
              <a:xfrm>
                <a:off x="2592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6389" name="Text Box 20"/>
            <p:cNvSpPr txBox="1">
              <a:spLocks noChangeArrowheads="1"/>
            </p:cNvSpPr>
            <p:nvPr/>
          </p:nvSpPr>
          <p:spPr bwMode="auto">
            <a:xfrm>
              <a:off x="2514600" y="3062512"/>
              <a:ext cx="396875" cy="3367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</a:t>
              </a:r>
            </a:p>
          </p:txBody>
        </p:sp>
        <p:sp>
          <p:nvSpPr>
            <p:cNvPr id="56390" name="Text Box 21"/>
            <p:cNvSpPr txBox="1">
              <a:spLocks noChangeArrowheads="1"/>
            </p:cNvSpPr>
            <p:nvPr/>
          </p:nvSpPr>
          <p:spPr bwMode="auto">
            <a:xfrm>
              <a:off x="5029200" y="3062512"/>
              <a:ext cx="990600" cy="3367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+ 12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91" name="Line 22"/>
            <p:cNvSpPr>
              <a:spLocks noChangeShapeType="1"/>
            </p:cNvSpPr>
            <p:nvPr/>
          </p:nvSpPr>
          <p:spPr bwMode="auto">
            <a:xfrm flipV="1">
              <a:off x="2743200" y="2895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92" name="Line 23"/>
            <p:cNvSpPr>
              <a:spLocks noChangeShapeType="1"/>
            </p:cNvSpPr>
            <p:nvPr/>
          </p:nvSpPr>
          <p:spPr bwMode="auto">
            <a:xfrm flipV="1">
              <a:off x="5486400" y="2895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1087" name="Text Box 31"/>
          <p:cNvSpPr txBox="1">
            <a:spLocks noChangeArrowheads="1"/>
          </p:cNvSpPr>
          <p:nvPr/>
        </p:nvSpPr>
        <p:spPr bwMode="auto">
          <a:xfrm>
            <a:off x="638175" y="3585642"/>
            <a:ext cx="152558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>
                <a:latin typeface="Courier New" pitchFamily="-96" charset="0"/>
              </a:rPr>
              <a:t>int val[5];</a:t>
            </a:r>
          </a:p>
        </p:txBody>
      </p:sp>
      <p:grpSp>
        <p:nvGrpSpPr>
          <p:cNvPr id="98" name="Group 97"/>
          <p:cNvGrpSpPr>
            <a:grpSpLocks/>
          </p:cNvGrpSpPr>
          <p:nvPr/>
        </p:nvGrpSpPr>
        <p:grpSpPr bwMode="auto">
          <a:xfrm>
            <a:off x="2057400" y="3633267"/>
            <a:ext cx="5334000" cy="731837"/>
            <a:chOff x="2514600" y="3429000"/>
            <a:chExt cx="5334000" cy="730672"/>
          </a:xfrm>
        </p:grpSpPr>
        <p:grpSp>
          <p:nvGrpSpPr>
            <p:cNvPr id="56370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301082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83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84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85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86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6371" name="Text Box 32"/>
            <p:cNvSpPr txBox="1">
              <a:spLocks noChangeArrowheads="1"/>
            </p:cNvSpPr>
            <p:nvPr/>
          </p:nvSpPr>
          <p:spPr bwMode="auto">
            <a:xfrm>
              <a:off x="2514600" y="3809393"/>
              <a:ext cx="396875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</a:t>
              </a:r>
            </a:p>
          </p:txBody>
        </p:sp>
        <p:sp>
          <p:nvSpPr>
            <p:cNvPr id="56372" name="Text Box 33"/>
            <p:cNvSpPr txBox="1">
              <a:spLocks noChangeArrowheads="1"/>
            </p:cNvSpPr>
            <p:nvPr/>
          </p:nvSpPr>
          <p:spPr bwMode="auto">
            <a:xfrm>
              <a:off x="3182938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+ 4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73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74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75" name="Text Box 36"/>
            <p:cNvSpPr txBox="1">
              <a:spLocks noChangeArrowheads="1"/>
            </p:cNvSpPr>
            <p:nvPr/>
          </p:nvSpPr>
          <p:spPr bwMode="auto">
            <a:xfrm>
              <a:off x="4097338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+ 8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76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77" name="Text Box 38"/>
            <p:cNvSpPr txBox="1">
              <a:spLocks noChangeArrowheads="1"/>
            </p:cNvSpPr>
            <p:nvPr/>
          </p:nvSpPr>
          <p:spPr bwMode="auto">
            <a:xfrm>
              <a:off x="5029200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+ 12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78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79" name="Text Box 40"/>
            <p:cNvSpPr txBox="1">
              <a:spLocks noChangeArrowheads="1"/>
            </p:cNvSpPr>
            <p:nvPr/>
          </p:nvSpPr>
          <p:spPr bwMode="auto">
            <a:xfrm>
              <a:off x="5943600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+ 16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80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81" name="Text Box 42"/>
            <p:cNvSpPr txBox="1">
              <a:spLocks noChangeArrowheads="1"/>
            </p:cNvSpPr>
            <p:nvPr/>
          </p:nvSpPr>
          <p:spPr bwMode="auto">
            <a:xfrm>
              <a:off x="6858000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+ 20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82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1101" name="Text Box 45"/>
          <p:cNvSpPr txBox="1">
            <a:spLocks noChangeArrowheads="1"/>
          </p:cNvSpPr>
          <p:nvPr/>
        </p:nvSpPr>
        <p:spPr bwMode="auto">
          <a:xfrm>
            <a:off x="515938" y="4581128"/>
            <a:ext cx="164782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>
                <a:latin typeface="Courier New" pitchFamily="-96" charset="0"/>
              </a:rPr>
              <a:t>double a[3];</a:t>
            </a:r>
          </a:p>
        </p:txBody>
      </p:sp>
      <p:grpSp>
        <p:nvGrpSpPr>
          <p:cNvPr id="97" name="Group 96"/>
          <p:cNvGrpSpPr>
            <a:grpSpLocks/>
          </p:cNvGrpSpPr>
          <p:nvPr/>
        </p:nvGrpSpPr>
        <p:grpSpPr bwMode="auto">
          <a:xfrm>
            <a:off x="2057400" y="4649391"/>
            <a:ext cx="6399213" cy="747712"/>
            <a:chOff x="2515700" y="4343402"/>
            <a:chExt cx="6399700" cy="747713"/>
          </a:xfrm>
        </p:grpSpPr>
        <p:grpSp>
          <p:nvGrpSpPr>
            <p:cNvPr id="56358" name="Group 47"/>
            <p:cNvGrpSpPr>
              <a:grpSpLocks/>
            </p:cNvGrpSpPr>
            <p:nvPr/>
          </p:nvGrpSpPr>
          <p:grpSpPr bwMode="auto">
            <a:xfrm>
              <a:off x="2748919" y="4343402"/>
              <a:ext cx="5613070" cy="228600"/>
              <a:chOff x="1008" y="2208"/>
              <a:chExt cx="3456" cy="144"/>
            </a:xfrm>
          </p:grpSpPr>
          <p:sp>
            <p:nvSpPr>
              <p:cNvPr id="301104" name="Rectangle 48"/>
              <p:cNvSpPr>
                <a:spLocks noChangeArrowheads="1"/>
              </p:cNvSpPr>
              <p:nvPr/>
            </p:nvSpPr>
            <p:spPr bwMode="auto">
              <a:xfrm>
                <a:off x="1008" y="22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105" name="Rectangle 49"/>
              <p:cNvSpPr>
                <a:spLocks noChangeArrowheads="1"/>
              </p:cNvSpPr>
              <p:nvPr/>
            </p:nvSpPr>
            <p:spPr bwMode="auto">
              <a:xfrm>
                <a:off x="2160" y="22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106" name="Rectangle 50"/>
              <p:cNvSpPr>
                <a:spLocks noChangeArrowheads="1"/>
              </p:cNvSpPr>
              <p:nvPr/>
            </p:nvSpPr>
            <p:spPr bwMode="auto">
              <a:xfrm>
                <a:off x="3312" y="22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6359" name="Line 52"/>
            <p:cNvSpPr>
              <a:spLocks noChangeShapeType="1"/>
            </p:cNvSpPr>
            <p:nvPr/>
          </p:nvSpPr>
          <p:spPr bwMode="auto">
            <a:xfrm flipV="1">
              <a:off x="8383100" y="458461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60" name="Text Box 55"/>
            <p:cNvSpPr txBox="1">
              <a:spLocks noChangeArrowheads="1"/>
            </p:cNvSpPr>
            <p:nvPr/>
          </p:nvSpPr>
          <p:spPr bwMode="auto">
            <a:xfrm>
              <a:off x="7902498" y="4724402"/>
              <a:ext cx="1012902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 i="1">
                  <a:latin typeface="Calibri" pitchFamily="-96" charset="0"/>
                </a:rPr>
                <a:t>x </a:t>
              </a:r>
              <a:r>
                <a:rPr lang="en-US" sz="1800" b="0">
                  <a:latin typeface="Calibri" pitchFamily="-96" charset="0"/>
                </a:rPr>
                <a:t>+ 24</a:t>
              </a:r>
              <a:endParaRPr lang="en-US" sz="1800" b="0" i="1">
                <a:latin typeface="Calibri" pitchFamily="-96" charset="0"/>
              </a:endParaRPr>
            </a:p>
          </p:txBody>
        </p:sp>
        <p:sp>
          <p:nvSpPr>
            <p:cNvPr id="56361" name="Text Box 56"/>
            <p:cNvSpPr txBox="1">
              <a:spLocks noChangeArrowheads="1"/>
            </p:cNvSpPr>
            <p:nvPr/>
          </p:nvSpPr>
          <p:spPr bwMode="auto">
            <a:xfrm>
              <a:off x="2515700" y="4710115"/>
              <a:ext cx="406431" cy="3365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</a:t>
              </a:r>
            </a:p>
          </p:txBody>
        </p:sp>
        <p:sp>
          <p:nvSpPr>
            <p:cNvPr id="56362" name="Line 57"/>
            <p:cNvSpPr>
              <a:spLocks noChangeShapeType="1"/>
            </p:cNvSpPr>
            <p:nvPr/>
          </p:nvSpPr>
          <p:spPr bwMode="auto">
            <a:xfrm flipV="1">
              <a:off x="2749578" y="4570322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63" name="Text Box 58"/>
            <p:cNvSpPr txBox="1">
              <a:spLocks noChangeArrowheads="1"/>
            </p:cNvSpPr>
            <p:nvPr/>
          </p:nvSpPr>
          <p:spPr bwMode="auto">
            <a:xfrm>
              <a:off x="4114434" y="4724402"/>
              <a:ext cx="1014490" cy="3365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+ 8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64" name="Line 59"/>
            <p:cNvSpPr>
              <a:spLocks noChangeShapeType="1"/>
            </p:cNvSpPr>
            <p:nvPr/>
          </p:nvSpPr>
          <p:spPr bwMode="auto">
            <a:xfrm flipV="1">
              <a:off x="4620601" y="458461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65" name="Text Box 60"/>
            <p:cNvSpPr txBox="1">
              <a:spLocks noChangeArrowheads="1"/>
            </p:cNvSpPr>
            <p:nvPr/>
          </p:nvSpPr>
          <p:spPr bwMode="auto">
            <a:xfrm>
              <a:off x="5997353" y="4724402"/>
              <a:ext cx="1012902" cy="3365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+ 16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66" name="Line 61"/>
            <p:cNvSpPr>
              <a:spLocks noChangeShapeType="1"/>
            </p:cNvSpPr>
            <p:nvPr/>
          </p:nvSpPr>
          <p:spPr bwMode="auto">
            <a:xfrm flipV="1">
              <a:off x="6491624" y="458461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1118" name="Text Box 62"/>
          <p:cNvSpPr txBox="1">
            <a:spLocks noChangeArrowheads="1"/>
          </p:cNvSpPr>
          <p:nvPr/>
        </p:nvSpPr>
        <p:spPr bwMode="auto">
          <a:xfrm>
            <a:off x="638175" y="5580488"/>
            <a:ext cx="152558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>
                <a:latin typeface="Courier New" pitchFamily="-96" charset="0"/>
              </a:rPr>
              <a:t>char *p[3];</a:t>
            </a:r>
          </a:p>
        </p:txBody>
      </p:sp>
      <p:grpSp>
        <p:nvGrpSpPr>
          <p:cNvPr id="95" name="Group 94"/>
          <p:cNvGrpSpPr>
            <a:grpSpLocks/>
          </p:cNvGrpSpPr>
          <p:nvPr/>
        </p:nvGrpSpPr>
        <p:grpSpPr bwMode="auto">
          <a:xfrm>
            <a:off x="2040592" y="5649490"/>
            <a:ext cx="6248400" cy="731838"/>
            <a:chOff x="2438400" y="6019800"/>
            <a:chExt cx="6248400" cy="732254"/>
          </a:xfrm>
        </p:grpSpPr>
        <p:grpSp>
          <p:nvGrpSpPr>
            <p:cNvPr id="56346" name="Group 92"/>
            <p:cNvGrpSpPr>
              <a:grpSpLocks/>
            </p:cNvGrpSpPr>
            <p:nvPr/>
          </p:nvGrpSpPr>
          <p:grpSpPr bwMode="auto">
            <a:xfrm>
              <a:off x="2667000" y="6019800"/>
              <a:ext cx="5486400" cy="228600"/>
              <a:chOff x="1652" y="4608"/>
              <a:chExt cx="3456" cy="144"/>
            </a:xfrm>
          </p:grpSpPr>
          <p:sp>
            <p:nvSpPr>
              <p:cNvPr id="301134" name="Rectangle 78"/>
              <p:cNvSpPr>
                <a:spLocks noChangeArrowheads="1"/>
              </p:cNvSpPr>
              <p:nvPr/>
            </p:nvSpPr>
            <p:spPr bwMode="auto">
              <a:xfrm>
                <a:off x="1652" y="46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135" name="Rectangle 79"/>
              <p:cNvSpPr>
                <a:spLocks noChangeArrowheads="1"/>
              </p:cNvSpPr>
              <p:nvPr/>
            </p:nvSpPr>
            <p:spPr bwMode="auto">
              <a:xfrm>
                <a:off x="2804" y="46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136" name="Rectangle 80"/>
              <p:cNvSpPr>
                <a:spLocks noChangeArrowheads="1"/>
              </p:cNvSpPr>
              <p:nvPr/>
            </p:nvSpPr>
            <p:spPr bwMode="auto">
              <a:xfrm>
                <a:off x="3956" y="46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6347" name="Text Box 86"/>
            <p:cNvSpPr txBox="1">
              <a:spLocks noChangeArrowheads="1"/>
            </p:cNvSpPr>
            <p:nvPr/>
          </p:nvSpPr>
          <p:spPr bwMode="auto">
            <a:xfrm>
              <a:off x="2438400" y="6386721"/>
              <a:ext cx="396875" cy="33674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</a:t>
              </a:r>
            </a:p>
          </p:txBody>
        </p:sp>
        <p:sp>
          <p:nvSpPr>
            <p:cNvPr id="56348" name="Line 87"/>
            <p:cNvSpPr>
              <a:spLocks noChangeShapeType="1"/>
            </p:cNvSpPr>
            <p:nvPr/>
          </p:nvSpPr>
          <p:spPr bwMode="auto">
            <a:xfrm flipV="1">
              <a:off x="2667000" y="6219825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49" name="Text Box 88"/>
            <p:cNvSpPr txBox="1">
              <a:spLocks noChangeArrowheads="1"/>
            </p:cNvSpPr>
            <p:nvPr/>
          </p:nvSpPr>
          <p:spPr bwMode="auto">
            <a:xfrm>
              <a:off x="4038600" y="6401017"/>
              <a:ext cx="990600" cy="33674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+ 8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50" name="Line 89"/>
            <p:cNvSpPr>
              <a:spLocks noChangeShapeType="1"/>
            </p:cNvSpPr>
            <p:nvPr/>
          </p:nvSpPr>
          <p:spPr bwMode="auto">
            <a:xfrm flipV="1">
              <a:off x="4495800" y="62341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51" name="Text Box 90"/>
            <p:cNvSpPr txBox="1">
              <a:spLocks noChangeArrowheads="1"/>
            </p:cNvSpPr>
            <p:nvPr/>
          </p:nvSpPr>
          <p:spPr bwMode="auto">
            <a:xfrm>
              <a:off x="5867400" y="6401017"/>
              <a:ext cx="990600" cy="33674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+ 16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52" name="Line 91"/>
            <p:cNvSpPr>
              <a:spLocks noChangeShapeType="1"/>
            </p:cNvSpPr>
            <p:nvPr/>
          </p:nvSpPr>
          <p:spPr bwMode="auto">
            <a:xfrm flipV="1">
              <a:off x="6324600" y="62341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53" name="Line 102"/>
            <p:cNvSpPr>
              <a:spLocks noChangeShapeType="1"/>
            </p:cNvSpPr>
            <p:nvPr/>
          </p:nvSpPr>
          <p:spPr bwMode="auto">
            <a:xfrm flipV="1">
              <a:off x="8153400" y="62484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54" name="Text Box 105"/>
            <p:cNvSpPr txBox="1">
              <a:spLocks noChangeArrowheads="1"/>
            </p:cNvSpPr>
            <p:nvPr/>
          </p:nvSpPr>
          <p:spPr bwMode="auto">
            <a:xfrm>
              <a:off x="7696200" y="6415312"/>
              <a:ext cx="990600" cy="3367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+ 24</a:t>
              </a:r>
              <a:endParaRPr lang="en-US" sz="1600" b="0" i="1">
                <a:latin typeface="Calibri" pitchFamily="-96" charset="0"/>
              </a:endParaRPr>
            </a:p>
          </p:txBody>
        </p:sp>
      </p:grp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359945" cy="762000"/>
          </a:xfrm>
          <a:ln/>
        </p:spPr>
        <p:txBody>
          <a:bodyPr/>
          <a:lstStyle/>
          <a:p>
            <a:pPr marL="119063" indent="-119063"/>
            <a:r>
              <a:rPr lang="en-US" dirty="0"/>
              <a:t>Meeting Overall Alignment Requirement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dirty="0"/>
          </a:p>
          <a:p>
            <a:r>
              <a:rPr lang="en-US" dirty="0"/>
              <a:t>For largest alignment requirement K</a:t>
            </a:r>
          </a:p>
          <a:p>
            <a:r>
              <a:rPr lang="en-US" dirty="0"/>
              <a:t>Overall structure must be multiple of K</a:t>
            </a:r>
          </a:p>
        </p:txBody>
      </p:sp>
      <p:sp>
        <p:nvSpPr>
          <p:cNvPr id="27654" name="Rectangle 6"/>
          <p:cNvSpPr>
            <a:spLocks/>
          </p:cNvSpPr>
          <p:nvPr/>
        </p:nvSpPr>
        <p:spPr bwMode="auto">
          <a:xfrm>
            <a:off x="6069012" y="1905000"/>
            <a:ext cx="2224088" cy="152400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S2 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i[2];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graphicFrame>
        <p:nvGraphicFramePr>
          <p:cNvPr id="13" name="Group 7"/>
          <p:cNvGraphicFramePr>
            <a:graphicFrameLocks noGrp="1"/>
          </p:cNvGraphicFramePr>
          <p:nvPr/>
        </p:nvGraphicFramePr>
        <p:xfrm>
          <a:off x="381000" y="4495800"/>
          <a:ext cx="8335963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7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p+16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 bwMode="auto">
          <a:xfrm flipV="1">
            <a:off x="7467600" y="5257800"/>
            <a:ext cx="685800" cy="6858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TextBox 3"/>
          <p:cNvSpPr txBox="1"/>
          <p:nvPr/>
        </p:nvSpPr>
        <p:spPr>
          <a:xfrm>
            <a:off x="5840437" y="5943600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>
                <a:latin typeface="Calibri" pitchFamily="34" charset="0"/>
              </a:rPr>
              <a:t>Multiple of K=8</a:t>
            </a:r>
          </a:p>
        </p:txBody>
      </p:sp>
    </p:spTree>
    <p:extLst>
      <p:ext uri="{BB962C8B-B14F-4D97-AF65-F5344CB8AC3E}">
        <p14:creationId xmlns:p14="http://schemas.microsoft.com/office/powerpoint/2010/main" val="1469510984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reeform 1"/>
          <p:cNvSpPr>
            <a:spLocks/>
          </p:cNvSpPr>
          <p:nvPr/>
        </p:nvSpPr>
        <p:spPr bwMode="auto">
          <a:xfrm>
            <a:off x="711200" y="3708400"/>
            <a:ext cx="7670800" cy="2032000"/>
          </a:xfrm>
          <a:custGeom>
            <a:avLst/>
            <a:gdLst/>
            <a:ahLst/>
            <a:cxnLst>
              <a:cxn ang="0">
                <a:pos x="7617" y="0"/>
              </a:cxn>
              <a:cxn ang="0">
                <a:pos x="0" y="21465"/>
              </a:cxn>
              <a:cxn ang="0">
                <a:pos x="21600" y="21600"/>
              </a:cxn>
              <a:cxn ang="0">
                <a:pos x="13017" y="0"/>
              </a:cxn>
              <a:cxn ang="0">
                <a:pos x="7617" y="0"/>
              </a:cxn>
              <a:cxn ang="0">
                <a:pos x="7617" y="0"/>
              </a:cxn>
            </a:cxnLst>
            <a:rect l="0" t="0" r="r" b="b"/>
            <a:pathLst>
              <a:path w="21600" h="21600">
                <a:moveTo>
                  <a:pt x="7617" y="0"/>
                </a:moveTo>
                <a:lnTo>
                  <a:pt x="0" y="21465"/>
                </a:lnTo>
                <a:lnTo>
                  <a:pt x="21600" y="21600"/>
                </a:lnTo>
                <a:lnTo>
                  <a:pt x="13017" y="0"/>
                </a:lnTo>
                <a:lnTo>
                  <a:pt x="7617" y="0"/>
                </a:lnTo>
                <a:close/>
                <a:moveTo>
                  <a:pt x="7617" y="0"/>
                </a:moveTo>
              </a:path>
            </a:pathLst>
          </a:custGeom>
          <a:solidFill>
            <a:srgbClr val="E6E6E6"/>
          </a:solidFill>
          <a:ln w="381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Arrays of Structures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508500" cy="977900"/>
          </a:xfrm>
          <a:ln/>
        </p:spPr>
        <p:txBody>
          <a:bodyPr/>
          <a:lstStyle/>
          <a:p>
            <a:r>
              <a:rPr lang="en-US" dirty="0"/>
              <a:t>Overall structure length multiple of K</a:t>
            </a:r>
          </a:p>
          <a:p>
            <a:r>
              <a:rPr lang="en-US" dirty="0"/>
              <a:t>Satisfy alignment requirement </a:t>
            </a:r>
            <a:br>
              <a:rPr lang="en-US" dirty="0"/>
            </a:br>
            <a:r>
              <a:rPr lang="en-US" dirty="0"/>
              <a:t>for every element</a:t>
            </a:r>
          </a:p>
        </p:txBody>
      </p:sp>
      <p:sp>
        <p:nvSpPr>
          <p:cNvPr id="28678" name="Rectangle 6"/>
          <p:cNvSpPr>
            <a:spLocks/>
          </p:cNvSpPr>
          <p:nvPr/>
        </p:nvSpPr>
        <p:spPr bwMode="auto">
          <a:xfrm>
            <a:off x="6642100" y="1213553"/>
            <a:ext cx="2222500" cy="1529647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S2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v;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[2];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a[10];</a:t>
            </a:r>
          </a:p>
        </p:txBody>
      </p:sp>
      <p:graphicFrame>
        <p:nvGraphicFramePr>
          <p:cNvPr id="28679" name="Group 7"/>
          <p:cNvGraphicFramePr>
            <a:graphicFrameLocks noGrp="1"/>
          </p:cNvGraphicFramePr>
          <p:nvPr/>
        </p:nvGraphicFramePr>
        <p:xfrm>
          <a:off x="381000" y="5715000"/>
          <a:ext cx="8335963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7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a+32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a+40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a+48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791" name="Group 119"/>
          <p:cNvGraphicFramePr>
            <a:graphicFrameLocks noGrp="1"/>
          </p:cNvGraphicFramePr>
          <p:nvPr/>
        </p:nvGraphicFramePr>
        <p:xfrm>
          <a:off x="1181100" y="3314700"/>
          <a:ext cx="8240168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2805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a[2]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• • •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Courier New Bold" charset="0"/>
                          <a:sym typeface="Courier New Bold" charset="0"/>
                        </a:rPr>
                        <a:t>a+0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Courier New Bold" charset="0"/>
                          <a:sym typeface="Courier New Bold" charset="0"/>
                        </a:rPr>
                        <a:t>a+24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Courier New Bold" charset="0"/>
                          <a:sym typeface="Courier New Bold" charset="0"/>
                        </a:rPr>
                        <a:t>a+48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Courier New Bold" charset="0"/>
                          <a:sym typeface="Courier New Bold" charset="0"/>
                        </a:rPr>
                        <a:t>a+72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77900" y="508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46485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Freeform 1"/>
          <p:cNvSpPr>
            <a:spLocks/>
          </p:cNvSpPr>
          <p:nvPr/>
        </p:nvSpPr>
        <p:spPr bwMode="auto">
          <a:xfrm>
            <a:off x="3111500" y="3860800"/>
            <a:ext cx="4445000" cy="812800"/>
          </a:xfrm>
          <a:custGeom>
            <a:avLst/>
            <a:gdLst/>
            <a:ahLst/>
            <a:cxnLst>
              <a:cxn ang="0">
                <a:pos x="6171" y="338"/>
              </a:cxn>
              <a:cxn ang="0">
                <a:pos x="0" y="21600"/>
              </a:cxn>
              <a:cxn ang="0">
                <a:pos x="21600" y="21600"/>
              </a:cxn>
              <a:cxn ang="0">
                <a:pos x="15552" y="0"/>
              </a:cxn>
              <a:cxn ang="0">
                <a:pos x="6171" y="338"/>
              </a:cxn>
              <a:cxn ang="0">
                <a:pos x="6171" y="338"/>
              </a:cxn>
            </a:cxnLst>
            <a:rect l="0" t="0" r="r" b="b"/>
            <a:pathLst>
              <a:path w="21600" h="21600">
                <a:moveTo>
                  <a:pt x="6171" y="338"/>
                </a:moveTo>
                <a:lnTo>
                  <a:pt x="0" y="21600"/>
                </a:lnTo>
                <a:lnTo>
                  <a:pt x="21600" y="21600"/>
                </a:lnTo>
                <a:lnTo>
                  <a:pt x="15552" y="0"/>
                </a:lnTo>
                <a:lnTo>
                  <a:pt x="6171" y="338"/>
                </a:lnTo>
                <a:close/>
                <a:moveTo>
                  <a:pt x="6171" y="338"/>
                </a:moveTo>
              </a:path>
            </a:pathLst>
          </a:custGeom>
          <a:solidFill>
            <a:srgbClr val="E6E6E6"/>
          </a:solidFill>
          <a:ln w="381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Accessing Array Elements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2070100"/>
          </a:xfrm>
          <a:ln/>
        </p:spPr>
        <p:txBody>
          <a:bodyPr/>
          <a:lstStyle/>
          <a:p>
            <a:r>
              <a:rPr lang="en-US" dirty="0"/>
              <a:t>Compute array offset 12*</a:t>
            </a:r>
            <a:r>
              <a:rPr lang="en-US" dirty="0" err="1"/>
              <a:t>idx</a:t>
            </a:r>
            <a:endParaRPr lang="en-US" dirty="0"/>
          </a:p>
          <a:p>
            <a:pPr marL="552450" lvl="1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sizeof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(S3)</a:t>
            </a:r>
            <a:r>
              <a:rPr lang="en-US" dirty="0"/>
              <a:t>, including alignment spacers</a:t>
            </a:r>
          </a:p>
          <a:p>
            <a:r>
              <a:rPr lang="en-US" dirty="0"/>
              <a:t>Element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j</a:t>
            </a:r>
            <a:r>
              <a:rPr lang="en-US" dirty="0"/>
              <a:t> is at offset 8 within structure</a:t>
            </a:r>
          </a:p>
          <a:p>
            <a:r>
              <a:rPr lang="en-US" dirty="0"/>
              <a:t>Assembler gives offset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a+8</a:t>
            </a:r>
            <a:endParaRPr lang="en-US" dirty="0"/>
          </a:p>
          <a:p>
            <a:pPr marL="552450" lvl="1"/>
            <a:r>
              <a:rPr lang="en-US" dirty="0"/>
              <a:t>Resolved during linking</a:t>
            </a:r>
          </a:p>
        </p:txBody>
      </p:sp>
      <p:sp>
        <p:nvSpPr>
          <p:cNvPr id="29702" name="Rectangle 6"/>
          <p:cNvSpPr>
            <a:spLocks/>
          </p:cNvSpPr>
          <p:nvPr/>
        </p:nvSpPr>
        <p:spPr bwMode="auto">
          <a:xfrm>
            <a:off x="6396038" y="609600"/>
            <a:ext cx="2222500" cy="152400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 S3 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short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float v;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short j;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a[10];</a:t>
            </a:r>
          </a:p>
        </p:txBody>
      </p:sp>
      <p:sp>
        <p:nvSpPr>
          <p:cNvPr id="29703" name="Rectangle 7"/>
          <p:cNvSpPr>
            <a:spLocks/>
          </p:cNvSpPr>
          <p:nvPr/>
        </p:nvSpPr>
        <p:spPr bwMode="auto">
          <a:xfrm>
            <a:off x="457200" y="5410200"/>
            <a:ext cx="3289300" cy="111760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short get_j(int idx)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a[idx].j;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9704" name="Rectangle 8"/>
          <p:cNvSpPr>
            <a:spLocks/>
          </p:cNvSpPr>
          <p:nvPr/>
        </p:nvSpPr>
        <p:spPr bwMode="auto">
          <a:xfrm>
            <a:off x="3886200" y="5537200"/>
            <a:ext cx="4660900" cy="863600"/>
          </a:xfrm>
          <a:prstGeom prst="rect">
            <a:avLst/>
          </a:prstGeom>
          <a:solidFill>
            <a:srgbClr val="9CE0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114300" algn="l"/>
                <a:tab pos="114300" algn="l"/>
                <a:tab pos="11430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# %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idx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>
              <a:tabLst>
                <a:tab pos="114300" algn="l"/>
                <a:tab pos="114300" algn="l"/>
                <a:tab pos="11430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(%rdi,%rdi,2),%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rax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# 3*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idx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>
              <a:tabLst>
                <a:tab pos="114300" algn="l"/>
                <a:tab pos="114300" algn="l"/>
                <a:tab pos="11430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movzwl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a+8(,%rax,4),%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eax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  <p:graphicFrame>
        <p:nvGraphicFramePr>
          <p:cNvPr id="2970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54956"/>
              </p:ext>
            </p:extLst>
          </p:nvPr>
        </p:nvGraphicFramePr>
        <p:xfrm>
          <a:off x="241300" y="3479800"/>
          <a:ext cx="8329613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• • •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idx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• •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•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a+12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a+12*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idx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798" name="Group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889802"/>
              </p:ext>
            </p:extLst>
          </p:nvPr>
        </p:nvGraphicFramePr>
        <p:xfrm>
          <a:off x="1370013" y="4648200"/>
          <a:ext cx="6429375" cy="596900"/>
        </p:xfrm>
        <a:graphic>
          <a:graphicData uri="http://schemas.openxmlformats.org/drawingml/2006/table">
            <a:tbl>
              <a:tblPr/>
              <a:tblGrid>
                <a:gridCol w="24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1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37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13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136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2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j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2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4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a+12*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idx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a+12*idx+8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183295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Saving Space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Put large data types first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Effect (K=4)</a:t>
            </a:r>
          </a:p>
        </p:txBody>
      </p:sp>
      <p:sp>
        <p:nvSpPr>
          <p:cNvPr id="27653" name="Rectangle 5"/>
          <p:cNvSpPr>
            <a:spLocks/>
          </p:cNvSpPr>
          <p:nvPr/>
        </p:nvSpPr>
        <p:spPr bwMode="auto">
          <a:xfrm>
            <a:off x="1549400" y="2019300"/>
            <a:ext cx="2222500" cy="156210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S4 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d;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*p;</a:t>
            </a:r>
          </a:p>
        </p:txBody>
      </p:sp>
      <p:sp>
        <p:nvSpPr>
          <p:cNvPr id="27654" name="Rectangle 6"/>
          <p:cNvSpPr>
            <a:spLocks/>
          </p:cNvSpPr>
          <p:nvPr/>
        </p:nvSpPr>
        <p:spPr bwMode="auto">
          <a:xfrm>
            <a:off x="5353050" y="2017712"/>
            <a:ext cx="2224088" cy="1563688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S5 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</a:p>
          <a:p>
            <a:pPr algn="l"/>
            <a:r>
              <a:rPr lang="en-US" sz="1800" b="1" dirty="0"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char d;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*p;</a:t>
            </a:r>
          </a:p>
        </p:txBody>
      </p:sp>
      <p:sp>
        <p:nvSpPr>
          <p:cNvPr id="27655" name="AutoShape 7"/>
          <p:cNvSpPr>
            <a:spLocks/>
          </p:cNvSpPr>
          <p:nvPr/>
        </p:nvSpPr>
        <p:spPr bwMode="auto">
          <a:xfrm>
            <a:off x="4140200" y="2298700"/>
            <a:ext cx="914400" cy="685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21D10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Rectangle 7"/>
          <p:cNvSpPr>
            <a:spLocks/>
          </p:cNvSpPr>
          <p:nvPr/>
        </p:nvSpPr>
        <p:spPr bwMode="auto">
          <a:xfrm>
            <a:off x="633413" y="45720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13" name="Rectangle 8"/>
          <p:cNvSpPr>
            <a:spLocks/>
          </p:cNvSpPr>
          <p:nvPr/>
        </p:nvSpPr>
        <p:spPr bwMode="auto">
          <a:xfrm>
            <a:off x="1903413" y="45720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endParaRPr lang="en-US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5" name="Rectangle 11"/>
          <p:cNvSpPr>
            <a:spLocks/>
          </p:cNvSpPr>
          <p:nvPr/>
        </p:nvSpPr>
        <p:spPr bwMode="auto">
          <a:xfrm>
            <a:off x="950913" y="4572000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 bytes</a:t>
            </a:r>
          </a:p>
        </p:txBody>
      </p:sp>
      <p:sp>
        <p:nvSpPr>
          <p:cNvPr id="16" name="Rectangle 7"/>
          <p:cNvSpPr>
            <a:spLocks/>
          </p:cNvSpPr>
          <p:nvPr/>
        </p:nvSpPr>
        <p:spPr bwMode="auto">
          <a:xfrm>
            <a:off x="3149600" y="45720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</a:t>
            </a:r>
          </a:p>
        </p:txBody>
      </p:sp>
      <p:sp>
        <p:nvSpPr>
          <p:cNvPr id="17" name="Rectangle 11"/>
          <p:cNvSpPr>
            <a:spLocks/>
          </p:cNvSpPr>
          <p:nvPr/>
        </p:nvSpPr>
        <p:spPr bwMode="auto">
          <a:xfrm>
            <a:off x="3467100" y="4572000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 bytes</a:t>
            </a:r>
          </a:p>
        </p:txBody>
      </p:sp>
      <p:sp>
        <p:nvSpPr>
          <p:cNvPr id="18" name="Rectangle 7"/>
          <p:cNvSpPr>
            <a:spLocks/>
          </p:cNvSpPr>
          <p:nvPr/>
        </p:nvSpPr>
        <p:spPr bwMode="auto">
          <a:xfrm>
            <a:off x="1892300" y="52578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19" name="Rectangle 8"/>
          <p:cNvSpPr>
            <a:spLocks/>
          </p:cNvSpPr>
          <p:nvPr/>
        </p:nvSpPr>
        <p:spPr bwMode="auto">
          <a:xfrm>
            <a:off x="635000" y="52578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endParaRPr lang="en-US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1" name="Rectangle 7"/>
          <p:cNvSpPr>
            <a:spLocks/>
          </p:cNvSpPr>
          <p:nvPr/>
        </p:nvSpPr>
        <p:spPr bwMode="auto">
          <a:xfrm>
            <a:off x="2159000" y="52578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</a:t>
            </a:r>
          </a:p>
        </p:txBody>
      </p:sp>
      <p:sp>
        <p:nvSpPr>
          <p:cNvPr id="22" name="Rectangle 11"/>
          <p:cNvSpPr>
            <a:spLocks/>
          </p:cNvSpPr>
          <p:nvPr/>
        </p:nvSpPr>
        <p:spPr bwMode="auto">
          <a:xfrm>
            <a:off x="2476500" y="5257800"/>
            <a:ext cx="696913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400" dirty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2 bytes</a:t>
            </a:r>
          </a:p>
        </p:txBody>
      </p:sp>
    </p:spTree>
    <p:extLst>
      <p:ext uri="{BB962C8B-B14F-4D97-AF65-F5344CB8AC3E}">
        <p14:creationId xmlns:p14="http://schemas.microsoft.com/office/powerpoint/2010/main" val="231410973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5D2E9BD3-5EF2-1540-9F71-70BC19147BA1}"/>
              </a:ext>
            </a:extLst>
          </p:cNvPr>
          <p:cNvSpPr txBox="1">
            <a:spLocks noChangeArrowheads="1"/>
          </p:cNvSpPr>
          <p:nvPr/>
        </p:nvSpPr>
        <p:spPr>
          <a:xfrm>
            <a:off x="1653381" y="417512"/>
            <a:ext cx="5837238" cy="573088"/>
          </a:xfrm>
          <a:prstGeom prst="rect">
            <a:avLst/>
          </a:prstGeom>
          <a:noFill/>
          <a:ln/>
        </p:spPr>
        <p:txBody>
          <a:bodyPr/>
          <a:lstStyle/>
          <a:p>
            <a:pPr>
              <a:defRPr/>
            </a:pPr>
            <a:r>
              <a:rPr lang="en-US" sz="4400" b="0" dirty="0">
                <a:latin typeface="+mj-lt"/>
                <a:ea typeface="+mj-ea"/>
                <a:cs typeface="+mj-cs"/>
              </a:rPr>
              <a:t>Union Allocation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9E3818E-50DE-2F47-BA22-538E8850BBAE}"/>
              </a:ext>
            </a:extLst>
          </p:cNvPr>
          <p:cNvSpPr txBox="1">
            <a:spLocks noChangeArrowheads="1"/>
          </p:cNvSpPr>
          <p:nvPr/>
        </p:nvSpPr>
        <p:spPr>
          <a:xfrm>
            <a:off x="280988" y="1102179"/>
            <a:ext cx="8015287" cy="1676400"/>
          </a:xfrm>
          <a:prstGeom prst="rect">
            <a:avLst/>
          </a:prstGeom>
          <a:noFill/>
          <a:ln/>
        </p:spPr>
        <p:txBody>
          <a:bodyPr lIns="90487" tIns="44450" rIns="90487" bIns="44450"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b="0" dirty="0">
                <a:latin typeface="+mn-lt"/>
                <a:ea typeface="+mn-ea"/>
                <a:cs typeface="ＭＳ Ｐゴシック" charset="0"/>
              </a:rPr>
              <a:t>Principles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  <a:defRPr/>
            </a:pPr>
            <a:r>
              <a:rPr lang="en-US" sz="2000" b="0" dirty="0">
                <a:latin typeface="+mn-lt"/>
                <a:ea typeface="+mn-ea"/>
                <a:cs typeface="ＭＳ Ｐゴシック" charset="0"/>
              </a:rPr>
              <a:t>Overlay union elements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  <a:defRPr/>
            </a:pPr>
            <a:r>
              <a:rPr lang="en-US" sz="2000" b="0" dirty="0">
                <a:latin typeface="+mn-lt"/>
                <a:ea typeface="+mn-ea"/>
                <a:cs typeface="ＭＳ Ｐゴシック" charset="0"/>
              </a:rPr>
              <a:t>Allocate according to largest element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  <a:defRPr/>
            </a:pPr>
            <a:r>
              <a:rPr lang="en-US" sz="2000" b="0" dirty="0">
                <a:latin typeface="+mn-lt"/>
                <a:ea typeface="+mn-ea"/>
                <a:cs typeface="ＭＳ Ｐゴシック" charset="0"/>
              </a:rPr>
              <a:t>Can only use one field at a time</a:t>
            </a:r>
          </a:p>
        </p:txBody>
      </p:sp>
      <p:sp>
        <p:nvSpPr>
          <p:cNvPr id="54275" name="Rectangle 4">
            <a:extLst>
              <a:ext uri="{FF2B5EF4-FFF2-40B4-BE49-F238E27FC236}">
                <a16:creationId xmlns:a16="http://schemas.microsoft.com/office/drawing/2014/main" id="{AFA192DB-91ED-9349-8CC3-0D90C6A07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8275" y="2692400"/>
            <a:ext cx="2209800" cy="1474787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dirty="0">
                <a:latin typeface="Courier New" panose="02070309020205020404" pitchFamily="49" charset="0"/>
              </a:rPr>
              <a:t>union U1 {</a:t>
            </a:r>
          </a:p>
          <a:p>
            <a:r>
              <a:rPr lang="en-US" altLang="en-US" sz="1800" dirty="0">
                <a:latin typeface="Courier New" panose="02070309020205020404" pitchFamily="49" charset="0"/>
              </a:rPr>
              <a:t>  char c;</a:t>
            </a:r>
          </a:p>
          <a:p>
            <a:r>
              <a:rPr lang="en-US" altLang="en-US" sz="1800" dirty="0">
                <a:latin typeface="Courier New" panose="02070309020205020404" pitchFamily="49" charset="0"/>
              </a:rPr>
              <a:t>  int </a:t>
            </a:r>
            <a:r>
              <a:rPr lang="en-US" altLang="en-US" sz="1800" dirty="0" err="1"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</a:rPr>
              <a:t>[2];</a:t>
            </a:r>
          </a:p>
          <a:p>
            <a:r>
              <a:rPr lang="en-US" altLang="en-US" sz="1800" dirty="0">
                <a:latin typeface="Courier New" panose="02070309020205020404" pitchFamily="49" charset="0"/>
              </a:rPr>
              <a:t>  double v;</a:t>
            </a:r>
          </a:p>
          <a:p>
            <a:r>
              <a:rPr lang="en-US" altLang="en-US" sz="1800" dirty="0">
                <a:latin typeface="Courier New" panose="02070309020205020404" pitchFamily="49" charset="0"/>
              </a:rPr>
              <a:t>} *up;</a:t>
            </a:r>
          </a:p>
        </p:txBody>
      </p:sp>
      <p:grpSp>
        <p:nvGrpSpPr>
          <p:cNvPr id="54276" name="Group 5">
            <a:extLst>
              <a:ext uri="{FF2B5EF4-FFF2-40B4-BE49-F238E27FC236}">
                <a16:creationId xmlns:a16="http://schemas.microsoft.com/office/drawing/2014/main" id="{D729F066-1A13-524B-92C2-F1300BBD200B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2971800"/>
            <a:ext cx="3165475" cy="1243013"/>
            <a:chOff x="233" y="3128"/>
            <a:chExt cx="1994" cy="783"/>
          </a:xfrm>
        </p:grpSpPr>
        <p:sp>
          <p:nvSpPr>
            <p:cNvPr id="54291" name="Rectangle 6">
              <a:extLst>
                <a:ext uri="{FF2B5EF4-FFF2-40B4-BE49-F238E27FC236}">
                  <a16:creationId xmlns:a16="http://schemas.microsoft.com/office/drawing/2014/main" id="{42723353-BD62-734B-830E-96BC85409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" y="3128"/>
              <a:ext cx="176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latin typeface="Courier New" panose="02070309020205020404" pitchFamily="49" charset="0"/>
                </a:rPr>
                <a:t>c</a:t>
              </a:r>
            </a:p>
          </p:txBody>
        </p:sp>
        <p:sp>
          <p:nvSpPr>
            <p:cNvPr id="54292" name="Rectangle 7">
              <a:extLst>
                <a:ext uri="{FF2B5EF4-FFF2-40B4-BE49-F238E27FC236}">
                  <a16:creationId xmlns:a16="http://schemas.microsoft.com/office/drawing/2014/main" id="{E79C514D-F007-2B43-B1C2-E6300543D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" y="3320"/>
              <a:ext cx="752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latin typeface="Courier New" panose="02070309020205020404" pitchFamily="49" charset="0"/>
                </a:rPr>
                <a:t>i[0]</a:t>
              </a:r>
            </a:p>
          </p:txBody>
        </p:sp>
        <p:sp>
          <p:nvSpPr>
            <p:cNvPr id="54293" name="Rectangle 8">
              <a:extLst>
                <a:ext uri="{FF2B5EF4-FFF2-40B4-BE49-F238E27FC236}">
                  <a16:creationId xmlns:a16="http://schemas.microsoft.com/office/drawing/2014/main" id="{75A0ADC6-A103-7E4D-8872-26FAC92B7A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2" y="3320"/>
              <a:ext cx="752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latin typeface="Courier New" panose="02070309020205020404" pitchFamily="49" charset="0"/>
                </a:rPr>
                <a:t>i[1]</a:t>
              </a:r>
            </a:p>
          </p:txBody>
        </p:sp>
        <p:sp>
          <p:nvSpPr>
            <p:cNvPr id="54294" name="Rectangle 9">
              <a:extLst>
                <a:ext uri="{FF2B5EF4-FFF2-40B4-BE49-F238E27FC236}">
                  <a16:creationId xmlns:a16="http://schemas.microsoft.com/office/drawing/2014/main" id="{2A783773-D97D-4245-9A26-D6111FB44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" y="3512"/>
              <a:ext cx="1520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latin typeface="Courier New" panose="02070309020205020404" pitchFamily="49" charset="0"/>
                </a:rPr>
                <a:t>v</a:t>
              </a:r>
            </a:p>
          </p:txBody>
        </p:sp>
        <p:sp>
          <p:nvSpPr>
            <p:cNvPr id="54295" name="Rectangle 10">
              <a:extLst>
                <a:ext uri="{FF2B5EF4-FFF2-40B4-BE49-F238E27FC236}">
                  <a16:creationId xmlns:a16="http://schemas.microsoft.com/office/drawing/2014/main" id="{477704FF-EB56-B644-9B69-892E4A4480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" y="3682"/>
              <a:ext cx="45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>
                  <a:latin typeface="Courier New" panose="02070309020205020404" pitchFamily="49" charset="0"/>
                </a:rPr>
                <a:t>up+0</a:t>
              </a:r>
            </a:p>
          </p:txBody>
        </p:sp>
        <p:sp>
          <p:nvSpPr>
            <p:cNvPr id="54296" name="Rectangle 11">
              <a:extLst>
                <a:ext uri="{FF2B5EF4-FFF2-40B4-BE49-F238E27FC236}">
                  <a16:creationId xmlns:a16="http://schemas.microsoft.com/office/drawing/2014/main" id="{E5DC1726-1F8C-464E-AA82-998D5A0FA0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1" y="3682"/>
              <a:ext cx="45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>
                  <a:latin typeface="Courier New" panose="02070309020205020404" pitchFamily="49" charset="0"/>
                </a:rPr>
                <a:t>up+4</a:t>
              </a:r>
            </a:p>
          </p:txBody>
        </p:sp>
        <p:sp>
          <p:nvSpPr>
            <p:cNvPr id="54297" name="Rectangle 12">
              <a:extLst>
                <a:ext uri="{FF2B5EF4-FFF2-40B4-BE49-F238E27FC236}">
                  <a16:creationId xmlns:a16="http://schemas.microsoft.com/office/drawing/2014/main" id="{BCCF9FAD-57D3-4849-98B3-25B3937F3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9" y="3682"/>
              <a:ext cx="45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>
                  <a:latin typeface="Courier New" panose="02070309020205020404" pitchFamily="49" charset="0"/>
                </a:rPr>
                <a:t>up+8</a:t>
              </a:r>
            </a:p>
          </p:txBody>
        </p:sp>
      </p:grpSp>
      <p:sp>
        <p:nvSpPr>
          <p:cNvPr id="54277" name="Rectangle 13">
            <a:extLst>
              <a:ext uri="{FF2B5EF4-FFF2-40B4-BE49-F238E27FC236}">
                <a16:creationId xmlns:a16="http://schemas.microsoft.com/office/drawing/2014/main" id="{C593D62B-A557-4E4A-8BFC-2169CC5F6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194" y="4118021"/>
            <a:ext cx="2214563" cy="1474788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>
                <a:latin typeface="Courier New" panose="02070309020205020404" pitchFamily="49" charset="0"/>
              </a:rPr>
              <a:t>struct S1 {</a:t>
            </a:r>
          </a:p>
          <a:p>
            <a:r>
              <a:rPr lang="en-US" altLang="en-US" sz="1800">
                <a:latin typeface="Courier New" panose="02070309020205020404" pitchFamily="49" charset="0"/>
              </a:rPr>
              <a:t>  char c;</a:t>
            </a:r>
          </a:p>
          <a:p>
            <a:r>
              <a:rPr lang="en-US" altLang="en-US" sz="1800">
                <a:latin typeface="Courier New" panose="02070309020205020404" pitchFamily="49" charset="0"/>
              </a:rPr>
              <a:t>  int i[2];</a:t>
            </a:r>
          </a:p>
          <a:p>
            <a:r>
              <a:rPr lang="en-US" altLang="en-US" sz="1800">
                <a:latin typeface="Courier New" panose="02070309020205020404" pitchFamily="49" charset="0"/>
              </a:rPr>
              <a:t>  double v;</a:t>
            </a:r>
          </a:p>
          <a:p>
            <a:r>
              <a:rPr lang="en-US" altLang="en-US" sz="1800">
                <a:latin typeface="Courier New" panose="02070309020205020404" pitchFamily="49" charset="0"/>
              </a:rPr>
              <a:t>} *sp;</a:t>
            </a:r>
          </a:p>
        </p:txBody>
      </p:sp>
      <p:grpSp>
        <p:nvGrpSpPr>
          <p:cNvPr id="54278" name="Group 27">
            <a:extLst>
              <a:ext uri="{FF2B5EF4-FFF2-40B4-BE49-F238E27FC236}">
                <a16:creationId xmlns:a16="http://schemas.microsoft.com/office/drawing/2014/main" id="{3CD40963-21AA-0943-9C19-06F9CE493B95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5715000"/>
            <a:ext cx="8118475" cy="655638"/>
            <a:chOff x="384" y="3504"/>
            <a:chExt cx="5114" cy="413"/>
          </a:xfrm>
        </p:grpSpPr>
        <p:sp>
          <p:nvSpPr>
            <p:cNvPr id="54280" name="Rectangle 15">
              <a:extLst>
                <a:ext uri="{FF2B5EF4-FFF2-40B4-BE49-F238E27FC236}">
                  <a16:creationId xmlns:a16="http://schemas.microsoft.com/office/drawing/2014/main" id="{57E64694-AA31-B047-9530-298FC360A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" y="3504"/>
              <a:ext cx="176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latin typeface="Courier New" panose="02070309020205020404" pitchFamily="49" charset="0"/>
                </a:rPr>
                <a:t>c</a:t>
              </a:r>
            </a:p>
          </p:txBody>
        </p:sp>
        <p:sp>
          <p:nvSpPr>
            <p:cNvPr id="54281" name="Rectangle 16">
              <a:extLst>
                <a:ext uri="{FF2B5EF4-FFF2-40B4-BE49-F238E27FC236}">
                  <a16:creationId xmlns:a16="http://schemas.microsoft.com/office/drawing/2014/main" id="{28CF0A52-4024-0541-BAE3-0E5092EA6E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3504"/>
              <a:ext cx="752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latin typeface="Courier New" panose="02070309020205020404" pitchFamily="49" charset="0"/>
                </a:rPr>
                <a:t>i[0]</a:t>
              </a:r>
            </a:p>
          </p:txBody>
        </p:sp>
        <p:sp>
          <p:nvSpPr>
            <p:cNvPr id="54282" name="Rectangle 17">
              <a:extLst>
                <a:ext uri="{FF2B5EF4-FFF2-40B4-BE49-F238E27FC236}">
                  <a16:creationId xmlns:a16="http://schemas.microsoft.com/office/drawing/2014/main" id="{5AD91748-63B0-E240-8E75-663E3AB27D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" y="3504"/>
              <a:ext cx="752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latin typeface="Courier New" panose="02070309020205020404" pitchFamily="49" charset="0"/>
                </a:rPr>
                <a:t>i[1]</a:t>
              </a:r>
            </a:p>
          </p:txBody>
        </p:sp>
        <p:sp>
          <p:nvSpPr>
            <p:cNvPr id="54283" name="Rectangle 18">
              <a:extLst>
                <a:ext uri="{FF2B5EF4-FFF2-40B4-BE49-F238E27FC236}">
                  <a16:creationId xmlns:a16="http://schemas.microsoft.com/office/drawing/2014/main" id="{1BD1826B-07C6-D845-9993-8D0B98245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7" y="3504"/>
              <a:ext cx="1520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latin typeface="Courier New" panose="02070309020205020404" pitchFamily="49" charset="0"/>
                </a:rPr>
                <a:t>v</a:t>
              </a:r>
            </a:p>
          </p:txBody>
        </p:sp>
        <p:sp>
          <p:nvSpPr>
            <p:cNvPr id="54284" name="Rectangle 19">
              <a:extLst>
                <a:ext uri="{FF2B5EF4-FFF2-40B4-BE49-F238E27FC236}">
                  <a16:creationId xmlns:a16="http://schemas.microsoft.com/office/drawing/2014/main" id="{9B132484-310B-294C-B5C1-56D466009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7" y="3504"/>
              <a:ext cx="560" cy="176"/>
            </a:xfrm>
            <a:prstGeom prst="rect">
              <a:avLst/>
            </a:prstGeom>
            <a:solidFill>
              <a:srgbClr val="B2B2B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4285" name="Rectangle 20">
              <a:extLst>
                <a:ext uri="{FF2B5EF4-FFF2-40B4-BE49-F238E27FC236}">
                  <a16:creationId xmlns:a16="http://schemas.microsoft.com/office/drawing/2014/main" id="{8BEFE8FF-6BD0-1B48-9C39-B9276C4845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9" y="3504"/>
              <a:ext cx="752" cy="176"/>
            </a:xfrm>
            <a:prstGeom prst="rect">
              <a:avLst/>
            </a:prstGeom>
            <a:solidFill>
              <a:srgbClr val="B2B2B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4286" name="Rectangle 21">
              <a:extLst>
                <a:ext uri="{FF2B5EF4-FFF2-40B4-BE49-F238E27FC236}">
                  <a16:creationId xmlns:a16="http://schemas.microsoft.com/office/drawing/2014/main" id="{9806027C-B23D-904E-A50B-FAA5BEC6F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3688"/>
              <a:ext cx="45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>
                  <a:latin typeface="Courier New" panose="02070309020205020404" pitchFamily="49" charset="0"/>
                </a:rPr>
                <a:t>sp+0</a:t>
              </a:r>
            </a:p>
          </p:txBody>
        </p:sp>
        <p:sp>
          <p:nvSpPr>
            <p:cNvPr id="54287" name="Rectangle 22">
              <a:extLst>
                <a:ext uri="{FF2B5EF4-FFF2-40B4-BE49-F238E27FC236}">
                  <a16:creationId xmlns:a16="http://schemas.microsoft.com/office/drawing/2014/main" id="{6E3E549B-B431-2F4B-BE64-2BED3B4AC8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688"/>
              <a:ext cx="45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>
                  <a:latin typeface="Courier New" panose="02070309020205020404" pitchFamily="49" charset="0"/>
                </a:rPr>
                <a:t>sp+4</a:t>
              </a:r>
            </a:p>
          </p:txBody>
        </p:sp>
        <p:sp>
          <p:nvSpPr>
            <p:cNvPr id="54288" name="Rectangle 23">
              <a:extLst>
                <a:ext uri="{FF2B5EF4-FFF2-40B4-BE49-F238E27FC236}">
                  <a16:creationId xmlns:a16="http://schemas.microsoft.com/office/drawing/2014/main" id="{29FEB2EB-2958-E245-AEC0-CC3C209489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3688"/>
              <a:ext cx="45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>
                  <a:latin typeface="Courier New" panose="02070309020205020404" pitchFamily="49" charset="0"/>
                </a:rPr>
                <a:t>sp+8</a:t>
              </a:r>
            </a:p>
          </p:txBody>
        </p:sp>
        <p:sp>
          <p:nvSpPr>
            <p:cNvPr id="54289" name="Rectangle 24">
              <a:extLst>
                <a:ext uri="{FF2B5EF4-FFF2-40B4-BE49-F238E27FC236}">
                  <a16:creationId xmlns:a16="http://schemas.microsoft.com/office/drawing/2014/main" id="{4DBBF9AC-AD0B-794F-BDA2-36F7D566C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8" y="3688"/>
              <a:ext cx="544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>
                  <a:latin typeface="Courier New" panose="02070309020205020404" pitchFamily="49" charset="0"/>
                </a:rPr>
                <a:t>sp+16</a:t>
              </a:r>
            </a:p>
          </p:txBody>
        </p:sp>
        <p:sp>
          <p:nvSpPr>
            <p:cNvPr id="54290" name="Rectangle 25">
              <a:extLst>
                <a:ext uri="{FF2B5EF4-FFF2-40B4-BE49-F238E27FC236}">
                  <a16:creationId xmlns:a16="http://schemas.microsoft.com/office/drawing/2014/main" id="{5B4ECE98-8111-7143-B52B-BB9762D418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4" y="3688"/>
              <a:ext cx="544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>
                  <a:latin typeface="Courier New" panose="02070309020205020404" pitchFamily="49" charset="0"/>
                </a:rPr>
                <a:t>sp+24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021491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>
            <a:extLst>
              <a:ext uri="{FF2B5EF4-FFF2-40B4-BE49-F238E27FC236}">
                <a16:creationId xmlns:a16="http://schemas.microsoft.com/office/drawing/2014/main" id="{40369879-F617-4F4F-9DE1-A9921F43D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638" y="985838"/>
            <a:ext cx="2519362" cy="120015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>
                <a:latin typeface="Courier New" panose="02070309020205020404" pitchFamily="49" charset="0"/>
              </a:rPr>
              <a:t>typedef union {</a:t>
            </a:r>
          </a:p>
          <a:p>
            <a:r>
              <a:rPr lang="en-US" altLang="en-US" sz="1800">
                <a:latin typeface="Courier New" panose="02070309020205020404" pitchFamily="49" charset="0"/>
              </a:rPr>
              <a:t>  float f;</a:t>
            </a:r>
          </a:p>
          <a:p>
            <a:r>
              <a:rPr lang="en-US" altLang="en-US" sz="1800">
                <a:latin typeface="Courier New" panose="02070309020205020404" pitchFamily="49" charset="0"/>
              </a:rPr>
              <a:t>  unsigned u;</a:t>
            </a:r>
          </a:p>
          <a:p>
            <a:r>
              <a:rPr lang="en-US" altLang="en-US" sz="1800">
                <a:latin typeface="Courier New" panose="02070309020205020404" pitchFamily="49" charset="0"/>
              </a:rPr>
              <a:t>} bit_float_t;</a:t>
            </a:r>
          </a:p>
        </p:txBody>
      </p:sp>
      <p:sp>
        <p:nvSpPr>
          <p:cNvPr id="55298" name="Rectangle 3">
            <a:extLst>
              <a:ext uri="{FF2B5EF4-FFF2-40B4-BE49-F238E27FC236}">
                <a16:creationId xmlns:a16="http://schemas.microsoft.com/office/drawing/2014/main" id="{FA668687-F114-A547-98DF-814A48BB5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726629"/>
            <a:ext cx="3883025" cy="1751013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>
                <a:latin typeface="Courier New" panose="02070309020205020404" pitchFamily="49" charset="0"/>
              </a:rPr>
              <a:t>float bit2float(unsigned u) {</a:t>
            </a:r>
          </a:p>
          <a:p>
            <a:r>
              <a:rPr lang="en-US" altLang="en-US" sz="1800">
                <a:latin typeface="Courier New" panose="02070309020205020404" pitchFamily="49" charset="0"/>
              </a:rPr>
              <a:t>  bit_float_t arg;</a:t>
            </a:r>
          </a:p>
          <a:p>
            <a:r>
              <a:rPr lang="en-US" altLang="en-US" sz="1800">
                <a:latin typeface="Courier New" panose="02070309020205020404" pitchFamily="49" charset="0"/>
              </a:rPr>
              <a:t>  arg.u = u;</a:t>
            </a:r>
          </a:p>
          <a:p>
            <a:r>
              <a:rPr lang="en-US" altLang="en-US" sz="1800">
                <a:latin typeface="Courier New" panose="02070309020205020404" pitchFamily="49" charset="0"/>
              </a:rPr>
              <a:t>  return arg.f;</a:t>
            </a:r>
          </a:p>
          <a:p>
            <a:r>
              <a:rPr lang="en-US" altLang="en-US" sz="18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5299" name="Rectangle 5">
            <a:extLst>
              <a:ext uri="{FF2B5EF4-FFF2-40B4-BE49-F238E27FC236}">
                <a16:creationId xmlns:a16="http://schemas.microsoft.com/office/drawing/2014/main" id="{46F93620-0795-EE4C-8420-C51DD84A7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900" y="2527300"/>
            <a:ext cx="11938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u</a:t>
            </a:r>
          </a:p>
        </p:txBody>
      </p:sp>
      <p:sp>
        <p:nvSpPr>
          <p:cNvPr id="55300" name="Rectangle 6">
            <a:extLst>
              <a:ext uri="{FF2B5EF4-FFF2-40B4-BE49-F238E27FC236}">
                <a16:creationId xmlns:a16="http://schemas.microsoft.com/office/drawing/2014/main" id="{B34E4CD5-A619-B54D-BD11-5BE3A2ED6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900" y="2832100"/>
            <a:ext cx="11938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f</a:t>
            </a:r>
          </a:p>
        </p:txBody>
      </p:sp>
      <p:sp>
        <p:nvSpPr>
          <p:cNvPr id="55301" name="Rectangle 7">
            <a:extLst>
              <a:ext uri="{FF2B5EF4-FFF2-40B4-BE49-F238E27FC236}">
                <a16:creationId xmlns:a16="http://schemas.microsoft.com/office/drawing/2014/main" id="{CC1FA150-098B-4B40-A96E-0F372C081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263" y="3101975"/>
            <a:ext cx="31750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en-US"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55302" name="Rectangle 8">
            <a:extLst>
              <a:ext uri="{FF2B5EF4-FFF2-40B4-BE49-F238E27FC236}">
                <a16:creationId xmlns:a16="http://schemas.microsoft.com/office/drawing/2014/main" id="{9A10AB9C-03DF-AE47-B783-88945AC18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3463" y="3101975"/>
            <a:ext cx="31750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en-US">
                <a:latin typeface="Courier New" panose="02070309020205020404" pitchFamily="49" charset="0"/>
              </a:rPr>
              <a:t>4</a:t>
            </a:r>
          </a:p>
        </p:txBody>
      </p:sp>
      <p:sp>
        <p:nvSpPr>
          <p:cNvPr id="55303" name="Rectangle 9">
            <a:extLst>
              <a:ext uri="{FF2B5EF4-FFF2-40B4-BE49-F238E27FC236}">
                <a16:creationId xmlns:a16="http://schemas.microsoft.com/office/drawing/2014/main" id="{6A45BCBB-8D2F-1F48-BE5F-FBBF79F05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149080"/>
            <a:ext cx="3883025" cy="1751013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dirty="0">
                <a:latin typeface="Courier New" panose="02070309020205020404" pitchFamily="49" charset="0"/>
              </a:rPr>
              <a:t>unsigned float2bit(float f) {</a:t>
            </a:r>
          </a:p>
          <a:p>
            <a:r>
              <a:rPr lang="en-US" altLang="en-US" sz="1800" dirty="0">
                <a:latin typeface="Courier New" panose="02070309020205020404" pitchFamily="49" charset="0"/>
              </a:rPr>
              <a:t>  </a:t>
            </a:r>
            <a:r>
              <a:rPr lang="en-US" altLang="en-US" sz="1800" dirty="0" err="1">
                <a:latin typeface="Courier New" panose="02070309020205020404" pitchFamily="49" charset="0"/>
              </a:rPr>
              <a:t>bit_float_t</a:t>
            </a:r>
            <a:r>
              <a:rPr lang="en-US" altLang="en-US" sz="1800" dirty="0">
                <a:latin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</a:rPr>
              <a:t>arg</a:t>
            </a:r>
            <a:r>
              <a:rPr lang="en-US" altLang="en-US" sz="1800" dirty="0"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 sz="1800" dirty="0">
                <a:latin typeface="Courier New" panose="02070309020205020404" pitchFamily="49" charset="0"/>
              </a:rPr>
              <a:t>  </a:t>
            </a:r>
            <a:r>
              <a:rPr lang="en-US" altLang="en-US" sz="1800" dirty="0" err="1">
                <a:latin typeface="Courier New" panose="02070309020205020404" pitchFamily="49" charset="0"/>
              </a:rPr>
              <a:t>arg.f</a:t>
            </a:r>
            <a:r>
              <a:rPr lang="en-US" altLang="en-US" sz="1800" dirty="0">
                <a:latin typeface="Courier New" panose="02070309020205020404" pitchFamily="49" charset="0"/>
              </a:rPr>
              <a:t> = f;</a:t>
            </a:r>
          </a:p>
          <a:p>
            <a:r>
              <a:rPr lang="en-US" altLang="en-US" sz="1800" dirty="0">
                <a:latin typeface="Courier New" panose="02070309020205020404" pitchFamily="49" charset="0"/>
              </a:rPr>
              <a:t>  return </a:t>
            </a:r>
            <a:r>
              <a:rPr lang="en-US" altLang="en-US" sz="1800" dirty="0" err="1">
                <a:latin typeface="Courier New" panose="02070309020205020404" pitchFamily="49" charset="0"/>
              </a:rPr>
              <a:t>arg.u</a:t>
            </a:r>
            <a:r>
              <a:rPr lang="en-US" altLang="en-US" sz="1800" dirty="0"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 sz="18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F6087EE2-D94D-F242-ACDE-075E7359638E}"/>
              </a:ext>
            </a:extLst>
          </p:cNvPr>
          <p:cNvSpPr txBox="1">
            <a:spLocks noChangeArrowheads="1"/>
          </p:cNvSpPr>
          <p:nvPr/>
        </p:nvSpPr>
        <p:spPr>
          <a:xfrm>
            <a:off x="606425" y="228600"/>
            <a:ext cx="9147175" cy="57308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4400" b="0" dirty="0">
                <a:latin typeface="+mj-lt"/>
                <a:ea typeface="+mj-ea"/>
                <a:cs typeface="+mj-cs"/>
              </a:rPr>
              <a:t>Union to Access Bit Patterns</a:t>
            </a:r>
          </a:p>
        </p:txBody>
      </p:sp>
      <p:sp>
        <p:nvSpPr>
          <p:cNvPr id="55305" name="Rectangle 11">
            <a:extLst>
              <a:ext uri="{FF2B5EF4-FFF2-40B4-BE49-F238E27FC236}">
                <a16:creationId xmlns:a16="http://schemas.microsoft.com/office/drawing/2014/main" id="{65A27653-88B0-EE4F-8BF2-532BE4EFD1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733800"/>
            <a:ext cx="50292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sz="2000" b="0">
                <a:latin typeface="Calibri" panose="020F0502020204030204" pitchFamily="34" charset="0"/>
              </a:rPr>
              <a:t>Get direct access to bit representation of float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sz="2000" b="0">
                <a:latin typeface="Courier New" panose="02070309020205020404" pitchFamily="49" charset="0"/>
              </a:rPr>
              <a:t>bit2float</a:t>
            </a:r>
            <a:r>
              <a:rPr lang="en-US" altLang="en-US" sz="2000" b="0">
                <a:latin typeface="Calibri" panose="020F0502020204030204" pitchFamily="34" charset="0"/>
              </a:rPr>
              <a:t> generates float with given bit pattern</a:t>
            </a:r>
          </a:p>
          <a:p>
            <a:pPr lvl="2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000" b="0">
                <a:latin typeface="Calibri" panose="020F0502020204030204" pitchFamily="34" charset="0"/>
              </a:rPr>
              <a:t>NOT the same as </a:t>
            </a:r>
            <a:r>
              <a:rPr lang="en-US" altLang="en-US" sz="2000" b="0">
                <a:latin typeface="Courier New" panose="02070309020205020404" pitchFamily="49" charset="0"/>
              </a:rPr>
              <a:t>(float) u</a:t>
            </a:r>
            <a:endParaRPr lang="en-US" altLang="en-US" sz="2000" b="0">
              <a:latin typeface="Calibri" panose="020F0502020204030204" pitchFamily="34" charset="0"/>
            </a:endParaRP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sz="2000" b="0">
                <a:latin typeface="Courier New" panose="02070309020205020404" pitchFamily="49" charset="0"/>
              </a:rPr>
              <a:t>float2bit</a:t>
            </a:r>
            <a:r>
              <a:rPr lang="en-US" altLang="en-US" sz="2000" b="0">
                <a:latin typeface="Calibri" panose="020F0502020204030204" pitchFamily="34" charset="0"/>
              </a:rPr>
              <a:t> generates bit pattern from float</a:t>
            </a:r>
          </a:p>
          <a:p>
            <a:pPr lvl="2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000" b="0">
                <a:latin typeface="Calibri" panose="020F0502020204030204" pitchFamily="34" charset="0"/>
              </a:rPr>
              <a:t>NOT the same as </a:t>
            </a:r>
            <a:r>
              <a:rPr lang="en-US" altLang="en-US" sz="2000" b="0">
                <a:latin typeface="Courier New" panose="02070309020205020404" pitchFamily="49" charset="0"/>
              </a:rPr>
              <a:t>(unsigned) f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7513"/>
            <a:ext cx="5562600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Array Access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064500" cy="5715000"/>
          </a:xfrm>
        </p:spPr>
        <p:txBody>
          <a:bodyPr/>
          <a:lstStyle/>
          <a:p>
            <a:pPr marL="223838" indent="-223838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Basic Principle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alibri" pitchFamily="-96" charset="0"/>
              </a:rPr>
              <a:t>  </a:t>
            </a:r>
            <a:r>
              <a:rPr lang="en-US" b="1" dirty="0">
                <a:latin typeface="Courier New" pitchFamily="-96" charset="0"/>
              </a:rPr>
              <a:t>A[</a:t>
            </a:r>
            <a:r>
              <a:rPr lang="en-US" i="1" dirty="0">
                <a:latin typeface="Calibri" pitchFamily="-96" charset="0"/>
              </a:rPr>
              <a:t>L</a:t>
            </a:r>
            <a:r>
              <a:rPr lang="en-US" b="1" dirty="0">
                <a:latin typeface="Courier New" pitchFamily="-96" charset="0"/>
              </a:rPr>
              <a:t>];</a:t>
            </a:r>
            <a:endParaRPr lang="en-US" b="1" dirty="0">
              <a:latin typeface="Calibri" pitchFamily="-96" charset="0"/>
            </a:endParaRPr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Array of data type </a:t>
            </a: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alibri" pitchFamily="-96" charset="0"/>
              </a:rPr>
              <a:t> and length </a:t>
            </a:r>
            <a:r>
              <a:rPr lang="en-US" i="1" dirty="0">
                <a:latin typeface="Calibri" pitchFamily="-96" charset="0"/>
              </a:rPr>
              <a:t>L</a:t>
            </a:r>
            <a:endParaRPr lang="en-US" dirty="0">
              <a:latin typeface="Calibri" pitchFamily="-96" charset="0"/>
            </a:endParaRPr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Identifier </a:t>
            </a:r>
            <a:r>
              <a:rPr lang="en-US" b="1" dirty="0">
                <a:latin typeface="Courier New" pitchFamily="-96" charset="0"/>
              </a:rPr>
              <a:t>A</a:t>
            </a:r>
            <a:r>
              <a:rPr lang="en-US" dirty="0">
                <a:latin typeface="Calibri" pitchFamily="-96" charset="0"/>
              </a:rPr>
              <a:t> can be used as a pointer to array element 0: Type </a:t>
            </a:r>
            <a:r>
              <a:rPr lang="en-US" i="1" dirty="0">
                <a:latin typeface="Calibri" pitchFamily="-96" charset="0"/>
              </a:rPr>
              <a:t>T*</a:t>
            </a:r>
          </a:p>
          <a:p>
            <a:pPr marL="223838" indent="-223838" defTabSz="895350">
              <a:tabLst>
                <a:tab pos="1943100" algn="l"/>
                <a:tab pos="3660775" algn="l"/>
              </a:tabLst>
            </a:pPr>
            <a:endParaRPr lang="en-US" dirty="0">
              <a:latin typeface="Calibri" pitchFamily="-96" charset="0"/>
            </a:endParaRPr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endParaRPr lang="en-US" dirty="0">
              <a:latin typeface="Calibri" pitchFamily="-96" charset="0"/>
            </a:endParaRPr>
          </a:p>
          <a:p>
            <a:pPr marL="223838" indent="-223838" defTabSz="895350">
              <a:buNone/>
              <a:tabLst>
                <a:tab pos="1943100" algn="l"/>
                <a:tab pos="3660775" algn="l"/>
              </a:tabLst>
            </a:pPr>
            <a:endParaRPr lang="en-US" dirty="0">
              <a:latin typeface="Calibri" pitchFamily="-96" charset="0"/>
            </a:endParaRPr>
          </a:p>
          <a:p>
            <a:pPr marL="223838" indent="-223838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Reference	Type	Value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[4]	int	3 </a:t>
            </a:r>
            <a:endParaRPr lang="en-US" sz="1800" dirty="0">
              <a:latin typeface="Calibri" pitchFamily="-96" charset="0"/>
            </a:endParaRP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	int *	x</a:t>
            </a:r>
            <a:endParaRPr lang="en-US" sz="1800" dirty="0">
              <a:latin typeface="Calibri" pitchFamily="-96" charset="0"/>
            </a:endParaRP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1800" b="1" dirty="0">
                <a:latin typeface="Courier New" pitchFamily="-96" charset="0"/>
              </a:rPr>
              <a:t>val+1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>
                <a:latin typeface="Courier New" pitchFamily="-96" charset="0"/>
              </a:rPr>
              <a:t>int *</a:t>
            </a:r>
            <a:r>
              <a:rPr lang="en-US" sz="1800" dirty="0">
                <a:latin typeface="Calibri" pitchFamily="-96" charset="0"/>
              </a:rPr>
              <a:t>    	x+4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1800" b="1" dirty="0">
                <a:latin typeface="Courier New" pitchFamily="-96" charset="0"/>
              </a:rPr>
              <a:t>&amp;val[2]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>
                <a:latin typeface="Courier New" pitchFamily="-96" charset="0"/>
              </a:rPr>
              <a:t>int *</a:t>
            </a:r>
            <a:r>
              <a:rPr lang="en-US" sz="1800" dirty="0">
                <a:latin typeface="Calibri" pitchFamily="-96" charset="0"/>
              </a:rPr>
              <a:t>   	x+8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[5]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>
                <a:latin typeface="Courier New" pitchFamily="-96" charset="0"/>
              </a:rPr>
              <a:t>int	??</a:t>
            </a:r>
            <a:endParaRPr lang="en-US" sz="1800" dirty="0">
              <a:latin typeface="Calibri" pitchFamily="-96" charset="0"/>
            </a:endParaRP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1800" b="1" dirty="0">
                <a:latin typeface="Courier New" pitchFamily="-96" charset="0"/>
              </a:rPr>
              <a:t>*(val+1)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>
                <a:latin typeface="Courier New" pitchFamily="-96" charset="0"/>
              </a:rPr>
              <a:t>int	</a:t>
            </a:r>
            <a:r>
              <a:rPr lang="en-US" sz="1800" dirty="0">
                <a:latin typeface="Calibri" pitchFamily="-96" charset="0"/>
              </a:rPr>
              <a:t>   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 + </a:t>
            </a:r>
            <a:r>
              <a:rPr lang="en-US" sz="1800" b="1" i="1" dirty="0" err="1">
                <a:latin typeface="Calibri" pitchFamily="-96" charset="0"/>
              </a:rPr>
              <a:t>i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>
                <a:latin typeface="Courier New" pitchFamily="-96" charset="0"/>
              </a:rPr>
              <a:t>int *	</a:t>
            </a:r>
            <a:endParaRPr lang="en-US" sz="1800" i="1" dirty="0">
              <a:latin typeface="Calibri" pitchFamily="-96" charset="0"/>
            </a:endParaRPr>
          </a:p>
        </p:txBody>
      </p:sp>
      <p:sp>
        <p:nvSpPr>
          <p:cNvPr id="60419" name="Text Box 31"/>
          <p:cNvSpPr txBox="1">
            <a:spLocks noChangeArrowheads="1"/>
          </p:cNvSpPr>
          <p:nvPr/>
        </p:nvSpPr>
        <p:spPr bwMode="auto">
          <a:xfrm>
            <a:off x="1017588" y="2819400"/>
            <a:ext cx="17018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>
                <a:latin typeface="Courier New" pitchFamily="-96" charset="0"/>
              </a:rPr>
              <a:t>int val[5];</a:t>
            </a:r>
          </a:p>
        </p:txBody>
      </p:sp>
      <p:grpSp>
        <p:nvGrpSpPr>
          <p:cNvPr id="60420" name="Group 24"/>
          <p:cNvGrpSpPr>
            <a:grpSpLocks/>
          </p:cNvGrpSpPr>
          <p:nvPr/>
        </p:nvGrpSpPr>
        <p:grpSpPr bwMode="auto">
          <a:xfrm>
            <a:off x="2616200" y="2867025"/>
            <a:ext cx="5334000" cy="750888"/>
            <a:chOff x="2514600" y="3429000"/>
            <a:chExt cx="5334000" cy="771141"/>
          </a:xfrm>
        </p:grpSpPr>
        <p:grpSp>
          <p:nvGrpSpPr>
            <p:cNvPr id="60421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39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40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41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42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43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3</a:t>
                </a:r>
              </a:p>
            </p:txBody>
          </p:sp>
        </p:grpSp>
        <p:sp>
          <p:nvSpPr>
            <p:cNvPr id="60422" name="Text Box 32"/>
            <p:cNvSpPr txBox="1">
              <a:spLocks noChangeArrowheads="1"/>
            </p:cNvSpPr>
            <p:nvPr/>
          </p:nvSpPr>
          <p:spPr bwMode="auto">
            <a:xfrm>
              <a:off x="2514600" y="3810494"/>
              <a:ext cx="396875" cy="376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 i="1" dirty="0" err="1">
                  <a:latin typeface="Calibri" pitchFamily="-96" charset="0"/>
                </a:rPr>
                <a:t>x</a:t>
              </a:r>
              <a:endParaRPr lang="en-US" sz="1800" b="0" i="1" dirty="0">
                <a:latin typeface="Calibri" pitchFamily="-96" charset="0"/>
              </a:endParaRPr>
            </a:p>
          </p:txBody>
        </p:sp>
        <p:sp>
          <p:nvSpPr>
            <p:cNvPr id="60423" name="Text Box 33"/>
            <p:cNvSpPr txBox="1">
              <a:spLocks noChangeArrowheads="1"/>
            </p:cNvSpPr>
            <p:nvPr/>
          </p:nvSpPr>
          <p:spPr bwMode="auto">
            <a:xfrm>
              <a:off x="3182938" y="3823537"/>
              <a:ext cx="990600" cy="376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 i="1" dirty="0" err="1">
                  <a:latin typeface="Calibri" pitchFamily="-96" charset="0"/>
                </a:rPr>
                <a:t>x</a:t>
              </a:r>
              <a:r>
                <a:rPr lang="en-US" sz="1800" b="0" i="1" dirty="0">
                  <a:latin typeface="Calibri" pitchFamily="-96" charset="0"/>
                </a:rPr>
                <a:t> </a:t>
              </a:r>
              <a:r>
                <a:rPr lang="en-US" sz="1800" b="0" dirty="0">
                  <a:latin typeface="Calibri" pitchFamily="-96" charset="0"/>
                </a:rPr>
                <a:t>+ 4</a:t>
              </a:r>
              <a:endParaRPr lang="en-US" sz="1800" b="0" i="1" dirty="0">
                <a:latin typeface="Calibri" pitchFamily="-96" charset="0"/>
              </a:endParaRPr>
            </a:p>
          </p:txBody>
        </p:sp>
        <p:sp>
          <p:nvSpPr>
            <p:cNvPr id="60424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25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26" name="Text Box 36"/>
            <p:cNvSpPr txBox="1">
              <a:spLocks noChangeArrowheads="1"/>
            </p:cNvSpPr>
            <p:nvPr/>
          </p:nvSpPr>
          <p:spPr bwMode="auto">
            <a:xfrm>
              <a:off x="4097338" y="3823537"/>
              <a:ext cx="990600" cy="376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 i="1">
                  <a:latin typeface="Calibri" pitchFamily="-96" charset="0"/>
                </a:rPr>
                <a:t>x </a:t>
              </a:r>
              <a:r>
                <a:rPr lang="en-US" sz="1800" b="0">
                  <a:latin typeface="Calibri" pitchFamily="-96" charset="0"/>
                </a:rPr>
                <a:t>+ 8</a:t>
              </a:r>
              <a:endParaRPr lang="en-US" sz="1800" b="0" i="1">
                <a:latin typeface="Calibri" pitchFamily="-96" charset="0"/>
              </a:endParaRPr>
            </a:p>
          </p:txBody>
        </p:sp>
        <p:sp>
          <p:nvSpPr>
            <p:cNvPr id="60427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28" name="Text Box 38"/>
            <p:cNvSpPr txBox="1">
              <a:spLocks noChangeArrowheads="1"/>
            </p:cNvSpPr>
            <p:nvPr/>
          </p:nvSpPr>
          <p:spPr bwMode="auto">
            <a:xfrm>
              <a:off x="5029200" y="3823537"/>
              <a:ext cx="990600" cy="376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 i="1">
                  <a:latin typeface="Calibri" pitchFamily="-96" charset="0"/>
                </a:rPr>
                <a:t>x </a:t>
              </a:r>
              <a:r>
                <a:rPr lang="en-US" sz="1800" b="0">
                  <a:latin typeface="Calibri" pitchFamily="-96" charset="0"/>
                </a:rPr>
                <a:t>+ 12</a:t>
              </a:r>
              <a:endParaRPr lang="en-US" sz="1800" b="0" i="1">
                <a:latin typeface="Calibri" pitchFamily="-96" charset="0"/>
              </a:endParaRPr>
            </a:p>
          </p:txBody>
        </p:sp>
        <p:sp>
          <p:nvSpPr>
            <p:cNvPr id="60429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30" name="Text Box 40"/>
            <p:cNvSpPr txBox="1">
              <a:spLocks noChangeArrowheads="1"/>
            </p:cNvSpPr>
            <p:nvPr/>
          </p:nvSpPr>
          <p:spPr bwMode="auto">
            <a:xfrm>
              <a:off x="5943600" y="3823537"/>
              <a:ext cx="990600" cy="376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 i="1">
                  <a:latin typeface="Calibri" pitchFamily="-96" charset="0"/>
                </a:rPr>
                <a:t>x </a:t>
              </a:r>
              <a:r>
                <a:rPr lang="en-US" sz="1800" b="0">
                  <a:latin typeface="Calibri" pitchFamily="-96" charset="0"/>
                </a:rPr>
                <a:t>+ 16</a:t>
              </a:r>
              <a:endParaRPr lang="en-US" sz="1800" b="0" i="1">
                <a:latin typeface="Calibri" pitchFamily="-96" charset="0"/>
              </a:endParaRPr>
            </a:p>
          </p:txBody>
        </p:sp>
        <p:sp>
          <p:nvSpPr>
            <p:cNvPr id="60431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32" name="Text Box 42"/>
            <p:cNvSpPr txBox="1">
              <a:spLocks noChangeArrowheads="1"/>
            </p:cNvSpPr>
            <p:nvPr/>
          </p:nvSpPr>
          <p:spPr bwMode="auto">
            <a:xfrm>
              <a:off x="6858000" y="3823537"/>
              <a:ext cx="990600" cy="376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 i="1">
                  <a:latin typeface="Calibri" pitchFamily="-96" charset="0"/>
                </a:rPr>
                <a:t>x </a:t>
              </a:r>
              <a:r>
                <a:rPr lang="en-US" sz="1800" b="0">
                  <a:latin typeface="Calibri" pitchFamily="-96" charset="0"/>
                </a:rPr>
                <a:t>+ 20</a:t>
              </a:r>
              <a:endParaRPr lang="en-US" sz="1800" b="0" i="1">
                <a:latin typeface="Calibri" pitchFamily="-96" charset="0"/>
              </a:endParaRPr>
            </a:p>
          </p:txBody>
        </p:sp>
        <p:sp>
          <p:nvSpPr>
            <p:cNvPr id="60433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7513"/>
            <a:ext cx="5562600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Array Access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064500" cy="5715000"/>
          </a:xfrm>
        </p:spPr>
        <p:txBody>
          <a:bodyPr/>
          <a:lstStyle/>
          <a:p>
            <a:pPr marL="223838" indent="-223838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Basic Principle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alibri" pitchFamily="-96" charset="0"/>
              </a:rPr>
              <a:t>  </a:t>
            </a:r>
            <a:r>
              <a:rPr lang="en-US" b="1" dirty="0">
                <a:latin typeface="Courier New" pitchFamily="-96" charset="0"/>
              </a:rPr>
              <a:t>A[</a:t>
            </a:r>
            <a:r>
              <a:rPr lang="en-US" i="1" dirty="0">
                <a:latin typeface="Calibri" pitchFamily="-96" charset="0"/>
              </a:rPr>
              <a:t>L</a:t>
            </a:r>
            <a:r>
              <a:rPr lang="en-US" b="1" dirty="0">
                <a:latin typeface="Courier New" pitchFamily="-96" charset="0"/>
              </a:rPr>
              <a:t>];</a:t>
            </a:r>
            <a:endParaRPr lang="en-US" b="1" dirty="0">
              <a:latin typeface="Calibri" pitchFamily="-96" charset="0"/>
            </a:endParaRPr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Array of data type </a:t>
            </a: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alibri" pitchFamily="-96" charset="0"/>
              </a:rPr>
              <a:t> and length </a:t>
            </a:r>
            <a:r>
              <a:rPr lang="en-US" i="1" dirty="0">
                <a:latin typeface="Calibri" pitchFamily="-96" charset="0"/>
              </a:rPr>
              <a:t>L</a:t>
            </a:r>
            <a:endParaRPr lang="en-US" dirty="0">
              <a:latin typeface="Calibri" pitchFamily="-96" charset="0"/>
            </a:endParaRPr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Identifier </a:t>
            </a:r>
            <a:r>
              <a:rPr lang="en-US" b="1" dirty="0">
                <a:latin typeface="Courier New" pitchFamily="-96" charset="0"/>
              </a:rPr>
              <a:t>A</a:t>
            </a:r>
            <a:r>
              <a:rPr lang="en-US" dirty="0">
                <a:latin typeface="Calibri" pitchFamily="-96" charset="0"/>
              </a:rPr>
              <a:t> can be used as a pointer to array element 0: Type </a:t>
            </a:r>
            <a:r>
              <a:rPr lang="en-US" i="1" dirty="0">
                <a:latin typeface="Calibri" pitchFamily="-96" charset="0"/>
              </a:rPr>
              <a:t>T*</a:t>
            </a:r>
          </a:p>
          <a:p>
            <a:pPr marL="223838" indent="-223838" defTabSz="895350">
              <a:tabLst>
                <a:tab pos="1943100" algn="l"/>
                <a:tab pos="3660775" algn="l"/>
              </a:tabLst>
            </a:pPr>
            <a:endParaRPr lang="en-US" dirty="0">
              <a:latin typeface="Calibri" pitchFamily="-96" charset="0"/>
            </a:endParaRPr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endParaRPr lang="en-US" dirty="0">
              <a:latin typeface="Calibri" pitchFamily="-96" charset="0"/>
            </a:endParaRPr>
          </a:p>
          <a:p>
            <a:pPr marL="223838" indent="-223838" defTabSz="895350">
              <a:buNone/>
              <a:tabLst>
                <a:tab pos="1943100" algn="l"/>
                <a:tab pos="3660775" algn="l"/>
              </a:tabLst>
            </a:pPr>
            <a:endParaRPr lang="en-US" dirty="0">
              <a:latin typeface="Calibri" pitchFamily="-96" charset="0"/>
            </a:endParaRPr>
          </a:p>
          <a:p>
            <a:pPr marL="223838" indent="-223838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Reference	Type	Value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[4]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dirty="0">
                <a:latin typeface="Calibri" pitchFamily="-96" charset="0"/>
              </a:rPr>
              <a:t>3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r>
              <a:rPr lang="en-US" sz="1800" i="1" dirty="0">
                <a:latin typeface="Calibri" pitchFamily="-96" charset="0"/>
              </a:rPr>
              <a:t>x</a:t>
            </a:r>
            <a:endParaRPr lang="en-US" sz="1800" dirty="0">
              <a:latin typeface="Calibri" pitchFamily="-96" charset="0"/>
            </a:endParaRP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1800" b="1" dirty="0">
                <a:latin typeface="Courier New" pitchFamily="-96" charset="0"/>
              </a:rPr>
              <a:t>val+1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r>
              <a:rPr lang="en-US" sz="1800" i="1" dirty="0" err="1">
                <a:latin typeface="Calibri" pitchFamily="-96" charset="0"/>
              </a:rPr>
              <a:t>x</a:t>
            </a:r>
            <a:r>
              <a:rPr lang="en-US" sz="1800" dirty="0">
                <a:latin typeface="Calibri" pitchFamily="-96" charset="0"/>
              </a:rPr>
              <a:t> + 4    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1800" b="1" dirty="0">
                <a:latin typeface="Courier New" pitchFamily="-96" charset="0"/>
              </a:rPr>
              <a:t>&amp;val[2]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r>
              <a:rPr lang="en-US" sz="1800" i="1" dirty="0">
                <a:latin typeface="Calibri" pitchFamily="-96" charset="0"/>
              </a:rPr>
              <a:t>x</a:t>
            </a:r>
            <a:r>
              <a:rPr lang="en-US" sz="1800" dirty="0">
                <a:latin typeface="Calibri" pitchFamily="-96" charset="0"/>
              </a:rPr>
              <a:t> + 8   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[5]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dirty="0">
                <a:latin typeface="Calibri" pitchFamily="-96" charset="0"/>
              </a:rPr>
              <a:t>??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1800" b="1" dirty="0">
                <a:latin typeface="Courier New" pitchFamily="-96" charset="0"/>
              </a:rPr>
              <a:t>*(val+1)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dirty="0">
                <a:latin typeface="Calibri" pitchFamily="-96" charset="0"/>
              </a:rPr>
              <a:t>5          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 + </a:t>
            </a:r>
            <a:r>
              <a:rPr lang="en-US" sz="1800" b="1" i="1" dirty="0" err="1">
                <a:latin typeface="Calibri" pitchFamily="-96" charset="0"/>
              </a:rPr>
              <a:t>i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r>
              <a:rPr lang="en-US" sz="1800" i="1" dirty="0">
                <a:latin typeface="Calibri" pitchFamily="-96" charset="0"/>
              </a:rPr>
              <a:t>x </a:t>
            </a:r>
            <a:r>
              <a:rPr lang="en-US" sz="1800" dirty="0">
                <a:latin typeface="Calibri" pitchFamily="-96" charset="0"/>
              </a:rPr>
              <a:t>+ 4</a:t>
            </a:r>
            <a:r>
              <a:rPr lang="en-US" sz="1800" i="1" dirty="0">
                <a:latin typeface="Calibri" pitchFamily="-96" charset="0"/>
              </a:rPr>
              <a:t> </a:t>
            </a:r>
            <a:r>
              <a:rPr lang="en-US" sz="1800" i="1" dirty="0" err="1">
                <a:latin typeface="Calibri" pitchFamily="-96" charset="0"/>
              </a:rPr>
              <a:t>i</a:t>
            </a:r>
            <a:endParaRPr lang="en-US" sz="1800" i="1" dirty="0">
              <a:latin typeface="Calibri" pitchFamily="-96" charset="0"/>
            </a:endParaRPr>
          </a:p>
        </p:txBody>
      </p:sp>
      <p:sp>
        <p:nvSpPr>
          <p:cNvPr id="60419" name="Text Box 31"/>
          <p:cNvSpPr txBox="1">
            <a:spLocks noChangeArrowheads="1"/>
          </p:cNvSpPr>
          <p:nvPr/>
        </p:nvSpPr>
        <p:spPr bwMode="auto">
          <a:xfrm>
            <a:off x="1017588" y="2819400"/>
            <a:ext cx="17018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>
                <a:latin typeface="Courier New" pitchFamily="-96" charset="0"/>
              </a:rPr>
              <a:t>int val[5];</a:t>
            </a:r>
          </a:p>
        </p:txBody>
      </p:sp>
      <p:grpSp>
        <p:nvGrpSpPr>
          <p:cNvPr id="60420" name="Group 24"/>
          <p:cNvGrpSpPr>
            <a:grpSpLocks/>
          </p:cNvGrpSpPr>
          <p:nvPr/>
        </p:nvGrpSpPr>
        <p:grpSpPr bwMode="auto">
          <a:xfrm>
            <a:off x="2616200" y="2867025"/>
            <a:ext cx="5334000" cy="750888"/>
            <a:chOff x="2514600" y="3429000"/>
            <a:chExt cx="5334000" cy="771141"/>
          </a:xfrm>
        </p:grpSpPr>
        <p:grpSp>
          <p:nvGrpSpPr>
            <p:cNvPr id="60421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39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40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41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42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43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3</a:t>
                </a:r>
              </a:p>
            </p:txBody>
          </p:sp>
        </p:grpSp>
        <p:sp>
          <p:nvSpPr>
            <p:cNvPr id="60422" name="Text Box 32"/>
            <p:cNvSpPr txBox="1">
              <a:spLocks noChangeArrowheads="1"/>
            </p:cNvSpPr>
            <p:nvPr/>
          </p:nvSpPr>
          <p:spPr bwMode="auto">
            <a:xfrm>
              <a:off x="2514600" y="3810494"/>
              <a:ext cx="396875" cy="376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 i="1" dirty="0" err="1">
                  <a:latin typeface="Calibri" pitchFamily="-96" charset="0"/>
                </a:rPr>
                <a:t>x</a:t>
              </a:r>
              <a:endParaRPr lang="en-US" sz="1800" b="0" i="1" dirty="0">
                <a:latin typeface="Calibri" pitchFamily="-96" charset="0"/>
              </a:endParaRPr>
            </a:p>
          </p:txBody>
        </p:sp>
        <p:sp>
          <p:nvSpPr>
            <p:cNvPr id="60423" name="Text Box 33"/>
            <p:cNvSpPr txBox="1">
              <a:spLocks noChangeArrowheads="1"/>
            </p:cNvSpPr>
            <p:nvPr/>
          </p:nvSpPr>
          <p:spPr bwMode="auto">
            <a:xfrm>
              <a:off x="3182938" y="3823537"/>
              <a:ext cx="990600" cy="376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 i="1" dirty="0" err="1">
                  <a:latin typeface="Calibri" pitchFamily="-96" charset="0"/>
                </a:rPr>
                <a:t>x</a:t>
              </a:r>
              <a:r>
                <a:rPr lang="en-US" sz="1800" b="0" i="1" dirty="0">
                  <a:latin typeface="Calibri" pitchFamily="-96" charset="0"/>
                </a:rPr>
                <a:t> </a:t>
              </a:r>
              <a:r>
                <a:rPr lang="en-US" sz="1800" b="0" dirty="0">
                  <a:latin typeface="Calibri" pitchFamily="-96" charset="0"/>
                </a:rPr>
                <a:t>+ 4</a:t>
              </a:r>
              <a:endParaRPr lang="en-US" sz="1800" b="0" i="1" dirty="0">
                <a:latin typeface="Calibri" pitchFamily="-96" charset="0"/>
              </a:endParaRPr>
            </a:p>
          </p:txBody>
        </p:sp>
        <p:sp>
          <p:nvSpPr>
            <p:cNvPr id="60424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25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26" name="Text Box 36"/>
            <p:cNvSpPr txBox="1">
              <a:spLocks noChangeArrowheads="1"/>
            </p:cNvSpPr>
            <p:nvPr/>
          </p:nvSpPr>
          <p:spPr bwMode="auto">
            <a:xfrm>
              <a:off x="4097338" y="3823537"/>
              <a:ext cx="990600" cy="376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 i="1">
                  <a:latin typeface="Calibri" pitchFamily="-96" charset="0"/>
                </a:rPr>
                <a:t>x </a:t>
              </a:r>
              <a:r>
                <a:rPr lang="en-US" sz="1800" b="0">
                  <a:latin typeface="Calibri" pitchFamily="-96" charset="0"/>
                </a:rPr>
                <a:t>+ 8</a:t>
              </a:r>
              <a:endParaRPr lang="en-US" sz="1800" b="0" i="1">
                <a:latin typeface="Calibri" pitchFamily="-96" charset="0"/>
              </a:endParaRPr>
            </a:p>
          </p:txBody>
        </p:sp>
        <p:sp>
          <p:nvSpPr>
            <p:cNvPr id="60427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28" name="Text Box 38"/>
            <p:cNvSpPr txBox="1">
              <a:spLocks noChangeArrowheads="1"/>
            </p:cNvSpPr>
            <p:nvPr/>
          </p:nvSpPr>
          <p:spPr bwMode="auto">
            <a:xfrm>
              <a:off x="5029200" y="3823537"/>
              <a:ext cx="990600" cy="376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 i="1">
                  <a:latin typeface="Calibri" pitchFamily="-96" charset="0"/>
                </a:rPr>
                <a:t>x </a:t>
              </a:r>
              <a:r>
                <a:rPr lang="en-US" sz="1800" b="0">
                  <a:latin typeface="Calibri" pitchFamily="-96" charset="0"/>
                </a:rPr>
                <a:t>+ 12</a:t>
              </a:r>
              <a:endParaRPr lang="en-US" sz="1800" b="0" i="1">
                <a:latin typeface="Calibri" pitchFamily="-96" charset="0"/>
              </a:endParaRPr>
            </a:p>
          </p:txBody>
        </p:sp>
        <p:sp>
          <p:nvSpPr>
            <p:cNvPr id="60429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30" name="Text Box 40"/>
            <p:cNvSpPr txBox="1">
              <a:spLocks noChangeArrowheads="1"/>
            </p:cNvSpPr>
            <p:nvPr/>
          </p:nvSpPr>
          <p:spPr bwMode="auto">
            <a:xfrm>
              <a:off x="5943600" y="3823537"/>
              <a:ext cx="990600" cy="376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 i="1">
                  <a:latin typeface="Calibri" pitchFamily="-96" charset="0"/>
                </a:rPr>
                <a:t>x </a:t>
              </a:r>
              <a:r>
                <a:rPr lang="en-US" sz="1800" b="0">
                  <a:latin typeface="Calibri" pitchFamily="-96" charset="0"/>
                </a:rPr>
                <a:t>+ 16</a:t>
              </a:r>
              <a:endParaRPr lang="en-US" sz="1800" b="0" i="1">
                <a:latin typeface="Calibri" pitchFamily="-96" charset="0"/>
              </a:endParaRPr>
            </a:p>
          </p:txBody>
        </p:sp>
        <p:sp>
          <p:nvSpPr>
            <p:cNvPr id="60431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32" name="Text Box 42"/>
            <p:cNvSpPr txBox="1">
              <a:spLocks noChangeArrowheads="1"/>
            </p:cNvSpPr>
            <p:nvPr/>
          </p:nvSpPr>
          <p:spPr bwMode="auto">
            <a:xfrm>
              <a:off x="6858000" y="3823537"/>
              <a:ext cx="990600" cy="376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 i="1">
                  <a:latin typeface="Calibri" pitchFamily="-96" charset="0"/>
                </a:rPr>
                <a:t>x </a:t>
              </a:r>
              <a:r>
                <a:rPr lang="en-US" sz="1800" b="0">
                  <a:latin typeface="Calibri" pitchFamily="-96" charset="0"/>
                </a:rPr>
                <a:t>+ 20</a:t>
              </a:r>
              <a:endParaRPr lang="en-US" sz="1800" b="0" i="1">
                <a:latin typeface="Calibri" pitchFamily="-96" charset="0"/>
              </a:endParaRPr>
            </a:p>
          </p:txBody>
        </p:sp>
        <p:sp>
          <p:nvSpPr>
            <p:cNvPr id="60433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576904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077200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Multidimensional (Nested) Arrays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35063"/>
            <a:ext cx="4470400" cy="3646487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Declaration</a:t>
            </a:r>
          </a:p>
          <a:p>
            <a:pPr lvl="1">
              <a:buFont typeface="Wingdings" pitchFamily="-96" charset="2"/>
              <a:buNone/>
            </a:pP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alibri" pitchFamily="-96" charset="0"/>
              </a:rPr>
              <a:t>   </a:t>
            </a:r>
            <a:r>
              <a:rPr lang="en-US" b="1" dirty="0">
                <a:latin typeface="Courier New" pitchFamily="-96" charset="0"/>
              </a:rPr>
              <a:t>A</a:t>
            </a:r>
            <a:r>
              <a:rPr lang="en-US" dirty="0">
                <a:latin typeface="Courier New" pitchFamily="-96" charset="0"/>
              </a:rPr>
              <a:t>[</a:t>
            </a:r>
            <a:r>
              <a:rPr lang="en-US" i="1" dirty="0">
                <a:latin typeface="Calibri" pitchFamily="-96" charset="0"/>
              </a:rPr>
              <a:t>R</a:t>
            </a:r>
            <a:r>
              <a:rPr lang="en-US" dirty="0">
                <a:latin typeface="Courier New" pitchFamily="-96" charset="0"/>
              </a:rPr>
              <a:t>][</a:t>
            </a:r>
            <a:r>
              <a:rPr lang="en-US" i="1" dirty="0">
                <a:latin typeface="Calibri" pitchFamily="-96" charset="0"/>
              </a:rPr>
              <a:t>C</a:t>
            </a:r>
            <a:r>
              <a:rPr lang="en-US" dirty="0">
                <a:latin typeface="Courier New" pitchFamily="-96" charset="0"/>
              </a:rPr>
              <a:t>];</a:t>
            </a:r>
            <a:endParaRPr lang="en-US" dirty="0">
              <a:latin typeface="Calibri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2D array of data type </a:t>
            </a:r>
            <a:r>
              <a:rPr lang="en-US" i="1" dirty="0">
                <a:latin typeface="Calibri" pitchFamily="-96" charset="0"/>
              </a:rPr>
              <a:t>T</a:t>
            </a:r>
            <a:endParaRPr lang="en-US" dirty="0">
              <a:latin typeface="Calibri" pitchFamily="-96" charset="0"/>
            </a:endParaRPr>
          </a:p>
          <a:p>
            <a:pPr lvl="1"/>
            <a:r>
              <a:rPr lang="en-US" i="1" dirty="0">
                <a:latin typeface="Calibri" pitchFamily="-96" charset="0"/>
              </a:rPr>
              <a:t>R</a:t>
            </a:r>
            <a:r>
              <a:rPr lang="en-US" dirty="0">
                <a:latin typeface="Calibri" pitchFamily="-96" charset="0"/>
              </a:rPr>
              <a:t> rows, </a:t>
            </a:r>
            <a:r>
              <a:rPr lang="en-US" i="1" dirty="0">
                <a:latin typeface="Calibri" pitchFamily="-96" charset="0"/>
              </a:rPr>
              <a:t>C</a:t>
            </a:r>
            <a:r>
              <a:rPr lang="en-US" dirty="0">
                <a:latin typeface="Calibri" pitchFamily="-96" charset="0"/>
              </a:rPr>
              <a:t> columns</a:t>
            </a:r>
          </a:p>
          <a:p>
            <a:pPr lvl="1"/>
            <a:r>
              <a:rPr lang="en-US" dirty="0">
                <a:latin typeface="Calibri" pitchFamily="-96" charset="0"/>
              </a:rPr>
              <a:t>Type </a:t>
            </a: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alibri" pitchFamily="-96" charset="0"/>
              </a:rPr>
              <a:t> element requires </a:t>
            </a:r>
            <a:r>
              <a:rPr lang="en-US" i="1" dirty="0">
                <a:latin typeface="Calibri" pitchFamily="-96" charset="0"/>
              </a:rPr>
              <a:t>K</a:t>
            </a:r>
            <a:r>
              <a:rPr lang="en-US" dirty="0">
                <a:latin typeface="Calibri" pitchFamily="-96" charset="0"/>
              </a:rPr>
              <a:t> bytes</a:t>
            </a:r>
          </a:p>
          <a:p>
            <a:r>
              <a:rPr lang="en-US" dirty="0">
                <a:latin typeface="Calibri" pitchFamily="-96" charset="0"/>
              </a:rPr>
              <a:t>Array Size</a:t>
            </a:r>
          </a:p>
          <a:p>
            <a:pPr lvl="1"/>
            <a:r>
              <a:rPr lang="en-US" i="1" dirty="0">
                <a:latin typeface="Calibri" pitchFamily="-96" charset="0"/>
              </a:rPr>
              <a:t>R</a:t>
            </a:r>
            <a:r>
              <a:rPr lang="en-US" dirty="0">
                <a:latin typeface="Calibri" pitchFamily="-96" charset="0"/>
              </a:rPr>
              <a:t> * </a:t>
            </a:r>
            <a:r>
              <a:rPr lang="en-US" i="1" dirty="0">
                <a:latin typeface="Calibri" pitchFamily="-96" charset="0"/>
              </a:rPr>
              <a:t>C </a:t>
            </a:r>
            <a:r>
              <a:rPr lang="en-US" dirty="0">
                <a:latin typeface="Calibri" pitchFamily="-96" charset="0"/>
              </a:rPr>
              <a:t>* </a:t>
            </a:r>
            <a:r>
              <a:rPr lang="en-US" i="1" dirty="0">
                <a:latin typeface="Calibri" pitchFamily="-96" charset="0"/>
              </a:rPr>
              <a:t>K </a:t>
            </a:r>
            <a:r>
              <a:rPr lang="en-US" dirty="0">
                <a:latin typeface="Calibri" pitchFamily="-96" charset="0"/>
              </a:rPr>
              <a:t>bytes</a:t>
            </a:r>
          </a:p>
          <a:p>
            <a:r>
              <a:rPr lang="en-US" dirty="0">
                <a:latin typeface="Calibri" pitchFamily="-96" charset="0"/>
              </a:rPr>
              <a:t>Arrangement</a:t>
            </a:r>
          </a:p>
          <a:p>
            <a:pPr lvl="1"/>
            <a:r>
              <a:rPr lang="en-US" dirty="0">
                <a:latin typeface="Calibri" pitchFamily="-96" charset="0"/>
              </a:rPr>
              <a:t>Row-Major Ordering</a:t>
            </a:r>
          </a:p>
        </p:txBody>
      </p:sp>
      <p:grpSp>
        <p:nvGrpSpPr>
          <p:cNvPr id="78851" name="Group 4"/>
          <p:cNvGrpSpPr>
            <a:grpSpLocks/>
          </p:cNvGrpSpPr>
          <p:nvPr/>
        </p:nvGrpSpPr>
        <p:grpSpPr bwMode="auto">
          <a:xfrm>
            <a:off x="4876800" y="1143000"/>
            <a:ext cx="4038600" cy="2209800"/>
            <a:chOff x="2208" y="2688"/>
            <a:chExt cx="2544" cy="1392"/>
          </a:xfrm>
        </p:grpSpPr>
        <p:sp>
          <p:nvSpPr>
            <p:cNvPr id="78871" name="Rectangle 5"/>
            <p:cNvSpPr>
              <a:spLocks noChangeArrowheads="1"/>
            </p:cNvSpPr>
            <p:nvPr/>
          </p:nvSpPr>
          <p:spPr bwMode="auto">
            <a:xfrm>
              <a:off x="2304" y="2784"/>
              <a:ext cx="768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A[0][0]</a:t>
              </a:r>
            </a:p>
          </p:txBody>
        </p:sp>
        <p:sp>
          <p:nvSpPr>
            <p:cNvPr id="78872" name="Rectangle 6"/>
            <p:cNvSpPr>
              <a:spLocks noChangeArrowheads="1"/>
            </p:cNvSpPr>
            <p:nvPr/>
          </p:nvSpPr>
          <p:spPr bwMode="auto">
            <a:xfrm>
              <a:off x="3936" y="2784"/>
              <a:ext cx="768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eaLnBrk="0" hangingPunct="0"/>
              <a:r>
                <a:rPr lang="en-US" sz="1800">
                  <a:latin typeface="Courier New" pitchFamily="-96" charset="0"/>
                </a:rPr>
                <a:t>A[0][C-1]</a:t>
              </a:r>
            </a:p>
          </p:txBody>
        </p:sp>
        <p:sp>
          <p:nvSpPr>
            <p:cNvPr id="78873" name="Rectangle 7"/>
            <p:cNvSpPr>
              <a:spLocks noChangeArrowheads="1"/>
            </p:cNvSpPr>
            <p:nvPr/>
          </p:nvSpPr>
          <p:spPr bwMode="auto">
            <a:xfrm>
              <a:off x="2304" y="3744"/>
              <a:ext cx="768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A[R-1][0]</a:t>
              </a:r>
            </a:p>
          </p:txBody>
        </p:sp>
        <p:sp>
          <p:nvSpPr>
            <p:cNvPr id="78874" name="Rectangle 8"/>
            <p:cNvSpPr>
              <a:spLocks noChangeArrowheads="1"/>
            </p:cNvSpPr>
            <p:nvPr/>
          </p:nvSpPr>
          <p:spPr bwMode="auto">
            <a:xfrm>
              <a:off x="3120" y="2784"/>
              <a:ext cx="576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• • •</a:t>
              </a:r>
            </a:p>
          </p:txBody>
        </p:sp>
        <p:sp>
          <p:nvSpPr>
            <p:cNvPr id="78875" name="Rectangle 9"/>
            <p:cNvSpPr>
              <a:spLocks noChangeArrowheads="1"/>
            </p:cNvSpPr>
            <p:nvPr/>
          </p:nvSpPr>
          <p:spPr bwMode="auto">
            <a:xfrm>
              <a:off x="3168" y="3744"/>
              <a:ext cx="576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• • •</a:t>
              </a:r>
            </a:p>
          </p:txBody>
        </p:sp>
        <p:sp>
          <p:nvSpPr>
            <p:cNvPr id="78876" name="Rectangle 10"/>
            <p:cNvSpPr>
              <a:spLocks noChangeArrowheads="1"/>
            </p:cNvSpPr>
            <p:nvPr/>
          </p:nvSpPr>
          <p:spPr bwMode="auto">
            <a:xfrm>
              <a:off x="3936" y="3744"/>
              <a:ext cx="768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eaLnBrk="0" hangingPunct="0"/>
              <a:r>
                <a:rPr lang="en-US" sz="1800" dirty="0">
                  <a:latin typeface="Courier New" pitchFamily="-96" charset="0"/>
                </a:rPr>
                <a:t>A[R-1][C-1]</a:t>
              </a:r>
            </a:p>
          </p:txBody>
        </p:sp>
        <p:sp>
          <p:nvSpPr>
            <p:cNvPr id="78877" name="Rectangle 11"/>
            <p:cNvSpPr>
              <a:spLocks noChangeArrowheads="1"/>
            </p:cNvSpPr>
            <p:nvPr/>
          </p:nvSpPr>
          <p:spPr bwMode="auto">
            <a:xfrm>
              <a:off x="2592" y="3168"/>
              <a:ext cx="288" cy="48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</p:txBody>
        </p:sp>
        <p:sp>
          <p:nvSpPr>
            <p:cNvPr id="78878" name="Rectangle 12"/>
            <p:cNvSpPr>
              <a:spLocks noChangeArrowheads="1"/>
            </p:cNvSpPr>
            <p:nvPr/>
          </p:nvSpPr>
          <p:spPr bwMode="auto">
            <a:xfrm>
              <a:off x="4080" y="3168"/>
              <a:ext cx="288" cy="48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</p:txBody>
        </p:sp>
        <p:sp>
          <p:nvSpPr>
            <p:cNvPr id="78879" name="Freeform 13"/>
            <p:cNvSpPr>
              <a:spLocks/>
            </p:cNvSpPr>
            <p:nvPr/>
          </p:nvSpPr>
          <p:spPr bwMode="auto">
            <a:xfrm>
              <a:off x="2208" y="2688"/>
              <a:ext cx="96" cy="1392"/>
            </a:xfrm>
            <a:custGeom>
              <a:avLst/>
              <a:gdLst>
                <a:gd name="T0" fmla="*/ 96 w 96"/>
                <a:gd name="T1" fmla="*/ 0 h 1392"/>
                <a:gd name="T2" fmla="*/ 0 w 96"/>
                <a:gd name="T3" fmla="*/ 0 h 1392"/>
                <a:gd name="T4" fmla="*/ 0 w 96"/>
                <a:gd name="T5" fmla="*/ 1392 h 1392"/>
                <a:gd name="T6" fmla="*/ 96 w 96"/>
                <a:gd name="T7" fmla="*/ 1392 h 13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1392"/>
                <a:gd name="T14" fmla="*/ 96 w 96"/>
                <a:gd name="T15" fmla="*/ 1392 h 13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1392">
                  <a:moveTo>
                    <a:pt x="96" y="0"/>
                  </a:moveTo>
                  <a:lnTo>
                    <a:pt x="0" y="0"/>
                  </a:lnTo>
                  <a:lnTo>
                    <a:pt x="0" y="1392"/>
                  </a:lnTo>
                  <a:lnTo>
                    <a:pt x="96" y="1392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78880" name="Freeform 14"/>
            <p:cNvSpPr>
              <a:spLocks/>
            </p:cNvSpPr>
            <p:nvPr/>
          </p:nvSpPr>
          <p:spPr bwMode="auto">
            <a:xfrm flipH="1">
              <a:off x="4656" y="2688"/>
              <a:ext cx="96" cy="1392"/>
            </a:xfrm>
            <a:custGeom>
              <a:avLst/>
              <a:gdLst>
                <a:gd name="T0" fmla="*/ 96 w 96"/>
                <a:gd name="T1" fmla="*/ 0 h 1392"/>
                <a:gd name="T2" fmla="*/ 0 w 96"/>
                <a:gd name="T3" fmla="*/ 0 h 1392"/>
                <a:gd name="T4" fmla="*/ 0 w 96"/>
                <a:gd name="T5" fmla="*/ 1392 h 1392"/>
                <a:gd name="T6" fmla="*/ 96 w 96"/>
                <a:gd name="T7" fmla="*/ 1392 h 13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1392"/>
                <a:gd name="T14" fmla="*/ 96 w 96"/>
                <a:gd name="T15" fmla="*/ 1392 h 13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1392">
                  <a:moveTo>
                    <a:pt x="96" y="0"/>
                  </a:moveTo>
                  <a:lnTo>
                    <a:pt x="0" y="0"/>
                  </a:lnTo>
                  <a:lnTo>
                    <a:pt x="0" y="1392"/>
                  </a:lnTo>
                  <a:lnTo>
                    <a:pt x="96" y="1392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</p:grpSp>
      <p:sp>
        <p:nvSpPr>
          <p:cNvPr id="309263" name="Text Box 15"/>
          <p:cNvSpPr txBox="1">
            <a:spLocks noChangeArrowheads="1"/>
          </p:cNvSpPr>
          <p:nvPr/>
        </p:nvSpPr>
        <p:spPr bwMode="auto">
          <a:xfrm>
            <a:off x="323850" y="4857750"/>
            <a:ext cx="20129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2000">
                <a:latin typeface="Courier New" pitchFamily="-96" charset="0"/>
              </a:rPr>
              <a:t>int A[R][C];</a:t>
            </a: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457200" y="5257800"/>
            <a:ext cx="8229600" cy="990600"/>
            <a:chOff x="336" y="3408"/>
            <a:chExt cx="5184" cy="624"/>
          </a:xfrm>
        </p:grpSpPr>
        <p:grpSp>
          <p:nvGrpSpPr>
            <p:cNvPr id="78858" name="Group 17"/>
            <p:cNvGrpSpPr>
              <a:grpSpLocks/>
            </p:cNvGrpSpPr>
            <p:nvPr/>
          </p:nvGrpSpPr>
          <p:grpSpPr bwMode="auto">
            <a:xfrm>
              <a:off x="336" y="3408"/>
              <a:ext cx="1344" cy="624"/>
              <a:chOff x="1488" y="3504"/>
              <a:chExt cx="1344" cy="624"/>
            </a:xfrm>
          </p:grpSpPr>
          <p:sp>
            <p:nvSpPr>
              <p:cNvPr id="78868" name="Rectangle 20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1C7C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ourier New" pitchFamily="-96" charset="0"/>
                  </a:rPr>
                  <a:t>• • •</a:t>
                </a:r>
              </a:p>
            </p:txBody>
          </p:sp>
          <p:sp>
            <p:nvSpPr>
              <p:cNvPr id="78869" name="Rectangle 18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78870" name="Rectangle 19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grpSp>
          <p:nvGrpSpPr>
            <p:cNvPr id="78859" name="Group 21"/>
            <p:cNvGrpSpPr>
              <a:grpSpLocks/>
            </p:cNvGrpSpPr>
            <p:nvPr/>
          </p:nvGrpSpPr>
          <p:grpSpPr bwMode="auto">
            <a:xfrm>
              <a:off x="1680" y="3408"/>
              <a:ext cx="1344" cy="624"/>
              <a:chOff x="1488" y="3504"/>
              <a:chExt cx="1344" cy="624"/>
            </a:xfrm>
          </p:grpSpPr>
          <p:sp>
            <p:nvSpPr>
              <p:cNvPr id="78865" name="Rectangle 24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6F5BD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ourier New" pitchFamily="-96" charset="0"/>
                  </a:rPr>
                  <a:t>• • •</a:t>
                </a:r>
              </a:p>
            </p:txBody>
          </p:sp>
          <p:sp>
            <p:nvSpPr>
              <p:cNvPr id="78866" name="Rectangle 22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78867" name="Rectangle 23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grpSp>
          <p:nvGrpSpPr>
            <p:cNvPr id="78860" name="Group 25"/>
            <p:cNvGrpSpPr>
              <a:grpSpLocks/>
            </p:cNvGrpSpPr>
            <p:nvPr/>
          </p:nvGrpSpPr>
          <p:grpSpPr bwMode="auto">
            <a:xfrm>
              <a:off x="4176" y="3408"/>
              <a:ext cx="1344" cy="624"/>
              <a:chOff x="1488" y="3504"/>
              <a:chExt cx="1344" cy="624"/>
            </a:xfrm>
          </p:grpSpPr>
          <p:sp>
            <p:nvSpPr>
              <p:cNvPr id="78862" name="Rectangle 28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D5F1C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ourier New" pitchFamily="-96" charset="0"/>
                  </a:rPr>
                  <a:t>• • •</a:t>
                </a:r>
              </a:p>
            </p:txBody>
          </p:sp>
          <p:sp>
            <p:nvSpPr>
              <p:cNvPr id="78863" name="Rectangle 26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78864" name="Rectangle 27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78861" name="Rectangle 29"/>
            <p:cNvSpPr>
              <a:spLocks noChangeArrowheads="1"/>
            </p:cNvSpPr>
            <p:nvPr/>
          </p:nvSpPr>
          <p:spPr bwMode="auto">
            <a:xfrm>
              <a:off x="3024" y="3408"/>
              <a:ext cx="1152" cy="62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0">
                  <a:latin typeface="Courier New" pitchFamily="-96" charset="0"/>
                </a:rPr>
                <a:t>•  •  •</a:t>
              </a:r>
            </a:p>
          </p:txBody>
        </p:sp>
      </p:grpSp>
      <p:sp>
        <p:nvSpPr>
          <p:cNvPr id="309278" name="Line 30"/>
          <p:cNvSpPr>
            <a:spLocks noChangeShapeType="1"/>
          </p:cNvSpPr>
          <p:nvPr/>
        </p:nvSpPr>
        <p:spPr bwMode="auto">
          <a:xfrm>
            <a:off x="457200" y="63246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79" name="Line 31"/>
          <p:cNvSpPr>
            <a:spLocks noChangeShapeType="1"/>
          </p:cNvSpPr>
          <p:nvPr/>
        </p:nvSpPr>
        <p:spPr bwMode="auto">
          <a:xfrm>
            <a:off x="8686800" y="63246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80" name="Line 32"/>
          <p:cNvSpPr>
            <a:spLocks noChangeShapeType="1"/>
          </p:cNvSpPr>
          <p:nvPr/>
        </p:nvSpPr>
        <p:spPr bwMode="auto">
          <a:xfrm>
            <a:off x="457200" y="6477000"/>
            <a:ext cx="822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81" name="Rectangle 33"/>
          <p:cNvSpPr>
            <a:spLocks noChangeArrowheads="1"/>
          </p:cNvSpPr>
          <p:nvPr/>
        </p:nvSpPr>
        <p:spPr bwMode="auto">
          <a:xfrm>
            <a:off x="3505200" y="6324600"/>
            <a:ext cx="1447800" cy="3810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4*R*C</a:t>
            </a:r>
            <a:r>
              <a:rPr lang="en-US" sz="1800" b="0" dirty="0">
                <a:latin typeface="Calibri" pitchFamily="-96" charset="0"/>
              </a:rPr>
              <a:t>  Bytes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ChangeArrowheads="1"/>
          </p:cNvSpPr>
          <p:nvPr/>
        </p:nvSpPr>
        <p:spPr bwMode="auto">
          <a:xfrm>
            <a:off x="5791200" y="4506913"/>
            <a:ext cx="990600" cy="9906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b="0">
                <a:latin typeface="Calibri" pitchFamily="-96" charset="0"/>
              </a:rPr>
              <a:t>•  •  •</a:t>
            </a:r>
          </a:p>
        </p:txBody>
      </p:sp>
      <p:sp>
        <p:nvSpPr>
          <p:cNvPr id="80898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6934200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Nested Array Row Access</a:t>
            </a:r>
          </a:p>
        </p:txBody>
      </p:sp>
      <p:sp>
        <p:nvSpPr>
          <p:cNvPr id="3102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42913" y="1292225"/>
            <a:ext cx="5957887" cy="1450975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Row Vectors</a:t>
            </a:r>
          </a:p>
          <a:p>
            <a:pPr lvl="1"/>
            <a:r>
              <a:rPr lang="en-US">
                <a:latin typeface="Calibri" pitchFamily="-96" charset="0"/>
              </a:rPr>
              <a:t> </a:t>
            </a:r>
            <a:r>
              <a:rPr lang="en-US" b="1">
                <a:latin typeface="Courier New" pitchFamily="-96" charset="0"/>
              </a:rPr>
              <a:t>A[i]</a:t>
            </a:r>
            <a:r>
              <a:rPr lang="en-US">
                <a:latin typeface="Calibri" pitchFamily="-96" charset="0"/>
              </a:rPr>
              <a:t> is array of </a:t>
            </a:r>
            <a:r>
              <a:rPr lang="en-US" i="1">
                <a:latin typeface="Calibri" pitchFamily="-96" charset="0"/>
              </a:rPr>
              <a:t>C</a:t>
            </a:r>
            <a:r>
              <a:rPr lang="en-US">
                <a:latin typeface="Calibri" pitchFamily="-96" charset="0"/>
              </a:rPr>
              <a:t> elements</a:t>
            </a:r>
          </a:p>
          <a:p>
            <a:pPr lvl="1"/>
            <a:r>
              <a:rPr lang="en-US">
                <a:latin typeface="Calibri" pitchFamily="-96" charset="0"/>
              </a:rPr>
              <a:t>Each element of type </a:t>
            </a:r>
            <a:r>
              <a:rPr lang="en-US" i="1">
                <a:latin typeface="Calibri" pitchFamily="-96" charset="0"/>
              </a:rPr>
              <a:t>T </a:t>
            </a:r>
            <a:r>
              <a:rPr lang="en-US">
                <a:latin typeface="Calibri" pitchFamily="-96" charset="0"/>
              </a:rPr>
              <a:t>requires </a:t>
            </a:r>
            <a:r>
              <a:rPr lang="en-US" i="1">
                <a:latin typeface="Calibri" pitchFamily="-96" charset="0"/>
              </a:rPr>
              <a:t>K </a:t>
            </a:r>
            <a:r>
              <a:rPr lang="en-US">
                <a:latin typeface="Calibri" pitchFamily="-96" charset="0"/>
              </a:rPr>
              <a:t>bytes</a:t>
            </a:r>
          </a:p>
          <a:p>
            <a:pPr lvl="1"/>
            <a:r>
              <a:rPr lang="en-US">
                <a:latin typeface="Calibri" pitchFamily="-96" charset="0"/>
              </a:rPr>
              <a:t>Starting address </a:t>
            </a:r>
            <a:r>
              <a:rPr lang="en-US" b="1">
                <a:latin typeface="Courier New" pitchFamily="-96" charset="0"/>
              </a:rPr>
              <a:t>A +</a:t>
            </a:r>
            <a:r>
              <a:rPr lang="en-US">
                <a:latin typeface="Courier New" pitchFamily="-96" charset="0"/>
              </a:rPr>
              <a:t> </a:t>
            </a:r>
            <a:r>
              <a:rPr lang="en-US">
                <a:latin typeface="Calibri" pitchFamily="-96" charset="0"/>
              </a:rPr>
              <a:t> </a:t>
            </a:r>
            <a:r>
              <a:rPr lang="en-US" i="1">
                <a:latin typeface="Calibri" pitchFamily="-96" charset="0"/>
              </a:rPr>
              <a:t>i</a:t>
            </a:r>
            <a:r>
              <a:rPr lang="en-US">
                <a:latin typeface="Calibri" pitchFamily="-96" charset="0"/>
              </a:rPr>
              <a:t> * (</a:t>
            </a:r>
            <a:r>
              <a:rPr lang="en-US" i="1">
                <a:latin typeface="Calibri" pitchFamily="-96" charset="0"/>
              </a:rPr>
              <a:t>C </a:t>
            </a:r>
            <a:r>
              <a:rPr lang="en-US">
                <a:latin typeface="Calibri" pitchFamily="-96" charset="0"/>
              </a:rPr>
              <a:t>* </a:t>
            </a:r>
            <a:r>
              <a:rPr lang="en-US" i="1">
                <a:latin typeface="Calibri" pitchFamily="-96" charset="0"/>
              </a:rPr>
              <a:t>K</a:t>
            </a:r>
            <a:r>
              <a:rPr lang="en-US">
                <a:latin typeface="Calibri" pitchFamily="-96" charset="0"/>
              </a:rPr>
              <a:t>)</a:t>
            </a:r>
          </a:p>
        </p:txBody>
      </p:sp>
      <p:grpSp>
        <p:nvGrpSpPr>
          <p:cNvPr id="80900" name="Group 5"/>
          <p:cNvGrpSpPr>
            <a:grpSpLocks/>
          </p:cNvGrpSpPr>
          <p:nvPr/>
        </p:nvGrpSpPr>
        <p:grpSpPr bwMode="auto">
          <a:xfrm>
            <a:off x="3657600" y="3973513"/>
            <a:ext cx="2133600" cy="1524000"/>
            <a:chOff x="1680" y="2064"/>
            <a:chExt cx="1344" cy="960"/>
          </a:xfrm>
        </p:grpSpPr>
        <p:grpSp>
          <p:nvGrpSpPr>
            <p:cNvPr id="80927" name="Group 6"/>
            <p:cNvGrpSpPr>
              <a:grpSpLocks/>
            </p:cNvGrpSpPr>
            <p:nvPr/>
          </p:nvGrpSpPr>
          <p:grpSpPr bwMode="auto">
            <a:xfrm>
              <a:off x="1680" y="2400"/>
              <a:ext cx="1344" cy="624"/>
              <a:chOff x="1488" y="3504"/>
              <a:chExt cx="1344" cy="624"/>
            </a:xfrm>
          </p:grpSpPr>
          <p:sp>
            <p:nvSpPr>
              <p:cNvPr id="310281" name="Rectangle 9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 b="0" dirty="0">
                    <a:latin typeface="Calibri" pitchFamily="34" charset="0"/>
                    <a:ea typeface="+mn-ea"/>
                    <a:cs typeface="+mn-cs"/>
                  </a:rPr>
                  <a:t>• • •</a:t>
                </a:r>
              </a:p>
            </p:txBody>
          </p:sp>
          <p:sp>
            <p:nvSpPr>
              <p:cNvPr id="310279" name="Rectangle 7"/>
              <p:cNvSpPr>
                <a:spLocks noChangeArrowheads="1"/>
              </p:cNvSpPr>
              <p:nvPr/>
            </p:nvSpPr>
            <p:spPr bwMode="auto">
              <a:xfrm>
                <a:off x="1497" y="3504"/>
                <a:ext cx="38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A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[</a:t>
                </a:r>
                <a:r>
                  <a:rPr lang="en-US" sz="1600" dirty="0" err="1">
                    <a:latin typeface="Courier New" pitchFamily="49" charset="0"/>
                    <a:ea typeface="+mn-ea"/>
                    <a:cs typeface="+mn-cs"/>
                  </a:rPr>
                  <a:t>i</a:t>
                </a: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]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[0]</a:t>
                </a:r>
              </a:p>
            </p:txBody>
          </p:sp>
          <p:sp>
            <p:nvSpPr>
              <p:cNvPr id="310280" name="Rectangle 8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A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[</a:t>
                </a:r>
                <a:r>
                  <a:rPr lang="en-US" sz="1600" dirty="0" err="1">
                    <a:latin typeface="Courier New" pitchFamily="49" charset="0"/>
                    <a:ea typeface="+mn-ea"/>
                    <a:cs typeface="+mn-cs"/>
                  </a:rPr>
                  <a:t>i</a:t>
                </a: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]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[C-1]</a:t>
                </a:r>
              </a:p>
            </p:txBody>
          </p:sp>
        </p:grpSp>
        <p:sp>
          <p:nvSpPr>
            <p:cNvPr id="80928" name="Line 10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29" name="Line 11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30" name="Line 12"/>
            <p:cNvSpPr>
              <a:spLocks noChangeShapeType="1"/>
            </p:cNvSpPr>
            <p:nvPr/>
          </p:nvSpPr>
          <p:spPr bwMode="auto">
            <a:xfrm>
              <a:off x="3024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31" name="Line 13"/>
            <p:cNvSpPr>
              <a:spLocks noChangeShapeType="1"/>
            </p:cNvSpPr>
            <p:nvPr/>
          </p:nvSpPr>
          <p:spPr bwMode="auto">
            <a:xfrm>
              <a:off x="1680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32" name="Rectangle 14"/>
            <p:cNvSpPr>
              <a:spLocks noChangeArrowheads="1"/>
            </p:cNvSpPr>
            <p:nvPr/>
          </p:nvSpPr>
          <p:spPr bwMode="auto">
            <a:xfrm>
              <a:off x="2112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A[i]</a:t>
              </a:r>
              <a:endParaRPr lang="en-US" sz="1600" b="0">
                <a:latin typeface="Calibri" pitchFamily="-96" charset="0"/>
              </a:endParaRPr>
            </a:p>
          </p:txBody>
        </p:sp>
      </p:grpSp>
      <p:grpSp>
        <p:nvGrpSpPr>
          <p:cNvPr id="80901" name="Group 15"/>
          <p:cNvGrpSpPr>
            <a:grpSpLocks/>
          </p:cNvGrpSpPr>
          <p:nvPr/>
        </p:nvGrpSpPr>
        <p:grpSpPr bwMode="auto">
          <a:xfrm>
            <a:off x="6705600" y="3973513"/>
            <a:ext cx="2133600" cy="1524000"/>
            <a:chOff x="4176" y="2064"/>
            <a:chExt cx="1344" cy="960"/>
          </a:xfrm>
        </p:grpSpPr>
        <p:grpSp>
          <p:nvGrpSpPr>
            <p:cNvPr id="80919" name="Group 16"/>
            <p:cNvGrpSpPr>
              <a:grpSpLocks/>
            </p:cNvGrpSpPr>
            <p:nvPr/>
          </p:nvGrpSpPr>
          <p:grpSpPr bwMode="auto">
            <a:xfrm>
              <a:off x="4176" y="2400"/>
              <a:ext cx="1344" cy="624"/>
              <a:chOff x="1488" y="3504"/>
              <a:chExt cx="1344" cy="624"/>
            </a:xfrm>
          </p:grpSpPr>
          <p:sp>
            <p:nvSpPr>
              <p:cNvPr id="80924" name="Rectangle 19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D5F1C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alibri" pitchFamily="-96" charset="0"/>
                  </a:rPr>
                  <a:t>• • •</a:t>
                </a:r>
              </a:p>
            </p:txBody>
          </p:sp>
          <p:sp>
            <p:nvSpPr>
              <p:cNvPr id="80925" name="Rectangle 17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80926" name="Rectangle 18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80920" name="Line 20"/>
            <p:cNvSpPr>
              <a:spLocks noChangeShapeType="1"/>
            </p:cNvSpPr>
            <p:nvPr/>
          </p:nvSpPr>
          <p:spPr bwMode="auto">
            <a:xfrm>
              <a:off x="417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21" name="Line 21"/>
            <p:cNvSpPr>
              <a:spLocks noChangeShapeType="1"/>
            </p:cNvSpPr>
            <p:nvPr/>
          </p:nvSpPr>
          <p:spPr bwMode="auto">
            <a:xfrm>
              <a:off x="552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22" name="Line 22"/>
            <p:cNvSpPr>
              <a:spLocks noChangeShapeType="1"/>
            </p:cNvSpPr>
            <p:nvPr/>
          </p:nvSpPr>
          <p:spPr bwMode="auto">
            <a:xfrm>
              <a:off x="4176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23" name="Rectangle 23"/>
            <p:cNvSpPr>
              <a:spLocks noChangeArrowheads="1"/>
            </p:cNvSpPr>
            <p:nvPr/>
          </p:nvSpPr>
          <p:spPr bwMode="auto">
            <a:xfrm>
              <a:off x="4608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A[R-1]</a:t>
              </a:r>
              <a:endParaRPr lang="en-US" sz="1600" b="0">
                <a:latin typeface="Calibri" pitchFamily="-96" charset="0"/>
              </a:endParaRPr>
            </a:p>
          </p:txBody>
        </p:sp>
      </p:grpSp>
      <p:sp>
        <p:nvSpPr>
          <p:cNvPr id="80902" name="Rectangle 24"/>
          <p:cNvSpPr>
            <a:spLocks noChangeArrowheads="1"/>
          </p:cNvSpPr>
          <p:nvPr/>
        </p:nvSpPr>
        <p:spPr bwMode="auto">
          <a:xfrm>
            <a:off x="2667000" y="4506913"/>
            <a:ext cx="990600" cy="9906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b="0">
                <a:latin typeface="Calibri" pitchFamily="-96" charset="0"/>
              </a:rPr>
              <a:t>•  •  •</a:t>
            </a:r>
          </a:p>
        </p:txBody>
      </p:sp>
      <p:sp>
        <p:nvSpPr>
          <p:cNvPr id="80903" name="Text Box 25"/>
          <p:cNvSpPr txBox="1">
            <a:spLocks noChangeArrowheads="1"/>
          </p:cNvSpPr>
          <p:nvPr/>
        </p:nvSpPr>
        <p:spPr bwMode="auto">
          <a:xfrm>
            <a:off x="338138" y="5718175"/>
            <a:ext cx="3968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800">
                <a:latin typeface="Courier New" pitchFamily="-96" charset="0"/>
              </a:rPr>
              <a:t>A</a:t>
            </a:r>
          </a:p>
        </p:txBody>
      </p:sp>
      <p:sp>
        <p:nvSpPr>
          <p:cNvPr id="80904" name="Line 26"/>
          <p:cNvSpPr>
            <a:spLocks noChangeShapeType="1"/>
          </p:cNvSpPr>
          <p:nvPr/>
        </p:nvSpPr>
        <p:spPr bwMode="auto">
          <a:xfrm flipV="1">
            <a:off x="5334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05" name="Line 27"/>
          <p:cNvSpPr>
            <a:spLocks noChangeShapeType="1"/>
          </p:cNvSpPr>
          <p:nvPr/>
        </p:nvSpPr>
        <p:spPr bwMode="auto">
          <a:xfrm flipV="1">
            <a:off x="36576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0906" name="Group 28"/>
          <p:cNvGrpSpPr>
            <a:grpSpLocks/>
          </p:cNvGrpSpPr>
          <p:nvPr/>
        </p:nvGrpSpPr>
        <p:grpSpPr bwMode="auto">
          <a:xfrm>
            <a:off x="533400" y="3973513"/>
            <a:ext cx="2133600" cy="1524000"/>
            <a:chOff x="336" y="2064"/>
            <a:chExt cx="1344" cy="960"/>
          </a:xfrm>
        </p:grpSpPr>
        <p:grpSp>
          <p:nvGrpSpPr>
            <p:cNvPr id="80911" name="Group 29"/>
            <p:cNvGrpSpPr>
              <a:grpSpLocks/>
            </p:cNvGrpSpPr>
            <p:nvPr/>
          </p:nvGrpSpPr>
          <p:grpSpPr bwMode="auto">
            <a:xfrm>
              <a:off x="336" y="2400"/>
              <a:ext cx="1344" cy="624"/>
              <a:chOff x="1488" y="3504"/>
              <a:chExt cx="1344" cy="624"/>
            </a:xfrm>
          </p:grpSpPr>
          <p:sp>
            <p:nvSpPr>
              <p:cNvPr id="80916" name="Rectangle 32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1C7C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alibri" pitchFamily="-96" charset="0"/>
                  </a:rPr>
                  <a:t>• • •</a:t>
                </a:r>
              </a:p>
            </p:txBody>
          </p:sp>
          <p:sp>
            <p:nvSpPr>
              <p:cNvPr id="80917" name="Rectangle 30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80918" name="Rectangle 31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80912" name="Line 33"/>
            <p:cNvSpPr>
              <a:spLocks noChangeShapeType="1"/>
            </p:cNvSpPr>
            <p:nvPr/>
          </p:nvSpPr>
          <p:spPr bwMode="auto">
            <a:xfrm>
              <a:off x="33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13" name="Line 34"/>
            <p:cNvSpPr>
              <a:spLocks noChangeShapeType="1"/>
            </p:cNvSpPr>
            <p:nvPr/>
          </p:nvSpPr>
          <p:spPr bwMode="auto">
            <a:xfrm>
              <a:off x="336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14" name="Rectangle 35"/>
            <p:cNvSpPr>
              <a:spLocks noChangeArrowheads="1"/>
            </p:cNvSpPr>
            <p:nvPr/>
          </p:nvSpPr>
          <p:spPr bwMode="auto">
            <a:xfrm>
              <a:off x="768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A[0]</a:t>
              </a:r>
              <a:endParaRPr lang="en-US" sz="1600" b="0">
                <a:latin typeface="Calibri" pitchFamily="-96" charset="0"/>
              </a:endParaRPr>
            </a:p>
          </p:txBody>
        </p:sp>
        <p:sp>
          <p:nvSpPr>
            <p:cNvPr id="80915" name="Line 36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0310" name="Text Box 38"/>
          <p:cNvSpPr txBox="1">
            <a:spLocks noChangeArrowheads="1"/>
          </p:cNvSpPr>
          <p:nvPr/>
        </p:nvSpPr>
        <p:spPr bwMode="auto">
          <a:xfrm>
            <a:off x="3595688" y="5715000"/>
            <a:ext cx="181451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A+(i</a:t>
            </a:r>
            <a:r>
              <a:rPr lang="en-US" sz="1800" dirty="0">
                <a:latin typeface="Courier New" pitchFamily="-96" charset="0"/>
              </a:rPr>
              <a:t>*C*4)</a:t>
            </a:r>
          </a:p>
        </p:txBody>
      </p:sp>
      <p:sp>
        <p:nvSpPr>
          <p:cNvPr id="310311" name="Text Box 39"/>
          <p:cNvSpPr txBox="1">
            <a:spLocks noChangeArrowheads="1"/>
          </p:cNvSpPr>
          <p:nvPr/>
        </p:nvSpPr>
        <p:spPr bwMode="auto">
          <a:xfrm>
            <a:off x="6553200" y="5715000"/>
            <a:ext cx="22860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A+((R-1)*C*4)</a:t>
            </a:r>
          </a:p>
        </p:txBody>
      </p:sp>
      <p:sp>
        <p:nvSpPr>
          <p:cNvPr id="80909" name="Line 40"/>
          <p:cNvSpPr>
            <a:spLocks noChangeShapeType="1"/>
          </p:cNvSpPr>
          <p:nvPr/>
        </p:nvSpPr>
        <p:spPr bwMode="auto">
          <a:xfrm flipV="1">
            <a:off x="67056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10" name="Text Box 15"/>
          <p:cNvSpPr txBox="1">
            <a:spLocks noChangeArrowheads="1"/>
          </p:cNvSpPr>
          <p:nvPr/>
        </p:nvSpPr>
        <p:spPr bwMode="auto">
          <a:xfrm>
            <a:off x="302738" y="3458468"/>
            <a:ext cx="29546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2000" dirty="0">
                <a:latin typeface="Courier New" pitchFamily="-96" charset="0"/>
              </a:rPr>
              <a:t>int A[R][C] (K=4);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ChangeArrowheads="1"/>
          </p:cNvSpPr>
          <p:nvPr/>
        </p:nvSpPr>
        <p:spPr bwMode="auto">
          <a:xfrm>
            <a:off x="5881765" y="3991658"/>
            <a:ext cx="990600" cy="9906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b="0">
                <a:latin typeface="Calibri" pitchFamily="-96" charset="0"/>
              </a:rPr>
              <a:t>•  •  •</a:t>
            </a:r>
          </a:p>
        </p:txBody>
      </p:sp>
      <p:sp>
        <p:nvSpPr>
          <p:cNvPr id="87042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6934200" cy="573087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Nested Array Element Access</a:t>
            </a:r>
          </a:p>
        </p:txBody>
      </p:sp>
      <p:sp>
        <p:nvSpPr>
          <p:cNvPr id="3102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42913" y="1292225"/>
            <a:ext cx="7786687" cy="1450975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Array Elements </a:t>
            </a:r>
            <a:endParaRPr lang="en-US" dirty="0">
              <a:latin typeface="Courier New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 </a:t>
            </a:r>
            <a:r>
              <a:rPr lang="en-US" b="1" dirty="0">
                <a:latin typeface="Courier New" pitchFamily="-96" charset="0"/>
              </a:rPr>
              <a:t>A[</a:t>
            </a:r>
            <a:r>
              <a:rPr lang="en-US" b="1" dirty="0" err="1">
                <a:latin typeface="Courier New" pitchFamily="-96" charset="0"/>
              </a:rPr>
              <a:t>i</a:t>
            </a:r>
            <a:r>
              <a:rPr lang="en-US" b="1" dirty="0">
                <a:latin typeface="Courier New" pitchFamily="-96" charset="0"/>
              </a:rPr>
              <a:t>][j]</a:t>
            </a:r>
            <a:r>
              <a:rPr lang="en-US" b="1" dirty="0">
                <a:latin typeface="Calibri" pitchFamily="-96" charset="0"/>
              </a:rPr>
              <a:t> </a:t>
            </a:r>
            <a:r>
              <a:rPr lang="en-US" dirty="0">
                <a:latin typeface="Calibri" pitchFamily="-96" charset="0"/>
              </a:rPr>
              <a:t>is an element of type </a:t>
            </a:r>
            <a:r>
              <a:rPr lang="en-US" i="1" dirty="0">
                <a:latin typeface="Calibri" pitchFamily="-96" charset="0"/>
              </a:rPr>
              <a:t>T, </a:t>
            </a:r>
            <a:r>
              <a:rPr lang="en-US" dirty="0">
                <a:latin typeface="Calibri" pitchFamily="-96" charset="0"/>
              </a:rPr>
              <a:t>which requires </a:t>
            </a:r>
            <a:r>
              <a:rPr lang="en-US" i="1" dirty="0">
                <a:latin typeface="Calibri" pitchFamily="-96" charset="0"/>
              </a:rPr>
              <a:t>K</a:t>
            </a:r>
            <a:r>
              <a:rPr lang="en-US" dirty="0">
                <a:latin typeface="Calibri" pitchFamily="-96" charset="0"/>
              </a:rPr>
              <a:t> bytes</a:t>
            </a:r>
            <a:endParaRPr lang="en-US" dirty="0">
              <a:latin typeface="Courier New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Address  </a:t>
            </a:r>
            <a:r>
              <a:rPr lang="en-US" b="1" dirty="0">
                <a:latin typeface="Courier New" pitchFamily="-96" charset="0"/>
              </a:rPr>
              <a:t>A +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i="1" dirty="0" err="1">
                <a:latin typeface="Calibri" pitchFamily="-96" charset="0"/>
              </a:rPr>
              <a:t>i</a:t>
            </a:r>
            <a:r>
              <a:rPr lang="en-US" i="1" dirty="0">
                <a:latin typeface="Calibri" pitchFamily="-96" charset="0"/>
              </a:rPr>
              <a:t> </a:t>
            </a:r>
            <a:r>
              <a:rPr lang="en-US" dirty="0">
                <a:latin typeface="Calibri" pitchFamily="-96" charset="0"/>
              </a:rPr>
              <a:t>* (</a:t>
            </a:r>
            <a:r>
              <a:rPr lang="en-US" i="1" dirty="0">
                <a:latin typeface="Calibri" pitchFamily="-96" charset="0"/>
              </a:rPr>
              <a:t>C </a:t>
            </a:r>
            <a:r>
              <a:rPr lang="en-US" dirty="0">
                <a:latin typeface="Calibri" pitchFamily="-96" charset="0"/>
              </a:rPr>
              <a:t>* </a:t>
            </a:r>
            <a:r>
              <a:rPr lang="en-US" i="1" dirty="0">
                <a:latin typeface="Calibri" pitchFamily="-96" charset="0"/>
              </a:rPr>
              <a:t>K</a:t>
            </a:r>
            <a:r>
              <a:rPr lang="en-US" dirty="0">
                <a:latin typeface="Calibri" pitchFamily="-96" charset="0"/>
              </a:rPr>
              <a:t>)</a:t>
            </a:r>
            <a:r>
              <a:rPr lang="en-US" i="1" dirty="0">
                <a:latin typeface="Calibri" pitchFamily="-96" charset="0"/>
              </a:rPr>
              <a:t> </a:t>
            </a:r>
            <a:r>
              <a:rPr lang="en-US" dirty="0">
                <a:latin typeface="Calibri" pitchFamily="-96" charset="0"/>
              </a:rPr>
              <a:t>+  </a:t>
            </a:r>
            <a:r>
              <a:rPr lang="en-US" i="1" dirty="0">
                <a:latin typeface="Calibri" pitchFamily="-96" charset="0"/>
              </a:rPr>
              <a:t>j</a:t>
            </a:r>
            <a:r>
              <a:rPr lang="en-US" dirty="0">
                <a:latin typeface="Calibri" pitchFamily="-96" charset="0"/>
              </a:rPr>
              <a:t> * </a:t>
            </a:r>
            <a:r>
              <a:rPr lang="en-US" i="1" dirty="0">
                <a:latin typeface="Calibri" pitchFamily="-96" charset="0"/>
              </a:rPr>
              <a:t>K = </a:t>
            </a:r>
            <a:r>
              <a:rPr lang="pl-PL" i="1" dirty="0">
                <a:latin typeface="Calibri" pitchFamily="-96" charset="0"/>
              </a:rPr>
              <a:t>A + </a:t>
            </a:r>
            <a:r>
              <a:rPr lang="pl-PL" dirty="0">
                <a:latin typeface="Calibri" pitchFamily="-96" charset="0"/>
              </a:rPr>
              <a:t>(</a:t>
            </a:r>
            <a:r>
              <a:rPr lang="pl-PL" i="1" dirty="0">
                <a:latin typeface="Calibri" pitchFamily="-96" charset="0"/>
              </a:rPr>
              <a:t>i * C +  j</a:t>
            </a:r>
            <a:r>
              <a:rPr lang="en-US" dirty="0">
                <a:latin typeface="Calibri" pitchFamily="-96" charset="0"/>
              </a:rPr>
              <a:t>)</a:t>
            </a:r>
            <a:r>
              <a:rPr lang="pl-PL" i="1" dirty="0">
                <a:latin typeface="Calibri" pitchFamily="-96" charset="0"/>
              </a:rPr>
              <a:t>* K</a:t>
            </a:r>
            <a:endParaRPr lang="en-US" i="1" dirty="0">
              <a:latin typeface="Calibri" pitchFamily="-96" charset="0"/>
            </a:endParaRPr>
          </a:p>
        </p:txBody>
      </p:sp>
      <p:grpSp>
        <p:nvGrpSpPr>
          <p:cNvPr id="87044" name="Group 5"/>
          <p:cNvGrpSpPr>
            <a:grpSpLocks/>
          </p:cNvGrpSpPr>
          <p:nvPr/>
        </p:nvGrpSpPr>
        <p:grpSpPr bwMode="auto">
          <a:xfrm>
            <a:off x="3748165" y="3458258"/>
            <a:ext cx="2133600" cy="1524000"/>
            <a:chOff x="1680" y="2064"/>
            <a:chExt cx="1344" cy="960"/>
          </a:xfrm>
        </p:grpSpPr>
        <p:grpSp>
          <p:nvGrpSpPr>
            <p:cNvPr id="87073" name="Group 6"/>
            <p:cNvGrpSpPr>
              <a:grpSpLocks/>
            </p:cNvGrpSpPr>
            <p:nvPr/>
          </p:nvGrpSpPr>
          <p:grpSpPr bwMode="auto">
            <a:xfrm>
              <a:off x="1680" y="2400"/>
              <a:ext cx="1344" cy="624"/>
              <a:chOff x="1488" y="3504"/>
              <a:chExt cx="1344" cy="624"/>
            </a:xfrm>
          </p:grpSpPr>
          <p:sp>
            <p:nvSpPr>
              <p:cNvPr id="310281" name="Rectangle 9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600" b="0" dirty="0">
                    <a:latin typeface="Calibri" pitchFamily="34" charset="0"/>
                    <a:ea typeface="+mn-ea"/>
                    <a:cs typeface="+mn-cs"/>
                  </a:rPr>
                  <a:t> • • •                      • • •</a:t>
                </a:r>
              </a:p>
            </p:txBody>
          </p:sp>
          <p:sp>
            <p:nvSpPr>
              <p:cNvPr id="310279" name="Rectangle 7"/>
              <p:cNvSpPr>
                <a:spLocks noChangeArrowheads="1"/>
              </p:cNvSpPr>
              <p:nvPr/>
            </p:nvSpPr>
            <p:spPr bwMode="auto">
              <a:xfrm>
                <a:off x="1920" y="3504"/>
                <a:ext cx="38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A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[</a:t>
                </a:r>
                <a:r>
                  <a:rPr lang="en-US" sz="1600" dirty="0" err="1">
                    <a:latin typeface="Courier New" pitchFamily="49" charset="0"/>
                    <a:ea typeface="+mn-ea"/>
                    <a:cs typeface="+mn-cs"/>
                  </a:rPr>
                  <a:t>i</a:t>
                </a: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]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[j]</a:t>
                </a:r>
              </a:p>
            </p:txBody>
          </p:sp>
        </p:grpSp>
        <p:sp>
          <p:nvSpPr>
            <p:cNvPr id="87074" name="Line 10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75" name="Line 11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76" name="Line 12"/>
            <p:cNvSpPr>
              <a:spLocks noChangeShapeType="1"/>
            </p:cNvSpPr>
            <p:nvPr/>
          </p:nvSpPr>
          <p:spPr bwMode="auto">
            <a:xfrm>
              <a:off x="3024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77" name="Line 13"/>
            <p:cNvSpPr>
              <a:spLocks noChangeShapeType="1"/>
            </p:cNvSpPr>
            <p:nvPr/>
          </p:nvSpPr>
          <p:spPr bwMode="auto">
            <a:xfrm>
              <a:off x="1680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78" name="Rectangle 14"/>
            <p:cNvSpPr>
              <a:spLocks noChangeArrowheads="1"/>
            </p:cNvSpPr>
            <p:nvPr/>
          </p:nvSpPr>
          <p:spPr bwMode="auto">
            <a:xfrm>
              <a:off x="2112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A[i]</a:t>
              </a:r>
              <a:endParaRPr lang="en-US" sz="1600" b="0">
                <a:latin typeface="Calibri" pitchFamily="-96" charset="0"/>
              </a:endParaRPr>
            </a:p>
          </p:txBody>
        </p:sp>
      </p:grpSp>
      <p:grpSp>
        <p:nvGrpSpPr>
          <p:cNvPr id="87045" name="Group 15"/>
          <p:cNvGrpSpPr>
            <a:grpSpLocks/>
          </p:cNvGrpSpPr>
          <p:nvPr/>
        </p:nvGrpSpPr>
        <p:grpSpPr bwMode="auto">
          <a:xfrm>
            <a:off x="6796165" y="3458258"/>
            <a:ext cx="2133600" cy="1524000"/>
            <a:chOff x="4176" y="2064"/>
            <a:chExt cx="1344" cy="960"/>
          </a:xfrm>
        </p:grpSpPr>
        <p:grpSp>
          <p:nvGrpSpPr>
            <p:cNvPr id="87065" name="Group 16"/>
            <p:cNvGrpSpPr>
              <a:grpSpLocks/>
            </p:cNvGrpSpPr>
            <p:nvPr/>
          </p:nvGrpSpPr>
          <p:grpSpPr bwMode="auto">
            <a:xfrm>
              <a:off x="4176" y="2400"/>
              <a:ext cx="1344" cy="624"/>
              <a:chOff x="1488" y="3504"/>
              <a:chExt cx="1344" cy="624"/>
            </a:xfrm>
          </p:grpSpPr>
          <p:sp>
            <p:nvSpPr>
              <p:cNvPr id="87070" name="Rectangle 19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D5F1C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alibri" pitchFamily="-96" charset="0"/>
                  </a:rPr>
                  <a:t>• • •</a:t>
                </a:r>
              </a:p>
            </p:txBody>
          </p:sp>
          <p:sp>
            <p:nvSpPr>
              <p:cNvPr id="87071" name="Rectangle 17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87072" name="Rectangle 18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87066" name="Line 20"/>
            <p:cNvSpPr>
              <a:spLocks noChangeShapeType="1"/>
            </p:cNvSpPr>
            <p:nvPr/>
          </p:nvSpPr>
          <p:spPr bwMode="auto">
            <a:xfrm>
              <a:off x="417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67" name="Line 21"/>
            <p:cNvSpPr>
              <a:spLocks noChangeShapeType="1"/>
            </p:cNvSpPr>
            <p:nvPr/>
          </p:nvSpPr>
          <p:spPr bwMode="auto">
            <a:xfrm>
              <a:off x="552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68" name="Line 22"/>
            <p:cNvSpPr>
              <a:spLocks noChangeShapeType="1"/>
            </p:cNvSpPr>
            <p:nvPr/>
          </p:nvSpPr>
          <p:spPr bwMode="auto">
            <a:xfrm>
              <a:off x="4176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69" name="Rectangle 23"/>
            <p:cNvSpPr>
              <a:spLocks noChangeArrowheads="1"/>
            </p:cNvSpPr>
            <p:nvPr/>
          </p:nvSpPr>
          <p:spPr bwMode="auto">
            <a:xfrm>
              <a:off x="4608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A[R-1]</a:t>
              </a:r>
              <a:endParaRPr lang="en-US" sz="1600" b="0">
                <a:latin typeface="Calibri" pitchFamily="-96" charset="0"/>
              </a:endParaRPr>
            </a:p>
          </p:txBody>
        </p:sp>
      </p:grpSp>
      <p:sp>
        <p:nvSpPr>
          <p:cNvPr id="87046" name="Rectangle 24"/>
          <p:cNvSpPr>
            <a:spLocks noChangeArrowheads="1"/>
          </p:cNvSpPr>
          <p:nvPr/>
        </p:nvSpPr>
        <p:spPr bwMode="auto">
          <a:xfrm>
            <a:off x="2757565" y="3991658"/>
            <a:ext cx="990600" cy="9906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b="0">
                <a:latin typeface="Calibri" pitchFamily="-96" charset="0"/>
              </a:rPr>
              <a:t>•  •  •</a:t>
            </a:r>
          </a:p>
        </p:txBody>
      </p:sp>
      <p:sp>
        <p:nvSpPr>
          <p:cNvPr id="87047" name="Text Box 25"/>
          <p:cNvSpPr txBox="1">
            <a:spLocks noChangeArrowheads="1"/>
          </p:cNvSpPr>
          <p:nvPr/>
        </p:nvSpPr>
        <p:spPr bwMode="auto">
          <a:xfrm>
            <a:off x="422353" y="5209270"/>
            <a:ext cx="3968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800">
                <a:latin typeface="Courier New" pitchFamily="-96" charset="0"/>
              </a:rPr>
              <a:t>A</a:t>
            </a:r>
          </a:p>
        </p:txBody>
      </p:sp>
      <p:sp>
        <p:nvSpPr>
          <p:cNvPr id="87048" name="Line 26"/>
          <p:cNvSpPr>
            <a:spLocks noChangeShapeType="1"/>
          </p:cNvSpPr>
          <p:nvPr/>
        </p:nvSpPr>
        <p:spPr bwMode="auto">
          <a:xfrm flipV="1">
            <a:off x="623965" y="498225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049" name="Line 27"/>
          <p:cNvSpPr>
            <a:spLocks noChangeShapeType="1"/>
          </p:cNvSpPr>
          <p:nvPr/>
        </p:nvSpPr>
        <p:spPr bwMode="auto">
          <a:xfrm flipV="1">
            <a:off x="3748165" y="498225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7050" name="Group 28"/>
          <p:cNvGrpSpPr>
            <a:grpSpLocks/>
          </p:cNvGrpSpPr>
          <p:nvPr/>
        </p:nvGrpSpPr>
        <p:grpSpPr bwMode="auto">
          <a:xfrm>
            <a:off x="623965" y="3458258"/>
            <a:ext cx="2133600" cy="1524000"/>
            <a:chOff x="336" y="2064"/>
            <a:chExt cx="1344" cy="960"/>
          </a:xfrm>
        </p:grpSpPr>
        <p:grpSp>
          <p:nvGrpSpPr>
            <p:cNvPr id="87057" name="Group 29"/>
            <p:cNvGrpSpPr>
              <a:grpSpLocks/>
            </p:cNvGrpSpPr>
            <p:nvPr/>
          </p:nvGrpSpPr>
          <p:grpSpPr bwMode="auto">
            <a:xfrm>
              <a:off x="336" y="2400"/>
              <a:ext cx="1344" cy="624"/>
              <a:chOff x="1488" y="3504"/>
              <a:chExt cx="1344" cy="624"/>
            </a:xfrm>
          </p:grpSpPr>
          <p:sp>
            <p:nvSpPr>
              <p:cNvPr id="87062" name="Rectangle 32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1C7C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alibri" pitchFamily="-96" charset="0"/>
                  </a:rPr>
                  <a:t>• • •</a:t>
                </a:r>
              </a:p>
            </p:txBody>
          </p:sp>
          <p:sp>
            <p:nvSpPr>
              <p:cNvPr id="87063" name="Rectangle 30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87064" name="Rectangle 31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87058" name="Line 33"/>
            <p:cNvSpPr>
              <a:spLocks noChangeShapeType="1"/>
            </p:cNvSpPr>
            <p:nvPr/>
          </p:nvSpPr>
          <p:spPr bwMode="auto">
            <a:xfrm>
              <a:off x="33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59" name="Line 34"/>
            <p:cNvSpPr>
              <a:spLocks noChangeShapeType="1"/>
            </p:cNvSpPr>
            <p:nvPr/>
          </p:nvSpPr>
          <p:spPr bwMode="auto">
            <a:xfrm>
              <a:off x="336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60" name="Rectangle 35"/>
            <p:cNvSpPr>
              <a:spLocks noChangeArrowheads="1"/>
            </p:cNvSpPr>
            <p:nvPr/>
          </p:nvSpPr>
          <p:spPr bwMode="auto">
            <a:xfrm>
              <a:off x="768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A[0]</a:t>
              </a:r>
              <a:endParaRPr lang="en-US" sz="1600" b="0">
                <a:latin typeface="Calibri" pitchFamily="-96" charset="0"/>
              </a:endParaRPr>
            </a:p>
          </p:txBody>
        </p:sp>
        <p:sp>
          <p:nvSpPr>
            <p:cNvPr id="87061" name="Line 36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7051" name="Text Box 38"/>
          <p:cNvSpPr txBox="1">
            <a:spLocks noChangeArrowheads="1"/>
          </p:cNvSpPr>
          <p:nvPr/>
        </p:nvSpPr>
        <p:spPr bwMode="auto">
          <a:xfrm>
            <a:off x="3035378" y="5209270"/>
            <a:ext cx="14478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800" dirty="0" err="1">
                <a:latin typeface="Courier New" pitchFamily="-96" charset="0"/>
              </a:rPr>
              <a:t>A+(i</a:t>
            </a:r>
            <a:r>
              <a:rPr lang="en-US" sz="1800" dirty="0">
                <a:latin typeface="Courier New" pitchFamily="-96" charset="0"/>
              </a:rPr>
              <a:t>*C*4)</a:t>
            </a:r>
          </a:p>
        </p:txBody>
      </p:sp>
      <p:sp>
        <p:nvSpPr>
          <p:cNvPr id="87052" name="Text Box 39"/>
          <p:cNvSpPr txBox="1">
            <a:spLocks noChangeArrowheads="1"/>
          </p:cNvSpPr>
          <p:nvPr/>
        </p:nvSpPr>
        <p:spPr bwMode="auto">
          <a:xfrm>
            <a:off x="6415165" y="5209270"/>
            <a:ext cx="20574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800" dirty="0">
                <a:latin typeface="Courier New" pitchFamily="-96" charset="0"/>
              </a:rPr>
              <a:t>A+((R-1)*C*4)</a:t>
            </a:r>
          </a:p>
        </p:txBody>
      </p:sp>
      <p:sp>
        <p:nvSpPr>
          <p:cNvPr id="87053" name="Line 40"/>
          <p:cNvSpPr>
            <a:spLocks noChangeShapeType="1"/>
          </p:cNvSpPr>
          <p:nvPr/>
        </p:nvSpPr>
        <p:spPr bwMode="auto">
          <a:xfrm flipV="1">
            <a:off x="6796165" y="498225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054" name="Text Box 15"/>
          <p:cNvSpPr txBox="1">
            <a:spLocks noChangeArrowheads="1"/>
          </p:cNvSpPr>
          <p:nvPr/>
        </p:nvSpPr>
        <p:spPr bwMode="auto">
          <a:xfrm>
            <a:off x="516015" y="2913745"/>
            <a:ext cx="20129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2000">
                <a:latin typeface="Courier New" pitchFamily="-96" charset="0"/>
              </a:rPr>
              <a:t>int A[R][C];</a:t>
            </a:r>
          </a:p>
        </p:txBody>
      </p:sp>
      <p:sp>
        <p:nvSpPr>
          <p:cNvPr id="87055" name="Line 27"/>
          <p:cNvSpPr>
            <a:spLocks noChangeShapeType="1"/>
          </p:cNvSpPr>
          <p:nvPr/>
        </p:nvSpPr>
        <p:spPr bwMode="auto">
          <a:xfrm flipV="1">
            <a:off x="4738765" y="4982258"/>
            <a:ext cx="0" cy="674687"/>
          </a:xfrm>
          <a:prstGeom prst="line">
            <a:avLst/>
          </a:prstGeom>
          <a:noFill/>
          <a:ln w="57150">
            <a:solidFill>
              <a:srgbClr val="990000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Text Box 38"/>
          <p:cNvSpPr txBox="1">
            <a:spLocks noChangeArrowheads="1"/>
          </p:cNvSpPr>
          <p:nvPr/>
        </p:nvSpPr>
        <p:spPr bwMode="auto">
          <a:xfrm>
            <a:off x="3460828" y="5744258"/>
            <a:ext cx="295433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 err="1">
                <a:solidFill>
                  <a:srgbClr val="990000"/>
                </a:solidFill>
                <a:latin typeface="Courier New" pitchFamily="-96" charset="0"/>
              </a:rPr>
              <a:t>A+(i</a:t>
            </a:r>
            <a:r>
              <a:rPr lang="en-US" dirty="0">
                <a:solidFill>
                  <a:srgbClr val="990000"/>
                </a:solidFill>
                <a:latin typeface="Courier New" pitchFamily="-96" charset="0"/>
              </a:rPr>
              <a:t>*C*4)+(j*4)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>
          <a:xfrm>
            <a:off x="261622" y="277320"/>
            <a:ext cx="3428504" cy="1127618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N X N Matrix Code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04938"/>
            <a:ext cx="3481382" cy="5224462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Fixed dimensions</a:t>
            </a:r>
          </a:p>
          <a:p>
            <a:pPr lvl="1"/>
            <a:r>
              <a:rPr lang="en-US" dirty="0">
                <a:latin typeface="Calibri" pitchFamily="-96" charset="0"/>
              </a:rPr>
              <a:t>Know value of N at compile time (</a:t>
            </a:r>
            <a:r>
              <a:rPr lang="en-US" b="1" dirty="0" err="1">
                <a:latin typeface="Calibri" pitchFamily="-96" charset="0"/>
              </a:rPr>
              <a:t>size_t</a:t>
            </a:r>
            <a:r>
              <a:rPr lang="en-US" dirty="0">
                <a:latin typeface="Calibri" pitchFamily="-96" charset="0"/>
              </a:rPr>
              <a:t> is unsigned long)</a:t>
            </a:r>
          </a:p>
          <a:p>
            <a:r>
              <a:rPr lang="en-US" dirty="0">
                <a:latin typeface="Calibri" pitchFamily="-96" charset="0"/>
              </a:rPr>
              <a:t>Variable dimensions, explicit indexing</a:t>
            </a:r>
          </a:p>
          <a:p>
            <a:pPr lvl="1"/>
            <a:r>
              <a:rPr lang="en-US" dirty="0">
                <a:latin typeface="Calibri" pitchFamily="-96" charset="0"/>
              </a:rPr>
              <a:t>Traditional way to implement dynamic arrays</a:t>
            </a:r>
          </a:p>
          <a:p>
            <a:endParaRPr lang="en-US" dirty="0">
              <a:latin typeface="Calibri" pitchFamily="-96" charset="0"/>
            </a:endParaRPr>
          </a:p>
          <a:p>
            <a:r>
              <a:rPr lang="en-US" dirty="0">
                <a:latin typeface="Calibri" pitchFamily="-96" charset="0"/>
              </a:rPr>
              <a:t>Variable dimensions, implicit indexing</a:t>
            </a:r>
          </a:p>
          <a:p>
            <a:pPr lvl="1"/>
            <a:r>
              <a:rPr lang="en-US" dirty="0">
                <a:latin typeface="Calibri" pitchFamily="-96" charset="0"/>
              </a:rPr>
              <a:t>Now supported by </a:t>
            </a:r>
            <a:r>
              <a:rPr lang="en-US" dirty="0" err="1">
                <a:latin typeface="Calibri" pitchFamily="-96" charset="0"/>
              </a:rPr>
              <a:t>gcc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107523" name="Rectangle 4"/>
          <p:cNvSpPr>
            <a:spLocks noChangeArrowheads="1"/>
          </p:cNvSpPr>
          <p:nvPr/>
        </p:nvSpPr>
        <p:spPr bwMode="auto">
          <a:xfrm>
            <a:off x="3707904" y="500042"/>
            <a:ext cx="5302779" cy="23057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solidFill>
                  <a:srgbClr val="C00000"/>
                </a:solidFill>
                <a:latin typeface="Courier New" pitchFamily="-96" charset="0"/>
              </a:rPr>
              <a:t>#define N 16</a:t>
            </a:r>
          </a:p>
          <a:p>
            <a:pPr eaLnBrk="0" hangingPunct="0"/>
            <a:r>
              <a:rPr lang="en-US" sz="1800" dirty="0" err="1">
                <a:solidFill>
                  <a:srgbClr val="C00000"/>
                </a:solidFill>
                <a:latin typeface="Courier New" pitchFamily="-96" charset="0"/>
              </a:rPr>
              <a:t>typedef</a:t>
            </a:r>
            <a:r>
              <a:rPr lang="en-US" sz="1800" dirty="0">
                <a:solidFill>
                  <a:srgbClr val="C00000"/>
                </a:solidFill>
                <a:latin typeface="Courier New" pitchFamily="-96" charset="0"/>
              </a:rPr>
              <a:t> </a:t>
            </a:r>
            <a:r>
              <a:rPr lang="en-US" sz="1800" dirty="0" err="1">
                <a:solidFill>
                  <a:srgbClr val="C00000"/>
                </a:solidFill>
                <a:latin typeface="Courier New" pitchFamily="-96" charset="0"/>
              </a:rPr>
              <a:t>int</a:t>
            </a:r>
            <a:r>
              <a:rPr lang="en-US" sz="1800" dirty="0">
                <a:solidFill>
                  <a:srgbClr val="C00000"/>
                </a:solidFill>
                <a:latin typeface="Courier New" pitchFamily="-96" charset="0"/>
              </a:rPr>
              <a:t> </a:t>
            </a:r>
            <a:r>
              <a:rPr lang="en-US" sz="1800" dirty="0" err="1">
                <a:solidFill>
                  <a:srgbClr val="C00000"/>
                </a:solidFill>
                <a:latin typeface="Courier New" pitchFamily="-96" charset="0"/>
              </a:rPr>
              <a:t>fix_matrix</a:t>
            </a:r>
            <a:r>
              <a:rPr lang="en-US" sz="1800" dirty="0">
                <a:solidFill>
                  <a:srgbClr val="C00000"/>
                </a:solidFill>
                <a:latin typeface="Courier New" pitchFamily="-96" charset="0"/>
              </a:rPr>
              <a:t>[N][N];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/* Get element a[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][j] */</a:t>
            </a: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fix_ele</a:t>
            </a:r>
            <a:r>
              <a:rPr lang="en-US" sz="1800" dirty="0">
                <a:latin typeface="Courier New" pitchFamily="-96" charset="0"/>
              </a:rPr>
              <a:t>(</a:t>
            </a:r>
            <a:r>
              <a:rPr lang="en-US" sz="1800" dirty="0" err="1">
                <a:solidFill>
                  <a:srgbClr val="7030A0"/>
                </a:solidFill>
                <a:latin typeface="Courier New" pitchFamily="-96" charset="0"/>
              </a:rPr>
              <a:t>fix_matrix</a:t>
            </a:r>
            <a:r>
              <a:rPr lang="en-US" sz="1800" dirty="0">
                <a:solidFill>
                  <a:srgbClr val="7030A0"/>
                </a:solidFill>
                <a:latin typeface="Courier New" pitchFamily="-96" charset="0"/>
              </a:rPr>
              <a:t> a</a:t>
            </a:r>
            <a:r>
              <a:rPr lang="en-US" sz="1800" dirty="0">
                <a:latin typeface="Courier New" pitchFamily="-96" charset="0"/>
              </a:rPr>
              <a:t>, 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       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,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j)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a[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][j];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107524" name="Rectangle 5"/>
          <p:cNvSpPr>
            <a:spLocks noChangeArrowheads="1"/>
          </p:cNvSpPr>
          <p:nvPr/>
        </p:nvSpPr>
        <p:spPr bwMode="auto">
          <a:xfrm>
            <a:off x="3707904" y="2857496"/>
            <a:ext cx="5302779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z="1800" dirty="0">
                <a:solidFill>
                  <a:srgbClr val="C00000"/>
                </a:solidFill>
                <a:latin typeface="Courier New" pitchFamily="-96" charset="0"/>
              </a:rPr>
              <a:t>#define IDX(n, i, j) ((i)*(n)+(j))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/* Get element a[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][j] */</a:t>
            </a: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vec_ele</a:t>
            </a:r>
            <a:r>
              <a:rPr lang="en-US" sz="1800" dirty="0">
                <a:latin typeface="Courier New" pitchFamily="-96" charset="0"/>
              </a:rPr>
              <a:t>(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n, </a:t>
            </a:r>
            <a:r>
              <a:rPr lang="en-US" sz="1800" dirty="0" err="1">
                <a:solidFill>
                  <a:srgbClr val="7030A0"/>
                </a:solidFill>
                <a:latin typeface="Courier New" pitchFamily="-96" charset="0"/>
              </a:rPr>
              <a:t>int</a:t>
            </a:r>
            <a:r>
              <a:rPr lang="en-US" sz="1800" dirty="0">
                <a:solidFill>
                  <a:srgbClr val="7030A0"/>
                </a:solidFill>
                <a:latin typeface="Courier New" pitchFamily="-96" charset="0"/>
              </a:rPr>
              <a:t> *a</a:t>
            </a:r>
            <a:r>
              <a:rPr lang="en-US" sz="1800" dirty="0">
                <a:latin typeface="Courier New" pitchFamily="-96" charset="0"/>
              </a:rPr>
              <a:t>,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       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,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j)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a[IDX(</a:t>
            </a:r>
            <a:r>
              <a:rPr lang="en-US" sz="1800" dirty="0" err="1">
                <a:latin typeface="Courier New" pitchFamily="-96" charset="0"/>
              </a:rPr>
              <a:t>n,i,j</a:t>
            </a:r>
            <a:r>
              <a:rPr lang="en-US" sz="1800" dirty="0">
                <a:latin typeface="Courier New" pitchFamily="-96" charset="0"/>
              </a:rPr>
              <a:t>)];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3707282" y="5000636"/>
            <a:ext cx="5312926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z="1800" dirty="0">
                <a:latin typeface="Courier New" pitchFamily="-96" charset="0"/>
              </a:rPr>
              <a:t>/* Get element a[i][j] */</a:t>
            </a:r>
          </a:p>
          <a:p>
            <a:pPr eaLnBrk="0" hangingPunct="0"/>
            <a:r>
              <a:rPr lang="pt-BR" sz="1800" dirty="0" err="1">
                <a:latin typeface="Courier New" pitchFamily="-96" charset="0"/>
              </a:rPr>
              <a:t>int</a:t>
            </a:r>
            <a:r>
              <a:rPr lang="pt-BR" sz="1800" dirty="0">
                <a:latin typeface="Courier New" pitchFamily="-96" charset="0"/>
              </a:rPr>
              <a:t> </a:t>
            </a:r>
            <a:r>
              <a:rPr lang="pt-BR" sz="1800" dirty="0" err="1">
                <a:latin typeface="Courier New" pitchFamily="-96" charset="0"/>
              </a:rPr>
              <a:t>var_ele</a:t>
            </a:r>
            <a:r>
              <a:rPr lang="pt-BR" sz="1800" dirty="0">
                <a:latin typeface="Courier New" pitchFamily="-96" charset="0"/>
              </a:rPr>
              <a:t>(</a:t>
            </a:r>
            <a:r>
              <a:rPr lang="pt-BR" sz="1800" dirty="0" err="1">
                <a:latin typeface="Courier New" pitchFamily="-96" charset="0"/>
              </a:rPr>
              <a:t>size_t</a:t>
            </a:r>
            <a:r>
              <a:rPr lang="pt-BR" sz="1800" dirty="0">
                <a:latin typeface="Courier New" pitchFamily="-96" charset="0"/>
              </a:rPr>
              <a:t> n, </a:t>
            </a:r>
            <a:r>
              <a:rPr lang="pt-BR" sz="1800" dirty="0">
                <a:solidFill>
                  <a:srgbClr val="7030A0"/>
                </a:solidFill>
                <a:latin typeface="Courier New" pitchFamily="-96" charset="0"/>
              </a:rPr>
              <a:t>int a[n][n]</a:t>
            </a:r>
            <a:r>
              <a:rPr lang="pt-BR" sz="1800" dirty="0">
                <a:latin typeface="Courier New" pitchFamily="-96" charset="0"/>
              </a:rPr>
              <a:t>,</a:t>
            </a:r>
          </a:p>
          <a:p>
            <a:pPr eaLnBrk="0" hangingPunct="0"/>
            <a:r>
              <a:rPr lang="pt-BR" sz="1800" dirty="0">
                <a:latin typeface="Courier New" pitchFamily="-96" charset="0"/>
              </a:rPr>
              <a:t>            </a:t>
            </a:r>
            <a:r>
              <a:rPr lang="pt-BR" sz="1800" dirty="0" err="1">
                <a:latin typeface="Courier New" pitchFamily="-96" charset="0"/>
              </a:rPr>
              <a:t>size_t</a:t>
            </a:r>
            <a:r>
              <a:rPr lang="pt-BR" sz="1800" dirty="0">
                <a:latin typeface="Courier New" pitchFamily="-96" charset="0"/>
              </a:rPr>
              <a:t> i, </a:t>
            </a:r>
            <a:r>
              <a:rPr lang="pt-BR" sz="1800" dirty="0" err="1">
                <a:latin typeface="Courier New" pitchFamily="-96" charset="0"/>
              </a:rPr>
              <a:t>size_t</a:t>
            </a:r>
            <a:r>
              <a:rPr lang="pt-BR" sz="1800" dirty="0">
                <a:latin typeface="Courier New" pitchFamily="-96" charset="0"/>
              </a:rPr>
              <a:t> j) {</a:t>
            </a:r>
          </a:p>
          <a:p>
            <a:pPr eaLnBrk="0" hangingPunct="0"/>
            <a:r>
              <a:rPr lang="pt-BR" sz="1800" dirty="0">
                <a:latin typeface="Courier New" pitchFamily="-96" charset="0"/>
              </a:rPr>
              <a:t>  return a[i][j];</a:t>
            </a:r>
          </a:p>
          <a:p>
            <a:pPr eaLnBrk="0" hangingPunct="0"/>
            <a:r>
              <a:rPr lang="pt-BR" sz="1800" dirty="0">
                <a:latin typeface="Courier New" pitchFamily="-96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-96" charset="0"/>
              </a:rPr>
              <a:t>16 X 16 Matrix Access</a:t>
            </a:r>
          </a:p>
        </p:txBody>
      </p:sp>
      <p:sp>
        <p:nvSpPr>
          <p:cNvPr id="107523" name="Rectangle 4"/>
          <p:cNvSpPr>
            <a:spLocks noChangeArrowheads="1"/>
          </p:cNvSpPr>
          <p:nvPr/>
        </p:nvSpPr>
        <p:spPr bwMode="auto">
          <a:xfrm>
            <a:off x="1000100" y="2955770"/>
            <a:ext cx="6786611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/* Get element a[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][j] */</a:t>
            </a: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fix_ele</a:t>
            </a:r>
            <a:r>
              <a:rPr lang="en-US" sz="1800" dirty="0">
                <a:latin typeface="Courier New" pitchFamily="-96" charset="0"/>
              </a:rPr>
              <a:t>(</a:t>
            </a:r>
            <a:r>
              <a:rPr lang="en-US" sz="1800" dirty="0" err="1">
                <a:solidFill>
                  <a:srgbClr val="7030A0"/>
                </a:solidFill>
                <a:latin typeface="Courier New" pitchFamily="-96" charset="0"/>
              </a:rPr>
              <a:t>fix_matrix</a:t>
            </a:r>
            <a:r>
              <a:rPr lang="en-US" sz="1800" dirty="0">
                <a:solidFill>
                  <a:srgbClr val="7030A0"/>
                </a:solidFill>
                <a:latin typeface="Courier New" pitchFamily="-96" charset="0"/>
              </a:rPr>
              <a:t> a</a:t>
            </a:r>
            <a:r>
              <a:rPr lang="en-US" sz="1800" dirty="0">
                <a:latin typeface="Courier New" pitchFamily="-96" charset="0"/>
              </a:rPr>
              <a:t>,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,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j) 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a[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][j];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000100" y="4249006"/>
            <a:ext cx="7239000" cy="14747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# a in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in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j in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rdx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salq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$6,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         # 64*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i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addq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       # a + 16*(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*4)</a:t>
            </a: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(%rdi,%rdx,4),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# M[a + 64*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+ 4*j]</a:t>
            </a: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ret</a:t>
            </a: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442913" y="1292225"/>
            <a:ext cx="7786687" cy="145097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-96" charset="2"/>
              <a:buChar char="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  <a:cs typeface="ＭＳ Ｐゴシック" pitchFamily="-96" charset="-128"/>
              </a:rPr>
              <a:t>Array Elements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-96" charset="0"/>
              <a:ea typeface="ＭＳ Ｐゴシック" pitchFamily="-96" charset="-128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Address 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-96" charset="0"/>
                <a:ea typeface="ＭＳ Ｐゴシック" pitchFamily="-96" charset="-128"/>
              </a:rPr>
              <a:t>A +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-96" charset="0"/>
                <a:ea typeface="ＭＳ Ｐゴシック" pitchFamily="-96" charset="-128"/>
              </a:rPr>
              <a:t> </a:t>
            </a:r>
            <a:r>
              <a:rPr kumimoji="0" lang="en-US" sz="20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i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* (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C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* 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K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)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+  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j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 * 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K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tabLst/>
              <a:defRPr/>
            </a:pPr>
            <a:r>
              <a:rPr lang="en-US" sz="2000" b="0" kern="0" dirty="0">
                <a:latin typeface="Calibri" pitchFamily="-96" charset="0"/>
              </a:rPr>
              <a:t>C = 16, K = 4</a:t>
            </a:r>
            <a:endParaRPr kumimoji="0" lang="en-US" sz="20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-96" charset="0"/>
              <a:ea typeface="ＭＳ Ｐゴシック" pitchFamily="-96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1216" y="323894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20620</TotalTime>
  <Words>2802</Words>
  <Application>Microsoft Macintosh PowerPoint</Application>
  <PresentationFormat>On-screen Show (4:3)</PresentationFormat>
  <Paragraphs>634</Paragraphs>
  <Slides>25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Arial</vt:lpstr>
      <vt:lpstr>Arial Narrow</vt:lpstr>
      <vt:lpstr>Calibri</vt:lpstr>
      <vt:lpstr>Calibri Bold</vt:lpstr>
      <vt:lpstr>Calibri Bold Italic</vt:lpstr>
      <vt:lpstr>Courier</vt:lpstr>
      <vt:lpstr>Courier New</vt:lpstr>
      <vt:lpstr>Courier New Bold</vt:lpstr>
      <vt:lpstr>Times New Roman</vt:lpstr>
      <vt:lpstr>Wingdings</vt:lpstr>
      <vt:lpstr>Wingdings 2</vt:lpstr>
      <vt:lpstr>template2007</vt:lpstr>
      <vt:lpstr>Data Storage</vt:lpstr>
      <vt:lpstr>Array Allocation</vt:lpstr>
      <vt:lpstr>Array Access</vt:lpstr>
      <vt:lpstr>Array Access</vt:lpstr>
      <vt:lpstr>Multidimensional (Nested) Arrays</vt:lpstr>
      <vt:lpstr>Nested Array Row Access</vt:lpstr>
      <vt:lpstr>Nested Array Element Access</vt:lpstr>
      <vt:lpstr>N X N Matrix Code</vt:lpstr>
      <vt:lpstr>16 X 16 Matrix Access</vt:lpstr>
      <vt:lpstr>n X n Matrix Access</vt:lpstr>
      <vt:lpstr>Data Storage</vt:lpstr>
      <vt:lpstr>Structure Representation</vt:lpstr>
      <vt:lpstr>Generating Pointers to Structure Members</vt:lpstr>
      <vt:lpstr>Following a Linked List</vt:lpstr>
      <vt:lpstr>Structures &amp; Alignment</vt:lpstr>
      <vt:lpstr>Alignment Principles</vt:lpstr>
      <vt:lpstr>Specific Cases of Alignment (x86-64)</vt:lpstr>
      <vt:lpstr>Satisfying Alignment with Structures</vt:lpstr>
      <vt:lpstr>Satisfying Alignment with Structures</vt:lpstr>
      <vt:lpstr>Meeting Overall Alignment Requirement</vt:lpstr>
      <vt:lpstr>Arrays of Structures</vt:lpstr>
      <vt:lpstr>Accessing Array Elements</vt:lpstr>
      <vt:lpstr>Saving Space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Downen, Paul M</cp:lastModifiedBy>
  <cp:revision>771</cp:revision>
  <cp:lastPrinted>2014-09-18T08:14:12Z</cp:lastPrinted>
  <dcterms:created xsi:type="dcterms:W3CDTF">2012-09-20T14:26:38Z</dcterms:created>
  <dcterms:modified xsi:type="dcterms:W3CDTF">2024-03-29T15:39:17Z</dcterms:modified>
</cp:coreProperties>
</file>