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26.png" ContentType="image/png"/>
  <Override PartName="/ppt/media/image194.png" ContentType="image/png"/>
  <Override PartName="/ppt/media/image125.png" ContentType="image/png"/>
  <Override PartName="/ppt/media/image193.png" ContentType="image/png"/>
  <Override PartName="/ppt/media/image124.png" ContentType="image/png"/>
  <Override PartName="/ppt/media/image192.png" ContentType="image/png"/>
  <Override PartName="/ppt/media/image123.png" ContentType="image/png"/>
  <Override PartName="/ppt/media/image191.png" ContentType="image/png"/>
  <Override PartName="/ppt/media/image122.png" ContentType="image/png"/>
  <Override PartName="/ppt/media/image190.png" ContentType="image/png"/>
  <Override PartName="/ppt/media/image121.png" ContentType="image/png"/>
  <Override PartName="/ppt/media/image116.png" ContentType="image/png"/>
  <Override PartName="/ppt/media/image184.png" ContentType="image/png"/>
  <Override PartName="/ppt/media/image115.png" ContentType="image/png"/>
  <Override PartName="/ppt/media/image183.png" ContentType="image/png"/>
  <Override PartName="/ppt/media/image114.png" ContentType="image/png"/>
  <Override PartName="/ppt/media/image182.png" ContentType="image/png"/>
  <Override PartName="/ppt/media/image113.png" ContentType="image/png"/>
  <Override PartName="/ppt/media/image181.png" ContentType="image/png"/>
  <Override PartName="/ppt/media/image112.png" ContentType="image/png"/>
  <Override PartName="/ppt/media/image180.png" ContentType="image/png"/>
  <Override PartName="/ppt/media/image111.png" ContentType="image/png"/>
  <Override PartName="/ppt/media/image106.png" ContentType="image/png"/>
  <Override PartName="/ppt/media/image174.png" ContentType="image/png"/>
  <Override PartName="/ppt/media/image105.png" ContentType="image/png"/>
  <Override PartName="/ppt/media/image173.png" ContentType="image/png"/>
  <Override PartName="/ppt/media/image104.png" ContentType="image/png"/>
  <Override PartName="/ppt/media/image172.png" ContentType="image/png"/>
  <Override PartName="/ppt/media/image103.png" ContentType="image/png"/>
  <Override PartName="/ppt/media/image171.png" ContentType="image/png"/>
  <Override PartName="/ppt/media/image102.png" ContentType="image/png"/>
  <Override PartName="/ppt/media/image170.png" ContentType="image/png"/>
  <Override PartName="/ppt/media/image101.png" ContentType="image/png"/>
  <Override PartName="/ppt/media/image99.png" ContentType="image/png"/>
  <Override PartName="/ppt/media/image98.png" ContentType="image/png"/>
  <Override PartName="/ppt/media/image97.png" ContentType="image/png"/>
  <Override PartName="/ppt/media/image29.png" ContentType="image/png"/>
  <Override PartName="/ppt/media/image96.png" ContentType="image/png"/>
  <Override PartName="/ppt/media/image28.png" ContentType="image/png"/>
  <Override PartName="/ppt/media/image95.png" ContentType="image/png"/>
  <Override PartName="/ppt/media/image27.png" ContentType="image/png"/>
  <Override PartName="/ppt/media/image89.png" ContentType="image/png"/>
  <Override PartName="/ppt/media/image88.png" ContentType="image/png"/>
  <Override PartName="/ppt/media/image87.png" ContentType="image/png"/>
  <Override PartName="/ppt/media/image19.png" ContentType="image/png"/>
  <Override PartName="/ppt/media/image79.png" ContentType="image/png"/>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70.png" ContentType="image/png"/>
  <Override PartName="/ppt/media/image120.png" ContentType="image/png"/>
  <Override PartName="/ppt/media/image69.png" ContentType="image/png"/>
  <Override PartName="/ppt/media/image68.png" ContentType="image/png"/>
  <Override PartName="/ppt/media/image67.png" ContentType="image/png"/>
  <Override PartName="/ppt/media/image66.png" ContentType="image/png"/>
  <Override PartName="/ppt/media/image65.png" ContentType="image/png"/>
  <Override PartName="/ppt/media/image64.png" ContentType="image/png"/>
  <Override PartName="/ppt/media/image63.png" ContentType="image/png"/>
  <Override PartName="/ppt/media/image62.png" ContentType="image/png"/>
  <Override PartName="/ppt/media/image61.png" ContentType="image/png"/>
  <Override PartName="/ppt/media/image60.png" ContentType="image/png"/>
  <Override PartName="/ppt/media/image23.png" ContentType="image/png"/>
  <Override PartName="/ppt/media/image91.png" ContentType="image/png"/>
  <Override PartName="/ppt/media/image119.png" ContentType="image/png"/>
  <Override PartName="/ppt/media/image187.png" ContentType="image/png"/>
  <Override PartName="/ppt/media/image22.png" ContentType="image/png"/>
  <Override PartName="/ppt/media/image90.png" ContentType="image/png"/>
  <Override PartName="/ppt/media/image110.png" ContentType="image/png"/>
  <Override PartName="/ppt/media/image59.png" ContentType="image/png"/>
  <Override PartName="/ppt/media/image118.png" ContentType="image/png"/>
  <Override PartName="/ppt/media/image186.png" ContentType="image/png"/>
  <Override PartName="/ppt/media/image21.png" ContentType="image/png"/>
  <Override PartName="/ppt/media/image58.png" ContentType="image/png"/>
  <Override PartName="/ppt/media/image117.png" ContentType="image/png"/>
  <Override PartName="/ppt/media/image185.png" ContentType="image/png"/>
  <Override PartName="/ppt/media/image20.png" ContentType="image/png"/>
  <Override PartName="/ppt/media/image57.png" ContentType="image/png"/>
  <Override PartName="/ppt/media/image24.png" ContentType="image/png"/>
  <Override PartName="/ppt/media/image92.png" ContentType="image/png"/>
  <Override PartName="/ppt/media/image31.png" ContentType="image/png"/>
  <Override PartName="/ppt/media/image9.png" ContentType="image/png"/>
  <Override PartName="/ppt/media/image25.png" ContentType="image/png"/>
  <Override PartName="/ppt/media/image93.png" ContentType="image/png"/>
  <Override PartName="/ppt/media/image14.png" ContentType="image/png"/>
  <Override PartName="/ppt/media/image82.png" ContentType="image/png"/>
  <Override PartName="/ppt/media/image2.png" ContentType="image/png"/>
  <Override PartName="/ppt/media/image154.png" ContentType="image/png"/>
  <Override PartName="/ppt/media/image32.png" ContentType="image/png"/>
  <Override PartName="/ppt/media/image26.png" ContentType="image/png"/>
  <Override PartName="/ppt/media/image94.png" ContentType="image/png"/>
  <Override PartName="/ppt/media/image80.png" ContentType="image/png"/>
  <Override PartName="/ppt/media/image12.png" ContentType="image/png"/>
  <Override PartName="/ppt/media/image15.png" ContentType="image/png"/>
  <Override PartName="/ppt/media/image83.png" ContentType="image/png"/>
  <Override PartName="/ppt/media/image3.png" ContentType="image/png"/>
  <Override PartName="/ppt/media/image155.png" ContentType="image/png"/>
  <Override PartName="/ppt/media/image33.png" ContentType="image/png"/>
  <Override PartName="/ppt/media/image81.png" ContentType="image/png"/>
  <Override PartName="/ppt/media/image13.png" ContentType="image/png"/>
  <Override PartName="/ppt/media/image16.png" ContentType="image/png"/>
  <Override PartName="/ppt/media/image84.png" ContentType="image/png"/>
  <Override PartName="/ppt/media/image4.png" ContentType="image/png"/>
  <Override PartName="/ppt/media/image156.png" ContentType="image/png"/>
  <Override PartName="/ppt/media/image34.png" ContentType="image/png"/>
  <Override PartName="/ppt/media/image17.png" ContentType="image/png"/>
  <Override PartName="/ppt/media/image85.png" ContentType="image/png"/>
  <Override PartName="/ppt/media/image5.png" ContentType="image/png"/>
  <Override PartName="/ppt/media/image157.png" ContentType="image/png"/>
  <Override PartName="/ppt/media/image35.png" ContentType="image/png"/>
  <Override PartName="/ppt/media/image107.png" ContentType="image/png"/>
  <Override PartName="/ppt/media/image175.png" ContentType="image/png"/>
  <Override PartName="/ppt/media/image10.png" ContentType="image/png"/>
  <Override PartName="/ppt/media/image47.png" ContentType="image/png"/>
  <Override PartName="/ppt/media/image18.png" ContentType="image/png"/>
  <Override PartName="/ppt/media/image86.png" ContentType="image/png"/>
  <Override PartName="/ppt/media/image6.png" ContentType="image/png"/>
  <Override PartName="/ppt/media/image158.png" ContentType="image/png"/>
  <Override PartName="/ppt/media/image36.png" ContentType="image/png"/>
  <Override PartName="/ppt/media/image108.png" ContentType="image/png"/>
  <Override PartName="/ppt/media/image176.png" ContentType="image/png"/>
  <Override PartName="/ppt/media/image11.png" ContentType="image/png"/>
  <Override PartName="/ppt/media/image48.png" ContentType="image/png"/>
  <Override PartName="/ppt/media/image203.png" ContentType="image/png"/>
  <Override PartName="/ppt/media/image204.png" ContentType="image/png"/>
  <Override PartName="/ppt/media/image189.png" ContentType="image/png"/>
  <Override PartName="/ppt/media/image205.png" ContentType="image/png"/>
  <Override PartName="/ppt/media/image49.png" ContentType="image/png"/>
  <Override PartName="/ppt/media/image100.png" ContentType="image/png"/>
  <Override PartName="/ppt/media/image206.png" ContentType="image/png"/>
  <Override PartName="/ppt/media/image207.png" ContentType="image/png"/>
  <Override PartName="/ppt/media/image213.png" ContentType="image/png"/>
  <Override PartName="/ppt/media/image198.png" ContentType="image/png"/>
  <Override PartName="/ppt/media/image214.png" ContentType="image/png"/>
  <Override PartName="/ppt/media/image199.png" ContentType="image/png"/>
  <Override PartName="/ppt/media/image37.png" ContentType="image/png"/>
  <Override PartName="/ppt/media/image215.png" ContentType="image/png"/>
  <Override PartName="/ppt/media/image216.png" ContentType="image/png"/>
  <Override PartName="/ppt/media/image217.png" ContentType="image/png"/>
  <Override PartName="/ppt/media/image218.png" ContentType="image/png"/>
  <Override PartName="/ppt/media/image219.png" ContentType="image/png"/>
  <Override PartName="/ppt/media/image220.png" ContentType="image/png"/>
  <Override PartName="/ppt/media/image221.png" ContentType="image/png"/>
  <Override PartName="/ppt/media/image222.png" ContentType="image/png"/>
  <Override PartName="/ppt/media/image223.png" ContentType="image/png"/>
  <Override PartName="/ppt/media/image224.png" ContentType="image/png"/>
  <Override PartName="/ppt/media/image225.png" ContentType="image/png"/>
  <Override PartName="/ppt/media/image226.png" ContentType="image/png"/>
  <Override PartName="/ppt/media/image244.png" ContentType="image/png"/>
  <Override PartName="/ppt/media/image245.png" ContentType="image/png"/>
  <Override PartName="/ppt/media/image140.png" ContentType="image/png"/>
  <Override PartName="/ppt/media/image246.png" ContentType="image/png"/>
  <Override PartName="/ppt/media/image141.png" ContentType="image/png"/>
  <Override PartName="/ppt/media/image210.png" ContentType="image/png"/>
  <Override PartName="/ppt/media/image54.png" ContentType="image/png"/>
  <Override PartName="/ppt/media/image247.png" ContentType="image/png"/>
  <Override PartName="/ppt/media/image142.png" ContentType="image/png"/>
  <Override PartName="/ppt/media/image211.png" ContentType="image/png"/>
  <Override PartName="/ppt/media/image55.png" ContentType="image/png"/>
  <Override PartName="/ppt/media/image248.png" ContentType="image/png"/>
  <Override PartName="/ppt/media/image143.png" ContentType="image/png"/>
  <Override PartName="/ppt/media/image208.png" ContentType="image/png"/>
  <Override PartName="/ppt/media/image250.png" ContentType="image/png"/>
  <Override PartName="/ppt/media/image212.png" ContentType="image/png"/>
  <Override PartName="/ppt/media/image56.png" ContentType="image/png"/>
  <Override PartName="/ppt/media/image249.png" ContentType="image/png"/>
  <Override PartName="/ppt/media/image144.png" ContentType="image/png"/>
  <Override PartName="/ppt/media/image209.png" ContentType="image/png"/>
  <Override PartName="/ppt/media/image251.png" ContentType="image/png"/>
  <Override PartName="/ppt/media/image252.png" ContentType="image/png"/>
  <Override PartName="/ppt/media/image253.png" ContentType="image/png"/>
  <Override PartName="/ppt/media/image254.png" ContentType="image/png"/>
  <Override PartName="/ppt/media/image243.png" ContentType="image/png"/>
  <Override PartName="/ppt/media/image255.png" ContentType="image/png"/>
  <Override PartName="/ppt/media/image150.png" ContentType="image/png"/>
  <Override PartName="/ppt/media/image242.png" ContentType="image/png"/>
  <Override PartName="/ppt/media/image241.png" ContentType="image/png"/>
  <Override PartName="/ppt/media/image202.png" ContentType="image/png"/>
  <Override PartName="/ppt/media/image46.png" ContentType="image/png"/>
  <Override PartName="/ppt/media/image239.png" ContentType="image/png"/>
  <Override PartName="/ppt/media/image134.png" ContentType="image/png"/>
  <Override PartName="/ppt/media/image240.png" ContentType="image/png"/>
  <Override PartName="/ppt/media/image201.png" ContentType="image/png"/>
  <Override PartName="/ppt/media/image45.png" ContentType="image/png"/>
  <Override PartName="/ppt/media/image238.png" ContentType="image/png"/>
  <Override PartName="/ppt/media/image133.png" ContentType="image/png"/>
  <Override PartName="/ppt/media/image200.png" ContentType="image/png"/>
  <Override PartName="/ppt/media/image44.png" ContentType="image/png"/>
  <Override PartName="/ppt/media/image237.png" ContentType="image/png"/>
  <Override PartName="/ppt/media/image132.png" ContentType="image/png"/>
  <Override PartName="/ppt/media/image236.png" ContentType="image/png"/>
  <Override PartName="/ppt/media/image131.png" ContentType="image/png"/>
  <Override PartName="/ppt/media/image235.png" ContentType="image/png"/>
  <Override PartName="/ppt/media/image130.png" ContentType="image/png"/>
  <Override PartName="/ppt/media/image234.png" ContentType="image/png"/>
  <Override PartName="/ppt/media/image233.png" ContentType="image/png"/>
  <Override PartName="/ppt/media/image232.png" ContentType="image/png"/>
  <Override PartName="/ppt/media/image231.png" ContentType="image/png"/>
  <Override PartName="/ppt/media/image229.png" ContentType="image/png"/>
  <Override PartName="/ppt/media/image230.png" ContentType="image/png"/>
  <Override PartName="/ppt/media/image228.png" ContentType="image/png"/>
  <Override PartName="/ppt/media/image227.png" ContentType="image/png"/>
  <Override PartName="/ppt/media/image188.png" ContentType="image/png"/>
  <Override PartName="/ppt/media/image179.png" ContentType="image/png"/>
  <Override PartName="/ppt/media/image178.png" ContentType="image/png"/>
  <Override PartName="/ppt/media/image169.png" ContentType="image/png"/>
  <Override PartName="/ppt/media/image168.png" ContentType="image/png"/>
  <Override PartName="/ppt/media/image167.png" ContentType="image/png"/>
  <Override PartName="/ppt/media/image166.png" ContentType="image/png"/>
  <Override PartName="/ppt/media/image165.png" ContentType="image/png"/>
  <Override PartName="/ppt/media/image164.png" ContentType="image/png"/>
  <Override PartName="/ppt/media/image163.png" ContentType="image/png"/>
  <Override PartName="/ppt/media/image162.png" ContentType="image/png"/>
  <Override PartName="/ppt/media/image161.png" ContentType="image/png"/>
  <Override PartName="/ppt/media/image160.png" ContentType="image/png"/>
  <Override PartName="/ppt/media/image152.png" ContentType="image/png"/>
  <Override PartName="/ppt/media/image151.png" ContentType="image/png"/>
  <Override PartName="/ppt/media/image149.png" ContentType="image/png"/>
  <Override PartName="/ppt/media/image52.png" ContentType="image/png"/>
  <Override PartName="/ppt/media/image148.png" ContentType="image/png"/>
  <Override PartName="/ppt/media/image51.png" ContentType="image/png"/>
  <Override PartName="/ppt/media/image147.png" ContentType="image/png"/>
  <Override PartName="/ppt/media/image50.png" ContentType="image/png"/>
  <Override PartName="/ppt/media/image146.png" ContentType="image/png"/>
  <Override PartName="/ppt/media/image145.png" ContentType="image/png"/>
  <Override PartName="/ppt/media/image139.png" ContentType="image/png"/>
  <Override PartName="/ppt/media/image42.png" ContentType="image/png"/>
  <Override PartName="/ppt/media/image138.png" ContentType="image/png"/>
  <Override PartName="/ppt/media/image41.png" ContentType="image/png"/>
  <Override PartName="/ppt/media/image137.png" ContentType="image/png"/>
  <Override PartName="/ppt/media/image40.png" ContentType="image/png"/>
  <Override PartName="/ppt/media/image136.png" ContentType="image/png"/>
  <Override PartName="/ppt/media/image135.png" ContentType="image/png"/>
  <Override PartName="/ppt/media/image197.png" ContentType="image/png"/>
  <Override PartName="/ppt/media/image129.png" ContentType="image/png"/>
  <Override PartName="/ppt/media/image196.png" ContentType="image/png"/>
  <Override PartName="/ppt/media/image128.png" ContentType="image/png"/>
  <Override PartName="/ppt/media/image53.png" ContentType="image/png"/>
  <Override PartName="/ppt/media/image43.png" ContentType="image/png"/>
  <Override PartName="/ppt/media/image195.png" ContentType="image/png"/>
  <Override PartName="/ppt/media/image127.png" ContentType="image/png"/>
  <Override PartName="/ppt/media/image8.png" ContentType="image/png"/>
  <Override PartName="/ppt/media/image30.png" ContentType="image/png"/>
  <Override PartName="/ppt/media/image39.png" ContentType="image/png"/>
  <Override PartName="/ppt/media/image153.png" ContentType="image/png"/>
  <Override PartName="/ppt/media/image1.png" ContentType="image/png"/>
  <Override PartName="/ppt/media/image38.png" ContentType="image/png"/>
  <Override PartName="/ppt/media/image177.png" ContentType="image/png"/>
  <Override PartName="/ppt/media/image109.png" ContentType="image/png"/>
  <Override PartName="/ppt/media/image7.png" ContentType="image/png"/>
  <Override PartName="/ppt/media/image15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x="11996737" cy="75628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99760" y="1769400"/>
            <a:ext cx="10796400" cy="20919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99760" y="4060440"/>
            <a:ext cx="107964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99760" y="1769400"/>
            <a:ext cx="5268600" cy="20919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132240" y="1769400"/>
            <a:ext cx="5268600" cy="209196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99760" y="4060440"/>
            <a:ext cx="5268600" cy="209196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132240" y="4060440"/>
            <a:ext cx="52686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99760" y="1769400"/>
            <a:ext cx="3476160" cy="209196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250160" y="1769400"/>
            <a:ext cx="3476160" cy="209196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7900560" y="1769400"/>
            <a:ext cx="3476160" cy="209196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99760" y="4060440"/>
            <a:ext cx="3476160" cy="209196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250160" y="4060440"/>
            <a:ext cx="3476160" cy="209196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7900560" y="4060440"/>
            <a:ext cx="347616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99760" y="1769400"/>
            <a:ext cx="10796400" cy="4385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99760" y="1769400"/>
            <a:ext cx="1079640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99760" y="1769400"/>
            <a:ext cx="5268600" cy="43858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132240" y="1769400"/>
            <a:ext cx="526860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9760" y="301680"/>
            <a:ext cx="10796400" cy="585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99760" y="1769400"/>
            <a:ext cx="5268600" cy="209196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132240" y="1769400"/>
            <a:ext cx="5268600" cy="43858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99760" y="4060440"/>
            <a:ext cx="52686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99760" y="1769400"/>
            <a:ext cx="10796400" cy="4385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99760" y="1769400"/>
            <a:ext cx="5268600" cy="43858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132240" y="1769400"/>
            <a:ext cx="5268600" cy="209196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132240" y="4060440"/>
            <a:ext cx="52686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99760" y="1769400"/>
            <a:ext cx="5268600" cy="209196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132240" y="1769400"/>
            <a:ext cx="5268600" cy="20919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99760" y="4060440"/>
            <a:ext cx="107964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99760" y="1769400"/>
            <a:ext cx="10796400" cy="20919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99760" y="4060440"/>
            <a:ext cx="107964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99760" y="1769400"/>
            <a:ext cx="5268600" cy="209196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132240" y="1769400"/>
            <a:ext cx="5268600" cy="209196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99760" y="4060440"/>
            <a:ext cx="5268600" cy="209196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132240" y="4060440"/>
            <a:ext cx="52686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99760" y="1769400"/>
            <a:ext cx="3476160" cy="209196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250160" y="1769400"/>
            <a:ext cx="3476160" cy="209196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7900560" y="1769400"/>
            <a:ext cx="3476160" cy="209196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99760" y="4060440"/>
            <a:ext cx="3476160" cy="209196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250160" y="4060440"/>
            <a:ext cx="3476160" cy="209196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7900560" y="4060440"/>
            <a:ext cx="347616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599760" y="1769400"/>
            <a:ext cx="10796400" cy="4385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599760" y="1769400"/>
            <a:ext cx="1079640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599760" y="1769400"/>
            <a:ext cx="5268600" cy="43858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132240" y="1769400"/>
            <a:ext cx="526860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99760" y="1769400"/>
            <a:ext cx="1079640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99760" y="301680"/>
            <a:ext cx="10796400" cy="585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99760" y="1769400"/>
            <a:ext cx="5268600" cy="209196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132240" y="1769400"/>
            <a:ext cx="5268600" cy="43858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99760" y="4060440"/>
            <a:ext cx="52686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99760" y="1769400"/>
            <a:ext cx="5268600" cy="43858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132240" y="1769400"/>
            <a:ext cx="5268600" cy="209196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132240" y="4060440"/>
            <a:ext cx="52686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99760" y="1769400"/>
            <a:ext cx="5268600" cy="209196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132240" y="1769400"/>
            <a:ext cx="5268600" cy="209196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99760" y="4060440"/>
            <a:ext cx="107964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99760" y="1769400"/>
            <a:ext cx="10796400" cy="209196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99760" y="4060440"/>
            <a:ext cx="107964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99760" y="1769400"/>
            <a:ext cx="5268600" cy="209196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132240" y="1769400"/>
            <a:ext cx="5268600" cy="209196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99760" y="4060440"/>
            <a:ext cx="5268600" cy="209196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132240" y="4060440"/>
            <a:ext cx="52686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99760" y="1769400"/>
            <a:ext cx="3476160" cy="209196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250160" y="1769400"/>
            <a:ext cx="3476160" cy="209196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7900560" y="1769400"/>
            <a:ext cx="3476160" cy="209196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99760" y="4060440"/>
            <a:ext cx="3476160" cy="209196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250160" y="4060440"/>
            <a:ext cx="3476160" cy="209196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7900560" y="4060440"/>
            <a:ext cx="347616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99760" y="1769400"/>
            <a:ext cx="5268600" cy="43858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132240" y="1769400"/>
            <a:ext cx="526860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9760" y="301680"/>
            <a:ext cx="10796400" cy="585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99760" y="1769400"/>
            <a:ext cx="5268600" cy="20919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132240" y="1769400"/>
            <a:ext cx="5268600" cy="4385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99760" y="4060440"/>
            <a:ext cx="52686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99760" y="1769400"/>
            <a:ext cx="5268600" cy="4385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132240" y="1769400"/>
            <a:ext cx="5268600" cy="20919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132240" y="4060440"/>
            <a:ext cx="526860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99760" y="1769400"/>
            <a:ext cx="5268600" cy="20919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132240" y="1769400"/>
            <a:ext cx="5268600" cy="20919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99760" y="4060440"/>
            <a:ext cx="10796400" cy="20919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99760" y="1769400"/>
            <a:ext cx="10796400" cy="4385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99760" y="1769400"/>
            <a:ext cx="10796400" cy="4385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99760" y="301680"/>
            <a:ext cx="10796400" cy="126252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99760" y="1769400"/>
            <a:ext cx="10796400" cy="4385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0.png"/><Relationship Id="rId2" Type="http://schemas.openxmlformats.org/officeDocument/2006/relationships/image" Target="../media/image111.png"/><Relationship Id="rId3" Type="http://schemas.openxmlformats.org/officeDocument/2006/relationships/image" Target="../media/image112.png"/><Relationship Id="rId4" Type="http://schemas.openxmlformats.org/officeDocument/2006/relationships/image" Target="../media/image113.png"/><Relationship Id="rId5" Type="http://schemas.openxmlformats.org/officeDocument/2006/relationships/image" Target="../media/image114.png"/><Relationship Id="rId6" Type="http://schemas.openxmlformats.org/officeDocument/2006/relationships/image" Target="../media/image115.png"/><Relationship Id="rId7" Type="http://schemas.openxmlformats.org/officeDocument/2006/relationships/image" Target="../media/image116.png"/><Relationship Id="rId8" Type="http://schemas.openxmlformats.org/officeDocument/2006/relationships/image" Target="../media/image117.png"/><Relationship Id="rId9" Type="http://schemas.openxmlformats.org/officeDocument/2006/relationships/image" Target="../media/image118.png"/><Relationship Id="rId10"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9.png"/><Relationship Id="rId2" Type="http://schemas.openxmlformats.org/officeDocument/2006/relationships/image" Target="../media/image120.png"/><Relationship Id="rId3" Type="http://schemas.openxmlformats.org/officeDocument/2006/relationships/image" Target="../media/image121.png"/><Relationship Id="rId4" Type="http://schemas.openxmlformats.org/officeDocument/2006/relationships/image" Target="../media/image122.png"/><Relationship Id="rId5" Type="http://schemas.openxmlformats.org/officeDocument/2006/relationships/image" Target="../media/image123.png"/><Relationship Id="rId6" Type="http://schemas.openxmlformats.org/officeDocument/2006/relationships/image" Target="../media/image124.png"/><Relationship Id="rId7" Type="http://schemas.openxmlformats.org/officeDocument/2006/relationships/image" Target="../media/image125.png"/><Relationship Id="rId8" Type="http://schemas.openxmlformats.org/officeDocument/2006/relationships/image" Target="../media/image126.png"/><Relationship Id="rId9" Type="http://schemas.openxmlformats.org/officeDocument/2006/relationships/image" Target="../media/image127.png"/><Relationship Id="rId10"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8.png"/><Relationship Id="rId2" Type="http://schemas.openxmlformats.org/officeDocument/2006/relationships/image" Target="../media/image129.png"/><Relationship Id="rId3" Type="http://schemas.openxmlformats.org/officeDocument/2006/relationships/image" Target="../media/image130.png"/><Relationship Id="rId4" Type="http://schemas.openxmlformats.org/officeDocument/2006/relationships/image" Target="../media/image131.png"/><Relationship Id="rId5" Type="http://schemas.openxmlformats.org/officeDocument/2006/relationships/image" Target="../media/image132.png"/><Relationship Id="rId6" Type="http://schemas.openxmlformats.org/officeDocument/2006/relationships/image" Target="../media/image133.png"/><Relationship Id="rId7" Type="http://schemas.openxmlformats.org/officeDocument/2006/relationships/image" Target="../media/image134.png"/><Relationship Id="rId8" Type="http://schemas.openxmlformats.org/officeDocument/2006/relationships/image" Target="../media/image135.png"/><Relationship Id="rId9" Type="http://schemas.openxmlformats.org/officeDocument/2006/relationships/image" Target="../media/image136.png"/><Relationship Id="rId10" Type="http://schemas.openxmlformats.org/officeDocument/2006/relationships/image" Target="../media/image137.png"/><Relationship Id="rId11" Type="http://schemas.openxmlformats.org/officeDocument/2006/relationships/image" Target="../media/image138.png"/><Relationship Id="rId12" Type="http://schemas.openxmlformats.org/officeDocument/2006/relationships/image" Target="../media/image139.png"/><Relationship Id="rId13" Type="http://schemas.openxmlformats.org/officeDocument/2006/relationships/image" Target="../media/image140.png"/><Relationship Id="rId14" Type="http://schemas.openxmlformats.org/officeDocument/2006/relationships/image" Target="../media/image141.png"/><Relationship Id="rId1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2.png"/><Relationship Id="rId2" Type="http://schemas.openxmlformats.org/officeDocument/2006/relationships/image" Target="../media/image143.png"/><Relationship Id="rId3" Type="http://schemas.openxmlformats.org/officeDocument/2006/relationships/image" Target="../media/image144.png"/><Relationship Id="rId4" Type="http://schemas.openxmlformats.org/officeDocument/2006/relationships/image" Target="../media/image145.png"/><Relationship Id="rId5" Type="http://schemas.openxmlformats.org/officeDocument/2006/relationships/image" Target="../media/image146.png"/><Relationship Id="rId6" Type="http://schemas.openxmlformats.org/officeDocument/2006/relationships/image" Target="../media/image147.png"/><Relationship Id="rId7" Type="http://schemas.openxmlformats.org/officeDocument/2006/relationships/image" Target="../media/image148.png"/><Relationship Id="rId8" Type="http://schemas.openxmlformats.org/officeDocument/2006/relationships/image" Target="../media/image149.png"/><Relationship Id="rId9" Type="http://schemas.openxmlformats.org/officeDocument/2006/relationships/image" Target="../media/image150.png"/><Relationship Id="rId10" Type="http://schemas.openxmlformats.org/officeDocument/2006/relationships/image" Target="../media/image151.png"/><Relationship Id="rId11" Type="http://schemas.openxmlformats.org/officeDocument/2006/relationships/image" Target="../media/image152.png"/><Relationship Id="rId12" Type="http://schemas.openxmlformats.org/officeDocument/2006/relationships/image" Target="../media/image153.png"/><Relationship Id="rId13" Type="http://schemas.openxmlformats.org/officeDocument/2006/relationships/image" Target="../media/image154.png"/><Relationship Id="rId14" Type="http://schemas.openxmlformats.org/officeDocument/2006/relationships/image" Target="../media/image155.png"/><Relationship Id="rId1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6.png"/><Relationship Id="rId2" Type="http://schemas.openxmlformats.org/officeDocument/2006/relationships/image" Target="../media/image157.png"/><Relationship Id="rId3" Type="http://schemas.openxmlformats.org/officeDocument/2006/relationships/image" Target="../media/image158.png"/><Relationship Id="rId4" Type="http://schemas.openxmlformats.org/officeDocument/2006/relationships/image" Target="../media/image159.png"/><Relationship Id="rId5" Type="http://schemas.openxmlformats.org/officeDocument/2006/relationships/image" Target="../media/image160.png"/><Relationship Id="rId6" Type="http://schemas.openxmlformats.org/officeDocument/2006/relationships/image" Target="../media/image161.png"/><Relationship Id="rId7" Type="http://schemas.openxmlformats.org/officeDocument/2006/relationships/image" Target="../media/image162.png"/><Relationship Id="rId8" Type="http://schemas.openxmlformats.org/officeDocument/2006/relationships/image" Target="../media/image163.png"/><Relationship Id="rId9" Type="http://schemas.openxmlformats.org/officeDocument/2006/relationships/image" Target="../media/image164.png"/><Relationship Id="rId10" Type="http://schemas.openxmlformats.org/officeDocument/2006/relationships/image" Target="../media/image165.png"/><Relationship Id="rId11" Type="http://schemas.openxmlformats.org/officeDocument/2006/relationships/image" Target="../media/image166.png"/><Relationship Id="rId12" Type="http://schemas.openxmlformats.org/officeDocument/2006/relationships/image" Target="../media/image167.png"/><Relationship Id="rId1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8.png"/><Relationship Id="rId2" Type="http://schemas.openxmlformats.org/officeDocument/2006/relationships/image" Target="../media/image169.png"/><Relationship Id="rId3" Type="http://schemas.openxmlformats.org/officeDocument/2006/relationships/image" Target="../media/image170.png"/><Relationship Id="rId4" Type="http://schemas.openxmlformats.org/officeDocument/2006/relationships/image" Target="../media/image171.png"/><Relationship Id="rId5" Type="http://schemas.openxmlformats.org/officeDocument/2006/relationships/image" Target="../media/image172.png"/><Relationship Id="rId6" Type="http://schemas.openxmlformats.org/officeDocument/2006/relationships/image" Target="../media/image173.png"/><Relationship Id="rId7" Type="http://schemas.openxmlformats.org/officeDocument/2006/relationships/image" Target="../media/image174.png"/><Relationship Id="rId8" Type="http://schemas.openxmlformats.org/officeDocument/2006/relationships/image" Target="../media/image175.png"/><Relationship Id="rId9" Type="http://schemas.openxmlformats.org/officeDocument/2006/relationships/image" Target="../media/image176.png"/><Relationship Id="rId10" Type="http://schemas.openxmlformats.org/officeDocument/2006/relationships/image" Target="../media/image177.png"/><Relationship Id="rId11" Type="http://schemas.openxmlformats.org/officeDocument/2006/relationships/image" Target="../media/image178.png"/><Relationship Id="rId12" Type="http://schemas.openxmlformats.org/officeDocument/2006/relationships/image" Target="../media/image179.png"/><Relationship Id="rId1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0.png"/><Relationship Id="rId2" Type="http://schemas.openxmlformats.org/officeDocument/2006/relationships/image" Target="../media/image181.png"/><Relationship Id="rId3" Type="http://schemas.openxmlformats.org/officeDocument/2006/relationships/image" Target="../media/image182.png"/><Relationship Id="rId4" Type="http://schemas.openxmlformats.org/officeDocument/2006/relationships/image" Target="../media/image183.png"/><Relationship Id="rId5" Type="http://schemas.openxmlformats.org/officeDocument/2006/relationships/image" Target="../media/image184.png"/><Relationship Id="rId6" Type="http://schemas.openxmlformats.org/officeDocument/2006/relationships/image" Target="../media/image185.png"/><Relationship Id="rId7" Type="http://schemas.openxmlformats.org/officeDocument/2006/relationships/image" Target="../media/image186.png"/><Relationship Id="rId8" Type="http://schemas.openxmlformats.org/officeDocument/2006/relationships/image" Target="../media/image187.png"/><Relationship Id="rId9" Type="http://schemas.openxmlformats.org/officeDocument/2006/relationships/image" Target="../media/image188.png"/><Relationship Id="rId10" Type="http://schemas.openxmlformats.org/officeDocument/2006/relationships/image" Target="../media/image189.png"/><Relationship Id="rId11" Type="http://schemas.openxmlformats.org/officeDocument/2006/relationships/image" Target="../media/image190.png"/><Relationship Id="rId1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image" Target="../media/image197.png"/><Relationship Id="rId8" Type="http://schemas.openxmlformats.org/officeDocument/2006/relationships/image" Target="../media/image198.png"/><Relationship Id="rId9"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9.png"/><Relationship Id="rId2" Type="http://schemas.openxmlformats.org/officeDocument/2006/relationships/image" Target="../media/image200.png"/><Relationship Id="rId3" Type="http://schemas.openxmlformats.org/officeDocument/2006/relationships/image" Target="../media/image201.png"/><Relationship Id="rId4" Type="http://schemas.openxmlformats.org/officeDocument/2006/relationships/image" Target="../media/image202.png"/><Relationship Id="rId5" Type="http://schemas.openxmlformats.org/officeDocument/2006/relationships/image" Target="../media/image203.png"/><Relationship Id="rId6" Type="http://schemas.openxmlformats.org/officeDocument/2006/relationships/image" Target="../media/image204.png"/><Relationship Id="rId7"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5.png"/><Relationship Id="rId2" Type="http://schemas.openxmlformats.org/officeDocument/2006/relationships/image" Target="../media/image206.png"/><Relationship Id="rId3" Type="http://schemas.openxmlformats.org/officeDocument/2006/relationships/image" Target="../media/image207.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8.png"/><Relationship Id="rId2" Type="http://schemas.openxmlformats.org/officeDocument/2006/relationships/image" Target="../media/image209.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210.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12.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13.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14.png"/><Relationship Id="rId2" Type="http://schemas.openxmlformats.org/officeDocument/2006/relationships/image" Target="../media/image215.png"/><Relationship Id="rId3" Type="http://schemas.openxmlformats.org/officeDocument/2006/relationships/image" Target="../media/image216.png"/><Relationship Id="rId4" Type="http://schemas.openxmlformats.org/officeDocument/2006/relationships/image" Target="../media/image217.png"/><Relationship Id="rId5" Type="http://schemas.openxmlformats.org/officeDocument/2006/relationships/image" Target="../media/image218.png"/><Relationship Id="rId6" Type="http://schemas.openxmlformats.org/officeDocument/2006/relationships/image" Target="../media/image219.png"/><Relationship Id="rId7" Type="http://schemas.openxmlformats.org/officeDocument/2006/relationships/image" Target="../media/image220.png"/><Relationship Id="rId8" Type="http://schemas.openxmlformats.org/officeDocument/2006/relationships/image" Target="../media/image221.png"/><Relationship Id="rId9" Type="http://schemas.openxmlformats.org/officeDocument/2006/relationships/image" Target="../media/image222.png"/><Relationship Id="rId10" Type="http://schemas.openxmlformats.org/officeDocument/2006/relationships/image" Target="../media/image223.png"/><Relationship Id="rId11" Type="http://schemas.openxmlformats.org/officeDocument/2006/relationships/image" Target="../media/image224.png"/><Relationship Id="rId1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25.png"/><Relationship Id="rId2" Type="http://schemas.openxmlformats.org/officeDocument/2006/relationships/image" Target="../media/image226.png"/><Relationship Id="rId3" Type="http://schemas.openxmlformats.org/officeDocument/2006/relationships/image" Target="../media/image227.png"/><Relationship Id="rId4" Type="http://schemas.openxmlformats.org/officeDocument/2006/relationships/image" Target="../media/image228.png"/><Relationship Id="rId5" Type="http://schemas.openxmlformats.org/officeDocument/2006/relationships/image" Target="../media/image229.png"/><Relationship Id="rId6" Type="http://schemas.openxmlformats.org/officeDocument/2006/relationships/image" Target="../media/image230.png"/><Relationship Id="rId7" Type="http://schemas.openxmlformats.org/officeDocument/2006/relationships/image" Target="../media/image231.png"/><Relationship Id="rId8" Type="http://schemas.openxmlformats.org/officeDocument/2006/relationships/image" Target="../media/image232.png"/><Relationship Id="rId9" Type="http://schemas.openxmlformats.org/officeDocument/2006/relationships/image" Target="../media/image233.png"/><Relationship Id="rId10" Type="http://schemas.openxmlformats.org/officeDocument/2006/relationships/image" Target="../media/image234.png"/><Relationship Id="rId11" Type="http://schemas.openxmlformats.org/officeDocument/2006/relationships/image" Target="../media/image235.png"/><Relationship Id="rId1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36.png"/><Relationship Id="rId2" Type="http://schemas.openxmlformats.org/officeDocument/2006/relationships/image" Target="../media/image237.png"/><Relationship Id="rId3" Type="http://schemas.openxmlformats.org/officeDocument/2006/relationships/image" Target="../media/image238.png"/><Relationship Id="rId4" Type="http://schemas.openxmlformats.org/officeDocument/2006/relationships/image" Target="../media/image239.png"/><Relationship Id="rId5"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40.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42.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43.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44.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45.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246.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47.png"/><Relationship Id="rId2" Type="http://schemas.openxmlformats.org/officeDocument/2006/relationships/image" Target="../media/image248.png"/><Relationship Id="rId3"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24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31.pn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png"/><Relationship Id="rId17" Type="http://schemas.openxmlformats.org/officeDocument/2006/relationships/image" Target="../media/image35.png"/><Relationship Id="rId18" Type="http://schemas.openxmlformats.org/officeDocument/2006/relationships/image" Target="../media/image36.png"/><Relationship Id="rId19" Type="http://schemas.openxmlformats.org/officeDocument/2006/relationships/image" Target="../media/image37.png"/><Relationship Id="rId20" Type="http://schemas.openxmlformats.org/officeDocument/2006/relationships/image" Target="../media/image38.png"/><Relationship Id="rId2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50.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52.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53.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254.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55.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9" Type="http://schemas.openxmlformats.org/officeDocument/2006/relationships/image" Target="../media/image47.png"/><Relationship Id="rId10" Type="http://schemas.openxmlformats.org/officeDocument/2006/relationships/image" Target="../media/image48.png"/><Relationship Id="rId11" Type="http://schemas.openxmlformats.org/officeDocument/2006/relationships/image" Target="../media/image49.png"/><Relationship Id="rId12" Type="http://schemas.openxmlformats.org/officeDocument/2006/relationships/image" Target="../media/image50.png"/><Relationship Id="rId13" Type="http://schemas.openxmlformats.org/officeDocument/2006/relationships/image" Target="../media/image51.png"/><Relationship Id="rId14" Type="http://schemas.openxmlformats.org/officeDocument/2006/relationships/image" Target="../media/image52.png"/><Relationship Id="rId15" Type="http://schemas.openxmlformats.org/officeDocument/2006/relationships/image" Target="../media/image53.png"/><Relationship Id="rId1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9.png"/><Relationship Id="rId7" Type="http://schemas.openxmlformats.org/officeDocument/2006/relationships/image" Target="../media/image60.png"/><Relationship Id="rId8" Type="http://schemas.openxmlformats.org/officeDocument/2006/relationships/image" Target="../media/image61.png"/><Relationship Id="rId9" Type="http://schemas.openxmlformats.org/officeDocument/2006/relationships/image" Target="../media/image62.png"/><Relationship Id="rId10" Type="http://schemas.openxmlformats.org/officeDocument/2006/relationships/image" Target="../media/image63.png"/><Relationship Id="rId11" Type="http://schemas.openxmlformats.org/officeDocument/2006/relationships/image" Target="../media/image64.png"/><Relationship Id="rId12" Type="http://schemas.openxmlformats.org/officeDocument/2006/relationships/image" Target="../media/image65.png"/><Relationship Id="rId13" Type="http://schemas.openxmlformats.org/officeDocument/2006/relationships/image" Target="../media/image66.png"/><Relationship Id="rId14" Type="http://schemas.openxmlformats.org/officeDocument/2006/relationships/image" Target="../media/image67.png"/><Relationship Id="rId1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image" Target="../media/image72.png"/><Relationship Id="rId6" Type="http://schemas.openxmlformats.org/officeDocument/2006/relationships/image" Target="../media/image73.png"/><Relationship Id="rId7" Type="http://schemas.openxmlformats.org/officeDocument/2006/relationships/image" Target="../media/image74.png"/><Relationship Id="rId8" Type="http://schemas.openxmlformats.org/officeDocument/2006/relationships/image" Target="../media/image75.png"/><Relationship Id="rId9" Type="http://schemas.openxmlformats.org/officeDocument/2006/relationships/image" Target="../media/image76.png"/><Relationship Id="rId10" Type="http://schemas.openxmlformats.org/officeDocument/2006/relationships/image" Target="../media/image77.png"/><Relationship Id="rId11" Type="http://schemas.openxmlformats.org/officeDocument/2006/relationships/image" Target="../media/image78.png"/><Relationship Id="rId12" Type="http://schemas.openxmlformats.org/officeDocument/2006/relationships/image" Target="../media/image79.png"/><Relationship Id="rId1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png"/><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84.png"/><Relationship Id="rId6" Type="http://schemas.openxmlformats.org/officeDocument/2006/relationships/image" Target="../media/image85.png"/><Relationship Id="rId7" Type="http://schemas.openxmlformats.org/officeDocument/2006/relationships/image" Target="../media/image86.png"/><Relationship Id="rId8" Type="http://schemas.openxmlformats.org/officeDocument/2006/relationships/image" Target="../media/image87.png"/><Relationship Id="rId9" Type="http://schemas.openxmlformats.org/officeDocument/2006/relationships/image" Target="../media/image88.png"/><Relationship Id="rId10" Type="http://schemas.openxmlformats.org/officeDocument/2006/relationships/image" Target="../media/image89.png"/><Relationship Id="rId11" Type="http://schemas.openxmlformats.org/officeDocument/2006/relationships/image" Target="../media/image90.png"/><Relationship Id="rId12" Type="http://schemas.openxmlformats.org/officeDocument/2006/relationships/image" Target="../media/image91.png"/><Relationship Id="rId13" Type="http://schemas.openxmlformats.org/officeDocument/2006/relationships/image" Target="../media/image92.png"/><Relationship Id="rId14" Type="http://schemas.openxmlformats.org/officeDocument/2006/relationships/image" Target="../media/image93.png"/><Relationship Id="rId15" Type="http://schemas.openxmlformats.org/officeDocument/2006/relationships/image" Target="../media/image94.png"/><Relationship Id="rId1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image" Target="../media/image96.png"/><Relationship Id="rId3" Type="http://schemas.openxmlformats.org/officeDocument/2006/relationships/image" Target="../media/image97.png"/><Relationship Id="rId4" Type="http://schemas.openxmlformats.org/officeDocument/2006/relationships/image" Target="../media/image98.png"/><Relationship Id="rId5" Type="http://schemas.openxmlformats.org/officeDocument/2006/relationships/image" Target="../media/image99.png"/><Relationship Id="rId6" Type="http://schemas.openxmlformats.org/officeDocument/2006/relationships/image" Target="../media/image100.png"/><Relationship Id="rId7" Type="http://schemas.openxmlformats.org/officeDocument/2006/relationships/image" Target="../media/image101.png"/><Relationship Id="rId8" Type="http://schemas.openxmlformats.org/officeDocument/2006/relationships/image" Target="../media/image102.png"/><Relationship Id="rId9" Type="http://schemas.openxmlformats.org/officeDocument/2006/relationships/image" Target="../media/image103.png"/><Relationship Id="rId10" Type="http://schemas.openxmlformats.org/officeDocument/2006/relationships/image" Target="../media/image104.png"/><Relationship Id="rId11" Type="http://schemas.openxmlformats.org/officeDocument/2006/relationships/image" Target="../media/image105.png"/><Relationship Id="rId12" Type="http://schemas.openxmlformats.org/officeDocument/2006/relationships/image" Target="../media/image106.png"/><Relationship Id="rId13" Type="http://schemas.openxmlformats.org/officeDocument/2006/relationships/image" Target="../media/image107.png"/><Relationship Id="rId14" Type="http://schemas.openxmlformats.org/officeDocument/2006/relationships/image" Target="../media/image108.png"/><Relationship Id="rId15" Type="http://schemas.openxmlformats.org/officeDocument/2006/relationships/image" Target="../media/image109.png"/><Relationship Id="rId1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8280" y="301320"/>
            <a:ext cx="10794600" cy="4452480"/>
          </a:xfrm>
          <a:prstGeom prst="rect">
            <a:avLst/>
          </a:prstGeom>
          <a:noFill/>
          <a:ln>
            <a:noFill/>
          </a:ln>
        </p:spPr>
        <p:style>
          <a:lnRef idx="0"/>
          <a:fillRef idx="0"/>
          <a:effectRef idx="0"/>
          <a:fontRef idx="minor"/>
        </p:style>
      </p:sp>
      <p:sp>
        <p:nvSpPr>
          <p:cNvPr id="115" name="CustomShape 2"/>
          <p:cNvSpPr/>
          <p:nvPr/>
        </p:nvSpPr>
        <p:spPr>
          <a:xfrm>
            <a:off x="552600" y="5217840"/>
            <a:ext cx="10785960" cy="15480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39"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40" name="CustomShape 2"/>
          <p:cNvSpPr/>
          <p:nvPr/>
        </p:nvSpPr>
        <p:spPr>
          <a:xfrm>
            <a:off x="360360" y="16920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System Design Elements</a:t>
            </a:r>
            <a:endParaRPr b="0" lang="en-US" sz="2800" spc="-1" strike="noStrike">
              <a:latin typeface="Arial"/>
            </a:endParaRPr>
          </a:p>
        </p:txBody>
      </p:sp>
      <p:sp>
        <p:nvSpPr>
          <p:cNvPr id="141" name="CustomShape 3"/>
          <p:cNvSpPr/>
          <p:nvPr/>
        </p:nvSpPr>
        <p:spPr>
          <a:xfrm>
            <a:off x="402120" y="840240"/>
            <a:ext cx="10735560" cy="607644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marL="320040" indent="-318240">
              <a:lnSpc>
                <a:spcPct val="100000"/>
              </a:lnSpc>
              <a:spcAft>
                <a:spcPts val="1123"/>
              </a:spcAft>
              <a:buSzPct val="100101"/>
              <a:buBlip>
                <a:blip r:embed="rId1"/>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Regression for prediction of </a:t>
            </a:r>
            <a:r>
              <a:rPr b="1" i="1" lang="en-US" sz="2000" spc="-1" strike="noStrike">
                <a:solidFill>
                  <a:srgbClr val="000000"/>
                </a:solidFill>
                <a:latin typeface="DejaVu Sans"/>
                <a:ea typeface="DejaVu Sans"/>
              </a:rPr>
              <a:t>WQ’s</a:t>
            </a:r>
            <a:r>
              <a:rPr b="1" lang="en-US" sz="2000" spc="-1" strike="noStrike">
                <a:solidFill>
                  <a:srgbClr val="000000"/>
                </a:solidFill>
                <a:latin typeface="DejaVu Sans"/>
                <a:ea typeface="DejaVu Sans"/>
              </a:rPr>
              <a:t> in response to inputs</a:t>
            </a:r>
            <a:endParaRPr b="0" lang="en-US" sz="2000" spc="-1" strike="noStrike">
              <a:latin typeface="Arial"/>
            </a:endParaRPr>
          </a:p>
          <a:p>
            <a:pPr lvl="1" marL="905400" indent="-217800">
              <a:lnSpc>
                <a:spcPct val="100000"/>
              </a:lnSpc>
              <a:spcAft>
                <a:spcPts val="1123"/>
              </a:spcAft>
              <a:buSzPct val="100101"/>
              <a:buBlip>
                <a:blip r:embed="rId2"/>
              </a:buBlip>
            </a:pPr>
            <a:r>
              <a:rPr b="0" i="1" lang="en-US" sz="2000" spc="-1" strike="noStrike">
                <a:solidFill>
                  <a:srgbClr val="000000"/>
                </a:solidFill>
                <a:latin typeface="DejaVu Sans"/>
                <a:ea typeface="DejaVu Sans"/>
              </a:rPr>
              <a:t>Instead of modeling the system, we model the response functions in the time domain</a:t>
            </a:r>
            <a:endParaRPr b="0" lang="en-US" sz="2000" spc="-1" strike="noStrike">
              <a:latin typeface="Arial"/>
            </a:endParaRPr>
          </a:p>
          <a:p>
            <a:pPr lvl="2" marL="1362600" indent="-217800">
              <a:lnSpc>
                <a:spcPct val="100000"/>
              </a:lnSpc>
              <a:spcAft>
                <a:spcPts val="1123"/>
              </a:spcAft>
              <a:buSzPct val="100101"/>
              <a:buBlip>
                <a:blip r:embed="rId3"/>
              </a:buBlip>
            </a:pPr>
            <a:r>
              <a:rPr b="0" i="1" lang="en-US" sz="2000" spc="-1" strike="noStrike">
                <a:solidFill>
                  <a:srgbClr val="000000"/>
                </a:solidFill>
                <a:latin typeface="DejaVu Sans"/>
                <a:ea typeface="DejaVu Sans"/>
              </a:rPr>
              <a:t> </a:t>
            </a:r>
            <a:endParaRPr b="0" lang="en-US" sz="2000" spc="-1" strike="noStrike">
              <a:latin typeface="Arial"/>
            </a:endParaRPr>
          </a:p>
          <a:p>
            <a:pPr marL="320040" indent="-318240">
              <a:lnSpc>
                <a:spcPct val="100000"/>
              </a:lnSpc>
              <a:spcAft>
                <a:spcPts val="1123"/>
              </a:spcAft>
              <a:buSzPct val="100101"/>
              <a:buBlip>
                <a:blip r:embed="rId4"/>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Multi-scale decomposition and processing</a:t>
            </a:r>
            <a:endParaRPr b="0" lang="en-US" sz="2000" spc="-1" strike="noStrike">
              <a:latin typeface="Arial"/>
            </a:endParaRPr>
          </a:p>
          <a:p>
            <a:pPr lvl="1" marL="905400" indent="-217800">
              <a:lnSpc>
                <a:spcPct val="100000"/>
              </a:lnSpc>
              <a:spcAft>
                <a:spcPts val="1123"/>
              </a:spcAft>
              <a:buSzPct val="100101"/>
              <a:buBlip>
                <a:blip r:embed="rId5"/>
              </a:buBlip>
            </a:pPr>
            <a:r>
              <a:rPr b="0" lang="en-US" sz="2000" spc="-1" strike="noStrike">
                <a:solidFill>
                  <a:srgbClr val="000000"/>
                </a:solidFill>
                <a:latin typeface="DejaVu Sans"/>
                <a:ea typeface="DejaVu Sans"/>
              </a:rPr>
              <a:t>Wavelet signal analysis is heavily used in biomedical signal processing</a:t>
            </a:r>
            <a:endParaRPr b="0" lang="en-US" sz="2000" spc="-1" strike="noStrike">
              <a:latin typeface="Arial"/>
            </a:endParaRPr>
          </a:p>
          <a:p>
            <a:pPr lvl="2" marL="1362600" indent="-217800">
              <a:lnSpc>
                <a:spcPct val="100000"/>
              </a:lnSpc>
              <a:spcAft>
                <a:spcPts val="1123"/>
              </a:spcAft>
              <a:buSzPct val="100101"/>
              <a:buBlip>
                <a:blip r:embed="rId6"/>
              </a:buBlip>
            </a:pPr>
            <a:r>
              <a:rPr b="0" lang="en-US" sz="2000" spc="-1" strike="noStrike">
                <a:solidFill>
                  <a:srgbClr val="000000"/>
                </a:solidFill>
                <a:latin typeface="DejaVu Sans"/>
                <a:ea typeface="DejaVu Sans"/>
              </a:rPr>
              <a:t>Biomedical signals (like speech) have multi-scale components</a:t>
            </a:r>
            <a:endParaRPr b="0" lang="en-US" sz="2000" spc="-1" strike="noStrike">
              <a:latin typeface="Arial"/>
            </a:endParaRPr>
          </a:p>
          <a:p>
            <a:pPr lvl="2" marL="1362600" indent="-217800">
              <a:lnSpc>
                <a:spcPct val="100000"/>
              </a:lnSpc>
              <a:spcAft>
                <a:spcPts val="1123"/>
              </a:spcAft>
              <a:buSzPct val="100101"/>
              <a:buBlip>
                <a:blip r:embed="rId7"/>
              </a:buBlip>
            </a:pPr>
            <a:r>
              <a:rPr b="0" lang="en-US" sz="2000" spc="-1" strike="noStrike">
                <a:solidFill>
                  <a:srgbClr val="000000"/>
                </a:solidFill>
                <a:latin typeface="DejaVu Sans"/>
                <a:ea typeface="DejaVu Sans"/>
              </a:rPr>
              <a:t>Physiological functions in the time domain also have multi-scale components</a:t>
            </a:r>
            <a:endParaRPr b="0" lang="en-US" sz="2000" spc="-1" strike="noStrike">
              <a:latin typeface="Arial"/>
            </a:endParaRPr>
          </a:p>
          <a:p>
            <a:pPr lvl="3" marL="864000" indent="-214200">
              <a:lnSpc>
                <a:spcPct val="100000"/>
              </a:lnSpc>
              <a:spcAft>
                <a:spcPts val="1123"/>
              </a:spcAft>
              <a:buClr>
                <a:srgbClr val="000000"/>
              </a:buClr>
              <a:buSzPct val="45000"/>
              <a:buFont typeface="Wingdings" charset="2"/>
              <a:buChar char=""/>
            </a:pPr>
            <a:r>
              <a:rPr b="0" lang="en-US" sz="2000" spc="-1" strike="noStrike">
                <a:solidFill>
                  <a:srgbClr val="000000"/>
                </a:solidFill>
                <a:latin typeface="DejaVu Sans"/>
                <a:ea typeface="DejaVu Sans"/>
              </a:rPr>
              <a:t>ECG’s: QRS morphology to RR intervals </a:t>
            </a:r>
            <a:endParaRPr b="0" lang="en-US" sz="2000" spc="-1" strike="noStrike">
              <a:latin typeface="Arial"/>
            </a:endParaRPr>
          </a:p>
          <a:p>
            <a:pPr lvl="2" marL="1362600" indent="-217800">
              <a:lnSpc>
                <a:spcPct val="100000"/>
              </a:lnSpc>
              <a:spcAft>
                <a:spcPts val="1123"/>
              </a:spcAft>
              <a:buSzPct val="100101"/>
              <a:buBlip>
                <a:blip r:embed="rId8"/>
              </a:buBlip>
            </a:pPr>
            <a:r>
              <a:rPr b="0" lang="en-US" sz="2000" spc="-1" strike="noStrike">
                <a:solidFill>
                  <a:srgbClr val="000000"/>
                </a:solidFill>
                <a:latin typeface="DejaVu Sans"/>
                <a:ea typeface="DejaVu Sans"/>
              </a:rPr>
              <a:t>Provides a platform for meaningful interpolation over time scales </a:t>
            </a:r>
            <a:endParaRPr b="0" lang="en-US" sz="2000" spc="-1" strike="noStrike">
              <a:latin typeface="Arial"/>
            </a:endParaRPr>
          </a:p>
          <a:p>
            <a:pPr lvl="1" marL="905400" indent="-217800">
              <a:lnSpc>
                <a:spcPct val="100000"/>
              </a:lnSpc>
              <a:spcAft>
                <a:spcPts val="1123"/>
              </a:spcAft>
              <a:buSzPct val="100101"/>
              <a:buBlip>
                <a:blip r:embed="rId9"/>
              </a:buBlip>
            </a:pPr>
            <a:r>
              <a:rPr b="0" lang="en-US" sz="2000" spc="-1" strike="noStrike">
                <a:solidFill>
                  <a:srgbClr val="000000"/>
                </a:solidFill>
                <a:latin typeface="DejaVu Sans"/>
                <a:ea typeface="DejaVu Sans"/>
              </a:rPr>
              <a:t>Both in the time domain and the “detail” domain </a:t>
            </a:r>
            <a:endParaRPr b="0" lang="en-US" sz="2000" spc="-1" strike="noStrike">
              <a:latin typeface="Arial"/>
            </a:endParaRPr>
          </a:p>
          <a:p>
            <a:pPr>
              <a:lnSpc>
                <a:spcPct val="100000"/>
              </a:lnSpc>
              <a:spcAft>
                <a:spcPts val="1123"/>
              </a:spcAft>
            </a:pPr>
            <a:endParaRPr b="0" lang="en-US" sz="2000" spc="-1" strike="noStrike">
              <a:latin typeface="Arial"/>
            </a:endParaRPr>
          </a:p>
          <a:p>
            <a:pPr>
              <a:lnSpc>
                <a:spcPct val="100000"/>
              </a:lnSpc>
              <a:spcAft>
                <a:spcPts val="1123"/>
              </a:spcAf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42"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43" name="CustomShape 2"/>
          <p:cNvSpPr/>
          <p:nvPr/>
        </p:nvSpPr>
        <p:spPr>
          <a:xfrm>
            <a:off x="360360" y="16920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System Design Elements</a:t>
            </a:r>
            <a:endParaRPr b="0" lang="en-US" sz="2800" spc="-1" strike="noStrike">
              <a:latin typeface="Arial"/>
            </a:endParaRPr>
          </a:p>
        </p:txBody>
      </p:sp>
      <p:sp>
        <p:nvSpPr>
          <p:cNvPr id="144" name="CustomShape 3"/>
          <p:cNvSpPr/>
          <p:nvPr/>
        </p:nvSpPr>
        <p:spPr>
          <a:xfrm>
            <a:off x="402120" y="840240"/>
            <a:ext cx="10735560" cy="607644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marL="320040" indent="-318240">
              <a:lnSpc>
                <a:spcPct val="100000"/>
              </a:lnSpc>
              <a:spcAft>
                <a:spcPts val="1123"/>
              </a:spcAft>
              <a:buSzPct val="100101"/>
              <a:buBlip>
                <a:blip r:embed="rId1"/>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Regression for prediction of </a:t>
            </a:r>
            <a:r>
              <a:rPr b="1" i="1" lang="en-US" sz="2000" spc="-1" strike="noStrike">
                <a:solidFill>
                  <a:srgbClr val="000000"/>
                </a:solidFill>
                <a:latin typeface="DejaVu Sans"/>
                <a:ea typeface="DejaVu Sans"/>
              </a:rPr>
              <a:t>WQ’s</a:t>
            </a:r>
            <a:r>
              <a:rPr b="1" lang="en-US" sz="2000" spc="-1" strike="noStrike">
                <a:solidFill>
                  <a:srgbClr val="000000"/>
                </a:solidFill>
                <a:latin typeface="DejaVu Sans"/>
                <a:ea typeface="DejaVu Sans"/>
              </a:rPr>
              <a:t> in response to inputs</a:t>
            </a:r>
            <a:endParaRPr b="0" lang="en-US" sz="2000" spc="-1" strike="noStrike">
              <a:latin typeface="Arial"/>
            </a:endParaRPr>
          </a:p>
          <a:p>
            <a:pPr lvl="1" marL="905400" indent="-217800">
              <a:lnSpc>
                <a:spcPct val="100000"/>
              </a:lnSpc>
              <a:spcAft>
                <a:spcPts val="1123"/>
              </a:spcAft>
              <a:buSzPct val="100101"/>
              <a:buBlip>
                <a:blip r:embed="rId2"/>
              </a:buBlip>
            </a:pPr>
            <a:r>
              <a:rPr b="0" i="1" lang="en-US" sz="2000" spc="-1" strike="noStrike">
                <a:solidFill>
                  <a:srgbClr val="000000"/>
                </a:solidFill>
                <a:latin typeface="DejaVu Sans"/>
                <a:ea typeface="DejaVu Sans"/>
              </a:rPr>
              <a:t>Use a combination of linear and non-linear regression</a:t>
            </a:r>
            <a:endParaRPr b="0" lang="en-US" sz="2000" spc="-1" strike="noStrike">
              <a:latin typeface="Arial"/>
            </a:endParaRPr>
          </a:p>
          <a:p>
            <a:pPr lvl="1" marL="905400" indent="-217800">
              <a:lnSpc>
                <a:spcPct val="100000"/>
              </a:lnSpc>
              <a:spcAft>
                <a:spcPts val="1123"/>
              </a:spcAft>
              <a:buSzPct val="100101"/>
              <a:buBlip>
                <a:blip r:embed="rId3"/>
              </a:buBlip>
            </a:pPr>
            <a:r>
              <a:rPr b="0" i="1" lang="en-US" sz="2000" spc="-1" strike="noStrike">
                <a:solidFill>
                  <a:srgbClr val="000000"/>
                </a:solidFill>
                <a:latin typeface="DejaVu Sans"/>
                <a:ea typeface="DejaVu Sans"/>
              </a:rPr>
              <a:t>Input factors should be at least, partially, independent with respect to their effect on </a:t>
            </a:r>
            <a:r>
              <a:rPr b="1" i="1" lang="en-US" sz="2000" spc="-1" strike="noStrike">
                <a:solidFill>
                  <a:srgbClr val="000000"/>
                </a:solidFill>
                <a:latin typeface="DejaVu Sans"/>
                <a:ea typeface="DejaVu Sans"/>
              </a:rPr>
              <a:t>WQ</a:t>
            </a:r>
            <a:endParaRPr b="0" lang="en-US" sz="2000" spc="-1" strike="noStrike">
              <a:latin typeface="Arial"/>
            </a:endParaRPr>
          </a:p>
          <a:p>
            <a:pPr lvl="1" marL="905400" indent="-217800">
              <a:lnSpc>
                <a:spcPct val="100000"/>
              </a:lnSpc>
              <a:spcAft>
                <a:spcPts val="1123"/>
              </a:spcAft>
              <a:buSzPct val="100101"/>
              <a:buBlip>
                <a:blip r:embed="rId4"/>
              </a:buBlip>
            </a:pPr>
            <a:r>
              <a:rPr b="0" i="1" lang="en-US" sz="2000" spc="-1" strike="noStrike">
                <a:solidFill>
                  <a:srgbClr val="000000"/>
                </a:solidFill>
                <a:latin typeface="DejaVu Sans"/>
                <a:ea typeface="DejaVu Sans"/>
              </a:rPr>
              <a:t>Non-linear interactions will then be refined by using a non-linear regression</a:t>
            </a:r>
            <a:endParaRPr b="0" lang="en-US" sz="2000" spc="-1" strike="noStrike">
              <a:latin typeface="Arial"/>
            </a:endParaRPr>
          </a:p>
          <a:p>
            <a:pPr marL="320040" indent="-318240">
              <a:lnSpc>
                <a:spcPct val="100000"/>
              </a:lnSpc>
              <a:spcAft>
                <a:spcPts val="1123"/>
              </a:spcAft>
              <a:buSzPct val="100101"/>
              <a:buBlip>
                <a:blip r:embed="rId5"/>
              </a:buBlip>
            </a:pPr>
            <a:r>
              <a:rPr b="0" i="1" lang="en-US" sz="2000" spc="-1" strike="noStrike">
                <a:solidFill>
                  <a:srgbClr val="000000"/>
                </a:solidFill>
                <a:latin typeface="DejaVu Sans"/>
                <a:ea typeface="DejaVu Sans"/>
              </a:rPr>
              <a:t>Multi-dimensional linear regression (</a:t>
            </a: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 LSVR(</a:t>
            </a:r>
            <a:r>
              <a:rPr b="1" i="1" lang="en-US" sz="2000" spc="-1" strike="noStrike">
                <a:solidFill>
                  <a:srgbClr val="000000"/>
                </a:solidFill>
                <a:latin typeface="DejaVu Sans"/>
                <a:ea typeface="DejaVu Sans"/>
              </a:rPr>
              <a:t>X*A</a:t>
            </a:r>
            <a:r>
              <a:rPr b="0" i="1" lang="en-US" sz="2000" spc="-1" strike="noStrike">
                <a:solidFill>
                  <a:srgbClr val="000000"/>
                </a:solidFill>
                <a:latin typeface="DejaVu Sans"/>
                <a:ea typeface="DejaVu Sans"/>
              </a:rPr>
              <a:t>)) will capture the linear correlations of inputs (</a:t>
            </a:r>
            <a:r>
              <a:rPr b="1" i="1" lang="en-US" sz="2000" spc="-1" strike="noStrike">
                <a:solidFill>
                  <a:srgbClr val="000000"/>
                </a:solidFill>
                <a:latin typeface="DejaVu Sans"/>
                <a:ea typeface="DejaVu Sans"/>
              </a:rPr>
              <a:t>X</a:t>
            </a:r>
            <a:r>
              <a:rPr b="0" i="1" lang="en-US" sz="2000" spc="-1" strike="noStrike">
                <a:solidFill>
                  <a:srgbClr val="000000"/>
                </a:solidFill>
                <a:latin typeface="DejaVu Sans"/>
                <a:ea typeface="DejaVu Sans"/>
              </a:rPr>
              <a:t>) with </a:t>
            </a: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as components of </a:t>
            </a:r>
            <a:r>
              <a:rPr b="1" i="1" lang="en-US" sz="2000" spc="-1" strike="noStrike">
                <a:solidFill>
                  <a:srgbClr val="000000"/>
                </a:solidFill>
                <a:latin typeface="DejaVu Sans"/>
                <a:ea typeface="DejaVu Sans"/>
              </a:rPr>
              <a:t>WQ</a:t>
            </a:r>
            <a:endParaRPr b="0" lang="en-US" sz="2000" spc="-1" strike="noStrike">
              <a:latin typeface="Arial"/>
            </a:endParaRPr>
          </a:p>
          <a:p>
            <a:pPr lvl="2" marL="1362600" indent="-217800">
              <a:lnSpc>
                <a:spcPct val="100000"/>
              </a:lnSpc>
              <a:spcAft>
                <a:spcPts val="1123"/>
              </a:spcAft>
              <a:buSzPct val="100101"/>
              <a:buBlip>
                <a:blip r:embed="rId6"/>
              </a:buBlip>
            </a:pPr>
            <a:r>
              <a:rPr b="1" i="1" lang="en-US" sz="2000" spc="-1" strike="noStrike">
                <a:solidFill>
                  <a:srgbClr val="000000"/>
                </a:solidFill>
                <a:latin typeface="DejaVu Sans"/>
                <a:ea typeface="DejaVu Sans"/>
              </a:rPr>
              <a:t>X</a:t>
            </a:r>
            <a:r>
              <a:rPr b="0" i="1" lang="en-US" sz="2000" spc="-1" strike="noStrike">
                <a:solidFill>
                  <a:srgbClr val="000000"/>
                </a:solidFill>
                <a:latin typeface="DejaVu Sans"/>
                <a:ea typeface="DejaVu Sans"/>
              </a:rPr>
              <a:t> = array of inputs over time ( dimensionality: [n inputs, t samples] )</a:t>
            </a:r>
            <a:endParaRPr b="0" lang="en-US" sz="2000" spc="-1" strike="noStrike">
              <a:latin typeface="Arial"/>
            </a:endParaRPr>
          </a:p>
          <a:p>
            <a:pPr lvl="2" marL="1362600" indent="-217800">
              <a:lnSpc>
                <a:spcPct val="100000"/>
              </a:lnSpc>
              <a:spcAft>
                <a:spcPts val="1123"/>
              </a:spcAft>
              <a:buSzPct val="100101"/>
              <a:buBlip>
                <a:blip r:embed="rId7"/>
              </a:buBlip>
            </a:pPr>
            <a:r>
              <a:rPr b="1" i="1" lang="en-US" sz="2000" spc="-1" strike="noStrike">
                <a:solidFill>
                  <a:srgbClr val="000000"/>
                </a:solidFill>
                <a:latin typeface="DejaVu Sans"/>
                <a:ea typeface="DejaVu Sans"/>
              </a:rPr>
              <a:t>A</a:t>
            </a:r>
            <a:r>
              <a:rPr b="0" i="1" lang="en-US" sz="2000" spc="-1" strike="noStrike">
                <a:solidFill>
                  <a:srgbClr val="000000"/>
                </a:solidFill>
                <a:latin typeface="DejaVu Sans"/>
                <a:ea typeface="DejaVu Sans"/>
              </a:rPr>
              <a:t> = array of coefficients (dimensionality: [n inputs])</a:t>
            </a:r>
            <a:endParaRPr b="0" lang="en-US" sz="2000" spc="-1" strike="noStrike">
              <a:latin typeface="Arial"/>
            </a:endParaRPr>
          </a:p>
          <a:p>
            <a:pPr lvl="2" marL="1362600" indent="-217800">
              <a:lnSpc>
                <a:spcPct val="100000"/>
              </a:lnSpc>
              <a:spcAft>
                <a:spcPts val="1123"/>
              </a:spcAft>
              <a:buSzPct val="100101"/>
              <a:buBlip>
                <a:blip r:embed="rId8"/>
              </a:buBlip>
            </a:pP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 wellbeing quotient over time (dimensionality: [t samples])</a:t>
            </a:r>
            <a:endParaRPr b="0" lang="en-US" sz="2000" spc="-1" strike="noStrike">
              <a:latin typeface="Arial"/>
            </a:endParaRPr>
          </a:p>
          <a:p>
            <a:pPr marL="320040" indent="-318240">
              <a:lnSpc>
                <a:spcPct val="100000"/>
              </a:lnSpc>
              <a:spcAft>
                <a:spcPts val="1123"/>
              </a:spcAft>
              <a:buSzPct val="100101"/>
              <a:buBlip>
                <a:blip r:embed="rId9"/>
              </a:buBlip>
            </a:pPr>
            <a:r>
              <a:rPr b="0" i="1" lang="en-US" sz="2000" spc="-1" strike="noStrike">
                <a:solidFill>
                  <a:srgbClr val="000000"/>
                </a:solidFill>
                <a:latin typeface="DejaVu Sans"/>
                <a:ea typeface="DejaVu Sans"/>
              </a:rPr>
              <a:t>Multi-dimensional non-linear regression (</a:t>
            </a: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 KSVR(</a:t>
            </a:r>
            <a:r>
              <a:rPr b="1" i="1" lang="en-US" sz="2000" spc="-1" strike="noStrike">
                <a:solidFill>
                  <a:srgbClr val="000000"/>
                </a:solidFill>
                <a:latin typeface="DejaVu Sans"/>
                <a:ea typeface="DejaVu Sans"/>
              </a:rPr>
              <a:t>X’*A</a:t>
            </a:r>
            <a:r>
              <a:rPr b="0" i="1" lang="en-US" sz="2000" spc="-1" strike="noStrike">
                <a:solidFill>
                  <a:srgbClr val="000000"/>
                </a:solidFill>
                <a:latin typeface="DejaVu Sans"/>
                <a:ea typeface="DejaVu Sans"/>
              </a:rPr>
              <a:t>)) will capture the non-linear correlations of inputs (</a:t>
            </a:r>
            <a:r>
              <a:rPr b="1" i="1" lang="en-US" sz="2000" spc="-1" strike="noStrike">
                <a:solidFill>
                  <a:srgbClr val="000000"/>
                </a:solidFill>
                <a:latin typeface="DejaVu Sans"/>
                <a:ea typeface="DejaVu Sans"/>
              </a:rPr>
              <a:t>X’</a:t>
            </a:r>
            <a:r>
              <a:rPr b="0" i="1" lang="en-US" sz="2000" spc="-1" strike="noStrike">
                <a:solidFill>
                  <a:srgbClr val="000000"/>
                </a:solidFill>
                <a:latin typeface="DejaVu Sans"/>
                <a:ea typeface="DejaVu Sans"/>
              </a:rPr>
              <a:t>) with </a:t>
            </a: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as components of </a:t>
            </a: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a:t>
            </a:r>
            <a:endParaRPr b="0" lang="en-US" sz="2000" spc="-1" strike="noStrike">
              <a:latin typeface="Arial"/>
            </a:endParaRPr>
          </a:p>
          <a:p>
            <a:pPr>
              <a:lnSpc>
                <a:spcPct val="100000"/>
              </a:lnSpc>
              <a:spcAft>
                <a:spcPts val="1123"/>
              </a:spcAft>
            </a:pPr>
            <a:endParaRPr b="0" lang="en-US" sz="2000" spc="-1" strike="noStrike">
              <a:latin typeface="Arial"/>
            </a:endParaRPr>
          </a:p>
          <a:p>
            <a:pPr>
              <a:lnSpc>
                <a:spcPct val="100000"/>
              </a:lnSpc>
              <a:spcAft>
                <a:spcPts val="1123"/>
              </a:spcAf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45"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46" name="CustomShape 2"/>
          <p:cNvSpPr/>
          <p:nvPr/>
        </p:nvSpPr>
        <p:spPr>
          <a:xfrm>
            <a:off x="360360" y="16920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System Design Elements</a:t>
            </a:r>
            <a:endParaRPr b="0" lang="en-US" sz="2800" spc="-1" strike="noStrike">
              <a:latin typeface="Arial"/>
            </a:endParaRPr>
          </a:p>
        </p:txBody>
      </p:sp>
      <p:sp>
        <p:nvSpPr>
          <p:cNvPr id="147" name="CustomShape 3"/>
          <p:cNvSpPr/>
          <p:nvPr/>
        </p:nvSpPr>
        <p:spPr>
          <a:xfrm>
            <a:off x="402120" y="840240"/>
            <a:ext cx="10735560" cy="6076440"/>
          </a:xfrm>
          <a:prstGeom prst="rect">
            <a:avLst/>
          </a:prstGeom>
          <a:noFill/>
          <a:ln>
            <a:noFill/>
          </a:ln>
        </p:spPr>
        <p:style>
          <a:lnRef idx="0"/>
          <a:fillRef idx="0"/>
          <a:effectRef idx="0"/>
          <a:fontRef idx="minor"/>
        </p:style>
        <p:txBody>
          <a:bodyPr lIns="0" rIns="0" tIns="0" bIns="0">
            <a:normAutofit fontScale="74000"/>
          </a:bodyPr>
          <a:p>
            <a:pPr>
              <a:lnSpc>
                <a:spcPct val="100000"/>
              </a:lnSpc>
            </a:pPr>
            <a:endParaRPr b="0" lang="en-US" sz="1800" spc="-1" strike="noStrike">
              <a:latin typeface="Arial"/>
            </a:endParaRPr>
          </a:p>
          <a:p>
            <a:pPr marL="320040" indent="-318240">
              <a:lnSpc>
                <a:spcPct val="100000"/>
              </a:lnSpc>
              <a:spcAft>
                <a:spcPts val="1123"/>
              </a:spcAft>
              <a:buSzPct val="100101"/>
              <a:buBlip>
                <a:blip r:embed="rId1"/>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Physiologically relevant impulse response functions</a:t>
            </a: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for response modeling</a:t>
            </a:r>
            <a:endParaRPr b="0" lang="en-US" sz="2000" spc="-1" strike="noStrike">
              <a:latin typeface="Arial"/>
            </a:endParaRPr>
          </a:p>
          <a:p>
            <a:pPr lvl="1" marL="905400" indent="-217800">
              <a:lnSpc>
                <a:spcPct val="100000"/>
              </a:lnSpc>
              <a:spcAft>
                <a:spcPts val="1123"/>
              </a:spcAft>
              <a:buSzPct val="100101"/>
              <a:buBlip>
                <a:blip r:embed="rId2"/>
              </a:buBlip>
            </a:pPr>
            <a:r>
              <a:rPr b="0" i="1" lang="en-US" sz="2000" spc="-1" strike="noStrike">
                <a:solidFill>
                  <a:srgbClr val="000000"/>
                </a:solidFill>
                <a:latin typeface="DejaVu Sans"/>
                <a:ea typeface="DejaVu Sans"/>
              </a:rPr>
              <a:t>Instead of modeling the system, we model the response functions in the time domain</a:t>
            </a:r>
            <a:endParaRPr b="0" lang="en-US" sz="2000" spc="-1" strike="noStrike">
              <a:latin typeface="Arial"/>
            </a:endParaRPr>
          </a:p>
          <a:p>
            <a:pPr lvl="2" marL="1362600" indent="-217800">
              <a:lnSpc>
                <a:spcPct val="100000"/>
              </a:lnSpc>
              <a:spcAft>
                <a:spcPts val="1123"/>
              </a:spcAft>
              <a:buSzPct val="100101"/>
              <a:buBlip>
                <a:blip r:embed="rId3"/>
              </a:buBlip>
            </a:pP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changes relatively slowly </a:t>
            </a:r>
            <a:endParaRPr b="0" lang="en-US" sz="2000" spc="-1" strike="noStrike">
              <a:latin typeface="Arial"/>
            </a:endParaRPr>
          </a:p>
          <a:p>
            <a:pPr lvl="2" marL="1362600" indent="-217800">
              <a:lnSpc>
                <a:spcPct val="100000"/>
              </a:lnSpc>
              <a:spcAft>
                <a:spcPts val="1123"/>
              </a:spcAft>
              <a:buSzPct val="100101"/>
              <a:buBlip>
                <a:blip r:embed="rId4"/>
              </a:buBlip>
            </a:pP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is expected to be updated by caregiver(s) at relatively longer intervals</a:t>
            </a:r>
            <a:endParaRPr b="0" lang="en-US" sz="2000" spc="-1" strike="noStrike">
              <a:latin typeface="Arial"/>
            </a:endParaRPr>
          </a:p>
          <a:p>
            <a:pPr lvl="1" marL="905400" indent="-217800">
              <a:lnSpc>
                <a:spcPct val="100000"/>
              </a:lnSpc>
              <a:spcAft>
                <a:spcPts val="1123"/>
              </a:spcAft>
              <a:buSzPct val="100045"/>
              <a:buBlip>
                <a:blip r:embed="rId5"/>
              </a:buBlip>
            </a:pPr>
            <a:r>
              <a:rPr b="0" i="1" lang="en-US" sz="1800" spc="-1" strike="noStrike">
                <a:solidFill>
                  <a:srgbClr val="000000"/>
                </a:solidFill>
                <a:latin typeface="DejaVu Sans"/>
                <a:ea typeface="DejaVu Sans"/>
              </a:rPr>
              <a:t>A “library” of time domain functions is used prior to feature selection and weighting</a:t>
            </a:r>
            <a:endParaRPr b="0" lang="en-US" sz="1800" spc="-1" strike="noStrike">
              <a:latin typeface="Arial"/>
            </a:endParaRPr>
          </a:p>
          <a:p>
            <a:pPr lvl="1" marL="905400" indent="-217800">
              <a:lnSpc>
                <a:spcPct val="100000"/>
              </a:lnSpc>
              <a:spcAft>
                <a:spcPts val="1123"/>
              </a:spcAft>
              <a:buSzPct val="100045"/>
              <a:buBlip>
                <a:blip r:embed="rId6"/>
              </a:buBlip>
            </a:pPr>
            <a:r>
              <a:rPr b="0" i="1" lang="en-US" sz="1800" spc="-1" strike="noStrike">
                <a:solidFill>
                  <a:srgbClr val="000000"/>
                </a:solidFill>
                <a:latin typeface="DejaVu Sans"/>
                <a:ea typeface="DejaVu Sans"/>
              </a:rPr>
              <a:t>Acting as basis functions, they represent basic physiological response types to inputs </a:t>
            </a:r>
            <a:endParaRPr b="0" lang="en-US" sz="1800" spc="-1" strike="noStrike">
              <a:latin typeface="Arial"/>
            </a:endParaRPr>
          </a:p>
          <a:p>
            <a:pPr lvl="2" marL="1362600" indent="-217800">
              <a:lnSpc>
                <a:spcPct val="100000"/>
              </a:lnSpc>
              <a:spcAft>
                <a:spcPts val="1123"/>
              </a:spcAft>
              <a:buSzPct val="100045"/>
              <a:buBlip>
                <a:blip r:embed="rId7"/>
              </a:buBlip>
            </a:pPr>
            <a:r>
              <a:rPr b="0" i="1" lang="en-US" sz="1800" spc="-1" strike="noStrike">
                <a:solidFill>
                  <a:srgbClr val="000000"/>
                </a:solidFill>
                <a:latin typeface="DejaVu Sans"/>
                <a:ea typeface="DejaVu Sans"/>
              </a:rPr>
              <a:t>Decaying exponentials (first order smoothing / response functions)</a:t>
            </a:r>
            <a:endParaRPr b="0" lang="en-US" sz="1800" spc="-1" strike="noStrike">
              <a:latin typeface="Arial"/>
            </a:endParaRPr>
          </a:p>
          <a:p>
            <a:pPr lvl="2" marL="1362600" indent="-217800">
              <a:lnSpc>
                <a:spcPct val="100000"/>
              </a:lnSpc>
              <a:spcAft>
                <a:spcPts val="1123"/>
              </a:spcAft>
              <a:buSzPct val="100045"/>
              <a:buBlip>
                <a:blip r:embed="rId8"/>
              </a:buBlip>
            </a:pPr>
            <a:r>
              <a:rPr b="0" i="1" lang="en-US" sz="1800" spc="-1" strike="noStrike">
                <a:solidFill>
                  <a:srgbClr val="000000"/>
                </a:solidFill>
                <a:latin typeface="DejaVu Sans"/>
                <a:ea typeface="DejaVu Sans"/>
              </a:rPr>
              <a:t>Damped sinusoids (models second order effects over a range of harmonics)</a:t>
            </a:r>
            <a:endParaRPr b="0" lang="en-US" sz="1800" spc="-1" strike="noStrike">
              <a:latin typeface="Arial"/>
            </a:endParaRPr>
          </a:p>
          <a:p>
            <a:pPr lvl="2" marL="1362600" indent="-217800">
              <a:lnSpc>
                <a:spcPct val="100000"/>
              </a:lnSpc>
              <a:spcAft>
                <a:spcPts val="1123"/>
              </a:spcAft>
              <a:buSzPct val="100045"/>
              <a:buBlip>
                <a:blip r:embed="rId9"/>
              </a:buBlip>
            </a:pPr>
            <a:r>
              <a:rPr b="0" i="1" lang="en-US" sz="1800" spc="-1" strike="noStrike">
                <a:solidFill>
                  <a:srgbClr val="000000"/>
                </a:solidFill>
                <a:latin typeface="DejaVu Sans"/>
                <a:ea typeface="DejaVu Sans"/>
              </a:rPr>
              <a:t>Gaussians (to model delays, integration, and smoothing)</a:t>
            </a:r>
            <a:endParaRPr b="0" lang="en-US" sz="1800" spc="-1" strike="noStrike">
              <a:latin typeface="Arial"/>
            </a:endParaRPr>
          </a:p>
          <a:p>
            <a:pPr lvl="2" marL="1362600" indent="-217800">
              <a:lnSpc>
                <a:spcPct val="100000"/>
              </a:lnSpc>
              <a:spcAft>
                <a:spcPts val="1123"/>
              </a:spcAft>
              <a:buSzPct val="100045"/>
              <a:buBlip>
                <a:blip r:embed="rId10"/>
              </a:buBlip>
            </a:pPr>
            <a:r>
              <a:rPr b="0" i="1" lang="en-US" sz="1800" spc="-1" strike="noStrike">
                <a:solidFill>
                  <a:srgbClr val="000000"/>
                </a:solidFill>
                <a:latin typeface="DejaVu Sans"/>
                <a:ea typeface="DejaVu Sans"/>
              </a:rPr>
              <a:t>Wavelets (the basic multi-scale approach to response function decomposition) </a:t>
            </a:r>
            <a:endParaRPr b="0" lang="en-US" sz="1800" spc="-1" strike="noStrike">
              <a:latin typeface="Arial"/>
            </a:endParaRPr>
          </a:p>
          <a:p>
            <a:pPr lvl="2" marL="1362600" indent="-217800">
              <a:lnSpc>
                <a:spcPct val="100000"/>
              </a:lnSpc>
              <a:spcAft>
                <a:spcPts val="1123"/>
              </a:spcAft>
              <a:buSzPct val="100045"/>
              <a:buBlip>
                <a:blip r:embed="rId11"/>
              </a:buBlip>
            </a:pPr>
            <a:r>
              <a:rPr b="0" i="1" lang="en-US" sz="1800" spc="-1" strike="noStrike">
                <a:solidFill>
                  <a:srgbClr val="000000"/>
                </a:solidFill>
                <a:latin typeface="DejaVu Sans"/>
                <a:ea typeface="DejaVu Sans"/>
              </a:rPr>
              <a:t>Wavelet types can also represent physiological functions in a meaningful way </a:t>
            </a:r>
            <a:endParaRPr b="0" lang="en-US" sz="1800" spc="-1" strike="noStrike">
              <a:latin typeface="Arial"/>
            </a:endParaRPr>
          </a:p>
          <a:p>
            <a:pPr marL="320040" indent="-318240">
              <a:lnSpc>
                <a:spcPct val="100000"/>
              </a:lnSpc>
              <a:spcAft>
                <a:spcPts val="1123"/>
              </a:spcAft>
              <a:buSzPct val="100101"/>
              <a:buBlip>
                <a:blip r:embed="rId12"/>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Dealing with the combinatorial explosion of input patterns</a:t>
            </a:r>
            <a:endParaRPr b="0" lang="en-US" sz="2000" spc="-1" strike="noStrike">
              <a:latin typeface="Arial"/>
            </a:endParaRPr>
          </a:p>
          <a:p>
            <a:pPr lvl="1" marL="905400" indent="-217800">
              <a:lnSpc>
                <a:spcPct val="100000"/>
              </a:lnSpc>
              <a:spcAft>
                <a:spcPts val="1123"/>
              </a:spcAft>
              <a:buSzPct val="100101"/>
              <a:buBlip>
                <a:blip r:embed="rId13"/>
              </a:buBlip>
            </a:pPr>
            <a:r>
              <a:rPr b="0" i="1" lang="en-US" sz="2000" spc="-1" strike="noStrike">
                <a:solidFill>
                  <a:srgbClr val="000000"/>
                </a:solidFill>
                <a:latin typeface="DejaVu Sans"/>
                <a:ea typeface="DejaVu Sans"/>
              </a:rPr>
              <a:t>Collect as many combinations of patterns of overlapping inputs </a:t>
            </a:r>
            <a:r>
              <a:rPr b="0" i="1" lang="en-US" sz="1800" spc="-1" strike="noStrike">
                <a:solidFill>
                  <a:srgbClr val="000000"/>
                </a:solidFill>
                <a:latin typeface="DejaVu Sans"/>
                <a:ea typeface="DejaVu Sans"/>
              </a:rPr>
              <a:t>(“templates”) </a:t>
            </a:r>
            <a:r>
              <a:rPr b="0" i="1" lang="en-US" sz="2000" spc="-1" strike="noStrike">
                <a:solidFill>
                  <a:srgbClr val="000000"/>
                </a:solidFill>
                <a:latin typeface="DejaVu Sans"/>
                <a:ea typeface="DejaVu Sans"/>
              </a:rPr>
              <a:t>as memory will allow</a:t>
            </a:r>
            <a:endParaRPr b="0" lang="en-US" sz="2000" spc="-1" strike="noStrike">
              <a:latin typeface="Arial"/>
            </a:endParaRPr>
          </a:p>
          <a:p>
            <a:pPr lvl="1" marL="905400" indent="-217800">
              <a:lnSpc>
                <a:spcPct val="100000"/>
              </a:lnSpc>
              <a:spcAft>
                <a:spcPts val="1123"/>
              </a:spcAft>
              <a:buSzPct val="100045"/>
              <a:buBlip>
                <a:blip r:embed="rId14"/>
              </a:buBlip>
            </a:pPr>
            <a:r>
              <a:rPr b="0" i="1" lang="en-US" sz="1800" spc="-1" strike="noStrike">
                <a:solidFill>
                  <a:srgbClr val="000000"/>
                </a:solidFill>
                <a:latin typeface="DejaVu Sans"/>
                <a:ea typeface="DejaVu Sans"/>
              </a:rPr>
              <a:t>Use a weighted k nearest neighbor approach for interpolation in between templates </a:t>
            </a:r>
            <a:endParaRPr b="0" lang="en-US" sz="1800" spc="-1" strike="noStrike">
              <a:latin typeface="Arial"/>
            </a:endParaRPr>
          </a:p>
          <a:p>
            <a:pPr>
              <a:lnSpc>
                <a:spcPct val="100000"/>
              </a:lnSpc>
              <a:spcAft>
                <a:spcPts val="1123"/>
              </a:spcAft>
            </a:pPr>
            <a:endParaRPr b="0" lang="en-US" sz="1800" spc="-1" strike="noStrike">
              <a:latin typeface="Arial"/>
            </a:endParaRPr>
          </a:p>
          <a:p>
            <a:pPr>
              <a:lnSpc>
                <a:spcPct val="100000"/>
              </a:lnSpc>
              <a:spcAft>
                <a:spcPts val="1123"/>
              </a:spcAf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48"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49" name="CustomShape 2"/>
          <p:cNvSpPr/>
          <p:nvPr/>
        </p:nvSpPr>
        <p:spPr>
          <a:xfrm>
            <a:off x="401040" y="26064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600" spc="-1" strike="noStrike">
                <a:solidFill>
                  <a:srgbClr val="21409a"/>
                </a:solidFill>
                <a:latin typeface="DejaVu Sans"/>
                <a:ea typeface="DejaVu Sans"/>
              </a:rPr>
              <a:t>Basic Assumptions and System Characteristics</a:t>
            </a:r>
            <a:r>
              <a:rPr b="1" lang="en-US" sz="2800" spc="-1" strike="noStrike">
                <a:solidFill>
                  <a:srgbClr val="21409a"/>
                </a:solidFill>
                <a:latin typeface="DejaVu Sans"/>
                <a:ea typeface="DejaVu Sans"/>
              </a:rPr>
              <a:t> </a:t>
            </a:r>
            <a:endParaRPr b="0" lang="en-US" sz="2800" spc="-1" strike="noStrike">
              <a:latin typeface="Arial"/>
            </a:endParaRPr>
          </a:p>
        </p:txBody>
      </p:sp>
      <p:sp>
        <p:nvSpPr>
          <p:cNvPr id="150" name="CustomShape 3"/>
          <p:cNvSpPr/>
          <p:nvPr/>
        </p:nvSpPr>
        <p:spPr>
          <a:xfrm>
            <a:off x="402120" y="840240"/>
            <a:ext cx="10735560" cy="6076440"/>
          </a:xfrm>
          <a:prstGeom prst="rect">
            <a:avLst/>
          </a:prstGeom>
          <a:noFill/>
          <a:ln>
            <a:noFill/>
          </a:ln>
        </p:spPr>
        <p:style>
          <a:lnRef idx="0"/>
          <a:fillRef idx="0"/>
          <a:effectRef idx="0"/>
          <a:fontRef idx="minor"/>
        </p:style>
        <p:txBody>
          <a:bodyPr lIns="0" rIns="0" tIns="0" bIns="0">
            <a:normAutofit fontScale="55000"/>
          </a:bodyPr>
          <a:p>
            <a:pPr>
              <a:lnSpc>
                <a:spcPct val="100000"/>
              </a:lnSpc>
            </a:pPr>
            <a:endParaRPr b="0" lang="en-US" sz="1800" spc="-1" strike="noStrike">
              <a:latin typeface="Arial"/>
            </a:endParaRPr>
          </a:p>
          <a:p>
            <a:pPr marL="216000" indent="-214200">
              <a:lnSpc>
                <a:spcPct val="100000"/>
              </a:lnSpc>
              <a:spcAft>
                <a:spcPts val="1123"/>
              </a:spcAft>
              <a:buSzPct val="100014"/>
              <a:buBlip>
                <a:blip r:embed="rId1"/>
              </a:buBlip>
            </a:pPr>
            <a:r>
              <a:rPr b="0" lang="en-US" sz="2800" spc="-1" strike="noStrike">
                <a:solidFill>
                  <a:srgbClr val="000000"/>
                </a:solidFill>
                <a:latin typeface="Source Sans Pro"/>
                <a:ea typeface="DejaVu Sans"/>
              </a:rPr>
              <a:t> </a:t>
            </a:r>
            <a:r>
              <a:rPr b="0" lang="en-US" sz="2800" spc="-1" strike="noStrike">
                <a:solidFill>
                  <a:srgbClr val="000000"/>
                </a:solidFill>
                <a:latin typeface="Source Sans Pro"/>
                <a:ea typeface="DejaVu Sans"/>
              </a:rPr>
              <a:t>All patients are unique</a:t>
            </a:r>
            <a:endParaRPr b="0" lang="en-US" sz="2800" spc="-1" strike="noStrike">
              <a:latin typeface="Arial"/>
            </a:endParaRPr>
          </a:p>
          <a:p>
            <a:pPr lvl="1" marL="432000" indent="-214200">
              <a:lnSpc>
                <a:spcPct val="100000"/>
              </a:lnSpc>
              <a:spcAft>
                <a:spcPts val="1123"/>
              </a:spcAft>
              <a:buSzPct val="100000"/>
              <a:buBlip>
                <a:blip r:embed="rId2"/>
              </a:buBlip>
            </a:pPr>
            <a:r>
              <a:rPr b="0" i="1" lang="en-US" sz="2400" spc="-1" strike="noStrike">
                <a:solidFill>
                  <a:srgbClr val="000000"/>
                </a:solidFill>
                <a:latin typeface="Source Sans Pro"/>
                <a:ea typeface="DejaVu Sans"/>
              </a:rPr>
              <a:t>They have unique physiological system responses</a:t>
            </a:r>
            <a:endParaRPr b="0" lang="en-US" sz="2400" spc="-1" strike="noStrike">
              <a:latin typeface="Arial"/>
            </a:endParaRPr>
          </a:p>
          <a:p>
            <a:pPr lvl="1" marL="432000" indent="-214200">
              <a:lnSpc>
                <a:spcPct val="100000"/>
              </a:lnSpc>
              <a:spcAft>
                <a:spcPts val="1123"/>
              </a:spcAft>
              <a:buSzPct val="100000"/>
              <a:buBlip>
                <a:blip r:embed="rId3"/>
              </a:buBlip>
            </a:pPr>
            <a:r>
              <a:rPr b="0" i="1" lang="en-US" sz="2400" spc="-1" strike="noStrike">
                <a:solidFill>
                  <a:srgbClr val="000000"/>
                </a:solidFill>
                <a:latin typeface="Source Sans Pro"/>
                <a:ea typeface="DejaVu Sans"/>
              </a:rPr>
              <a:t>They are unique in regimens and psychological responses </a:t>
            </a:r>
            <a:endParaRPr b="0" lang="en-US" sz="2400" spc="-1" strike="noStrike">
              <a:latin typeface="Arial"/>
            </a:endParaRPr>
          </a:p>
          <a:p>
            <a:pPr lvl="1" marL="432000" indent="-214200">
              <a:lnSpc>
                <a:spcPct val="100000"/>
              </a:lnSpc>
              <a:spcAft>
                <a:spcPts val="1123"/>
              </a:spcAft>
              <a:buSzPct val="100000"/>
              <a:buBlip>
                <a:blip r:embed="rId4"/>
              </a:buBlip>
            </a:pPr>
            <a:r>
              <a:rPr b="0" i="1" lang="en-US" sz="2400" spc="-1" strike="noStrike">
                <a:solidFill>
                  <a:srgbClr val="000000"/>
                </a:solidFill>
                <a:latin typeface="Source Sans Pro"/>
                <a:ea typeface="DejaVu Sans"/>
              </a:rPr>
              <a:t>The “Wellbeing Quotient” ( WQ ) is a complex function of the above</a:t>
            </a:r>
            <a:endParaRPr b="0" lang="en-US" sz="2400" spc="-1" strike="noStrike">
              <a:latin typeface="Arial"/>
            </a:endParaRPr>
          </a:p>
          <a:p>
            <a:pPr marL="216000" indent="-214200">
              <a:lnSpc>
                <a:spcPct val="100000"/>
              </a:lnSpc>
              <a:spcAft>
                <a:spcPts val="1123"/>
              </a:spcAft>
              <a:buSzPct val="100014"/>
              <a:buBlip>
                <a:blip r:embed="rId5"/>
              </a:buBlip>
            </a:pPr>
            <a:r>
              <a:rPr b="0" lang="en-US" sz="2800" spc="-1" strike="noStrike">
                <a:solidFill>
                  <a:srgbClr val="000000"/>
                </a:solidFill>
                <a:latin typeface="Source Sans Pro"/>
                <a:ea typeface="DejaVu Sans"/>
              </a:rPr>
              <a:t> </a:t>
            </a:r>
            <a:r>
              <a:rPr b="0" lang="en-US" sz="2800" spc="-1" strike="noStrike">
                <a:solidFill>
                  <a:srgbClr val="000000"/>
                </a:solidFill>
                <a:latin typeface="Source Sans Pro"/>
                <a:ea typeface="DejaVu Sans"/>
              </a:rPr>
              <a:t>A pattern recognition approach (vs. a modeling approach)</a:t>
            </a:r>
            <a:endParaRPr b="0" lang="en-US" sz="2800" spc="-1" strike="noStrike">
              <a:latin typeface="Arial"/>
            </a:endParaRPr>
          </a:p>
          <a:p>
            <a:pPr lvl="1" marL="432000" indent="-214200">
              <a:lnSpc>
                <a:spcPct val="100000"/>
              </a:lnSpc>
              <a:spcAft>
                <a:spcPts val="1123"/>
              </a:spcAft>
              <a:buSzPct val="100000"/>
              <a:buBlip>
                <a:blip r:embed="rId6"/>
              </a:buBlip>
            </a:pPr>
            <a:r>
              <a:rPr b="0" i="1" lang="en-US" sz="2400" spc="-1" strike="noStrike">
                <a:solidFill>
                  <a:srgbClr val="000000"/>
                </a:solidFill>
                <a:latin typeface="Source Sans Pro"/>
                <a:ea typeface="DejaVu Sans"/>
              </a:rPr>
              <a:t>System models require knowledge of overall structure and module characteristics</a:t>
            </a:r>
            <a:endParaRPr b="0" lang="en-US" sz="2400" spc="-1" strike="noStrike">
              <a:latin typeface="Arial"/>
            </a:endParaRPr>
          </a:p>
          <a:p>
            <a:pPr lvl="2" marL="648000" indent="-214200">
              <a:lnSpc>
                <a:spcPct val="100000"/>
              </a:lnSpc>
              <a:spcAft>
                <a:spcPts val="1123"/>
              </a:spcAft>
              <a:buSzPct val="100000"/>
              <a:buBlip>
                <a:blip r:embed="rId7"/>
              </a:buBlip>
            </a:pPr>
            <a:r>
              <a:rPr b="0" i="1" lang="en-US" sz="2400" spc="-1" strike="noStrike">
                <a:solidFill>
                  <a:srgbClr val="000000"/>
                </a:solidFill>
                <a:latin typeface="Source Sans Pro"/>
                <a:ea typeface="DejaVu Sans"/>
              </a:rPr>
              <a:t>Physiological + psychological models of this level of complexity are not available</a:t>
            </a:r>
            <a:endParaRPr b="0" lang="en-US" sz="2400" spc="-1" strike="noStrike">
              <a:latin typeface="Arial"/>
            </a:endParaRPr>
          </a:p>
          <a:p>
            <a:pPr lvl="2" marL="648000" indent="-214200">
              <a:lnSpc>
                <a:spcPct val="100000"/>
              </a:lnSpc>
              <a:spcAft>
                <a:spcPts val="1123"/>
              </a:spcAft>
              <a:buSzPct val="100000"/>
              <a:buBlip>
                <a:blip r:embed="rId8"/>
              </a:buBlip>
            </a:pPr>
            <a:r>
              <a:rPr b="0" i="1" lang="en-US" sz="2400" spc="-1" strike="noStrike">
                <a:solidFill>
                  <a:srgbClr val="000000"/>
                </a:solidFill>
                <a:latin typeface="Source Sans Pro"/>
                <a:ea typeface="DejaVu Sans"/>
              </a:rPr>
              <a:t>Inaccurate models will tend to err in extrapolation (prediction)</a:t>
            </a:r>
            <a:endParaRPr b="0" lang="en-US" sz="2400" spc="-1" strike="noStrike">
              <a:latin typeface="Arial"/>
            </a:endParaRPr>
          </a:p>
          <a:p>
            <a:pPr lvl="3" marL="864000" indent="-214200">
              <a:lnSpc>
                <a:spcPct val="100000"/>
              </a:lnSpc>
              <a:spcAft>
                <a:spcPts val="1123"/>
              </a:spcAft>
              <a:buSzPct val="100000"/>
              <a:buBlip>
                <a:blip r:embed="rId9"/>
              </a:buBlip>
            </a:pPr>
            <a:r>
              <a:rPr b="0" i="1" lang="en-US" sz="2400" spc="-1" strike="noStrike">
                <a:solidFill>
                  <a:srgbClr val="000000"/>
                </a:solidFill>
                <a:latin typeface="Source Sans Pro"/>
                <a:ea typeface="DejaVu Sans"/>
              </a:rPr>
              <a:t>Ex: high order polynomials modeling physical process obeying different laws</a:t>
            </a:r>
            <a:endParaRPr b="0" lang="en-US" sz="2400" spc="-1" strike="noStrike">
              <a:latin typeface="Arial"/>
            </a:endParaRPr>
          </a:p>
          <a:p>
            <a:pPr lvl="2" marL="648000" indent="-214200">
              <a:lnSpc>
                <a:spcPct val="100000"/>
              </a:lnSpc>
              <a:spcAft>
                <a:spcPts val="1123"/>
              </a:spcAft>
              <a:buSzPct val="100000"/>
              <a:buBlip>
                <a:blip r:embed="rId10"/>
              </a:buBlip>
            </a:pPr>
            <a:r>
              <a:rPr b="0" i="1" lang="en-US" sz="2400" spc="-1" strike="noStrike">
                <a:solidFill>
                  <a:srgbClr val="000000"/>
                </a:solidFill>
                <a:latin typeface="Source Sans Pro"/>
                <a:ea typeface="DejaVu Sans"/>
              </a:rPr>
              <a:t>In the “detail” domain (coarse &amp; fine input types)</a:t>
            </a:r>
            <a:endParaRPr b="0" lang="en-US" sz="2400" spc="-1" strike="noStrike">
              <a:latin typeface="Arial"/>
            </a:endParaRPr>
          </a:p>
          <a:p>
            <a:pPr marL="216000" indent="-214200">
              <a:lnSpc>
                <a:spcPct val="100000"/>
              </a:lnSpc>
              <a:spcAft>
                <a:spcPts val="1123"/>
              </a:spcAft>
              <a:buSzPct val="100014"/>
              <a:buBlip>
                <a:blip r:embed="rId11"/>
              </a:buBlip>
            </a:pPr>
            <a:r>
              <a:rPr b="0" lang="en-US" sz="2800" spc="-1" strike="noStrike">
                <a:solidFill>
                  <a:srgbClr val="000000"/>
                </a:solidFill>
                <a:latin typeface="Source Sans Pro"/>
                <a:ea typeface="DejaVu Sans"/>
              </a:rPr>
              <a:t>Ensemble techniques for interpolation &amp; robustness</a:t>
            </a:r>
            <a:endParaRPr b="0" lang="en-US" sz="2800" spc="-1" strike="noStrike">
              <a:latin typeface="Arial"/>
            </a:endParaRPr>
          </a:p>
          <a:p>
            <a:pPr marL="216000" indent="-214200">
              <a:lnSpc>
                <a:spcPct val="100000"/>
              </a:lnSpc>
              <a:spcAft>
                <a:spcPts val="1123"/>
              </a:spcAft>
              <a:buSzPct val="100014"/>
              <a:buBlip>
                <a:blip r:embed="rId12"/>
              </a:buBlip>
            </a:pPr>
            <a:r>
              <a:rPr b="0" lang="en-US" sz="2800" spc="-1" strike="noStrike">
                <a:solidFill>
                  <a:srgbClr val="000000"/>
                </a:solidFill>
                <a:latin typeface="Source Sans Pro"/>
                <a:ea typeface="DejaVu Sans"/>
              </a:rPr>
              <a:t>Concept drift / datashift adaptation</a:t>
            </a:r>
            <a:endParaRPr b="0" lang="en-US" sz="2800" spc="-1" strike="noStrike">
              <a:latin typeface="Arial"/>
            </a:endParaRPr>
          </a:p>
          <a:p>
            <a:pPr marL="216000" indent="-214200">
              <a:lnSpc>
                <a:spcPct val="100000"/>
              </a:lnSpc>
              <a:spcAft>
                <a:spcPts val="1123"/>
              </a:spcAft>
              <a:buSzPct val="100014"/>
              <a:buBlip>
                <a:blip r:embed="rId13"/>
              </a:buBlip>
            </a:pPr>
            <a:r>
              <a:rPr b="0" lang="en-US" sz="2800" spc="-1" strike="noStrike">
                <a:solidFill>
                  <a:srgbClr val="000000"/>
                </a:solidFill>
                <a:latin typeface="Source Sans Pro"/>
                <a:ea typeface="DejaVu Sans"/>
              </a:rPr>
              <a:t>Feature selection for complexity minimization &amp; accuracy</a:t>
            </a:r>
            <a:endParaRPr b="0" lang="en-US" sz="2800" spc="-1" strike="noStrike">
              <a:latin typeface="Arial"/>
            </a:endParaRPr>
          </a:p>
          <a:p>
            <a:pPr marL="216000" indent="-214200">
              <a:lnSpc>
                <a:spcPct val="100000"/>
              </a:lnSpc>
              <a:spcAft>
                <a:spcPts val="1123"/>
              </a:spcAft>
              <a:buSzPct val="100014"/>
              <a:buBlip>
                <a:blip r:embed="rId14"/>
              </a:buBlip>
            </a:pPr>
            <a:r>
              <a:rPr b="0" lang="en-US" sz="2800" spc="-1" strike="noStrike">
                <a:solidFill>
                  <a:srgbClr val="000000"/>
                </a:solidFill>
                <a:latin typeface="Source Sans Pro"/>
                <a:ea typeface="DejaVu Sans"/>
              </a:rPr>
              <a:t>Linear and nonlinear regression for prediction of </a:t>
            </a:r>
            <a:r>
              <a:rPr b="1" i="1" lang="en-US" sz="2800" spc="-1" strike="noStrike">
                <a:solidFill>
                  <a:srgbClr val="000000"/>
                </a:solidFill>
                <a:latin typeface="Source Sans Pro"/>
                <a:ea typeface="DejaVu Sans"/>
              </a:rPr>
              <a:t>WQ</a:t>
            </a:r>
            <a:endParaRPr b="0" lang="en-US" sz="2800" spc="-1" strike="noStrike">
              <a:latin typeface="Arial"/>
            </a:endParaRPr>
          </a:p>
          <a:p>
            <a:pPr>
              <a:lnSpc>
                <a:spcPct val="100000"/>
              </a:lnSpc>
              <a:spcAft>
                <a:spcPts val="1123"/>
              </a:spcAf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51"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52" name="CustomShape 2"/>
          <p:cNvSpPr/>
          <p:nvPr/>
        </p:nvSpPr>
        <p:spPr>
          <a:xfrm>
            <a:off x="401040" y="26064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Basic Techniques Employed</a:t>
            </a:r>
            <a:endParaRPr b="0" lang="en-US" sz="2800" spc="-1" strike="noStrike">
              <a:latin typeface="Arial"/>
            </a:endParaRPr>
          </a:p>
        </p:txBody>
      </p:sp>
      <p:sp>
        <p:nvSpPr>
          <p:cNvPr id="153" name="CustomShape 3"/>
          <p:cNvSpPr/>
          <p:nvPr/>
        </p:nvSpPr>
        <p:spPr>
          <a:xfrm>
            <a:off x="452880" y="1032840"/>
            <a:ext cx="10735560" cy="6076440"/>
          </a:xfrm>
          <a:prstGeom prst="rect">
            <a:avLst/>
          </a:prstGeom>
          <a:noFill/>
          <a:ln>
            <a:noFill/>
          </a:ln>
        </p:spPr>
        <p:style>
          <a:lnRef idx="0"/>
          <a:fillRef idx="0"/>
          <a:effectRef idx="0"/>
          <a:fontRef idx="minor"/>
        </p:style>
        <p:txBody>
          <a:bodyPr lIns="0" rIns="0" tIns="0" bIns="0">
            <a:normAutofit fontScale="88000"/>
          </a:bodyPr>
          <a:p>
            <a:pPr>
              <a:lnSpc>
                <a:spcPct val="100000"/>
              </a:lnSpc>
            </a:pPr>
            <a:endParaRPr b="0" lang="en-US" sz="1800" spc="-1" strike="noStrike">
              <a:latin typeface="Arial"/>
            </a:endParaRPr>
          </a:p>
          <a:p>
            <a:pPr marL="216000" indent="-214200">
              <a:lnSpc>
                <a:spcPct val="100000"/>
              </a:lnSpc>
              <a:spcAft>
                <a:spcPts val="1123"/>
              </a:spcAft>
              <a:buSzPct val="100014"/>
              <a:buBlip>
                <a:blip r:embed="rId1"/>
              </a:buBlip>
            </a:pPr>
            <a:r>
              <a:rPr b="0" lang="en-US" sz="2800" spc="-1" strike="noStrike">
                <a:solidFill>
                  <a:srgbClr val="000000"/>
                </a:solidFill>
                <a:latin typeface="Source Sans Pro"/>
                <a:ea typeface="DejaVu Sans"/>
              </a:rPr>
              <a:t>Large margin algorithms</a:t>
            </a:r>
            <a:endParaRPr b="0" lang="en-US" sz="2800" spc="-1" strike="noStrike">
              <a:latin typeface="Arial"/>
            </a:endParaRPr>
          </a:p>
          <a:p>
            <a:pPr lvl="1" marL="432000" indent="-214200">
              <a:lnSpc>
                <a:spcPct val="100000"/>
              </a:lnSpc>
              <a:spcAft>
                <a:spcPts val="1123"/>
              </a:spcAft>
              <a:buSzPct val="100000"/>
              <a:buBlip>
                <a:blip r:embed="rId2"/>
              </a:buBlip>
            </a:pPr>
            <a:r>
              <a:rPr b="0" i="1" lang="en-US" sz="2400" spc="-1" strike="noStrike">
                <a:solidFill>
                  <a:srgbClr val="000000"/>
                </a:solidFill>
                <a:latin typeface="Source Sans Pro"/>
                <a:ea typeface="DejaVu Sans"/>
              </a:rPr>
              <a:t>Support vector based</a:t>
            </a:r>
            <a:endParaRPr b="0" lang="en-US" sz="2400" spc="-1" strike="noStrike">
              <a:latin typeface="Arial"/>
            </a:endParaRPr>
          </a:p>
          <a:p>
            <a:pPr lvl="1" marL="432000" indent="-214200">
              <a:lnSpc>
                <a:spcPct val="100000"/>
              </a:lnSpc>
              <a:spcAft>
                <a:spcPts val="1123"/>
              </a:spcAft>
              <a:buSzPct val="100000"/>
              <a:buBlip>
                <a:blip r:embed="rId3"/>
              </a:buBlip>
            </a:pPr>
            <a:r>
              <a:rPr b="0" i="1" lang="en-US" sz="2400" spc="-1" strike="noStrike">
                <a:solidFill>
                  <a:srgbClr val="000000"/>
                </a:solidFill>
                <a:latin typeface="Source Sans Pro"/>
                <a:ea typeface="DejaVu Sans"/>
              </a:rPr>
              <a:t>Robustness &amp; generalization</a:t>
            </a:r>
            <a:endParaRPr b="0" lang="en-US" sz="2400" spc="-1" strike="noStrike">
              <a:latin typeface="Arial"/>
            </a:endParaRPr>
          </a:p>
          <a:p>
            <a:pPr marL="216000" indent="-214200">
              <a:lnSpc>
                <a:spcPct val="100000"/>
              </a:lnSpc>
              <a:spcAft>
                <a:spcPts val="1123"/>
              </a:spcAft>
              <a:buSzPct val="100014"/>
              <a:buBlip>
                <a:blip r:embed="rId4"/>
              </a:buBlip>
            </a:pPr>
            <a:r>
              <a:rPr b="0" lang="en-US" sz="2800" spc="-1" strike="noStrike">
                <a:solidFill>
                  <a:srgbClr val="000000"/>
                </a:solidFill>
                <a:latin typeface="Source Sans Pro"/>
                <a:ea typeface="DejaVu Sans"/>
              </a:rPr>
              <a:t>Multi-scale approaches</a:t>
            </a:r>
            <a:endParaRPr b="0" lang="en-US" sz="2800" spc="-1" strike="noStrike">
              <a:latin typeface="Arial"/>
            </a:endParaRPr>
          </a:p>
          <a:p>
            <a:pPr lvl="1" marL="432000" indent="-214200">
              <a:lnSpc>
                <a:spcPct val="100000"/>
              </a:lnSpc>
              <a:spcAft>
                <a:spcPts val="1123"/>
              </a:spcAft>
              <a:buSzPct val="100000"/>
              <a:buBlip>
                <a:blip r:embed="rId5"/>
              </a:buBlip>
            </a:pPr>
            <a:r>
              <a:rPr b="0" i="1" lang="en-US" sz="2400" spc="-1" strike="noStrike">
                <a:solidFill>
                  <a:srgbClr val="000000"/>
                </a:solidFill>
                <a:latin typeface="Source Sans Pro"/>
                <a:ea typeface="DejaVu Sans"/>
              </a:rPr>
              <a:t>Wavelet based simulation of physiological systems</a:t>
            </a:r>
            <a:endParaRPr b="0" lang="en-US" sz="2400" spc="-1" strike="noStrike">
              <a:latin typeface="Arial"/>
            </a:endParaRPr>
          </a:p>
          <a:p>
            <a:pPr lvl="1" marL="432000" indent="-214200">
              <a:lnSpc>
                <a:spcPct val="100000"/>
              </a:lnSpc>
              <a:spcAft>
                <a:spcPts val="1123"/>
              </a:spcAft>
              <a:buSzPct val="100000"/>
              <a:buBlip>
                <a:blip r:embed="rId6"/>
              </a:buBlip>
            </a:pPr>
            <a:r>
              <a:rPr b="0" i="1" lang="en-US" sz="2400" spc="-1" strike="noStrike">
                <a:solidFill>
                  <a:srgbClr val="000000"/>
                </a:solidFill>
                <a:latin typeface="Source Sans Pro"/>
                <a:ea typeface="DejaVu Sans"/>
              </a:rPr>
              <a:t>Multi-scale problem decomposition</a:t>
            </a:r>
            <a:endParaRPr b="0" lang="en-US" sz="2400" spc="-1" strike="noStrike">
              <a:latin typeface="Arial"/>
            </a:endParaRPr>
          </a:p>
          <a:p>
            <a:pPr lvl="2" marL="648000" indent="-214200">
              <a:lnSpc>
                <a:spcPct val="100000"/>
              </a:lnSpc>
              <a:spcAft>
                <a:spcPts val="1123"/>
              </a:spcAft>
              <a:buSzPct val="100000"/>
              <a:buBlip>
                <a:blip r:embed="rId7"/>
              </a:buBlip>
            </a:pPr>
            <a:r>
              <a:rPr b="0" i="1" lang="en-US" sz="2400" spc="-1" strike="noStrike">
                <a:solidFill>
                  <a:srgbClr val="000000"/>
                </a:solidFill>
                <a:latin typeface="Source Sans Pro"/>
                <a:ea typeface="DejaVu Sans"/>
              </a:rPr>
              <a:t>In the time domain</a:t>
            </a:r>
            <a:endParaRPr b="0" lang="en-US" sz="2400" spc="-1" strike="noStrike">
              <a:latin typeface="Arial"/>
            </a:endParaRPr>
          </a:p>
          <a:p>
            <a:pPr lvl="2" marL="648000" indent="-214200">
              <a:lnSpc>
                <a:spcPct val="100000"/>
              </a:lnSpc>
              <a:spcAft>
                <a:spcPts val="1123"/>
              </a:spcAft>
              <a:buSzPct val="100000"/>
              <a:buBlip>
                <a:blip r:embed="rId8"/>
              </a:buBlip>
            </a:pPr>
            <a:r>
              <a:rPr b="0" i="1" lang="en-US" sz="2400" spc="-1" strike="noStrike">
                <a:solidFill>
                  <a:srgbClr val="000000"/>
                </a:solidFill>
                <a:latin typeface="Source Sans Pro"/>
                <a:ea typeface="DejaVu Sans"/>
              </a:rPr>
              <a:t>In the “detail” domain (coarse &amp; fine input types)</a:t>
            </a:r>
            <a:endParaRPr b="0" lang="en-US" sz="2400" spc="-1" strike="noStrike">
              <a:latin typeface="Arial"/>
            </a:endParaRPr>
          </a:p>
          <a:p>
            <a:pPr marL="216000" indent="-214200">
              <a:lnSpc>
                <a:spcPct val="100000"/>
              </a:lnSpc>
              <a:spcAft>
                <a:spcPts val="1123"/>
              </a:spcAft>
              <a:buSzPct val="100014"/>
              <a:buBlip>
                <a:blip r:embed="rId9"/>
              </a:buBlip>
            </a:pPr>
            <a:r>
              <a:rPr b="0" lang="en-US" sz="2800" spc="-1" strike="noStrike">
                <a:solidFill>
                  <a:srgbClr val="000000"/>
                </a:solidFill>
                <a:latin typeface="Source Sans Pro"/>
                <a:ea typeface="DejaVu Sans"/>
              </a:rPr>
              <a:t>Ensemble techniques for interpolation &amp; robustness</a:t>
            </a:r>
            <a:endParaRPr b="0" lang="en-US" sz="2800" spc="-1" strike="noStrike">
              <a:latin typeface="Arial"/>
            </a:endParaRPr>
          </a:p>
          <a:p>
            <a:pPr marL="216000" indent="-214200">
              <a:lnSpc>
                <a:spcPct val="100000"/>
              </a:lnSpc>
              <a:spcAft>
                <a:spcPts val="1123"/>
              </a:spcAft>
              <a:buSzPct val="100014"/>
              <a:buBlip>
                <a:blip r:embed="rId10"/>
              </a:buBlip>
            </a:pPr>
            <a:r>
              <a:rPr b="0" lang="en-US" sz="2800" spc="-1" strike="noStrike">
                <a:solidFill>
                  <a:srgbClr val="000000"/>
                </a:solidFill>
                <a:latin typeface="Source Sans Pro"/>
                <a:ea typeface="DejaVu Sans"/>
              </a:rPr>
              <a:t>Concept drift / datashift adaptation</a:t>
            </a:r>
            <a:endParaRPr b="0" lang="en-US" sz="2800" spc="-1" strike="noStrike">
              <a:latin typeface="Arial"/>
            </a:endParaRPr>
          </a:p>
          <a:p>
            <a:pPr marL="216000" indent="-214200">
              <a:lnSpc>
                <a:spcPct val="100000"/>
              </a:lnSpc>
              <a:spcAft>
                <a:spcPts val="1123"/>
              </a:spcAft>
              <a:buSzPct val="100014"/>
              <a:buBlip>
                <a:blip r:embed="rId11"/>
              </a:buBlip>
            </a:pPr>
            <a:r>
              <a:rPr b="0" lang="en-US" sz="2800" spc="-1" strike="noStrike">
                <a:solidFill>
                  <a:srgbClr val="000000"/>
                </a:solidFill>
                <a:latin typeface="Source Sans Pro"/>
                <a:ea typeface="DejaVu Sans"/>
              </a:rPr>
              <a:t>Feature selection for complexity minimization &amp; accuracy</a:t>
            </a:r>
            <a:endParaRPr b="0" lang="en-US" sz="2800" spc="-1" strike="noStrike">
              <a:latin typeface="Arial"/>
            </a:endParaRPr>
          </a:p>
          <a:p>
            <a:pPr marL="216000" indent="-214200">
              <a:lnSpc>
                <a:spcPct val="100000"/>
              </a:lnSpc>
              <a:spcAft>
                <a:spcPts val="1123"/>
              </a:spcAft>
              <a:buSzPct val="100014"/>
              <a:buBlip>
                <a:blip r:embed="rId12"/>
              </a:buBlip>
            </a:pPr>
            <a:r>
              <a:rPr b="0" lang="en-US" sz="2800" spc="-1" strike="noStrike">
                <a:solidFill>
                  <a:srgbClr val="000000"/>
                </a:solidFill>
                <a:latin typeface="Source Sans Pro"/>
                <a:ea typeface="DejaVu Sans"/>
              </a:rPr>
              <a:t>Linear and nonlinear regression for prediction of </a:t>
            </a:r>
            <a:r>
              <a:rPr b="1" i="1" lang="en-US" sz="2800" spc="-1" strike="noStrike">
                <a:solidFill>
                  <a:srgbClr val="000000"/>
                </a:solidFill>
                <a:latin typeface="Source Sans Pro"/>
                <a:ea typeface="DejaVu Sans"/>
              </a:rPr>
              <a:t>WQ</a:t>
            </a:r>
            <a:endParaRPr b="0" lang="en-US" sz="2800" spc="-1" strike="noStrike">
              <a:latin typeface="Arial"/>
            </a:endParaRPr>
          </a:p>
          <a:p>
            <a:pPr>
              <a:lnSpc>
                <a:spcPct val="100000"/>
              </a:lnSpc>
              <a:spcAft>
                <a:spcPts val="1123"/>
              </a:spcAf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54"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55" name="CustomShape 2"/>
          <p:cNvSpPr/>
          <p:nvPr/>
        </p:nvSpPr>
        <p:spPr>
          <a:xfrm>
            <a:off x="401040" y="26064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Basic Techniques Employed</a:t>
            </a:r>
            <a:endParaRPr b="0" lang="en-US" sz="2800" spc="-1" strike="noStrike">
              <a:latin typeface="Arial"/>
            </a:endParaRPr>
          </a:p>
        </p:txBody>
      </p:sp>
      <p:sp>
        <p:nvSpPr>
          <p:cNvPr id="156" name="CustomShape 3"/>
          <p:cNvSpPr/>
          <p:nvPr/>
        </p:nvSpPr>
        <p:spPr>
          <a:xfrm>
            <a:off x="452880" y="1032840"/>
            <a:ext cx="10735560" cy="6076440"/>
          </a:xfrm>
          <a:prstGeom prst="rect">
            <a:avLst/>
          </a:prstGeom>
          <a:noFill/>
          <a:ln>
            <a:noFill/>
          </a:ln>
        </p:spPr>
        <p:style>
          <a:lnRef idx="0"/>
          <a:fillRef idx="0"/>
          <a:effectRef idx="0"/>
          <a:fontRef idx="minor"/>
        </p:style>
        <p:txBody>
          <a:bodyPr lIns="0" rIns="0" tIns="0" bIns="0">
            <a:normAutofit fontScale="88000"/>
          </a:bodyPr>
          <a:p>
            <a:pPr>
              <a:lnSpc>
                <a:spcPct val="100000"/>
              </a:lnSpc>
            </a:pPr>
            <a:endParaRPr b="0" lang="en-US" sz="1800" spc="-1" strike="noStrike">
              <a:latin typeface="Arial"/>
            </a:endParaRPr>
          </a:p>
          <a:p>
            <a:pPr marL="216000" indent="-214200">
              <a:lnSpc>
                <a:spcPct val="100000"/>
              </a:lnSpc>
              <a:spcAft>
                <a:spcPts val="1123"/>
              </a:spcAft>
              <a:buSzPct val="100014"/>
              <a:buBlip>
                <a:blip r:embed="rId1"/>
              </a:buBlip>
            </a:pPr>
            <a:r>
              <a:rPr b="0" lang="en-US" sz="2800" spc="-1" strike="noStrike">
                <a:solidFill>
                  <a:srgbClr val="000000"/>
                </a:solidFill>
                <a:latin typeface="Source Sans Pro"/>
                <a:ea typeface="DejaVu Sans"/>
              </a:rPr>
              <a:t>Large margin algorithms</a:t>
            </a:r>
            <a:endParaRPr b="0" lang="en-US" sz="2800" spc="-1" strike="noStrike">
              <a:latin typeface="Arial"/>
            </a:endParaRPr>
          </a:p>
          <a:p>
            <a:pPr lvl="1" marL="432000" indent="-214200">
              <a:lnSpc>
                <a:spcPct val="100000"/>
              </a:lnSpc>
              <a:spcAft>
                <a:spcPts val="1123"/>
              </a:spcAft>
              <a:buSzPct val="100000"/>
              <a:buBlip>
                <a:blip r:embed="rId2"/>
              </a:buBlip>
            </a:pPr>
            <a:r>
              <a:rPr b="0" i="1" lang="en-US" sz="2400" spc="-1" strike="noStrike">
                <a:solidFill>
                  <a:srgbClr val="000000"/>
                </a:solidFill>
                <a:latin typeface="Source Sans Pro"/>
                <a:ea typeface="DejaVu Sans"/>
              </a:rPr>
              <a:t>Support vector based</a:t>
            </a:r>
            <a:endParaRPr b="0" lang="en-US" sz="2400" spc="-1" strike="noStrike">
              <a:latin typeface="Arial"/>
            </a:endParaRPr>
          </a:p>
          <a:p>
            <a:pPr lvl="1" marL="432000" indent="-214200">
              <a:lnSpc>
                <a:spcPct val="100000"/>
              </a:lnSpc>
              <a:spcAft>
                <a:spcPts val="1123"/>
              </a:spcAft>
              <a:buSzPct val="100000"/>
              <a:buBlip>
                <a:blip r:embed="rId3"/>
              </a:buBlip>
            </a:pPr>
            <a:r>
              <a:rPr b="0" i="1" lang="en-US" sz="2400" spc="-1" strike="noStrike">
                <a:solidFill>
                  <a:srgbClr val="000000"/>
                </a:solidFill>
                <a:latin typeface="Source Sans Pro"/>
                <a:ea typeface="DejaVu Sans"/>
              </a:rPr>
              <a:t>Robustness &amp; generalization</a:t>
            </a:r>
            <a:endParaRPr b="0" lang="en-US" sz="2400" spc="-1" strike="noStrike">
              <a:latin typeface="Arial"/>
            </a:endParaRPr>
          </a:p>
          <a:p>
            <a:pPr marL="216000" indent="-214200">
              <a:lnSpc>
                <a:spcPct val="100000"/>
              </a:lnSpc>
              <a:spcAft>
                <a:spcPts val="1123"/>
              </a:spcAft>
              <a:buSzPct val="100014"/>
              <a:buBlip>
                <a:blip r:embed="rId4"/>
              </a:buBlip>
            </a:pPr>
            <a:r>
              <a:rPr b="0" lang="en-US" sz="2800" spc="-1" strike="noStrike">
                <a:solidFill>
                  <a:srgbClr val="000000"/>
                </a:solidFill>
                <a:latin typeface="Source Sans Pro"/>
                <a:ea typeface="DejaVu Sans"/>
              </a:rPr>
              <a:t>Multi-scale approaches</a:t>
            </a:r>
            <a:endParaRPr b="0" lang="en-US" sz="2800" spc="-1" strike="noStrike">
              <a:latin typeface="Arial"/>
            </a:endParaRPr>
          </a:p>
          <a:p>
            <a:pPr lvl="1" marL="432000" indent="-214200">
              <a:lnSpc>
                <a:spcPct val="100000"/>
              </a:lnSpc>
              <a:spcAft>
                <a:spcPts val="1123"/>
              </a:spcAft>
              <a:buSzPct val="100000"/>
              <a:buBlip>
                <a:blip r:embed="rId5"/>
              </a:buBlip>
            </a:pPr>
            <a:r>
              <a:rPr b="0" i="1" lang="en-US" sz="2400" spc="-1" strike="noStrike">
                <a:solidFill>
                  <a:srgbClr val="000000"/>
                </a:solidFill>
                <a:latin typeface="Source Sans Pro"/>
                <a:ea typeface="DejaVu Sans"/>
              </a:rPr>
              <a:t>Wavelet based simulation of physiological systems</a:t>
            </a:r>
            <a:endParaRPr b="0" lang="en-US" sz="2400" spc="-1" strike="noStrike">
              <a:latin typeface="Arial"/>
            </a:endParaRPr>
          </a:p>
          <a:p>
            <a:pPr lvl="1" marL="432000" indent="-214200">
              <a:lnSpc>
                <a:spcPct val="100000"/>
              </a:lnSpc>
              <a:spcAft>
                <a:spcPts val="1123"/>
              </a:spcAft>
              <a:buSzPct val="100000"/>
              <a:buBlip>
                <a:blip r:embed="rId6"/>
              </a:buBlip>
            </a:pPr>
            <a:r>
              <a:rPr b="0" i="1" lang="en-US" sz="2400" spc="-1" strike="noStrike">
                <a:solidFill>
                  <a:srgbClr val="000000"/>
                </a:solidFill>
                <a:latin typeface="Source Sans Pro"/>
                <a:ea typeface="DejaVu Sans"/>
              </a:rPr>
              <a:t>Multi-scale problem decomposition</a:t>
            </a:r>
            <a:endParaRPr b="0" lang="en-US" sz="2400" spc="-1" strike="noStrike">
              <a:latin typeface="Arial"/>
            </a:endParaRPr>
          </a:p>
          <a:p>
            <a:pPr lvl="2" marL="648000" indent="-214200">
              <a:lnSpc>
                <a:spcPct val="100000"/>
              </a:lnSpc>
              <a:spcAft>
                <a:spcPts val="1123"/>
              </a:spcAft>
              <a:buSzPct val="100000"/>
              <a:buBlip>
                <a:blip r:embed="rId7"/>
              </a:buBlip>
            </a:pPr>
            <a:r>
              <a:rPr b="0" i="1" lang="en-US" sz="2400" spc="-1" strike="noStrike">
                <a:solidFill>
                  <a:srgbClr val="000000"/>
                </a:solidFill>
                <a:latin typeface="Source Sans Pro"/>
                <a:ea typeface="DejaVu Sans"/>
              </a:rPr>
              <a:t>In the time domain</a:t>
            </a:r>
            <a:endParaRPr b="0" lang="en-US" sz="2400" spc="-1" strike="noStrike">
              <a:latin typeface="Arial"/>
            </a:endParaRPr>
          </a:p>
          <a:p>
            <a:pPr lvl="2" marL="648000" indent="-214200">
              <a:lnSpc>
                <a:spcPct val="100000"/>
              </a:lnSpc>
              <a:spcAft>
                <a:spcPts val="1123"/>
              </a:spcAft>
              <a:buSzPct val="100000"/>
              <a:buBlip>
                <a:blip r:embed="rId8"/>
              </a:buBlip>
            </a:pPr>
            <a:r>
              <a:rPr b="0" i="1" lang="en-US" sz="2400" spc="-1" strike="noStrike">
                <a:solidFill>
                  <a:srgbClr val="000000"/>
                </a:solidFill>
                <a:latin typeface="Source Sans Pro"/>
                <a:ea typeface="DejaVu Sans"/>
              </a:rPr>
              <a:t>In the “detail” domain (coarse &amp; fine input types)</a:t>
            </a:r>
            <a:endParaRPr b="0" lang="en-US" sz="2400" spc="-1" strike="noStrike">
              <a:latin typeface="Arial"/>
            </a:endParaRPr>
          </a:p>
          <a:p>
            <a:pPr marL="216000" indent="-214200">
              <a:lnSpc>
                <a:spcPct val="100000"/>
              </a:lnSpc>
              <a:spcAft>
                <a:spcPts val="1123"/>
              </a:spcAft>
              <a:buSzPct val="100014"/>
              <a:buBlip>
                <a:blip r:embed="rId9"/>
              </a:buBlip>
            </a:pPr>
            <a:r>
              <a:rPr b="0" lang="en-US" sz="2800" spc="-1" strike="noStrike">
                <a:solidFill>
                  <a:srgbClr val="000000"/>
                </a:solidFill>
                <a:latin typeface="Source Sans Pro"/>
                <a:ea typeface="DejaVu Sans"/>
              </a:rPr>
              <a:t>Ensemble techniques for interpolation &amp; robustness</a:t>
            </a:r>
            <a:endParaRPr b="0" lang="en-US" sz="2800" spc="-1" strike="noStrike">
              <a:latin typeface="Arial"/>
            </a:endParaRPr>
          </a:p>
          <a:p>
            <a:pPr marL="216000" indent="-214200">
              <a:lnSpc>
                <a:spcPct val="100000"/>
              </a:lnSpc>
              <a:spcAft>
                <a:spcPts val="1123"/>
              </a:spcAft>
              <a:buSzPct val="100014"/>
              <a:buBlip>
                <a:blip r:embed="rId10"/>
              </a:buBlip>
            </a:pPr>
            <a:r>
              <a:rPr b="0" lang="en-US" sz="2800" spc="-1" strike="noStrike">
                <a:solidFill>
                  <a:srgbClr val="000000"/>
                </a:solidFill>
                <a:latin typeface="Source Sans Pro"/>
                <a:ea typeface="DejaVu Sans"/>
              </a:rPr>
              <a:t>Concept drift / datashift adaptation</a:t>
            </a:r>
            <a:endParaRPr b="0" lang="en-US" sz="2800" spc="-1" strike="noStrike">
              <a:latin typeface="Arial"/>
            </a:endParaRPr>
          </a:p>
          <a:p>
            <a:pPr marL="216000" indent="-214200">
              <a:lnSpc>
                <a:spcPct val="100000"/>
              </a:lnSpc>
              <a:spcAft>
                <a:spcPts val="1123"/>
              </a:spcAft>
              <a:buSzPct val="100014"/>
              <a:buBlip>
                <a:blip r:embed="rId11"/>
              </a:buBlip>
            </a:pPr>
            <a:r>
              <a:rPr b="0" lang="en-US" sz="2800" spc="-1" strike="noStrike">
                <a:solidFill>
                  <a:srgbClr val="000000"/>
                </a:solidFill>
                <a:latin typeface="Source Sans Pro"/>
                <a:ea typeface="DejaVu Sans"/>
              </a:rPr>
              <a:t>Feature selection for complexity minimization &amp; accuracy</a:t>
            </a:r>
            <a:endParaRPr b="0" lang="en-US" sz="2800" spc="-1" strike="noStrike">
              <a:latin typeface="Arial"/>
            </a:endParaRPr>
          </a:p>
          <a:p>
            <a:pPr marL="216000" indent="-214200">
              <a:lnSpc>
                <a:spcPct val="100000"/>
              </a:lnSpc>
              <a:spcAft>
                <a:spcPts val="1123"/>
              </a:spcAft>
              <a:buSzPct val="100014"/>
              <a:buBlip>
                <a:blip r:embed="rId12"/>
              </a:buBlip>
            </a:pPr>
            <a:r>
              <a:rPr b="0" lang="en-US" sz="2800" spc="-1" strike="noStrike">
                <a:solidFill>
                  <a:srgbClr val="000000"/>
                </a:solidFill>
                <a:latin typeface="Source Sans Pro"/>
                <a:ea typeface="DejaVu Sans"/>
              </a:rPr>
              <a:t>Linear and nonlinear regression for prediction of </a:t>
            </a:r>
            <a:r>
              <a:rPr b="1" i="1" lang="en-US" sz="2800" spc="-1" strike="noStrike">
                <a:solidFill>
                  <a:srgbClr val="000000"/>
                </a:solidFill>
                <a:latin typeface="Source Sans Pro"/>
                <a:ea typeface="DejaVu Sans"/>
              </a:rPr>
              <a:t>WQ</a:t>
            </a:r>
            <a:endParaRPr b="0" lang="en-US" sz="2800" spc="-1" strike="noStrike">
              <a:latin typeface="Arial"/>
            </a:endParaRPr>
          </a:p>
          <a:p>
            <a:pPr>
              <a:lnSpc>
                <a:spcPct val="100000"/>
              </a:lnSpc>
              <a:spcAft>
                <a:spcPts val="1123"/>
              </a:spcAf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57"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58" name="CustomShape 2"/>
          <p:cNvSpPr/>
          <p:nvPr/>
        </p:nvSpPr>
        <p:spPr>
          <a:xfrm>
            <a:off x="401040" y="26064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Basic Design Concepts</a:t>
            </a:r>
            <a:endParaRPr b="0" lang="en-US" sz="2800" spc="-1" strike="noStrike">
              <a:latin typeface="Arial"/>
            </a:endParaRPr>
          </a:p>
        </p:txBody>
      </p:sp>
      <p:sp>
        <p:nvSpPr>
          <p:cNvPr id="159" name="CustomShape 3"/>
          <p:cNvSpPr/>
          <p:nvPr/>
        </p:nvSpPr>
        <p:spPr>
          <a:xfrm>
            <a:off x="412560" y="982800"/>
            <a:ext cx="10735560" cy="605664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marL="216000" indent="-214200">
              <a:lnSpc>
                <a:spcPct val="100000"/>
              </a:lnSpc>
              <a:spcAft>
                <a:spcPts val="1123"/>
              </a:spcAft>
              <a:buSzPct val="100014"/>
              <a:buBlip>
                <a:blip r:embed="rId1"/>
              </a:buBlip>
            </a:pPr>
            <a:r>
              <a:rPr b="0" lang="en-US" sz="2800" spc="-1" strike="noStrike" u="sng">
                <a:solidFill>
                  <a:srgbClr val="000000"/>
                </a:solidFill>
                <a:uFillTx/>
                <a:latin typeface="Source Sans Pro"/>
                <a:ea typeface="DejaVu Sans"/>
              </a:rPr>
              <a:t>Physiological system response prototypes to inputs</a:t>
            </a:r>
            <a:endParaRPr b="0" lang="en-US" sz="2800" spc="-1" strike="noStrike">
              <a:latin typeface="Arial"/>
            </a:endParaRPr>
          </a:p>
          <a:p>
            <a:pPr lvl="1" marL="432000" indent="-214200">
              <a:lnSpc>
                <a:spcPct val="100000"/>
              </a:lnSpc>
              <a:spcAft>
                <a:spcPts val="1123"/>
              </a:spcAft>
              <a:buSzPct val="100000"/>
              <a:buBlip>
                <a:blip r:embed="rId2"/>
              </a:buBlip>
            </a:pPr>
            <a:r>
              <a:rPr b="0" lang="en-US" sz="2400" spc="-1" strike="noStrike">
                <a:solidFill>
                  <a:srgbClr val="000000"/>
                </a:solidFill>
                <a:latin typeface="Source Sans Pro"/>
                <a:ea typeface="DejaVu Sans"/>
              </a:rPr>
              <a:t>Use families of wavelets appropriate for modeling</a:t>
            </a:r>
            <a:endParaRPr b="0" lang="en-US" sz="2400" spc="-1" strike="noStrike">
              <a:latin typeface="Arial"/>
            </a:endParaRPr>
          </a:p>
          <a:p>
            <a:pPr lvl="1" marL="432000" indent="-214200">
              <a:lnSpc>
                <a:spcPct val="100000"/>
              </a:lnSpc>
              <a:spcAft>
                <a:spcPts val="1123"/>
              </a:spcAft>
              <a:buSzPct val="100000"/>
              <a:buBlip>
                <a:blip r:embed="rId3"/>
              </a:buBlip>
            </a:pPr>
            <a:r>
              <a:rPr b="0" lang="en-US" sz="2400" spc="-1" strike="noStrike">
                <a:solidFill>
                  <a:srgbClr val="000000"/>
                </a:solidFill>
                <a:latin typeface="Source Sans Pro"/>
                <a:ea typeface="DejaVu Sans"/>
              </a:rPr>
              <a:t>Feature selection determines best wavelet types per input type</a:t>
            </a:r>
            <a:endParaRPr b="0" lang="en-US" sz="2400" spc="-1" strike="noStrike">
              <a:latin typeface="Arial"/>
            </a:endParaRPr>
          </a:p>
          <a:p>
            <a:pPr lvl="2" marL="648000" indent="-214200">
              <a:lnSpc>
                <a:spcPct val="100000"/>
              </a:lnSpc>
              <a:spcAft>
                <a:spcPts val="1123"/>
              </a:spcAft>
              <a:buSzPct val="100000"/>
              <a:buBlip>
                <a:blip r:embed="rId4"/>
              </a:buBlip>
            </a:pPr>
            <a:r>
              <a:rPr b="0" lang="en-US" sz="2400" spc="-1" strike="noStrike">
                <a:solidFill>
                  <a:srgbClr val="000000"/>
                </a:solidFill>
                <a:latin typeface="Source Sans Pro"/>
                <a:ea typeface="DejaVu Sans"/>
              </a:rPr>
              <a:t>Learned in conjunction w/ support vector regression (SVR)</a:t>
            </a:r>
            <a:endParaRPr b="0" lang="en-US" sz="2400" spc="-1" strike="noStrike">
              <a:latin typeface="Arial"/>
            </a:endParaRPr>
          </a:p>
          <a:p>
            <a:pPr lvl="1" marL="432000" indent="-214200">
              <a:lnSpc>
                <a:spcPct val="100000"/>
              </a:lnSpc>
              <a:spcAft>
                <a:spcPts val="1123"/>
              </a:spcAft>
              <a:buSzPct val="100000"/>
              <a:buBlip>
                <a:blip r:embed="rId5"/>
              </a:buBlip>
            </a:pPr>
            <a:r>
              <a:rPr b="0" lang="en-US" sz="2400" spc="-1" strike="noStrike">
                <a:solidFill>
                  <a:srgbClr val="000000"/>
                </a:solidFill>
                <a:latin typeface="Source Sans Pro"/>
                <a:ea typeface="DejaVu Sans"/>
              </a:rPr>
              <a:t>Model transport delays w/ phase shift per scale, and over scale</a:t>
            </a:r>
            <a:endParaRPr b="0" lang="en-US" sz="2400" spc="-1" strike="noStrike">
              <a:latin typeface="Arial"/>
            </a:endParaRPr>
          </a:p>
          <a:p>
            <a:pPr lvl="2" marL="648000" indent="-214200">
              <a:lnSpc>
                <a:spcPct val="100000"/>
              </a:lnSpc>
              <a:spcAft>
                <a:spcPts val="1123"/>
              </a:spcAft>
              <a:buSzPct val="100000"/>
              <a:buBlip>
                <a:blip r:embed="rId6"/>
              </a:buBlip>
            </a:pPr>
            <a:r>
              <a:rPr b="0" lang="en-US" sz="2400" spc="-1" strike="noStrike">
                <a:solidFill>
                  <a:srgbClr val="000000"/>
                </a:solidFill>
                <a:latin typeface="Source Sans Pro"/>
                <a:ea typeface="DejaVu Sans"/>
              </a:rPr>
              <a:t>Transport delay roughly correlates with scale (long → coarse)</a:t>
            </a:r>
            <a:endParaRPr b="0" lang="en-US" sz="2400" spc="-1" strike="noStrike">
              <a:latin typeface="Arial"/>
            </a:endParaRPr>
          </a:p>
          <a:p>
            <a:pPr lvl="1" marL="432000" indent="-214200">
              <a:lnSpc>
                <a:spcPct val="100000"/>
              </a:lnSpc>
              <a:spcAft>
                <a:spcPts val="1123"/>
              </a:spcAft>
              <a:buSzPct val="100000"/>
              <a:buBlip>
                <a:blip r:embed="rId7"/>
              </a:buBlip>
            </a:pPr>
            <a:r>
              <a:rPr b="0" lang="en-US" sz="2400" spc="-1" strike="noStrike">
                <a:solidFill>
                  <a:srgbClr val="000000"/>
                </a:solidFill>
                <a:latin typeface="Source Sans Pro"/>
                <a:ea typeface="DejaVu Sans"/>
              </a:rPr>
              <a:t>Represent response(s) of specific organ(s)</a:t>
            </a:r>
            <a:endParaRPr b="0" lang="en-US" sz="2400" spc="-1" strike="noStrike">
              <a:latin typeface="Arial"/>
            </a:endParaRPr>
          </a:p>
          <a:p>
            <a:pPr lvl="1" marL="432000" indent="-214200">
              <a:lnSpc>
                <a:spcPct val="100000"/>
              </a:lnSpc>
              <a:spcAft>
                <a:spcPts val="1123"/>
              </a:spcAft>
              <a:buSzPct val="100000"/>
              <a:buBlip>
                <a:blip r:embed="rId8"/>
              </a:buBlip>
            </a:pPr>
            <a:r>
              <a:rPr b="0" lang="en-US" sz="2400" spc="-1" strike="noStrike">
                <a:solidFill>
                  <a:srgbClr val="000000"/>
                </a:solidFill>
                <a:latin typeface="Source Sans Pro"/>
                <a:ea typeface="DejaVu Sans"/>
              </a:rPr>
              <a:t>Represent overall system response (driving </a:t>
            </a:r>
            <a:r>
              <a:rPr b="1" i="1" lang="en-US" sz="2400" spc="-1" strike="noStrike">
                <a:solidFill>
                  <a:srgbClr val="000000"/>
                </a:solidFill>
                <a:latin typeface="Source Sans Pro"/>
                <a:ea typeface="DejaVu Sans"/>
              </a:rPr>
              <a:t>WQ </a:t>
            </a:r>
            <a:r>
              <a:rPr b="0" lang="en-US" sz="2400" spc="-1" strike="noStrike">
                <a:solidFill>
                  <a:srgbClr val="000000"/>
                </a:solidFill>
                <a:latin typeface="Source Sans Pro"/>
                <a:ea typeface="DejaVu Sans"/>
              </a:rPr>
              <a:t>)</a:t>
            </a:r>
            <a:endParaRPr b="0" lang="en-US" sz="2400" spc="-1" strike="noStrike">
              <a:latin typeface="Arial"/>
            </a:endParaRPr>
          </a:p>
          <a:p>
            <a:pPr lvl="1" marL="432000" indent="-214200">
              <a:lnSpc>
                <a:spcPct val="100000"/>
              </a:lnSpc>
              <a:spcAft>
                <a:spcPts val="1123"/>
              </a:spcAft>
              <a:buSzPct val="100000"/>
              <a:buBlip>
                <a:blip r:embed="rId9"/>
              </a:buBlip>
            </a:pPr>
            <a:r>
              <a:rPr b="0" lang="en-US" sz="2400" spc="-1" strike="noStrike">
                <a:solidFill>
                  <a:srgbClr val="000000"/>
                </a:solidFill>
                <a:latin typeface="Source Sans Pro"/>
                <a:ea typeface="DejaVu Sans"/>
              </a:rPr>
              <a:t>Represent temporal overlap with responses based on other inputs:</a:t>
            </a:r>
            <a:endParaRPr b="0" lang="en-US" sz="2400" spc="-1" strike="noStrike">
              <a:latin typeface="Arial"/>
            </a:endParaRPr>
          </a:p>
          <a:p>
            <a:pPr lvl="2" marL="648000" indent="-214200">
              <a:lnSpc>
                <a:spcPct val="100000"/>
              </a:lnSpc>
              <a:spcAft>
                <a:spcPts val="1123"/>
              </a:spcAft>
              <a:buSzPct val="100000"/>
              <a:buBlip>
                <a:blip r:embed="rId10"/>
              </a:buBlip>
            </a:pPr>
            <a:r>
              <a:rPr b="0" lang="en-US" sz="2400" spc="-1" strike="noStrike">
                <a:solidFill>
                  <a:srgbClr val="000000"/>
                </a:solidFill>
                <a:latin typeface="Source Sans Pro"/>
                <a:ea typeface="DejaVu Sans"/>
              </a:rPr>
              <a:t>Allow modeling system output (</a:t>
            </a:r>
            <a:r>
              <a:rPr b="1" i="1" lang="en-US" sz="2400" spc="-1" strike="noStrike">
                <a:solidFill>
                  <a:srgbClr val="000000"/>
                </a:solidFill>
                <a:latin typeface="Source Sans Pro"/>
                <a:ea typeface="DejaVu Sans"/>
              </a:rPr>
              <a:t>WQ </a:t>
            </a:r>
            <a:r>
              <a:rPr b="0" lang="en-US" sz="2400" spc="-1" strike="noStrike">
                <a:solidFill>
                  <a:srgbClr val="000000"/>
                </a:solidFill>
                <a:latin typeface="Source Sans Pro"/>
                <a:ea typeface="DejaVu Sans"/>
              </a:rPr>
              <a:t>) independently</a:t>
            </a:r>
            <a:endParaRPr b="0" lang="en-US" sz="2400" spc="-1" strike="noStrike">
              <a:latin typeface="Arial"/>
            </a:endParaRPr>
          </a:p>
          <a:p>
            <a:pPr lvl="2" marL="648000" indent="-214200">
              <a:lnSpc>
                <a:spcPct val="100000"/>
              </a:lnSpc>
              <a:spcAft>
                <a:spcPts val="1123"/>
              </a:spcAft>
              <a:buSzPct val="100000"/>
              <a:buBlip>
                <a:blip r:embed="rId11"/>
              </a:buBlip>
            </a:pPr>
            <a:r>
              <a:rPr b="0" lang="en-US" sz="2400" spc="-1" strike="noStrike">
                <a:solidFill>
                  <a:srgbClr val="000000"/>
                </a:solidFill>
                <a:latin typeface="Source Sans Pro"/>
                <a:ea typeface="DejaVu Sans"/>
              </a:rPr>
              <a:t>Allows modeling temporal interaction w/ other input types</a:t>
            </a:r>
            <a:endParaRPr b="0" lang="en-US" sz="2400" spc="-1" strike="noStrike">
              <a:latin typeface="Arial"/>
            </a:endParaRPr>
          </a:p>
          <a:p>
            <a:pPr>
              <a:lnSpc>
                <a:spcPct val="100000"/>
              </a:lnSpc>
              <a:spcAft>
                <a:spcPts val="1123"/>
              </a:spcAft>
            </a:pPr>
            <a:endParaRPr b="0" lang="en-US" sz="2400" spc="-1" strike="noStrike">
              <a:latin typeface="Arial"/>
            </a:endParaRPr>
          </a:p>
          <a:p>
            <a:pPr>
              <a:lnSpc>
                <a:spcPct val="100000"/>
              </a:lnSpc>
              <a:spcAft>
                <a:spcPts val="1123"/>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60"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61" name="CustomShape 2"/>
          <p:cNvSpPr/>
          <p:nvPr/>
        </p:nvSpPr>
        <p:spPr>
          <a:xfrm>
            <a:off x="401040" y="26064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Basic Design Concepts</a:t>
            </a:r>
            <a:endParaRPr b="0" lang="en-US" sz="2800" spc="-1" strike="noStrike">
              <a:latin typeface="Arial"/>
            </a:endParaRPr>
          </a:p>
        </p:txBody>
      </p:sp>
      <p:sp>
        <p:nvSpPr>
          <p:cNvPr id="162" name="CustomShape 3"/>
          <p:cNvSpPr/>
          <p:nvPr/>
        </p:nvSpPr>
        <p:spPr>
          <a:xfrm>
            <a:off x="362160" y="549360"/>
            <a:ext cx="10735560" cy="6056640"/>
          </a:xfrm>
          <a:prstGeom prst="rect">
            <a:avLst/>
          </a:prstGeom>
          <a:noFill/>
          <a:ln>
            <a:noFill/>
          </a:ln>
        </p:spPr>
        <p:style>
          <a:lnRef idx="0"/>
          <a:fillRef idx="0"/>
          <a:effectRef idx="0"/>
          <a:fontRef idx="minor"/>
        </p:style>
        <p:txBody>
          <a:bodyPr lIns="0" rIns="0" tIns="0" bIns="0">
            <a:normAutofit fontScale="67000"/>
          </a:bodyPr>
          <a:p>
            <a:pPr>
              <a:lnSpc>
                <a:spcPct val="100000"/>
              </a:lnSpc>
              <a:spcAft>
                <a:spcPts val="1123"/>
              </a:spcAft>
            </a:pPr>
            <a:endParaRPr b="0" lang="en-US" sz="1800" spc="-1" strike="noStrike">
              <a:latin typeface="Arial"/>
            </a:endParaRPr>
          </a:p>
          <a:p>
            <a:pPr marL="216000" indent="-214200">
              <a:lnSpc>
                <a:spcPct val="100000"/>
              </a:lnSpc>
              <a:spcAft>
                <a:spcPts val="1123"/>
              </a:spcAft>
              <a:buSzPct val="100014"/>
              <a:buBlip>
                <a:blip r:embed="rId1"/>
              </a:buBlip>
            </a:pPr>
            <a:r>
              <a:rPr b="0" lang="en-US" sz="2800" spc="-1" strike="noStrike" u="sng">
                <a:solidFill>
                  <a:srgbClr val="000000"/>
                </a:solidFill>
                <a:uFillTx/>
                <a:latin typeface="Source Sans Pro"/>
                <a:ea typeface="DejaVu Sans"/>
              </a:rPr>
              <a:t>Generalization Performance</a:t>
            </a:r>
            <a:endParaRPr b="0" lang="en-US" sz="28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2400" spc="-1" strike="noStrike">
                <a:solidFill>
                  <a:srgbClr val="000000"/>
                </a:solidFill>
                <a:latin typeface="Source Sans Pro"/>
                <a:ea typeface="DejaVu Sans"/>
              </a:rPr>
              <a:t>Constrain the solution space</a:t>
            </a:r>
            <a:endParaRPr b="0" lang="en-US" sz="2400" spc="-1" strike="noStrike">
              <a:latin typeface="Arial"/>
            </a:endParaRPr>
          </a:p>
          <a:p>
            <a:pPr lvl="2" marL="648000" indent="-214200">
              <a:lnSpc>
                <a:spcPct val="100000"/>
              </a:lnSpc>
              <a:spcAft>
                <a:spcPts val="1123"/>
              </a:spcAft>
              <a:buClr>
                <a:srgbClr val="000000"/>
              </a:buClr>
              <a:buSzPct val="45000"/>
              <a:buFont typeface="Wingdings" charset="2"/>
              <a:buChar char=""/>
            </a:pPr>
            <a:r>
              <a:rPr b="0" lang="en-US" sz="2400" spc="-1" strike="noStrike">
                <a:solidFill>
                  <a:srgbClr val="000000"/>
                </a:solidFill>
                <a:latin typeface="Source Sans Pro"/>
                <a:ea typeface="DejaVu Sans"/>
              </a:rPr>
              <a:t>Physiologically relevant basis functions</a:t>
            </a:r>
            <a:endParaRPr b="0" lang="en-US" sz="2400" spc="-1" strike="noStrike">
              <a:latin typeface="Arial"/>
            </a:endParaRPr>
          </a:p>
          <a:p>
            <a:pPr lvl="2" marL="648000" indent="-214200">
              <a:lnSpc>
                <a:spcPct val="100000"/>
              </a:lnSpc>
              <a:spcAft>
                <a:spcPts val="1123"/>
              </a:spcAft>
              <a:buClr>
                <a:srgbClr val="000000"/>
              </a:buClr>
              <a:buSzPct val="45000"/>
              <a:buFont typeface="Wingdings" charset="2"/>
              <a:buChar char=""/>
            </a:pPr>
            <a:r>
              <a:rPr b="0" lang="en-US" sz="2400" spc="-1" strike="noStrike">
                <a:solidFill>
                  <a:srgbClr val="000000"/>
                </a:solidFill>
                <a:latin typeface="Source Sans Pro"/>
                <a:ea typeface="DejaVu Sans"/>
              </a:rPr>
              <a:t>Multi-scale decomposition:</a:t>
            </a:r>
            <a:endParaRPr b="0" lang="en-US" sz="2400" spc="-1" strike="noStrike">
              <a:latin typeface="Arial"/>
            </a:endParaRPr>
          </a:p>
          <a:p>
            <a:pPr lvl="3" marL="864000" indent="-214200">
              <a:lnSpc>
                <a:spcPct val="100000"/>
              </a:lnSpc>
              <a:spcAft>
                <a:spcPts val="1123"/>
              </a:spcAft>
              <a:buSzPct val="100000"/>
              <a:buBlip>
                <a:blip r:embed="rId2"/>
              </a:buBlip>
            </a:pPr>
            <a:r>
              <a:rPr b="0" lang="en-US" sz="2400" spc="-1" strike="noStrike">
                <a:solidFill>
                  <a:srgbClr val="000000"/>
                </a:solidFill>
                <a:latin typeface="Source Sans Pro"/>
                <a:ea typeface="DejaVu Sans"/>
              </a:rPr>
              <a:t> </a:t>
            </a:r>
            <a:r>
              <a:rPr b="0" lang="en-US" sz="2400" spc="-1" strike="noStrike">
                <a:solidFill>
                  <a:srgbClr val="000000"/>
                </a:solidFill>
                <a:latin typeface="Source Sans Pro"/>
                <a:ea typeface="DejaVu Sans"/>
              </a:rPr>
              <a:t>Input &amp; response functions (time domain)</a:t>
            </a:r>
            <a:endParaRPr b="0" lang="en-US" sz="2400" spc="-1" strike="noStrike">
              <a:latin typeface="Arial"/>
            </a:endParaRPr>
          </a:p>
          <a:p>
            <a:pPr lvl="3" marL="864000" indent="-214200">
              <a:lnSpc>
                <a:spcPct val="100000"/>
              </a:lnSpc>
              <a:spcAft>
                <a:spcPts val="1123"/>
              </a:spcAft>
              <a:buSzPct val="100000"/>
              <a:buBlip>
                <a:blip r:embed="rId3"/>
              </a:buBlip>
            </a:pPr>
            <a:r>
              <a:rPr b="0" lang="en-US" sz="2400" spc="-1" strike="noStrike">
                <a:solidFill>
                  <a:srgbClr val="000000"/>
                </a:solidFill>
                <a:latin typeface="Source Sans Pro"/>
                <a:ea typeface="DejaVu Sans"/>
              </a:rPr>
              <a:t>“</a:t>
            </a:r>
            <a:r>
              <a:rPr b="0" lang="en-US" sz="2400" spc="-1" strike="noStrike">
                <a:solidFill>
                  <a:srgbClr val="000000"/>
                </a:solidFill>
                <a:latin typeface="Source Sans Pro"/>
                <a:ea typeface="DejaVu Sans"/>
              </a:rPr>
              <a:t>Detail domain” hierarchy  </a:t>
            </a:r>
            <a:endParaRPr b="0" lang="en-US" sz="2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2400" spc="-1" strike="noStrike">
                <a:solidFill>
                  <a:srgbClr val="000000"/>
                </a:solidFill>
                <a:latin typeface="Source Sans Pro"/>
                <a:ea typeface="DejaVu Sans"/>
              </a:rPr>
              <a:t>Specific use of interpolation for generalization properties</a:t>
            </a:r>
            <a:endParaRPr b="0" lang="en-US" sz="2400" spc="-1" strike="noStrike">
              <a:latin typeface="Arial"/>
            </a:endParaRPr>
          </a:p>
          <a:p>
            <a:pPr lvl="2" marL="648000" indent="-214200">
              <a:lnSpc>
                <a:spcPct val="100000"/>
              </a:lnSpc>
              <a:spcAft>
                <a:spcPts val="1123"/>
              </a:spcAft>
              <a:buClr>
                <a:srgbClr val="000000"/>
              </a:buClr>
              <a:buSzPct val="45000"/>
              <a:buFont typeface="Wingdings" charset="2"/>
              <a:buChar char=""/>
            </a:pPr>
            <a:r>
              <a:rPr b="0" lang="en-US" sz="2400" spc="-1" strike="noStrike">
                <a:solidFill>
                  <a:srgbClr val="000000"/>
                </a:solidFill>
                <a:latin typeface="Source Sans Pro"/>
                <a:ea typeface="DejaVu Sans"/>
              </a:rPr>
              <a:t>Linear regression (linear SVR’s)</a:t>
            </a:r>
            <a:endParaRPr b="0" lang="en-US" sz="2400" spc="-1" strike="noStrike">
              <a:latin typeface="Arial"/>
            </a:endParaRPr>
          </a:p>
          <a:p>
            <a:pPr lvl="3" marL="864000" indent="-214200">
              <a:lnSpc>
                <a:spcPct val="100000"/>
              </a:lnSpc>
              <a:spcAft>
                <a:spcPts val="1123"/>
              </a:spcAft>
              <a:buSzPct val="100000"/>
              <a:buBlip>
                <a:blip r:embed="rId4"/>
              </a:buBlip>
            </a:pPr>
            <a:r>
              <a:rPr b="0" lang="en-US" sz="2400" spc="-1" strike="noStrike">
                <a:solidFill>
                  <a:srgbClr val="000000"/>
                </a:solidFill>
                <a:latin typeface="Source Sans Pro"/>
                <a:ea typeface="DejaVu Sans"/>
              </a:rPr>
              <a:t>Smoothly interpolated due to wavelet like basis functions</a:t>
            </a:r>
            <a:endParaRPr b="0" lang="en-US" sz="2400" spc="-1" strike="noStrike">
              <a:latin typeface="Arial"/>
            </a:endParaRPr>
          </a:p>
          <a:p>
            <a:pPr lvl="3" marL="864000" indent="-214200">
              <a:lnSpc>
                <a:spcPct val="100000"/>
              </a:lnSpc>
              <a:spcAft>
                <a:spcPts val="1123"/>
              </a:spcAft>
              <a:buSzPct val="100000"/>
              <a:buBlip>
                <a:blip r:embed="rId5"/>
              </a:buBlip>
            </a:pPr>
            <a:r>
              <a:rPr b="0" lang="en-US" sz="2400" spc="-1" strike="noStrike">
                <a:solidFill>
                  <a:srgbClr val="000000"/>
                </a:solidFill>
                <a:latin typeface="Source Sans Pro"/>
                <a:ea typeface="DejaVu Sans"/>
              </a:rPr>
              <a:t>Also sets feature weighting in SVR kernel space</a:t>
            </a:r>
            <a:endParaRPr b="0" lang="en-US" sz="2400" spc="-1" strike="noStrike">
              <a:latin typeface="Arial"/>
            </a:endParaRPr>
          </a:p>
          <a:p>
            <a:pPr lvl="2" marL="648000" indent="-214200">
              <a:lnSpc>
                <a:spcPct val="100000"/>
              </a:lnSpc>
              <a:spcAft>
                <a:spcPts val="1123"/>
              </a:spcAft>
              <a:buClr>
                <a:srgbClr val="000000"/>
              </a:buClr>
              <a:buSzPct val="45000"/>
              <a:buFont typeface="Wingdings" charset="2"/>
              <a:buChar char=""/>
            </a:pPr>
            <a:r>
              <a:rPr b="0" lang="en-US" sz="2400" spc="-1" strike="noStrike">
                <a:solidFill>
                  <a:srgbClr val="000000"/>
                </a:solidFill>
                <a:latin typeface="Source Sans Pro"/>
                <a:ea typeface="DejaVu Sans"/>
              </a:rPr>
              <a:t>Nonlinear regression (nonlinear / kernel SVR’s)</a:t>
            </a:r>
            <a:endParaRPr b="0" lang="en-US" sz="2400" spc="-1" strike="noStrike">
              <a:latin typeface="Arial"/>
            </a:endParaRPr>
          </a:p>
          <a:p>
            <a:pPr lvl="3" marL="864000" indent="-214200">
              <a:lnSpc>
                <a:spcPct val="100000"/>
              </a:lnSpc>
              <a:spcAft>
                <a:spcPts val="1123"/>
              </a:spcAft>
              <a:buSzPct val="100000"/>
              <a:buBlip>
                <a:blip r:embed="rId6"/>
              </a:buBlip>
            </a:pPr>
            <a:r>
              <a:rPr b="0" lang="en-US" sz="2400" spc="-1" strike="noStrike">
                <a:solidFill>
                  <a:srgbClr val="000000"/>
                </a:solidFill>
                <a:latin typeface="Source Sans Pro"/>
                <a:ea typeface="DejaVu Sans"/>
              </a:rPr>
              <a:t>Smoothly interpolated in kernel feature space</a:t>
            </a:r>
            <a:endParaRPr b="0" lang="en-US" sz="2400" spc="-1" strike="noStrike">
              <a:latin typeface="Arial"/>
            </a:endParaRPr>
          </a:p>
          <a:p>
            <a:pPr lvl="3" marL="864000" indent="-214200">
              <a:lnSpc>
                <a:spcPct val="100000"/>
              </a:lnSpc>
              <a:spcAft>
                <a:spcPts val="1123"/>
              </a:spcAft>
              <a:buSzPct val="100000"/>
              <a:buBlip>
                <a:blip r:embed="rId7"/>
              </a:buBlip>
            </a:pPr>
            <a:r>
              <a:rPr b="0" lang="en-US" sz="2400" spc="-1" strike="noStrike">
                <a:solidFill>
                  <a:srgbClr val="000000"/>
                </a:solidFill>
                <a:latin typeface="Source Sans Pro"/>
                <a:ea typeface="DejaVu Sans"/>
              </a:rPr>
              <a:t>Can generate nonlinear functions of selected, weighted basis functions</a:t>
            </a:r>
            <a:endParaRPr b="0" lang="en-US" sz="2400" spc="-1" strike="noStrike">
              <a:latin typeface="Arial"/>
            </a:endParaRPr>
          </a:p>
          <a:p>
            <a:pPr lvl="1" marL="432000" indent="-214200">
              <a:lnSpc>
                <a:spcPct val="100000"/>
              </a:lnSpc>
              <a:spcAft>
                <a:spcPts val="1123"/>
              </a:spcAft>
              <a:buSzPct val="100000"/>
              <a:buBlip>
                <a:blip r:embed="rId8"/>
              </a:buBlip>
            </a:pPr>
            <a:r>
              <a:rPr b="0" lang="en-US" sz="2400" spc="-1" strike="noStrike">
                <a:solidFill>
                  <a:srgbClr val="000000"/>
                </a:solidFill>
                <a:latin typeface="Source Sans Pro"/>
                <a:ea typeface="DejaVu Sans"/>
              </a:rPr>
              <a:t> </a:t>
            </a:r>
            <a:endParaRPr b="0" lang="en-US" sz="2400" spc="-1" strike="noStrike">
              <a:latin typeface="Arial"/>
            </a:endParaRPr>
          </a:p>
          <a:p>
            <a:pPr>
              <a:lnSpc>
                <a:spcPct val="100000"/>
              </a:lnSpc>
              <a:spcAft>
                <a:spcPts val="1123"/>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63" name="CustomShape 1"/>
          <p:cNvSpPr/>
          <p:nvPr/>
        </p:nvSpPr>
        <p:spPr>
          <a:xfrm>
            <a:off x="401040" y="26064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Basic Design Concepts</a:t>
            </a:r>
            <a:endParaRPr b="0" lang="en-US" sz="2800" spc="-1" strike="noStrike">
              <a:latin typeface="Arial"/>
            </a:endParaRPr>
          </a:p>
        </p:txBody>
      </p:sp>
      <p:sp>
        <p:nvSpPr>
          <p:cNvPr id="164" name="CustomShape 2"/>
          <p:cNvSpPr/>
          <p:nvPr/>
        </p:nvSpPr>
        <p:spPr>
          <a:xfrm>
            <a:off x="392760" y="752040"/>
            <a:ext cx="10735560" cy="6056640"/>
          </a:xfrm>
          <a:prstGeom prst="rect">
            <a:avLst/>
          </a:prstGeom>
          <a:noFill/>
          <a:ln>
            <a:noFill/>
          </a:ln>
        </p:spPr>
        <p:style>
          <a:lnRef idx="0"/>
          <a:fillRef idx="0"/>
          <a:effectRef idx="0"/>
          <a:fontRef idx="minor"/>
        </p:style>
        <p:txBody>
          <a:bodyPr lIns="0" rIns="0" tIns="0" bIns="0">
            <a:normAutofit/>
          </a:bodyPr>
          <a:p>
            <a:pPr>
              <a:lnSpc>
                <a:spcPct val="100000"/>
              </a:lnSpc>
              <a:spcAft>
                <a:spcPts val="1123"/>
              </a:spcAft>
            </a:pPr>
            <a:endParaRPr b="0" lang="en-US" sz="1800" spc="-1" strike="noStrike">
              <a:latin typeface="Arial"/>
            </a:endParaRPr>
          </a:p>
          <a:p>
            <a:pPr marL="216000" indent="-214200">
              <a:lnSpc>
                <a:spcPct val="100000"/>
              </a:lnSpc>
              <a:spcAft>
                <a:spcPts val="1123"/>
              </a:spcAft>
              <a:buSzPct val="100014"/>
              <a:buBlip>
                <a:blip r:embed="rId1"/>
              </a:buBlip>
            </a:pPr>
            <a:r>
              <a:rPr b="0" lang="en-US" sz="2800" spc="-1" strike="noStrike" u="sng">
                <a:solidFill>
                  <a:srgbClr val="000000"/>
                </a:solidFill>
                <a:uFillTx/>
                <a:latin typeface="Source Sans Pro"/>
                <a:ea typeface="DejaVu Sans"/>
              </a:rPr>
              <a:t>Generalization Performance</a:t>
            </a:r>
            <a:endParaRPr b="0" lang="en-US" sz="28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2400" spc="-1" strike="noStrike">
                <a:solidFill>
                  <a:srgbClr val="000000"/>
                </a:solidFill>
                <a:latin typeface="Source Sans Pro"/>
                <a:ea typeface="DejaVu Sans"/>
              </a:rPr>
              <a:t>Specific use of interpolation for generalization properties</a:t>
            </a:r>
            <a:endParaRPr b="0" lang="en-US" sz="2400" spc="-1" strike="noStrike">
              <a:latin typeface="Arial"/>
            </a:endParaRPr>
          </a:p>
          <a:p>
            <a:pPr lvl="2" marL="648000" indent="-214200">
              <a:lnSpc>
                <a:spcPct val="100000"/>
              </a:lnSpc>
              <a:spcAft>
                <a:spcPts val="1123"/>
              </a:spcAft>
              <a:buClr>
                <a:srgbClr val="000000"/>
              </a:buClr>
              <a:buSzPct val="45000"/>
              <a:buFont typeface="Wingdings" charset="2"/>
              <a:buChar char=""/>
            </a:pPr>
            <a:r>
              <a:rPr b="0" lang="en-US" sz="2400" spc="-1" strike="noStrike">
                <a:solidFill>
                  <a:srgbClr val="000000"/>
                </a:solidFill>
                <a:latin typeface="Source Sans Pro"/>
                <a:ea typeface="DejaVu Sans"/>
              </a:rPr>
              <a:t>Linear regression (linear SVR’s)</a:t>
            </a:r>
            <a:endParaRPr b="0" lang="en-US" sz="2400" spc="-1" strike="noStrike">
              <a:latin typeface="Arial"/>
            </a:endParaRPr>
          </a:p>
          <a:p>
            <a:pPr lvl="3" marL="864000" indent="-214200">
              <a:lnSpc>
                <a:spcPct val="100000"/>
              </a:lnSpc>
              <a:spcAft>
                <a:spcPts val="1123"/>
              </a:spcAft>
              <a:buSzPct val="100000"/>
              <a:buBlip>
                <a:blip r:embed="rId2"/>
              </a:buBlip>
            </a:pPr>
            <a:r>
              <a:rPr b="0" lang="en-US" sz="2400" spc="-1" strike="noStrike">
                <a:solidFill>
                  <a:srgbClr val="000000"/>
                </a:solidFill>
                <a:latin typeface="Source Sans Pro"/>
                <a:ea typeface="DejaVu Sans"/>
              </a:rPr>
              <a:t>Smoothly interpolated due to wavelet like basis functions</a:t>
            </a:r>
            <a:endParaRPr b="0" lang="en-US" sz="2400" spc="-1" strike="noStrike">
              <a:latin typeface="Arial"/>
            </a:endParaRPr>
          </a:p>
          <a:p>
            <a:pPr lvl="3" marL="864000" indent="-214200">
              <a:lnSpc>
                <a:spcPct val="100000"/>
              </a:lnSpc>
              <a:spcAft>
                <a:spcPts val="1123"/>
              </a:spcAft>
              <a:buSzPct val="100000"/>
              <a:buBlip>
                <a:blip r:embed="rId3"/>
              </a:buBlip>
            </a:pPr>
            <a:r>
              <a:rPr b="0" lang="en-US" sz="2400" spc="-1" strike="noStrike">
                <a:solidFill>
                  <a:srgbClr val="000000"/>
                </a:solidFill>
                <a:latin typeface="Source Sans Pro"/>
                <a:ea typeface="DejaVu Sans"/>
              </a:rPr>
              <a:t>Also sets feature weighting in SVR kernel space</a:t>
            </a:r>
            <a:endParaRPr b="0" lang="en-US" sz="2400" spc="-1" strike="noStrike">
              <a:latin typeface="Arial"/>
            </a:endParaRPr>
          </a:p>
          <a:p>
            <a:pPr lvl="2" marL="648000" indent="-214200">
              <a:lnSpc>
                <a:spcPct val="100000"/>
              </a:lnSpc>
              <a:spcAft>
                <a:spcPts val="1123"/>
              </a:spcAft>
              <a:buClr>
                <a:srgbClr val="000000"/>
              </a:buClr>
              <a:buSzPct val="45000"/>
              <a:buFont typeface="Wingdings" charset="2"/>
              <a:buChar char=""/>
            </a:pPr>
            <a:r>
              <a:rPr b="0" lang="en-US" sz="2400" spc="-1" strike="noStrike">
                <a:solidFill>
                  <a:srgbClr val="000000"/>
                </a:solidFill>
                <a:latin typeface="Source Sans Pro"/>
                <a:ea typeface="DejaVu Sans"/>
              </a:rPr>
              <a:t>Nonlinear regression (nonlinear / kernel SVR’s)</a:t>
            </a:r>
            <a:endParaRPr b="0" lang="en-US" sz="2400" spc="-1" strike="noStrike">
              <a:latin typeface="Arial"/>
            </a:endParaRPr>
          </a:p>
          <a:p>
            <a:pPr lvl="3" marL="864000" indent="-214200">
              <a:lnSpc>
                <a:spcPct val="100000"/>
              </a:lnSpc>
              <a:spcAft>
                <a:spcPts val="1123"/>
              </a:spcAft>
              <a:buSzPct val="100000"/>
              <a:buBlip>
                <a:blip r:embed="rId4"/>
              </a:buBlip>
            </a:pPr>
            <a:r>
              <a:rPr b="0" lang="en-US" sz="2400" spc="-1" strike="noStrike">
                <a:solidFill>
                  <a:srgbClr val="000000"/>
                </a:solidFill>
                <a:latin typeface="Source Sans Pro"/>
                <a:ea typeface="DejaVu Sans"/>
              </a:rPr>
              <a:t>Smoothly interpolated in kernel feature space</a:t>
            </a:r>
            <a:endParaRPr b="0" lang="en-US" sz="2400" spc="-1" strike="noStrike">
              <a:latin typeface="Arial"/>
            </a:endParaRPr>
          </a:p>
          <a:p>
            <a:pPr lvl="3" marL="864000" indent="-214200">
              <a:lnSpc>
                <a:spcPct val="100000"/>
              </a:lnSpc>
              <a:spcAft>
                <a:spcPts val="1123"/>
              </a:spcAft>
              <a:buSzPct val="100000"/>
              <a:buBlip>
                <a:blip r:embed="rId5"/>
              </a:buBlip>
            </a:pPr>
            <a:r>
              <a:rPr b="0" lang="en-US" sz="2400" spc="-1" strike="noStrike">
                <a:solidFill>
                  <a:srgbClr val="000000"/>
                </a:solidFill>
                <a:latin typeface="Source Sans Pro"/>
                <a:ea typeface="DejaVu Sans"/>
              </a:rPr>
              <a:t>Can generate nonlinear functions of selected, weighted basis functions</a:t>
            </a:r>
            <a:endParaRPr b="0" lang="en-US" sz="2400" spc="-1" strike="noStrike">
              <a:latin typeface="Arial"/>
            </a:endParaRPr>
          </a:p>
          <a:p>
            <a:pPr lvl="1" marL="432000" indent="-214200">
              <a:lnSpc>
                <a:spcPct val="100000"/>
              </a:lnSpc>
              <a:spcAft>
                <a:spcPts val="1123"/>
              </a:spcAft>
              <a:buSzPct val="100000"/>
              <a:buBlip>
                <a:blip r:embed="rId6"/>
              </a:buBlip>
            </a:pPr>
            <a:r>
              <a:rPr b="0" lang="en-US" sz="2400" spc="-1" strike="noStrike">
                <a:solidFill>
                  <a:srgbClr val="000000"/>
                </a:solidFill>
                <a:latin typeface="Source Sans Pro"/>
                <a:ea typeface="DejaVu Sans"/>
              </a:rPr>
              <a:t> </a:t>
            </a:r>
            <a:endParaRPr b="0" lang="en-US" sz="2400" spc="-1" strike="noStrike">
              <a:latin typeface="Arial"/>
            </a:endParaRPr>
          </a:p>
          <a:p>
            <a:pPr>
              <a:lnSpc>
                <a:spcPct val="100000"/>
              </a:lnSpc>
              <a:spcAft>
                <a:spcPts val="1123"/>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65" name="CustomShape 1"/>
          <p:cNvSpPr/>
          <p:nvPr/>
        </p:nvSpPr>
        <p:spPr>
          <a:xfrm>
            <a:off x="401040" y="26064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Notes</a:t>
            </a:r>
            <a:endParaRPr b="0" lang="en-US" sz="2800" spc="-1" strike="noStrike">
              <a:latin typeface="Arial"/>
            </a:endParaRPr>
          </a:p>
        </p:txBody>
      </p:sp>
      <p:sp>
        <p:nvSpPr>
          <p:cNvPr id="166" name="CustomShape 2"/>
          <p:cNvSpPr/>
          <p:nvPr/>
        </p:nvSpPr>
        <p:spPr>
          <a:xfrm>
            <a:off x="392760" y="752040"/>
            <a:ext cx="10735560" cy="6056640"/>
          </a:xfrm>
          <a:prstGeom prst="rect">
            <a:avLst/>
          </a:prstGeom>
          <a:noFill/>
          <a:ln>
            <a:noFill/>
          </a:ln>
        </p:spPr>
        <p:style>
          <a:lnRef idx="0"/>
          <a:fillRef idx="0"/>
          <a:effectRef idx="0"/>
          <a:fontRef idx="minor"/>
        </p:style>
        <p:txBody>
          <a:bodyPr lIns="0" rIns="0" tIns="0" bIns="0">
            <a:normAutofit fontScale="76000"/>
          </a:bodyPr>
          <a:p>
            <a:pPr>
              <a:lnSpc>
                <a:spcPct val="100000"/>
              </a:lnSpc>
              <a:spcAft>
                <a:spcPts val="1123"/>
              </a:spcAft>
            </a:pPr>
            <a:endParaRPr b="0" lang="en-US" sz="1800" spc="-1" strike="noStrike">
              <a:latin typeface="Arial"/>
            </a:endParaRPr>
          </a:p>
          <a:p>
            <a:pPr marL="216000" indent="-214200">
              <a:lnSpc>
                <a:spcPct val="100000"/>
              </a:lnSpc>
              <a:spcAft>
                <a:spcPts val="1123"/>
              </a:spcAft>
              <a:buSzPct val="100000"/>
              <a:buBlip>
                <a:blip r:embed="rId1"/>
              </a:buBlip>
            </a:pPr>
            <a:r>
              <a:rPr b="0" lang="en-US" sz="1400" spc="-1" strike="noStrike">
                <a:solidFill>
                  <a:srgbClr val="000000"/>
                </a:solidFill>
                <a:latin typeface="Source Sans Pro"/>
                <a:ea typeface="DejaVu Sans"/>
              </a:rPr>
              <a:t>Gaussians for overlapped windowed convex combination</a:t>
            </a:r>
            <a:endParaRPr b="0" lang="en-US" sz="1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Use L/K SVR to combine over time domain scales </a:t>
            </a:r>
            <a:endParaRPr b="0" lang="en-US" sz="1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Gaussians go to zero towards edge of longest time window, for L/K SVR feature selection / opt</a:t>
            </a:r>
            <a:endParaRPr b="0" lang="en-US" sz="1400" spc="-1" strike="noStrike">
              <a:latin typeface="Arial"/>
            </a:endParaRPr>
          </a:p>
          <a:p>
            <a:pPr marL="216000" indent="-214200">
              <a:lnSpc>
                <a:spcPct val="100000"/>
              </a:lnSpc>
              <a:spcAft>
                <a:spcPts val="1123"/>
              </a:spcAft>
              <a:buSzPct val="100000"/>
              <a:buBlip>
                <a:blip r:embed="rId2"/>
              </a:buBlip>
            </a:pPr>
            <a:r>
              <a:rPr b="0" lang="en-US" sz="1400" spc="-1" strike="noStrike">
                <a:solidFill>
                  <a:srgbClr val="000000"/>
                </a:solidFill>
                <a:latin typeface="Source Sans Pro"/>
                <a:ea typeface="DejaVu Sans"/>
              </a:rPr>
              <a:t>Correlation coefficient or SVR error term as “distance measure” for template matching</a:t>
            </a:r>
            <a:endParaRPr b="0" lang="en-US" sz="1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Maintain full templates</a:t>
            </a:r>
            <a:endParaRPr b="0" lang="en-US" sz="1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Use feature selection / feature weighting / kernel SVR for xcor or SVR error term</a:t>
            </a:r>
            <a:endParaRPr b="0" lang="en-US" sz="1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Update full templates w/ xcor or error term weighting</a:t>
            </a:r>
            <a:endParaRPr b="0" lang="en-US" sz="1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Choose K nearest templates to update</a:t>
            </a:r>
            <a:endParaRPr b="0" lang="en-US" sz="1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Meaningful, controllable extrapolation </a:t>
            </a:r>
            <a:endParaRPr b="0" lang="en-US" sz="1400" spc="-1" strike="noStrike">
              <a:latin typeface="Arial"/>
            </a:endParaRPr>
          </a:p>
          <a:p>
            <a:pPr lvl="2" marL="648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Tends toward decaying extrapolation in the absence of new inputs</a:t>
            </a:r>
            <a:endParaRPr b="0" lang="en-US" sz="1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Circadian rhythm “automatic” inputs based on one day ahead prediction from previous sets</a:t>
            </a:r>
            <a:endParaRPr b="0" lang="en-US" sz="1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Use of “modeling” in the basis function domain (as opposed to system modeling) allows for composition of more complex responses through weighted combination of basis functions (more flexibility in modeling)</a:t>
            </a:r>
            <a:endParaRPr b="0" lang="en-US" sz="1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Why not just CWT decomposition? </a:t>
            </a:r>
            <a:endParaRPr b="0" lang="en-US" sz="1400" spc="-1" strike="noStrike">
              <a:latin typeface="Arial"/>
            </a:endParaRPr>
          </a:p>
          <a:p>
            <a:pPr lvl="2" marL="648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SVR can vary C, in search for sparseness (important for UI &amp; generalization!) </a:t>
            </a:r>
            <a:endParaRPr b="0" lang="en-US" sz="1400" spc="-1" strike="noStrike">
              <a:latin typeface="Arial"/>
            </a:endParaRPr>
          </a:p>
          <a:p>
            <a:pPr lvl="2" marL="648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Intent to have time windows corresponding to center freq (not a single window)</a:t>
            </a:r>
            <a:endParaRPr b="0" lang="en-US" sz="1400" spc="-1" strike="noStrike">
              <a:latin typeface="Arial"/>
            </a:endParaRPr>
          </a:p>
          <a:p>
            <a:pPr lvl="2" marL="648000" indent="-21420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SVR is also robust to small variations, with an L1 error measure (also may allow for sparseness)</a:t>
            </a:r>
            <a:endParaRPr b="0" lang="en-US" sz="1400" spc="-1" strike="noStrike">
              <a:latin typeface="Arial"/>
            </a:endParaRPr>
          </a:p>
          <a:p>
            <a:pPr lvl="1" marL="432000" indent="-214200">
              <a:lnSpc>
                <a:spcPct val="100000"/>
              </a:lnSpc>
              <a:spcAft>
                <a:spcPts val="1123"/>
              </a:spcAft>
              <a:buClr>
                <a:srgbClr val="000000"/>
              </a:buClr>
              <a:buSzPct val="45000"/>
              <a:buFont typeface="Wingdings" charset="2"/>
              <a:buChar char=""/>
            </a:pPr>
            <a:r>
              <a:rPr b="0" lang="en-US" sz="2400" spc="-1" strike="noStrike">
                <a:solidFill>
                  <a:srgbClr val="000000"/>
                </a:solidFill>
                <a:latin typeface="Source Sans Pro"/>
                <a:ea typeface="DejaVu Sans"/>
              </a:rPr>
              <a:t> </a:t>
            </a:r>
            <a:endParaRPr b="0" lang="en-US" sz="2400" spc="-1" strike="noStrike">
              <a:latin typeface="Arial"/>
            </a:endParaRPr>
          </a:p>
          <a:p>
            <a:pPr lvl="1" marL="432000" indent="-214200">
              <a:lnSpc>
                <a:spcPct val="100000"/>
              </a:lnSpc>
              <a:spcAft>
                <a:spcPts val="1123"/>
              </a:spcAft>
              <a:buSzPct val="100000"/>
              <a:buBlip>
                <a:blip r:embed="rId3"/>
              </a:buBlip>
            </a:pPr>
            <a:r>
              <a:rPr b="0" lang="en-US" sz="2400" spc="-1" strike="noStrike">
                <a:solidFill>
                  <a:srgbClr val="000000"/>
                </a:solidFill>
                <a:latin typeface="Source Sans Pro"/>
                <a:ea typeface="DejaVu Sans"/>
              </a:rPr>
              <a:t> </a:t>
            </a:r>
            <a:endParaRPr b="0" lang="en-US" sz="2400" spc="-1" strike="noStrike">
              <a:latin typeface="Arial"/>
            </a:endParaRPr>
          </a:p>
          <a:p>
            <a:pPr>
              <a:lnSpc>
                <a:spcPct val="100000"/>
              </a:lnSpc>
              <a:spcAft>
                <a:spcPts val="1123"/>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6" name="CustomShape 1"/>
          <p:cNvSpPr/>
          <p:nvPr/>
        </p:nvSpPr>
        <p:spPr>
          <a:xfrm>
            <a:off x="598680" y="12132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Introduction &amp; Disclaimer</a:t>
            </a:r>
            <a:endParaRPr b="0" lang="en-US" sz="2000" spc="-1" strike="noStrike">
              <a:latin typeface="Arial"/>
            </a:endParaRPr>
          </a:p>
        </p:txBody>
      </p:sp>
      <p:sp>
        <p:nvSpPr>
          <p:cNvPr id="117" name="CustomShape 2"/>
          <p:cNvSpPr/>
          <p:nvPr/>
        </p:nvSpPr>
        <p:spPr>
          <a:xfrm>
            <a:off x="563040" y="1884960"/>
            <a:ext cx="10735560" cy="4662360"/>
          </a:xfrm>
          <a:prstGeom prst="rect">
            <a:avLst/>
          </a:prstGeom>
          <a:noFill/>
          <a:ln>
            <a:noFill/>
          </a:ln>
        </p:spPr>
        <p:style>
          <a:lnRef idx="0"/>
          <a:fillRef idx="0"/>
          <a:effectRef idx="0"/>
          <a:fontRef idx="minor"/>
        </p:style>
        <p:txBody>
          <a:bodyPr lIns="0" rIns="0" tIns="0" bIns="0">
            <a:normAutofit fontScale="22000"/>
          </a:bodyPr>
          <a:p>
            <a:pPr marL="216000" indent="-213840">
              <a:lnSpc>
                <a:spcPct val="100000"/>
              </a:lnSpc>
              <a:buClr>
                <a:srgbClr val="000000"/>
              </a:buClr>
              <a:buSzPct val="45000"/>
              <a:buFont typeface="Wingdings" charset="2"/>
              <a:buChar char=""/>
            </a:pPr>
            <a:r>
              <a:rPr b="0" lang="en-US" sz="3600" spc="-1" strike="noStrike">
                <a:solidFill>
                  <a:srgbClr val="000000"/>
                </a:solidFill>
                <a:latin typeface="Source Sans Pro"/>
                <a:ea typeface="DejaVu Sans"/>
              </a:rPr>
              <a:t>All techniques outlined in the proposed system are ones I’ve relied on heavily, some extending over decades, in systems that I’ve personally developed to solve machine learning problems in signal and image processing applications (many of these of a mission critical nature, requiring both accuracy and robustness)</a:t>
            </a:r>
            <a:endParaRPr b="0" lang="en-US" sz="3600" spc="-1" strike="noStrike">
              <a:latin typeface="Arial"/>
            </a:endParaRPr>
          </a:p>
          <a:p>
            <a:pPr>
              <a:lnSpc>
                <a:spcPct val="100000"/>
              </a:lnSpc>
            </a:pPr>
            <a:endParaRPr b="0" lang="en-US" sz="3600" spc="-1" strike="noStrike">
              <a:latin typeface="Arial"/>
            </a:endParaRPr>
          </a:p>
          <a:p>
            <a:pPr marL="216000" indent="-213840">
              <a:lnSpc>
                <a:spcPct val="100000"/>
              </a:lnSpc>
              <a:buClr>
                <a:srgbClr val="000000"/>
              </a:buClr>
              <a:buSzPct val="45000"/>
              <a:buFont typeface="Wingdings" charset="2"/>
              <a:buChar char=""/>
            </a:pPr>
            <a:r>
              <a:rPr b="0" lang="en-US" sz="3600" spc="-1" strike="noStrike">
                <a:solidFill>
                  <a:srgbClr val="000000"/>
                </a:solidFill>
                <a:latin typeface="Source Sans Pro"/>
                <a:ea typeface="DejaVu Sans"/>
              </a:rPr>
              <a:t>Further development would require close cooperation with patients, caregivers, and families with those with XDP [disorders] in order to collect data that would be used to develop a prototype, validate the overall system concept and level of accuracy, and ultimately, it’s utility for optimization of wellbeing of those with XDP [disorders]</a:t>
            </a:r>
            <a:endParaRPr b="0" lang="en-US" sz="3600" spc="-1" strike="noStrike">
              <a:latin typeface="Arial"/>
            </a:endParaRPr>
          </a:p>
          <a:p>
            <a:pPr>
              <a:lnSpc>
                <a:spcPct val="100000"/>
              </a:lnSpc>
            </a:pPr>
            <a:endParaRPr b="0" lang="en-US" sz="3600" spc="-1" strike="noStrike">
              <a:latin typeface="Arial"/>
            </a:endParaRPr>
          </a:p>
          <a:p>
            <a:pPr marL="216000" indent="-213840">
              <a:lnSpc>
                <a:spcPct val="100000"/>
              </a:lnSpc>
              <a:buClr>
                <a:srgbClr val="000000"/>
              </a:buClr>
              <a:buSzPct val="45000"/>
              <a:buFont typeface="Wingdings" charset="2"/>
              <a:buChar char=""/>
            </a:pPr>
            <a:r>
              <a:rPr b="0" lang="en-US" sz="3600" spc="-1" strike="noStrike">
                <a:solidFill>
                  <a:srgbClr val="000000"/>
                </a:solidFill>
                <a:latin typeface="Source Sans Pro"/>
                <a:ea typeface="DejaVu Sans"/>
              </a:rPr>
              <a:t>If this submission does nothing more than stimulate interest on the part of other system developers to pursue this overall concept, using any competing techniques or system designs, it will have served it’s purpose</a:t>
            </a:r>
            <a:endParaRPr b="0" lang="en-US" sz="3600" spc="-1" strike="noStrike">
              <a:latin typeface="Arial"/>
            </a:endParaRPr>
          </a:p>
          <a:p>
            <a:pPr>
              <a:lnSpc>
                <a:spcPct val="100000"/>
              </a:lnSpc>
              <a:spcAft>
                <a:spcPts val="1123"/>
              </a:spcAft>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67" name="CustomShape 1"/>
          <p:cNvSpPr/>
          <p:nvPr/>
        </p:nvSpPr>
        <p:spPr>
          <a:xfrm>
            <a:off x="401040" y="26064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Notes</a:t>
            </a:r>
            <a:endParaRPr b="0" lang="en-US" sz="2800" spc="-1" strike="noStrike">
              <a:latin typeface="Arial"/>
            </a:endParaRPr>
          </a:p>
        </p:txBody>
      </p:sp>
      <p:sp>
        <p:nvSpPr>
          <p:cNvPr id="168" name="CustomShape 2"/>
          <p:cNvSpPr/>
          <p:nvPr/>
        </p:nvSpPr>
        <p:spPr>
          <a:xfrm>
            <a:off x="392760" y="752040"/>
            <a:ext cx="10735560" cy="6056640"/>
          </a:xfrm>
          <a:prstGeom prst="rect">
            <a:avLst/>
          </a:prstGeom>
          <a:noFill/>
          <a:ln>
            <a:noFill/>
          </a:ln>
        </p:spPr>
        <p:style>
          <a:lnRef idx="0"/>
          <a:fillRef idx="0"/>
          <a:effectRef idx="0"/>
          <a:fontRef idx="minor"/>
        </p:style>
        <p:txBody>
          <a:bodyPr lIns="0" rIns="0" tIns="0" bIns="0">
            <a:normAutofit fontScale="80000"/>
          </a:bodyPr>
          <a:p>
            <a:pPr>
              <a:lnSpc>
                <a:spcPct val="100000"/>
              </a:lnSpc>
              <a:spcAft>
                <a:spcPts val="1123"/>
              </a:spcAft>
            </a:pPr>
            <a:endParaRPr b="0" lang="en-US" sz="1800" spc="-1" strike="noStrike">
              <a:latin typeface="Arial"/>
            </a:endParaRPr>
          </a:p>
          <a:p>
            <a:pPr marL="216000" indent="-214200">
              <a:lnSpc>
                <a:spcPct val="100000"/>
              </a:lnSpc>
              <a:spcAft>
                <a:spcPts val="1123"/>
              </a:spcAft>
              <a:buSzPct val="100000"/>
              <a:buBlip>
                <a:blip r:embed="rId1"/>
              </a:buBlip>
            </a:pPr>
            <a:r>
              <a:rPr b="0" lang="en-US" sz="1400" spc="-1" strike="noStrike">
                <a:solidFill>
                  <a:srgbClr val="000000"/>
                </a:solidFill>
                <a:latin typeface="Source Sans Pro"/>
                <a:ea typeface="DejaVu Sans"/>
              </a:rPr>
              <a:t>Negative events:</a:t>
            </a:r>
            <a:endParaRPr b="0" lang="en-US" sz="1400" spc="-1" strike="noStrike">
              <a:latin typeface="Arial"/>
            </a:endParaRPr>
          </a:p>
          <a:p>
            <a:pPr lvl="1" marL="432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Specifically of interest as discussed by Dr. Sharma</a:t>
            </a:r>
            <a:endParaRPr b="0" lang="en-US" sz="1400" spc="-1" strike="noStrike">
              <a:latin typeface="Arial"/>
            </a:endParaRPr>
          </a:p>
          <a:p>
            <a:pPr lvl="1" marL="432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Both examples given by Dr. Sharma (falls and swallowing / choking incidents):</a:t>
            </a:r>
            <a:endParaRPr b="0" lang="en-US" sz="1400" spc="-1" strike="noStrike">
              <a:latin typeface="Arial"/>
            </a:endParaRPr>
          </a:p>
          <a:p>
            <a:pPr lvl="2" marL="648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Linked to external components:</a:t>
            </a:r>
            <a:endParaRPr b="0" lang="en-US" sz="1400" spc="-1" strike="noStrike">
              <a:latin typeface="Arial"/>
            </a:endParaRPr>
          </a:p>
          <a:p>
            <a:pPr lvl="3" marL="864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Food (type, amount)</a:t>
            </a:r>
            <a:endParaRPr b="0" lang="en-US" sz="1400" spc="-1" strike="noStrike">
              <a:latin typeface="Arial"/>
            </a:endParaRPr>
          </a:p>
          <a:p>
            <a:pPr lvl="3" marL="864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Flooring (traction of flooring material,discontinuities (e.g., sidewalks with cement plates, brick), curbs, etc.)</a:t>
            </a:r>
            <a:endParaRPr b="0" lang="en-US" sz="1400" spc="-1" strike="noStrike">
              <a:latin typeface="Arial"/>
            </a:endParaRPr>
          </a:p>
          <a:p>
            <a:pPr lvl="2" marL="648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Timing is partially random based on external influences </a:t>
            </a:r>
            <a:endParaRPr b="0" lang="en-US" sz="1400" spc="-1" strike="noStrike">
              <a:latin typeface="Arial"/>
            </a:endParaRPr>
          </a:p>
          <a:p>
            <a:pPr lvl="2" marL="648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Use (primarily) negative going components </a:t>
            </a:r>
            <a:endParaRPr b="0" lang="en-US" sz="1400" spc="-1" strike="noStrike">
              <a:latin typeface="Arial"/>
            </a:endParaRPr>
          </a:p>
          <a:p>
            <a:pPr lvl="2" marL="648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Prevent SVR’s from generating positive coefficients for negative inputs</a:t>
            </a:r>
            <a:endParaRPr b="0" lang="en-US" sz="1400" spc="-1" strike="noStrike">
              <a:latin typeface="Arial"/>
            </a:endParaRPr>
          </a:p>
          <a:p>
            <a:pPr lvl="3" marL="864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(Effectively reversing basic sense of positive &amp; negative inputs)</a:t>
            </a:r>
            <a:endParaRPr b="0" lang="en-US" sz="1400" spc="-1" strike="noStrike">
              <a:latin typeface="Arial"/>
            </a:endParaRPr>
          </a:p>
          <a:p>
            <a:pPr lvl="3" marL="864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Negative coefficients still allowable for “positive” inputs, as they can effectively have a negative impact:</a:t>
            </a:r>
            <a:endParaRPr b="0" lang="en-US" sz="1400" spc="-1" strike="noStrike">
              <a:latin typeface="Arial"/>
            </a:endParaRPr>
          </a:p>
          <a:p>
            <a:pPr lvl="4" marL="1080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Food – too much, the wrong type at the wrong time (I.e, reducing sleep quality)</a:t>
            </a:r>
            <a:endParaRPr b="0" lang="en-US" sz="1400" spc="-1" strike="noStrike">
              <a:latin typeface="Arial"/>
            </a:endParaRPr>
          </a:p>
          <a:p>
            <a:pPr lvl="4" marL="1080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Social interactions if a patient winds up feeling embarassed, for example</a:t>
            </a:r>
            <a:endParaRPr b="0" lang="en-US" sz="1400" spc="-1" strike="noStrike">
              <a:latin typeface="Arial"/>
            </a:endParaRPr>
          </a:p>
          <a:p>
            <a:pPr lvl="1" marL="432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Aid in patient self-monitoring</a:t>
            </a:r>
            <a:endParaRPr b="0" lang="en-US" sz="1400" spc="-1" strike="noStrike">
              <a:latin typeface="Arial"/>
            </a:endParaRPr>
          </a:p>
          <a:p>
            <a:pPr lvl="1" marL="432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Develops a comprehensive log for doctors and caregiver’s, if so desired by patient</a:t>
            </a:r>
            <a:endParaRPr b="0" lang="en-US" sz="1400" spc="-1" strike="noStrike">
              <a:latin typeface="Arial"/>
            </a:endParaRPr>
          </a:p>
          <a:p>
            <a:pPr marL="216000" indent="-214200">
              <a:lnSpc>
                <a:spcPct val="100000"/>
              </a:lnSpc>
              <a:spcAft>
                <a:spcPts val="1123"/>
              </a:spcAft>
              <a:buSzPct val="100000"/>
              <a:buBlip>
                <a:blip r:embed="rId2"/>
              </a:buBlip>
            </a:pPr>
            <a:r>
              <a:rPr b="0" lang="en-US" sz="1400" spc="-1" strike="noStrike">
                <a:solidFill>
                  <a:srgbClr val="000000"/>
                </a:solidFill>
                <a:latin typeface="Source Sans Pro"/>
                <a:ea typeface="DejaVu Sans"/>
              </a:rPr>
              <a:t>Physiological relevant “atoms”</a:t>
            </a:r>
            <a:endParaRPr b="0" lang="en-US" sz="1400" spc="-1" strike="noStrike">
              <a:latin typeface="Arial"/>
            </a:endParaRPr>
          </a:p>
          <a:p>
            <a:pPr lvl="1" marL="432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Overall response = sum of physiologically relevant functions</a:t>
            </a:r>
            <a:endParaRPr b="0" lang="en-US" sz="1400" spc="-1" strike="noStrike">
              <a:latin typeface="Arial"/>
            </a:endParaRPr>
          </a:p>
          <a:p>
            <a:pPr lvl="1" marL="432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Could be decomposed into basis functions (wavelets or Fourier), but not readily interpretable by patient</a:t>
            </a:r>
            <a:endParaRPr b="0" lang="en-US" sz="1400" spc="-1" strike="noStrike">
              <a:latin typeface="Arial"/>
            </a:endParaRPr>
          </a:p>
          <a:p>
            <a:pPr lvl="1" marL="432000" indent="-214560">
              <a:lnSpc>
                <a:spcPct val="100000"/>
              </a:lnSpc>
              <a:spcAft>
                <a:spcPts val="1123"/>
              </a:spcAft>
              <a:buClr>
                <a:srgbClr val="000000"/>
              </a:buClr>
              <a:buSzPct val="45000"/>
              <a:buFont typeface="Wingdings" charset="2"/>
              <a:buChar char=""/>
            </a:pPr>
            <a:r>
              <a:rPr b="0" lang="en-US" sz="1400" spc="-1" strike="noStrike">
                <a:solidFill>
                  <a:srgbClr val="000000"/>
                </a:solidFill>
                <a:latin typeface="Source Sans Pro"/>
                <a:ea typeface="DejaVu Sans"/>
              </a:rPr>
              <a:t>Even a less accurate decomposition into “atoms” could be more useful to patient, through interpretability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17720" y="146880"/>
            <a:ext cx="12577320" cy="7490520"/>
          </a:xfrm>
          <a:prstGeom prst="rect">
            <a:avLst/>
          </a:prstGeom>
          <a:solidFill>
            <a:srgbClr val="fdfdd4"/>
          </a:solidFill>
          <a:ln>
            <a:solidFill>
              <a:srgbClr val="3465a4"/>
            </a:solidFill>
          </a:ln>
        </p:spPr>
        <p:style>
          <a:lnRef idx="0"/>
          <a:fillRef idx="0"/>
          <a:effectRef idx="0"/>
          <a:fontRef idx="minor"/>
        </p:style>
      </p:sp>
      <p:sp>
        <p:nvSpPr>
          <p:cNvPr id="170" name="CustomShape 2"/>
          <p:cNvSpPr/>
          <p:nvPr/>
        </p:nvSpPr>
        <p:spPr>
          <a:xfrm>
            <a:off x="459720" y="360000"/>
            <a:ext cx="5081760" cy="581400"/>
          </a:xfrm>
          <a:prstGeom prst="rect">
            <a:avLst/>
          </a:prstGeom>
          <a:solidFill>
            <a:srgbClr val="00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2600" spc="-1" strike="noStrike" cap="all">
                <a:solidFill>
                  <a:srgbClr val="000000"/>
                </a:solidFill>
                <a:latin typeface="Arial"/>
                <a:ea typeface="DejaVu Sans"/>
              </a:rPr>
              <a:t>Overall System Concept</a:t>
            </a:r>
            <a:endParaRPr b="0" lang="en-US" sz="2600" spc="-1" strike="noStrike">
              <a:latin typeface="Arial"/>
            </a:endParaRPr>
          </a:p>
        </p:txBody>
      </p:sp>
      <p:sp>
        <p:nvSpPr>
          <p:cNvPr id="171" name="CustomShape 3"/>
          <p:cNvSpPr/>
          <p:nvPr/>
        </p:nvSpPr>
        <p:spPr>
          <a:xfrm>
            <a:off x="9648720" y="2610360"/>
            <a:ext cx="2617560" cy="1031400"/>
          </a:xfrm>
          <a:prstGeom prst="rect">
            <a:avLst/>
          </a:prstGeom>
          <a:solidFill>
            <a:srgbClr val="ff9999"/>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Linear Support </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Vector Regression (SVR)</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Learn linear mapping from feature</a:t>
            </a:r>
            <a:endParaRPr b="0" lang="en-US" sz="1200" spc="-1" strike="noStrike">
              <a:latin typeface="Arial"/>
            </a:endParaRPr>
          </a:p>
          <a:p>
            <a:pPr>
              <a:lnSpc>
                <a:spcPct val="100000"/>
              </a:lnSpc>
            </a:pPr>
            <a:r>
              <a:rPr b="0" lang="en-US" sz="1200" spc="-1" strike="noStrike">
                <a:solidFill>
                  <a:srgbClr val="000000"/>
                </a:solidFill>
                <a:latin typeface="Arial"/>
                <a:ea typeface="DejaVu Sans"/>
              </a:rPr>
              <a:t>vectors to wellbeing target function</a:t>
            </a:r>
            <a:endParaRPr b="0" lang="en-US" sz="1200" spc="-1" strike="noStrike">
              <a:latin typeface="Arial"/>
            </a:endParaRPr>
          </a:p>
        </p:txBody>
      </p:sp>
      <p:sp>
        <p:nvSpPr>
          <p:cNvPr id="172" name="CustomShape 4"/>
          <p:cNvSpPr/>
          <p:nvPr/>
        </p:nvSpPr>
        <p:spPr>
          <a:xfrm>
            <a:off x="9543960" y="2705760"/>
            <a:ext cx="2617560" cy="1031400"/>
          </a:xfrm>
          <a:prstGeom prst="rect">
            <a:avLst/>
          </a:prstGeom>
          <a:solidFill>
            <a:srgbClr val="ff9999"/>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Linear Support </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Vector Regression (SVR)</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Learn linear mapping from feature</a:t>
            </a:r>
            <a:endParaRPr b="0" lang="en-US" sz="1200" spc="-1" strike="noStrike">
              <a:latin typeface="Arial"/>
            </a:endParaRPr>
          </a:p>
          <a:p>
            <a:pPr>
              <a:lnSpc>
                <a:spcPct val="100000"/>
              </a:lnSpc>
            </a:pPr>
            <a:r>
              <a:rPr b="0" lang="en-US" sz="1200" spc="-1" strike="noStrike">
                <a:solidFill>
                  <a:srgbClr val="000000"/>
                </a:solidFill>
                <a:latin typeface="Arial"/>
                <a:ea typeface="DejaVu Sans"/>
              </a:rPr>
              <a:t>vectors to wellbeing target function</a:t>
            </a:r>
            <a:endParaRPr b="0" lang="en-US" sz="1200" spc="-1" strike="noStrike">
              <a:latin typeface="Arial"/>
            </a:endParaRPr>
          </a:p>
        </p:txBody>
      </p:sp>
      <p:sp>
        <p:nvSpPr>
          <p:cNvPr id="173" name="CustomShape 5"/>
          <p:cNvSpPr/>
          <p:nvPr/>
        </p:nvSpPr>
        <p:spPr>
          <a:xfrm>
            <a:off x="9439200" y="2829600"/>
            <a:ext cx="2617560" cy="1031400"/>
          </a:xfrm>
          <a:prstGeom prst="rect">
            <a:avLst/>
          </a:prstGeom>
          <a:solidFill>
            <a:srgbClr val="ff9999"/>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Linear Support </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Vector Regression (SVR)</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Learned linear mapping from feature</a:t>
            </a:r>
            <a:endParaRPr b="0" lang="en-US" sz="1200" spc="-1" strike="noStrike">
              <a:latin typeface="Arial"/>
            </a:endParaRPr>
          </a:p>
          <a:p>
            <a:pPr>
              <a:lnSpc>
                <a:spcPct val="100000"/>
              </a:lnSpc>
            </a:pPr>
            <a:r>
              <a:rPr b="0" lang="en-US" sz="1200" spc="-1" strike="noStrike">
                <a:solidFill>
                  <a:srgbClr val="000000"/>
                </a:solidFill>
                <a:latin typeface="Arial"/>
                <a:ea typeface="DejaVu Sans"/>
              </a:rPr>
              <a:t>vectors to wellbeing target function</a:t>
            </a:r>
            <a:endParaRPr b="0" lang="en-US" sz="1200" spc="-1" strike="noStrike">
              <a:latin typeface="Arial"/>
            </a:endParaRPr>
          </a:p>
        </p:txBody>
      </p:sp>
      <p:sp>
        <p:nvSpPr>
          <p:cNvPr id="174" name="CustomShape 6"/>
          <p:cNvSpPr/>
          <p:nvPr/>
        </p:nvSpPr>
        <p:spPr>
          <a:xfrm>
            <a:off x="2523960" y="3654720"/>
            <a:ext cx="2430360" cy="1249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Hypothesized Alternative</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Physiological Responses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Families of impulse response</a:t>
            </a:r>
            <a:endParaRPr b="0" lang="en-US" sz="1200" spc="-1" strike="noStrike">
              <a:latin typeface="Arial"/>
            </a:endParaRPr>
          </a:p>
          <a:p>
            <a:pPr>
              <a:lnSpc>
                <a:spcPct val="100000"/>
              </a:lnSpc>
            </a:pPr>
            <a:r>
              <a:rPr b="0" lang="en-US" sz="1200" spc="-1" strike="noStrike">
                <a:solidFill>
                  <a:srgbClr val="000000"/>
                </a:solidFill>
                <a:latin typeface="Arial"/>
                <a:ea typeface="DejaVu Sans"/>
              </a:rPr>
              <a:t>functions over scale and </a:t>
            </a:r>
            <a:endParaRPr b="0" lang="en-US" sz="1200" spc="-1" strike="noStrike">
              <a:latin typeface="Arial"/>
            </a:endParaRPr>
          </a:p>
          <a:p>
            <a:pPr>
              <a:lnSpc>
                <a:spcPct val="100000"/>
              </a:lnSpc>
            </a:pPr>
            <a:r>
              <a:rPr b="0" lang="en-US" sz="1200" spc="-1" strike="noStrike">
                <a:solidFill>
                  <a:srgbClr val="000000"/>
                </a:solidFill>
                <a:latin typeface="Arial"/>
                <a:ea typeface="DejaVu Sans"/>
              </a:rPr>
              <a:t>time delay (transit time) </a:t>
            </a:r>
            <a:endParaRPr b="0" lang="en-US" sz="1200" spc="-1" strike="noStrike">
              <a:latin typeface="Arial"/>
            </a:endParaRPr>
          </a:p>
        </p:txBody>
      </p:sp>
      <p:sp>
        <p:nvSpPr>
          <p:cNvPr id="175" name="CustomShape 7"/>
          <p:cNvSpPr/>
          <p:nvPr/>
        </p:nvSpPr>
        <p:spPr>
          <a:xfrm>
            <a:off x="434880" y="3641760"/>
            <a:ext cx="1645200" cy="1265760"/>
          </a:xfrm>
          <a:prstGeom prst="rect">
            <a:avLst/>
          </a:prstGeom>
          <a:solidFill>
            <a:srgbClr val="87d1d1"/>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Input  types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Ex: nutrition, activities,</a:t>
            </a:r>
            <a:endParaRPr b="0" lang="en-US" sz="1200" spc="-1" strike="noStrike">
              <a:latin typeface="Arial"/>
            </a:endParaRPr>
          </a:p>
          <a:p>
            <a:pPr>
              <a:lnSpc>
                <a:spcPct val="100000"/>
              </a:lnSpc>
            </a:pPr>
            <a:r>
              <a:rPr b="0" lang="en-US" sz="1200" spc="-1" strike="noStrike">
                <a:solidFill>
                  <a:srgbClr val="000000"/>
                </a:solidFill>
                <a:latin typeface="Arial"/>
                <a:ea typeface="DejaVu Sans"/>
              </a:rPr>
              <a:t>Medications, sleep…</a:t>
            </a:r>
            <a:endParaRPr b="0" lang="en-US" sz="1200" spc="-1" strike="noStrike">
              <a:latin typeface="Arial"/>
            </a:endParaRPr>
          </a:p>
          <a:p>
            <a:pPr>
              <a:lnSpc>
                <a:spcPct val="100000"/>
              </a:lnSpc>
            </a:pPr>
            <a:r>
              <a:rPr b="0" lang="en-US" sz="1200" spc="-1" strike="noStrike">
                <a:solidFill>
                  <a:srgbClr val="000000"/>
                </a:solidFill>
                <a:latin typeface="Arial"/>
                <a:ea typeface="DejaVu Sans"/>
              </a:rPr>
              <a:t>Specify time and</a:t>
            </a:r>
            <a:endParaRPr b="0" lang="en-US" sz="1200" spc="-1" strike="noStrike">
              <a:latin typeface="Arial"/>
            </a:endParaRPr>
          </a:p>
          <a:p>
            <a:pPr>
              <a:lnSpc>
                <a:spcPct val="100000"/>
              </a:lnSpc>
            </a:pPr>
            <a:r>
              <a:rPr b="0" lang="en-US" sz="1200" spc="-1" strike="noStrike">
                <a:solidFill>
                  <a:srgbClr val="000000"/>
                </a:solidFill>
                <a:latin typeface="Arial"/>
                <a:ea typeface="DejaVu Sans"/>
              </a:rPr>
              <a:t>amplitude of inputs</a:t>
            </a:r>
            <a:endParaRPr b="0" lang="en-US" sz="1200" spc="-1" strike="noStrike">
              <a:latin typeface="Arial"/>
            </a:endParaRPr>
          </a:p>
        </p:txBody>
      </p:sp>
      <p:sp>
        <p:nvSpPr>
          <p:cNvPr id="176" name="Line 8"/>
          <p:cNvSpPr/>
          <p:nvPr/>
        </p:nvSpPr>
        <p:spPr>
          <a:xfrm>
            <a:off x="2079360" y="4269600"/>
            <a:ext cx="425520" cy="1080"/>
          </a:xfrm>
          <a:prstGeom prst="line">
            <a:avLst/>
          </a:prstGeom>
          <a:ln>
            <a:solidFill>
              <a:srgbClr val="000000"/>
            </a:solidFill>
            <a:tailEnd len="med" type="triangle" w="med"/>
          </a:ln>
        </p:spPr>
        <p:style>
          <a:lnRef idx="0"/>
          <a:fillRef idx="0"/>
          <a:effectRef idx="0"/>
          <a:fontRef idx="minor"/>
        </p:style>
      </p:sp>
      <p:sp>
        <p:nvSpPr>
          <p:cNvPr id="177" name="Line 9"/>
          <p:cNvSpPr/>
          <p:nvPr/>
        </p:nvSpPr>
        <p:spPr>
          <a:xfrm flipV="1">
            <a:off x="8037720" y="3484440"/>
            <a:ext cx="1387080" cy="9360"/>
          </a:xfrm>
          <a:prstGeom prst="line">
            <a:avLst/>
          </a:prstGeom>
          <a:ln w="91440">
            <a:solidFill>
              <a:srgbClr val="000000"/>
            </a:solidFill>
            <a:round/>
            <a:tailEnd len="med" type="triangle" w="med"/>
          </a:ln>
        </p:spPr>
        <p:style>
          <a:lnRef idx="0"/>
          <a:fillRef idx="0"/>
          <a:effectRef idx="0"/>
          <a:fontRef idx="minor"/>
        </p:style>
      </p:sp>
      <p:sp>
        <p:nvSpPr>
          <p:cNvPr id="178" name="CustomShape 10"/>
          <p:cNvSpPr/>
          <p:nvPr/>
        </p:nvSpPr>
        <p:spPr>
          <a:xfrm>
            <a:off x="444600" y="1553760"/>
            <a:ext cx="2410920" cy="1397160"/>
          </a:xfrm>
          <a:prstGeom prst="rect">
            <a:avLst/>
          </a:prstGeom>
          <a:solidFill>
            <a:srgbClr val="32cd32"/>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Wellbeing  estimates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Recorded observations or</a:t>
            </a:r>
            <a:endParaRPr b="0" lang="en-US" sz="1200" spc="-1" strike="noStrike">
              <a:latin typeface="Arial"/>
            </a:endParaRPr>
          </a:p>
          <a:p>
            <a:pPr>
              <a:lnSpc>
                <a:spcPct val="100000"/>
              </a:lnSpc>
            </a:pPr>
            <a:r>
              <a:rPr b="0" lang="en-US" sz="1200" spc="-1" strike="noStrike">
                <a:solidFill>
                  <a:srgbClr val="000000"/>
                </a:solidFill>
                <a:latin typeface="Arial"/>
                <a:ea typeface="DejaVu Sans"/>
              </a:rPr>
              <a:t>reported estimates of</a:t>
            </a:r>
            <a:endParaRPr b="0" lang="en-US" sz="1200" spc="-1" strike="noStrike">
              <a:latin typeface="Arial"/>
            </a:endParaRPr>
          </a:p>
          <a:p>
            <a:pPr>
              <a:lnSpc>
                <a:spcPct val="100000"/>
              </a:lnSpc>
            </a:pPr>
            <a:r>
              <a:rPr b="0" lang="en-US" sz="1200" spc="-1" strike="noStrike">
                <a:solidFill>
                  <a:srgbClr val="000000"/>
                </a:solidFill>
                <a:latin typeface="Arial"/>
                <a:ea typeface="DejaVu Sans"/>
              </a:rPr>
              <a:t>child’s wellbeing (discrete, </a:t>
            </a:r>
            <a:endParaRPr b="0" lang="en-US" sz="1200" spc="-1" strike="noStrike">
              <a:latin typeface="Arial"/>
            </a:endParaRPr>
          </a:p>
          <a:p>
            <a:pPr>
              <a:lnSpc>
                <a:spcPct val="100000"/>
              </a:lnSpc>
            </a:pPr>
            <a:r>
              <a:rPr b="0" lang="en-US" sz="1200" spc="-1" strike="noStrike">
                <a:solidFill>
                  <a:srgbClr val="000000"/>
                </a:solidFill>
                <a:latin typeface="Arial"/>
                <a:ea typeface="DejaVu Sans"/>
              </a:rPr>
              <a:t>Asynchronous, subjective scale)</a:t>
            </a:r>
            <a:endParaRPr b="0" lang="en-US" sz="1200" spc="-1" strike="noStrike">
              <a:latin typeface="Arial"/>
            </a:endParaRPr>
          </a:p>
        </p:txBody>
      </p:sp>
      <p:sp>
        <p:nvSpPr>
          <p:cNvPr id="179" name="Line 11"/>
          <p:cNvSpPr/>
          <p:nvPr/>
        </p:nvSpPr>
        <p:spPr>
          <a:xfrm flipV="1">
            <a:off x="2868480" y="2232000"/>
            <a:ext cx="756720" cy="1800"/>
          </a:xfrm>
          <a:prstGeom prst="line">
            <a:avLst/>
          </a:prstGeom>
          <a:ln>
            <a:solidFill>
              <a:srgbClr val="000000"/>
            </a:solidFill>
            <a:tailEnd len="med" type="triangle" w="med"/>
          </a:ln>
        </p:spPr>
        <p:style>
          <a:lnRef idx="0"/>
          <a:fillRef idx="0"/>
          <a:effectRef idx="0"/>
          <a:fontRef idx="minor"/>
        </p:style>
      </p:sp>
      <p:sp>
        <p:nvSpPr>
          <p:cNvPr id="180" name="Line 12"/>
          <p:cNvSpPr/>
          <p:nvPr/>
        </p:nvSpPr>
        <p:spPr>
          <a:xfrm>
            <a:off x="11629800" y="1838520"/>
            <a:ext cx="9720" cy="771120"/>
          </a:xfrm>
          <a:prstGeom prst="line">
            <a:avLst/>
          </a:prstGeom>
          <a:ln>
            <a:solidFill>
              <a:srgbClr val="000000"/>
            </a:solidFill>
            <a:tailEnd len="med" type="triangle" w="med"/>
          </a:ln>
        </p:spPr>
        <p:style>
          <a:lnRef idx="0"/>
          <a:fillRef idx="0"/>
          <a:effectRef idx="0"/>
          <a:fontRef idx="minor"/>
        </p:style>
      </p:sp>
      <p:sp>
        <p:nvSpPr>
          <p:cNvPr id="181" name="Line 13"/>
          <p:cNvSpPr/>
          <p:nvPr/>
        </p:nvSpPr>
        <p:spPr>
          <a:xfrm flipV="1">
            <a:off x="7986600" y="1838520"/>
            <a:ext cx="2567160" cy="1441800"/>
          </a:xfrm>
          <a:prstGeom prst="line">
            <a:avLst/>
          </a:prstGeom>
          <a:ln w="91440">
            <a:solidFill>
              <a:srgbClr val="000000"/>
            </a:solidFill>
            <a:round/>
            <a:tailEnd len="med" type="triangle" w="med"/>
          </a:ln>
        </p:spPr>
        <p:style>
          <a:lnRef idx="0"/>
          <a:fillRef idx="0"/>
          <a:effectRef idx="0"/>
          <a:fontRef idx="minor"/>
        </p:style>
      </p:sp>
      <p:sp>
        <p:nvSpPr>
          <p:cNvPr id="182" name="CustomShape 14"/>
          <p:cNvSpPr/>
          <p:nvPr/>
        </p:nvSpPr>
        <p:spPr>
          <a:xfrm>
            <a:off x="8235000" y="3000240"/>
            <a:ext cx="573480" cy="569880"/>
          </a:xfrm>
          <a:prstGeom prst="rect">
            <a:avLst/>
          </a:prstGeom>
          <a:solidFill>
            <a:srgbClr val="fdb94d"/>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Feature</a:t>
            </a:r>
            <a:endParaRPr b="0" lang="en-US" sz="1000" spc="-1" strike="noStrike">
              <a:latin typeface="Arial"/>
            </a:endParaRPr>
          </a:p>
          <a:p>
            <a:pPr>
              <a:lnSpc>
                <a:spcPct val="100000"/>
              </a:lnSpc>
            </a:pPr>
            <a:r>
              <a:rPr b="0" lang="en-US" sz="1000" spc="-1" strike="noStrike">
                <a:solidFill>
                  <a:srgbClr val="000000"/>
                </a:solidFill>
                <a:latin typeface="Arial"/>
                <a:ea typeface="DejaVu Sans"/>
              </a:rPr>
              <a:t>Vector</a:t>
            </a:r>
            <a:br/>
            <a:r>
              <a:rPr b="0" lang="en-US" sz="1000" spc="-1" strike="noStrike">
                <a:solidFill>
                  <a:srgbClr val="000000"/>
                </a:solidFill>
                <a:latin typeface="Arial"/>
                <a:ea typeface="DejaVu Sans"/>
              </a:rPr>
              <a:t>Matrix</a:t>
            </a:r>
            <a:endParaRPr b="0" lang="en-US" sz="1000" spc="-1" strike="noStrike">
              <a:latin typeface="Arial"/>
            </a:endParaRPr>
          </a:p>
        </p:txBody>
      </p:sp>
      <p:sp>
        <p:nvSpPr>
          <p:cNvPr id="183" name="Line 15"/>
          <p:cNvSpPr/>
          <p:nvPr/>
        </p:nvSpPr>
        <p:spPr>
          <a:xfrm>
            <a:off x="6162480" y="2228760"/>
            <a:ext cx="3267360" cy="600120"/>
          </a:xfrm>
          <a:prstGeom prst="line">
            <a:avLst/>
          </a:prstGeom>
          <a:ln>
            <a:solidFill>
              <a:srgbClr val="000000"/>
            </a:solidFill>
            <a:tailEnd len="med" type="triangle" w="med"/>
          </a:ln>
        </p:spPr>
        <p:style>
          <a:lnRef idx="0"/>
          <a:fillRef idx="0"/>
          <a:effectRef idx="0"/>
          <a:fontRef idx="minor"/>
        </p:style>
      </p:sp>
      <p:sp>
        <p:nvSpPr>
          <p:cNvPr id="184" name="Line 16"/>
          <p:cNvSpPr/>
          <p:nvPr/>
        </p:nvSpPr>
        <p:spPr>
          <a:xfrm>
            <a:off x="11629800" y="3876840"/>
            <a:ext cx="360" cy="2466720"/>
          </a:xfrm>
          <a:prstGeom prst="line">
            <a:avLst/>
          </a:prstGeom>
          <a:ln w="91440">
            <a:solidFill>
              <a:srgbClr val="000000"/>
            </a:solidFill>
            <a:round/>
            <a:tailEnd len="med" type="triangle" w="med"/>
          </a:ln>
        </p:spPr>
        <p:style>
          <a:lnRef idx="0"/>
          <a:fillRef idx="0"/>
          <a:effectRef idx="0"/>
          <a:fontRef idx="minor"/>
        </p:style>
      </p:sp>
      <p:sp>
        <p:nvSpPr>
          <p:cNvPr id="185" name="CustomShape 17"/>
          <p:cNvSpPr/>
          <p:nvPr/>
        </p:nvSpPr>
        <p:spPr>
          <a:xfrm>
            <a:off x="10303200" y="3948480"/>
            <a:ext cx="1211040" cy="423720"/>
          </a:xfrm>
          <a:prstGeom prst="rect">
            <a:avLst/>
          </a:prstGeom>
          <a:solidFill>
            <a:srgbClr val="fdb94d"/>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Selected &amp; scaled</a:t>
            </a:r>
            <a:endParaRPr b="0" lang="en-US" sz="1000" spc="-1" strike="noStrike">
              <a:latin typeface="Arial"/>
            </a:endParaRPr>
          </a:p>
          <a:p>
            <a:pPr>
              <a:lnSpc>
                <a:spcPct val="100000"/>
              </a:lnSpc>
            </a:pPr>
            <a:r>
              <a:rPr b="0" lang="en-US" sz="1000" spc="-1" strike="noStrike">
                <a:solidFill>
                  <a:srgbClr val="000000"/>
                </a:solidFill>
                <a:latin typeface="Arial"/>
                <a:ea typeface="DejaVu Sans"/>
              </a:rPr>
              <a:t>feature vectors</a:t>
            </a:r>
            <a:endParaRPr b="0" lang="en-US" sz="1000" spc="-1" strike="noStrike">
              <a:latin typeface="Arial"/>
            </a:endParaRPr>
          </a:p>
        </p:txBody>
      </p:sp>
      <p:sp>
        <p:nvSpPr>
          <p:cNvPr id="186" name="CustomShape 18"/>
          <p:cNvSpPr/>
          <p:nvPr/>
        </p:nvSpPr>
        <p:spPr>
          <a:xfrm>
            <a:off x="8562960" y="4543200"/>
            <a:ext cx="2375640" cy="1363680"/>
          </a:xfrm>
          <a:prstGeom prst="rect">
            <a:avLst/>
          </a:prstGeom>
          <a:solidFill>
            <a:srgbClr val="ff9999"/>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Non-linear Support </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Vector Regression (SVR)</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Learn non-linear mapping from </a:t>
            </a:r>
            <a:endParaRPr b="0" lang="en-US" sz="1200" spc="-1" strike="noStrike">
              <a:latin typeface="Arial"/>
            </a:endParaRPr>
          </a:p>
          <a:p>
            <a:pPr>
              <a:lnSpc>
                <a:spcPct val="100000"/>
              </a:lnSpc>
            </a:pPr>
            <a:r>
              <a:rPr b="0" lang="en-US" sz="1200" spc="-1" strike="noStrike">
                <a:solidFill>
                  <a:srgbClr val="000000"/>
                </a:solidFill>
                <a:latin typeface="Arial"/>
                <a:ea typeface="DejaVu Sans"/>
              </a:rPr>
              <a:t>feature vectors to wellbeing </a:t>
            </a:r>
            <a:endParaRPr b="0" lang="en-US" sz="1200" spc="-1" strike="noStrike">
              <a:latin typeface="Arial"/>
            </a:endParaRPr>
          </a:p>
          <a:p>
            <a:pPr>
              <a:lnSpc>
                <a:spcPct val="100000"/>
              </a:lnSpc>
            </a:pPr>
            <a:r>
              <a:rPr b="0" lang="en-US" sz="1200" spc="-1" strike="noStrike">
                <a:solidFill>
                  <a:srgbClr val="000000"/>
                </a:solidFill>
                <a:latin typeface="Arial"/>
                <a:ea typeface="DejaVu Sans"/>
              </a:rPr>
              <a:t>target function using selected,</a:t>
            </a:r>
            <a:endParaRPr b="0" lang="en-US" sz="1200" spc="-1" strike="noStrike">
              <a:latin typeface="Arial"/>
            </a:endParaRPr>
          </a:p>
          <a:p>
            <a:pPr>
              <a:lnSpc>
                <a:spcPct val="100000"/>
              </a:lnSpc>
            </a:pPr>
            <a:r>
              <a:rPr b="0" lang="en-US" sz="1200" spc="-1" strike="noStrike">
                <a:solidFill>
                  <a:srgbClr val="000000"/>
                </a:solidFill>
                <a:latin typeface="Arial"/>
                <a:ea typeface="DejaVu Sans"/>
              </a:rPr>
              <a:t>scaled feature vectors</a:t>
            </a:r>
            <a:endParaRPr b="0" lang="en-US" sz="1200" spc="-1" strike="noStrike">
              <a:latin typeface="Arial"/>
            </a:endParaRPr>
          </a:p>
        </p:txBody>
      </p:sp>
      <p:sp>
        <p:nvSpPr>
          <p:cNvPr id="187" name="CustomShape 19"/>
          <p:cNvSpPr/>
          <p:nvPr/>
        </p:nvSpPr>
        <p:spPr>
          <a:xfrm>
            <a:off x="8429760" y="4638600"/>
            <a:ext cx="2375640" cy="1363680"/>
          </a:xfrm>
          <a:prstGeom prst="rect">
            <a:avLst/>
          </a:prstGeom>
          <a:solidFill>
            <a:srgbClr val="ff9999"/>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Non-linear Support </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Vector Regression (SVR)</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Learn non-linear mapping from </a:t>
            </a:r>
            <a:endParaRPr b="0" lang="en-US" sz="1200" spc="-1" strike="noStrike">
              <a:latin typeface="Arial"/>
            </a:endParaRPr>
          </a:p>
          <a:p>
            <a:pPr>
              <a:lnSpc>
                <a:spcPct val="100000"/>
              </a:lnSpc>
            </a:pPr>
            <a:r>
              <a:rPr b="0" lang="en-US" sz="1200" spc="-1" strike="noStrike">
                <a:solidFill>
                  <a:srgbClr val="000000"/>
                </a:solidFill>
                <a:latin typeface="Arial"/>
                <a:ea typeface="DejaVu Sans"/>
              </a:rPr>
              <a:t>feature vectors to wellbeing </a:t>
            </a:r>
            <a:endParaRPr b="0" lang="en-US" sz="1200" spc="-1" strike="noStrike">
              <a:latin typeface="Arial"/>
            </a:endParaRPr>
          </a:p>
          <a:p>
            <a:pPr>
              <a:lnSpc>
                <a:spcPct val="100000"/>
              </a:lnSpc>
            </a:pPr>
            <a:r>
              <a:rPr b="0" lang="en-US" sz="1200" spc="-1" strike="noStrike">
                <a:solidFill>
                  <a:srgbClr val="000000"/>
                </a:solidFill>
                <a:latin typeface="Arial"/>
                <a:ea typeface="DejaVu Sans"/>
              </a:rPr>
              <a:t>target function using selected,</a:t>
            </a:r>
            <a:endParaRPr b="0" lang="en-US" sz="1200" spc="-1" strike="noStrike">
              <a:latin typeface="Arial"/>
            </a:endParaRPr>
          </a:p>
          <a:p>
            <a:pPr>
              <a:lnSpc>
                <a:spcPct val="100000"/>
              </a:lnSpc>
            </a:pPr>
            <a:r>
              <a:rPr b="0" lang="en-US" sz="1200" spc="-1" strike="noStrike">
                <a:solidFill>
                  <a:srgbClr val="000000"/>
                </a:solidFill>
                <a:latin typeface="Arial"/>
                <a:ea typeface="DejaVu Sans"/>
              </a:rPr>
              <a:t>scaled feature vectors</a:t>
            </a:r>
            <a:endParaRPr b="0" lang="en-US" sz="1200" spc="-1" strike="noStrike">
              <a:latin typeface="Arial"/>
            </a:endParaRPr>
          </a:p>
        </p:txBody>
      </p:sp>
      <p:sp>
        <p:nvSpPr>
          <p:cNvPr id="188" name="CustomShape 20"/>
          <p:cNvSpPr/>
          <p:nvPr/>
        </p:nvSpPr>
        <p:spPr>
          <a:xfrm>
            <a:off x="8305920" y="4743360"/>
            <a:ext cx="2375640" cy="1363680"/>
          </a:xfrm>
          <a:prstGeom prst="rect">
            <a:avLst/>
          </a:prstGeom>
          <a:solidFill>
            <a:srgbClr val="ff9999"/>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Non-linear Support </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Vector Regression (SVR)</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Learned non-linear mapping from </a:t>
            </a:r>
            <a:endParaRPr b="0" lang="en-US" sz="1200" spc="-1" strike="noStrike">
              <a:latin typeface="Arial"/>
            </a:endParaRPr>
          </a:p>
          <a:p>
            <a:pPr>
              <a:lnSpc>
                <a:spcPct val="100000"/>
              </a:lnSpc>
            </a:pPr>
            <a:r>
              <a:rPr b="0" lang="en-US" sz="1200" spc="-1" strike="noStrike">
                <a:solidFill>
                  <a:srgbClr val="000000"/>
                </a:solidFill>
                <a:latin typeface="Arial"/>
                <a:ea typeface="DejaVu Sans"/>
              </a:rPr>
              <a:t>feature vectors to wellbeing </a:t>
            </a:r>
            <a:endParaRPr b="0" lang="en-US" sz="1200" spc="-1" strike="noStrike">
              <a:latin typeface="Arial"/>
            </a:endParaRPr>
          </a:p>
          <a:p>
            <a:pPr>
              <a:lnSpc>
                <a:spcPct val="100000"/>
              </a:lnSpc>
            </a:pPr>
            <a:r>
              <a:rPr b="0" lang="en-US" sz="1200" spc="-1" strike="noStrike">
                <a:solidFill>
                  <a:srgbClr val="000000"/>
                </a:solidFill>
                <a:latin typeface="Arial"/>
                <a:ea typeface="DejaVu Sans"/>
              </a:rPr>
              <a:t>target function using selected,</a:t>
            </a:r>
            <a:endParaRPr b="0" lang="en-US" sz="1200" spc="-1" strike="noStrike">
              <a:latin typeface="Arial"/>
            </a:endParaRPr>
          </a:p>
          <a:p>
            <a:pPr>
              <a:lnSpc>
                <a:spcPct val="100000"/>
              </a:lnSpc>
            </a:pPr>
            <a:r>
              <a:rPr b="0" lang="en-US" sz="1200" spc="-1" strike="noStrike">
                <a:solidFill>
                  <a:srgbClr val="000000"/>
                </a:solidFill>
                <a:latin typeface="Arial"/>
                <a:ea typeface="DejaVu Sans"/>
              </a:rPr>
              <a:t>scaled feature vectors</a:t>
            </a:r>
            <a:endParaRPr b="0" lang="en-US" sz="1200" spc="-1" strike="noStrike">
              <a:latin typeface="Arial"/>
            </a:endParaRPr>
          </a:p>
        </p:txBody>
      </p:sp>
      <p:sp>
        <p:nvSpPr>
          <p:cNvPr id="189" name="Line 21"/>
          <p:cNvSpPr/>
          <p:nvPr/>
        </p:nvSpPr>
        <p:spPr>
          <a:xfrm flipH="1">
            <a:off x="10810800" y="5505480"/>
            <a:ext cx="790200" cy="9360"/>
          </a:xfrm>
          <a:prstGeom prst="line">
            <a:avLst/>
          </a:prstGeom>
          <a:ln w="91440">
            <a:solidFill>
              <a:srgbClr val="000000"/>
            </a:solidFill>
            <a:round/>
            <a:tailEnd len="med" type="triangle" w="med"/>
          </a:ln>
        </p:spPr>
        <p:style>
          <a:lnRef idx="0"/>
          <a:fillRef idx="0"/>
          <a:effectRef idx="0"/>
          <a:fontRef idx="minor"/>
        </p:style>
      </p:sp>
      <p:sp>
        <p:nvSpPr>
          <p:cNvPr id="190" name="CustomShape 22"/>
          <p:cNvSpPr/>
          <p:nvPr/>
        </p:nvSpPr>
        <p:spPr>
          <a:xfrm>
            <a:off x="5470560" y="6944400"/>
            <a:ext cx="3133800" cy="372600"/>
          </a:xfrm>
          <a:prstGeom prst="rect">
            <a:avLst/>
          </a:prstGeom>
          <a:solidFill>
            <a:srgbClr val="62a73b"/>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Wellbeing trajectory prediction </a:t>
            </a:r>
            <a:endParaRPr b="0" lang="en-US" sz="1200" spc="-1" strike="noStrike">
              <a:latin typeface="Arial"/>
            </a:endParaRPr>
          </a:p>
        </p:txBody>
      </p:sp>
      <p:sp>
        <p:nvSpPr>
          <p:cNvPr id="191" name="Line 23"/>
          <p:cNvSpPr/>
          <p:nvPr/>
        </p:nvSpPr>
        <p:spPr>
          <a:xfrm flipH="1">
            <a:off x="7143840" y="6112080"/>
            <a:ext cx="1159200" cy="822240"/>
          </a:xfrm>
          <a:prstGeom prst="line">
            <a:avLst/>
          </a:prstGeom>
          <a:ln>
            <a:solidFill>
              <a:srgbClr val="000000"/>
            </a:solidFill>
            <a:tailEnd len="med" type="triangle" w="med"/>
          </a:ln>
        </p:spPr>
        <p:style>
          <a:lnRef idx="0"/>
          <a:fillRef idx="0"/>
          <a:effectRef idx="0"/>
          <a:fontRef idx="minor"/>
        </p:style>
      </p:sp>
      <p:sp>
        <p:nvSpPr>
          <p:cNvPr id="192" name="CustomShape 24"/>
          <p:cNvSpPr/>
          <p:nvPr/>
        </p:nvSpPr>
        <p:spPr>
          <a:xfrm>
            <a:off x="9002880" y="6355080"/>
            <a:ext cx="3436920" cy="1158480"/>
          </a:xfrm>
          <a:prstGeom prst="rect">
            <a:avLst/>
          </a:prstGeom>
          <a:solidFill>
            <a:srgbClr val="62a73b"/>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Visualization of Contributions </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by Input Type</a:t>
            </a:r>
            <a:endParaRPr b="0" lang="en-US" sz="1200" spc="-1" strike="noStrike">
              <a:latin typeface="Arial"/>
            </a:endParaRPr>
          </a:p>
          <a:p>
            <a:pPr algn="ct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Composites of selected, weighted response </a:t>
            </a:r>
            <a:endParaRPr b="0" lang="en-US" sz="1200" spc="-1" strike="noStrike">
              <a:latin typeface="Arial"/>
            </a:endParaRPr>
          </a:p>
          <a:p>
            <a:pPr>
              <a:lnSpc>
                <a:spcPct val="100000"/>
              </a:lnSpc>
            </a:pPr>
            <a:r>
              <a:rPr b="0" lang="en-US" sz="1200" spc="-1" strike="noStrike">
                <a:solidFill>
                  <a:srgbClr val="000000"/>
                </a:solidFill>
                <a:latin typeface="Arial"/>
                <a:ea typeface="DejaVu Sans"/>
              </a:rPr>
              <a:t>functions to assess likely contributions from</a:t>
            </a:r>
            <a:endParaRPr b="0" lang="en-US" sz="1200" spc="-1" strike="noStrike">
              <a:latin typeface="Arial"/>
            </a:endParaRPr>
          </a:p>
          <a:p>
            <a:pPr>
              <a:lnSpc>
                <a:spcPct val="100000"/>
              </a:lnSpc>
            </a:pPr>
            <a:r>
              <a:rPr b="0" lang="en-US" sz="1200" spc="-1" strike="noStrike">
                <a:solidFill>
                  <a:srgbClr val="000000"/>
                </a:solidFill>
                <a:latin typeface="Arial"/>
                <a:ea typeface="DejaVu Sans"/>
              </a:rPr>
              <a:t>each input type  </a:t>
            </a:r>
            <a:endParaRPr b="0" lang="en-US" sz="1200" spc="-1" strike="noStrike">
              <a:latin typeface="Arial"/>
            </a:endParaRPr>
          </a:p>
        </p:txBody>
      </p:sp>
      <p:sp>
        <p:nvSpPr>
          <p:cNvPr id="193" name="CustomShape 25"/>
          <p:cNvSpPr/>
          <p:nvPr/>
        </p:nvSpPr>
        <p:spPr>
          <a:xfrm>
            <a:off x="3625920" y="1544760"/>
            <a:ext cx="2534760" cy="1396800"/>
          </a:xfrm>
          <a:prstGeom prst="rect">
            <a:avLst/>
          </a:prstGeom>
          <a:solidFill>
            <a:srgbClr val="32cd32"/>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Discrete  to  continuous</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Wellbeing  function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Transform impulse sequence to a</a:t>
            </a:r>
            <a:endParaRPr b="0" lang="en-US" sz="1200" spc="-1" strike="noStrike">
              <a:latin typeface="Arial"/>
            </a:endParaRPr>
          </a:p>
          <a:p>
            <a:pPr>
              <a:lnSpc>
                <a:spcPct val="100000"/>
              </a:lnSpc>
            </a:pPr>
            <a:r>
              <a:rPr b="0" lang="en-US" sz="1200" spc="-1" strike="noStrike">
                <a:solidFill>
                  <a:srgbClr val="000000"/>
                </a:solidFill>
                <a:latin typeface="Arial"/>
                <a:ea typeface="DejaVu Sans"/>
              </a:rPr>
              <a:t>smooth estimate of wellbeing over</a:t>
            </a:r>
            <a:endParaRPr b="0" lang="en-US" sz="1200" spc="-1" strike="noStrike">
              <a:latin typeface="Arial"/>
            </a:endParaRPr>
          </a:p>
          <a:p>
            <a:pPr>
              <a:lnSpc>
                <a:spcPct val="100000"/>
              </a:lnSpc>
            </a:pPr>
            <a:r>
              <a:rPr b="0" lang="en-US" sz="1200" spc="-1" strike="noStrike">
                <a:solidFill>
                  <a:srgbClr val="000000"/>
                </a:solidFill>
                <a:latin typeface="Arial"/>
                <a:ea typeface="DejaVu Sans"/>
              </a:rPr>
              <a:t>time at each sample point </a:t>
            </a:r>
            <a:endParaRPr b="0" lang="en-US" sz="1200" spc="-1" strike="noStrike">
              <a:latin typeface="Arial"/>
            </a:endParaRPr>
          </a:p>
          <a:p>
            <a:pPr>
              <a:lnSpc>
                <a:spcPct val="100000"/>
              </a:lnSpc>
            </a:pPr>
            <a:r>
              <a:rPr b="0" lang="en-US" sz="1200" spc="-1" strike="noStrike">
                <a:solidFill>
                  <a:srgbClr val="000000"/>
                </a:solidFill>
                <a:latin typeface="Arial"/>
                <a:ea typeface="DejaVu Sans"/>
              </a:rPr>
              <a:t>(ex: cubic spline curve fit) </a:t>
            </a:r>
            <a:endParaRPr b="0" lang="en-US" sz="1200" spc="-1" strike="noStrike">
              <a:latin typeface="Arial"/>
            </a:endParaRPr>
          </a:p>
        </p:txBody>
      </p:sp>
      <p:sp>
        <p:nvSpPr>
          <p:cNvPr id="194" name="CustomShape 26"/>
          <p:cNvSpPr/>
          <p:nvPr/>
        </p:nvSpPr>
        <p:spPr>
          <a:xfrm>
            <a:off x="2333880" y="5717880"/>
            <a:ext cx="2750760" cy="1033920"/>
          </a:xfrm>
          <a:prstGeom prst="rect">
            <a:avLst/>
          </a:prstGeom>
          <a:solidFill>
            <a:srgbClr val="87d1d1"/>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Queries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Specify time and amplitude of </a:t>
            </a:r>
            <a:endParaRPr b="0" lang="en-US" sz="1200" spc="-1" strike="noStrike">
              <a:latin typeface="Arial"/>
            </a:endParaRPr>
          </a:p>
          <a:p>
            <a:pPr>
              <a:lnSpc>
                <a:spcPct val="100000"/>
              </a:lnSpc>
            </a:pPr>
            <a:r>
              <a:rPr b="0" lang="en-US" sz="1200" spc="-1" strike="noStrike">
                <a:solidFill>
                  <a:srgbClr val="000000"/>
                </a:solidFill>
                <a:latin typeface="Arial"/>
                <a:ea typeface="DejaVu Sans"/>
              </a:rPr>
              <a:t>proposed inputs to observe predicted </a:t>
            </a:r>
            <a:endParaRPr b="0" lang="en-US" sz="1200" spc="-1" strike="noStrike">
              <a:latin typeface="Arial"/>
            </a:endParaRPr>
          </a:p>
          <a:p>
            <a:pPr>
              <a:lnSpc>
                <a:spcPct val="100000"/>
              </a:lnSpc>
            </a:pPr>
            <a:r>
              <a:rPr b="0" lang="en-US" sz="1200" spc="-1" strike="noStrike">
                <a:solidFill>
                  <a:srgbClr val="000000"/>
                </a:solidFill>
                <a:latin typeface="Arial"/>
                <a:ea typeface="DejaVu Sans"/>
              </a:rPr>
              <a:t>course of wellbeing over time</a:t>
            </a:r>
            <a:endParaRPr b="0" lang="en-US" sz="1200" spc="-1" strike="noStrike">
              <a:latin typeface="Arial"/>
            </a:endParaRPr>
          </a:p>
        </p:txBody>
      </p:sp>
      <p:sp>
        <p:nvSpPr>
          <p:cNvPr id="195" name="Line 27"/>
          <p:cNvSpPr/>
          <p:nvPr/>
        </p:nvSpPr>
        <p:spPr>
          <a:xfrm flipH="1" flipV="1">
            <a:off x="3695760" y="4905720"/>
            <a:ext cx="1440" cy="804600"/>
          </a:xfrm>
          <a:prstGeom prst="line">
            <a:avLst/>
          </a:prstGeom>
          <a:ln>
            <a:solidFill>
              <a:srgbClr val="000000"/>
            </a:solidFill>
            <a:tailEnd len="med" type="triangle" w="med"/>
          </a:ln>
        </p:spPr>
        <p:style>
          <a:lnRef idx="0"/>
          <a:fillRef idx="0"/>
          <a:effectRef idx="0"/>
          <a:fontRef idx="minor"/>
        </p:style>
      </p:sp>
      <p:sp>
        <p:nvSpPr>
          <p:cNvPr id="196" name="Line 28"/>
          <p:cNvSpPr/>
          <p:nvPr/>
        </p:nvSpPr>
        <p:spPr>
          <a:xfrm flipV="1">
            <a:off x="4957560" y="4267080"/>
            <a:ext cx="671760" cy="3600"/>
          </a:xfrm>
          <a:prstGeom prst="line">
            <a:avLst/>
          </a:prstGeom>
          <a:ln w="91440">
            <a:solidFill>
              <a:srgbClr val="000000"/>
            </a:solidFill>
            <a:round/>
            <a:tailEnd len="med" type="triangle" w="med"/>
          </a:ln>
        </p:spPr>
        <p:style>
          <a:lnRef idx="0"/>
          <a:fillRef idx="0"/>
          <a:effectRef idx="0"/>
          <a:fontRef idx="minor"/>
        </p:style>
      </p:sp>
      <p:sp>
        <p:nvSpPr>
          <p:cNvPr id="197" name="CustomShape 29"/>
          <p:cNvSpPr/>
          <p:nvPr/>
        </p:nvSpPr>
        <p:spPr>
          <a:xfrm>
            <a:off x="5628240" y="3219840"/>
            <a:ext cx="2409120" cy="2494080"/>
          </a:xfrm>
          <a:prstGeom prst="rect">
            <a:avLst/>
          </a:prstGeom>
          <a:solidFill>
            <a:srgbClr val="32cd32"/>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400" spc="-1" strike="noStrike" cap="all">
                <a:solidFill>
                  <a:srgbClr val="000000"/>
                </a:solidFill>
                <a:latin typeface="Arial"/>
                <a:ea typeface="DejaVu Sans"/>
              </a:rPr>
              <a:t>Windowed Response</a:t>
            </a:r>
            <a:endParaRPr b="0" lang="en-US" sz="1400" spc="-1" strike="noStrike">
              <a:latin typeface="Arial"/>
            </a:endParaRPr>
          </a:p>
          <a:p>
            <a:pPr algn="ctr">
              <a:lnSpc>
                <a:spcPct val="100000"/>
              </a:lnSpc>
            </a:pPr>
            <a:r>
              <a:rPr b="1" lang="en-US" sz="1400" spc="-1" strike="noStrike" cap="all">
                <a:solidFill>
                  <a:srgbClr val="000000"/>
                </a:solidFill>
                <a:latin typeface="Arial"/>
                <a:ea typeface="DejaVu Sans"/>
              </a:rPr>
              <a:t>Of Hypothesized </a:t>
            </a:r>
            <a:endParaRPr b="0" lang="en-US" sz="1400" spc="-1" strike="noStrike">
              <a:latin typeface="Arial"/>
            </a:endParaRPr>
          </a:p>
          <a:p>
            <a:pPr algn="ctr">
              <a:lnSpc>
                <a:spcPct val="100000"/>
              </a:lnSpc>
            </a:pPr>
            <a:r>
              <a:rPr b="1" lang="en-US" sz="1400" spc="-1" strike="noStrike" cap="all">
                <a:solidFill>
                  <a:srgbClr val="000000"/>
                </a:solidFill>
                <a:latin typeface="Arial"/>
                <a:ea typeface="DejaVu Sans"/>
              </a:rPr>
              <a:t>Impulse Response</a:t>
            </a:r>
            <a:endParaRPr b="0" lang="en-US" sz="1400" spc="-1" strike="noStrike">
              <a:latin typeface="Arial"/>
            </a:endParaRPr>
          </a:p>
          <a:p>
            <a:pPr algn="ctr">
              <a:lnSpc>
                <a:spcPct val="100000"/>
              </a:lnSpc>
            </a:pPr>
            <a:r>
              <a:rPr b="1" lang="en-US" sz="1400" spc="-1" strike="noStrike" cap="all">
                <a:solidFill>
                  <a:srgbClr val="000000"/>
                </a:solidFill>
                <a:latin typeface="Arial"/>
                <a:ea typeface="DejaVu Sans"/>
              </a:rPr>
              <a:t>Functions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200" spc="-1" strike="noStrike">
                <a:solidFill>
                  <a:srgbClr val="000000"/>
                </a:solidFill>
                <a:latin typeface="Arial"/>
                <a:ea typeface="DejaVu Sans"/>
              </a:rPr>
              <a:t>Feature Vector: </a:t>
            </a:r>
            <a:endParaRPr b="0" lang="en-US" sz="1200" spc="-1" strike="noStrike">
              <a:latin typeface="Arial"/>
            </a:endParaRPr>
          </a:p>
          <a:p>
            <a:pPr>
              <a:lnSpc>
                <a:spcPct val="100000"/>
              </a:lnSpc>
            </a:pPr>
            <a:r>
              <a:rPr b="0" lang="en-US" sz="1200" spc="-1" strike="noStrike">
                <a:solidFill>
                  <a:srgbClr val="000000"/>
                </a:solidFill>
                <a:latin typeface="Arial"/>
                <a:ea typeface="DejaVu Sans"/>
              </a:rPr>
              <a:t>N samples (time domain) x </a:t>
            </a:r>
            <a:endParaRPr b="0" lang="en-US" sz="1200" spc="-1" strike="noStrike">
              <a:latin typeface="Arial"/>
            </a:endParaRPr>
          </a:p>
          <a:p>
            <a:pPr>
              <a:lnSpc>
                <a:spcPct val="100000"/>
              </a:lnSpc>
            </a:pPr>
            <a:r>
              <a:rPr b="0" lang="en-US" sz="1200" spc="-1" strike="noStrike">
                <a:solidFill>
                  <a:srgbClr val="000000"/>
                </a:solidFill>
                <a:latin typeface="Arial"/>
                <a:ea typeface="DejaVu Sans"/>
              </a:rPr>
              <a:t>D features (response functions)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Sliding window generates a</a:t>
            </a:r>
            <a:endParaRPr b="0" lang="en-US" sz="1200" spc="-1" strike="noStrike">
              <a:latin typeface="Arial"/>
            </a:endParaRPr>
          </a:p>
          <a:p>
            <a:pPr>
              <a:lnSpc>
                <a:spcPct val="100000"/>
              </a:lnSpc>
            </a:pPr>
            <a:r>
              <a:rPr b="0" lang="en-US" sz="1200" spc="-1" strike="noStrike">
                <a:solidFill>
                  <a:srgbClr val="000000"/>
                </a:solidFill>
                <a:latin typeface="Arial"/>
                <a:ea typeface="DejaVu Sans"/>
              </a:rPr>
              <a:t>template matrix (NxD) for each </a:t>
            </a:r>
            <a:endParaRPr b="0" lang="en-US" sz="1200" spc="-1" strike="noStrike">
              <a:latin typeface="Arial"/>
            </a:endParaRPr>
          </a:p>
          <a:p>
            <a:pPr>
              <a:lnSpc>
                <a:spcPct val="100000"/>
              </a:lnSpc>
            </a:pPr>
            <a:r>
              <a:rPr b="0" lang="en-US" sz="1200" spc="-1" strike="noStrike">
                <a:solidFill>
                  <a:srgbClr val="000000"/>
                </a:solidFill>
                <a:latin typeface="Arial"/>
                <a:ea typeface="DejaVu Sans"/>
              </a:rPr>
              <a:t>new sample (synchronous) </a:t>
            </a:r>
            <a:endParaRPr b="0" lang="en-US" sz="1200" spc="-1" strike="noStrike">
              <a:latin typeface="Arial"/>
            </a:endParaRPr>
          </a:p>
        </p:txBody>
      </p:sp>
      <p:sp>
        <p:nvSpPr>
          <p:cNvPr id="198" name="CustomShape 30"/>
          <p:cNvSpPr/>
          <p:nvPr/>
        </p:nvSpPr>
        <p:spPr>
          <a:xfrm>
            <a:off x="6944040" y="306360"/>
            <a:ext cx="2845800" cy="1396800"/>
          </a:xfrm>
          <a:prstGeom prst="rect">
            <a:avLst/>
          </a:prstGeom>
          <a:solidFill>
            <a:srgbClr val="32cd32"/>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Library of Template Matrices</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&amp; Associated Trained SVR’s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Transform impulse sequence to a</a:t>
            </a:r>
            <a:endParaRPr b="0" lang="en-US" sz="1200" spc="-1" strike="noStrike">
              <a:latin typeface="Arial"/>
            </a:endParaRPr>
          </a:p>
          <a:p>
            <a:pPr>
              <a:lnSpc>
                <a:spcPct val="100000"/>
              </a:lnSpc>
            </a:pPr>
            <a:r>
              <a:rPr b="0" lang="en-US" sz="1200" spc="-1" strike="noStrike">
                <a:solidFill>
                  <a:srgbClr val="000000"/>
                </a:solidFill>
                <a:latin typeface="Arial"/>
                <a:ea typeface="DejaVu Sans"/>
              </a:rPr>
              <a:t>smooth estimate of wellbeing over</a:t>
            </a:r>
            <a:endParaRPr b="0" lang="en-US" sz="1200" spc="-1" strike="noStrike">
              <a:latin typeface="Arial"/>
            </a:endParaRPr>
          </a:p>
          <a:p>
            <a:pPr>
              <a:lnSpc>
                <a:spcPct val="100000"/>
              </a:lnSpc>
            </a:pPr>
            <a:r>
              <a:rPr b="0" lang="en-US" sz="1200" spc="-1" strike="noStrike">
                <a:solidFill>
                  <a:srgbClr val="000000"/>
                </a:solidFill>
                <a:latin typeface="Arial"/>
                <a:ea typeface="DejaVu Sans"/>
              </a:rPr>
              <a:t>time at each sample point </a:t>
            </a:r>
            <a:endParaRPr b="0" lang="en-US" sz="1200" spc="-1" strike="noStrike">
              <a:latin typeface="Arial"/>
            </a:endParaRPr>
          </a:p>
          <a:p>
            <a:pPr>
              <a:lnSpc>
                <a:spcPct val="100000"/>
              </a:lnSpc>
            </a:pPr>
            <a:r>
              <a:rPr b="0" lang="en-US" sz="1200" spc="-1" strike="noStrike">
                <a:solidFill>
                  <a:srgbClr val="000000"/>
                </a:solidFill>
                <a:latin typeface="Arial"/>
                <a:ea typeface="DejaVu Sans"/>
              </a:rPr>
              <a:t>(ex: cubic spline curve fit) </a:t>
            </a:r>
            <a:endParaRPr b="0" lang="en-US" sz="1200" spc="-1" strike="noStrike">
              <a:latin typeface="Arial"/>
            </a:endParaRPr>
          </a:p>
        </p:txBody>
      </p:sp>
      <p:sp>
        <p:nvSpPr>
          <p:cNvPr id="199" name="CustomShape 31"/>
          <p:cNvSpPr/>
          <p:nvPr/>
        </p:nvSpPr>
        <p:spPr>
          <a:xfrm>
            <a:off x="6820200" y="430200"/>
            <a:ext cx="2845800" cy="1396800"/>
          </a:xfrm>
          <a:prstGeom prst="rect">
            <a:avLst/>
          </a:prstGeom>
          <a:solidFill>
            <a:srgbClr val="32cd32"/>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Library of Template Matrices</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&amp; Associated Trained SVR’s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Transform impulse sequence to a</a:t>
            </a:r>
            <a:endParaRPr b="0" lang="en-US" sz="1200" spc="-1" strike="noStrike">
              <a:latin typeface="Arial"/>
            </a:endParaRPr>
          </a:p>
          <a:p>
            <a:pPr>
              <a:lnSpc>
                <a:spcPct val="100000"/>
              </a:lnSpc>
            </a:pPr>
            <a:r>
              <a:rPr b="0" lang="en-US" sz="1200" spc="-1" strike="noStrike">
                <a:solidFill>
                  <a:srgbClr val="000000"/>
                </a:solidFill>
                <a:latin typeface="Arial"/>
                <a:ea typeface="DejaVu Sans"/>
              </a:rPr>
              <a:t>smooth estimate of wellbeing over</a:t>
            </a:r>
            <a:endParaRPr b="0" lang="en-US" sz="1200" spc="-1" strike="noStrike">
              <a:latin typeface="Arial"/>
            </a:endParaRPr>
          </a:p>
          <a:p>
            <a:pPr>
              <a:lnSpc>
                <a:spcPct val="100000"/>
              </a:lnSpc>
            </a:pPr>
            <a:r>
              <a:rPr b="0" lang="en-US" sz="1200" spc="-1" strike="noStrike">
                <a:solidFill>
                  <a:srgbClr val="000000"/>
                </a:solidFill>
                <a:latin typeface="Arial"/>
                <a:ea typeface="DejaVu Sans"/>
              </a:rPr>
              <a:t>time at each sample point </a:t>
            </a:r>
            <a:endParaRPr b="0" lang="en-US" sz="1200" spc="-1" strike="noStrike">
              <a:latin typeface="Arial"/>
            </a:endParaRPr>
          </a:p>
          <a:p>
            <a:pPr>
              <a:lnSpc>
                <a:spcPct val="100000"/>
              </a:lnSpc>
            </a:pPr>
            <a:r>
              <a:rPr b="0" lang="en-US" sz="1200" spc="-1" strike="noStrike">
                <a:solidFill>
                  <a:srgbClr val="000000"/>
                </a:solidFill>
                <a:latin typeface="Arial"/>
                <a:ea typeface="DejaVu Sans"/>
              </a:rPr>
              <a:t>(ex: cubic spline curve fit) </a:t>
            </a:r>
            <a:endParaRPr b="0" lang="en-US" sz="1200" spc="-1" strike="noStrike">
              <a:latin typeface="Arial"/>
            </a:endParaRPr>
          </a:p>
        </p:txBody>
      </p:sp>
      <p:sp>
        <p:nvSpPr>
          <p:cNvPr id="200" name="CustomShape 32"/>
          <p:cNvSpPr/>
          <p:nvPr/>
        </p:nvSpPr>
        <p:spPr>
          <a:xfrm>
            <a:off x="6696360" y="534960"/>
            <a:ext cx="2845800" cy="1396800"/>
          </a:xfrm>
          <a:prstGeom prst="rect">
            <a:avLst/>
          </a:prstGeom>
          <a:solidFill>
            <a:srgbClr val="32cd32"/>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Library of Template Matrices</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&amp; Associated Trained SVR’s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Transform impulse sequence to a</a:t>
            </a:r>
            <a:endParaRPr b="0" lang="en-US" sz="1200" spc="-1" strike="noStrike">
              <a:latin typeface="Arial"/>
            </a:endParaRPr>
          </a:p>
          <a:p>
            <a:pPr>
              <a:lnSpc>
                <a:spcPct val="100000"/>
              </a:lnSpc>
            </a:pPr>
            <a:r>
              <a:rPr b="0" lang="en-US" sz="1200" spc="-1" strike="noStrike">
                <a:solidFill>
                  <a:srgbClr val="000000"/>
                </a:solidFill>
                <a:latin typeface="Arial"/>
                <a:ea typeface="DejaVu Sans"/>
              </a:rPr>
              <a:t>smooth estimate of wellbeing over</a:t>
            </a:r>
            <a:endParaRPr b="0" lang="en-US" sz="1200" spc="-1" strike="noStrike">
              <a:latin typeface="Arial"/>
            </a:endParaRPr>
          </a:p>
          <a:p>
            <a:pPr>
              <a:lnSpc>
                <a:spcPct val="100000"/>
              </a:lnSpc>
            </a:pPr>
            <a:r>
              <a:rPr b="0" lang="en-US" sz="1200" spc="-1" strike="noStrike">
                <a:solidFill>
                  <a:srgbClr val="000000"/>
                </a:solidFill>
                <a:latin typeface="Arial"/>
                <a:ea typeface="DejaVu Sans"/>
              </a:rPr>
              <a:t>time at each sample point </a:t>
            </a:r>
            <a:endParaRPr b="0" lang="en-US" sz="1200" spc="-1" strike="noStrike">
              <a:latin typeface="Arial"/>
            </a:endParaRPr>
          </a:p>
          <a:p>
            <a:pPr>
              <a:lnSpc>
                <a:spcPct val="100000"/>
              </a:lnSpc>
            </a:pPr>
            <a:r>
              <a:rPr b="0" lang="en-US" sz="1200" spc="-1" strike="noStrike">
                <a:solidFill>
                  <a:srgbClr val="000000"/>
                </a:solidFill>
                <a:latin typeface="Arial"/>
                <a:ea typeface="DejaVu Sans"/>
              </a:rPr>
              <a:t>(ex: cubic spline curve fit) </a:t>
            </a:r>
            <a:endParaRPr b="0" lang="en-US" sz="1200" spc="-1" strike="noStrike">
              <a:latin typeface="Arial"/>
            </a:endParaRPr>
          </a:p>
        </p:txBody>
      </p:sp>
      <p:sp>
        <p:nvSpPr>
          <p:cNvPr id="201" name="CustomShape 33"/>
          <p:cNvSpPr/>
          <p:nvPr/>
        </p:nvSpPr>
        <p:spPr>
          <a:xfrm>
            <a:off x="6591600" y="639720"/>
            <a:ext cx="2845800" cy="1396800"/>
          </a:xfrm>
          <a:prstGeom prst="rect">
            <a:avLst/>
          </a:prstGeom>
          <a:solidFill>
            <a:srgbClr val="32cd32"/>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Library of Template Matrices</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&amp; Associated Trained SVR’s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Transform impulse sequence to a</a:t>
            </a:r>
            <a:endParaRPr b="0" lang="en-US" sz="1200" spc="-1" strike="noStrike">
              <a:latin typeface="Arial"/>
            </a:endParaRPr>
          </a:p>
          <a:p>
            <a:pPr>
              <a:lnSpc>
                <a:spcPct val="100000"/>
              </a:lnSpc>
            </a:pPr>
            <a:r>
              <a:rPr b="0" lang="en-US" sz="1200" spc="-1" strike="noStrike">
                <a:solidFill>
                  <a:srgbClr val="000000"/>
                </a:solidFill>
                <a:latin typeface="Arial"/>
                <a:ea typeface="DejaVu Sans"/>
              </a:rPr>
              <a:t>smooth estimate of wellbeing over</a:t>
            </a:r>
            <a:endParaRPr b="0" lang="en-US" sz="1200" spc="-1" strike="noStrike">
              <a:latin typeface="Arial"/>
            </a:endParaRPr>
          </a:p>
          <a:p>
            <a:pPr>
              <a:lnSpc>
                <a:spcPct val="100000"/>
              </a:lnSpc>
            </a:pPr>
            <a:r>
              <a:rPr b="0" lang="en-US" sz="1200" spc="-1" strike="noStrike">
                <a:solidFill>
                  <a:srgbClr val="000000"/>
                </a:solidFill>
                <a:latin typeface="Arial"/>
                <a:ea typeface="DejaVu Sans"/>
              </a:rPr>
              <a:t>time at each sample point </a:t>
            </a:r>
            <a:endParaRPr b="0" lang="en-US" sz="1200" spc="-1" strike="noStrike">
              <a:latin typeface="Arial"/>
            </a:endParaRPr>
          </a:p>
          <a:p>
            <a:pPr>
              <a:lnSpc>
                <a:spcPct val="100000"/>
              </a:lnSpc>
            </a:pPr>
            <a:r>
              <a:rPr b="0" lang="en-US" sz="1200" spc="-1" strike="noStrike">
                <a:solidFill>
                  <a:srgbClr val="000000"/>
                </a:solidFill>
                <a:latin typeface="Arial"/>
                <a:ea typeface="DejaVu Sans"/>
              </a:rPr>
              <a:t>(ex: cubic spline curve fit) </a:t>
            </a:r>
            <a:endParaRPr b="0" lang="en-US" sz="1200" spc="-1" strike="noStrike">
              <a:latin typeface="Arial"/>
            </a:endParaRPr>
          </a:p>
        </p:txBody>
      </p:sp>
      <p:sp>
        <p:nvSpPr>
          <p:cNvPr id="202" name="CustomShape 34"/>
          <p:cNvSpPr/>
          <p:nvPr/>
        </p:nvSpPr>
        <p:spPr>
          <a:xfrm>
            <a:off x="6496200" y="753840"/>
            <a:ext cx="2845800" cy="1396800"/>
          </a:xfrm>
          <a:prstGeom prst="rect">
            <a:avLst/>
          </a:prstGeom>
          <a:solidFill>
            <a:srgbClr val="32cd32"/>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Library of Template Matrices</a:t>
            </a:r>
            <a:endParaRPr b="0" lang="en-US" sz="1200" spc="-1" strike="noStrike">
              <a:latin typeface="Arial"/>
            </a:endParaRPr>
          </a:p>
          <a:p>
            <a:pPr algn="ctr">
              <a:lnSpc>
                <a:spcPct val="100000"/>
              </a:lnSpc>
            </a:pPr>
            <a:r>
              <a:rPr b="1" lang="en-US" sz="1200" spc="-1" strike="noStrike" cap="all">
                <a:solidFill>
                  <a:srgbClr val="000000"/>
                </a:solidFill>
                <a:latin typeface="Arial"/>
                <a:ea typeface="DejaVu Sans"/>
              </a:rPr>
              <a:t>&amp; Associated Trained SVR’s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Each linear SVR has an associated</a:t>
            </a:r>
            <a:endParaRPr b="0" lang="en-US" sz="1200" spc="-1" strike="noStrike">
              <a:latin typeface="Arial"/>
            </a:endParaRPr>
          </a:p>
          <a:p>
            <a:pPr>
              <a:lnSpc>
                <a:spcPct val="100000"/>
              </a:lnSpc>
            </a:pPr>
            <a:r>
              <a:rPr b="0" lang="en-US" sz="1200" spc="-1" strike="noStrike">
                <a:solidFill>
                  <a:srgbClr val="000000"/>
                </a:solidFill>
                <a:latin typeface="Arial"/>
                <a:ea typeface="DejaVu Sans"/>
              </a:rPr>
              <a:t>feature vector matrix</a:t>
            </a:r>
            <a:endParaRPr b="0" lang="en-US" sz="1200" spc="-1" strike="noStrike">
              <a:latin typeface="Arial"/>
            </a:endParaRPr>
          </a:p>
        </p:txBody>
      </p:sp>
      <p:sp>
        <p:nvSpPr>
          <p:cNvPr id="203" name="CustomShape 35"/>
          <p:cNvSpPr/>
          <p:nvPr/>
        </p:nvSpPr>
        <p:spPr>
          <a:xfrm>
            <a:off x="10582200" y="304920"/>
            <a:ext cx="1857600" cy="1508760"/>
          </a:xfrm>
          <a:prstGeom prst="rect">
            <a:avLst/>
          </a:prstGeom>
          <a:solidFill>
            <a:srgbClr val="ff9999"/>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200" spc="-1" strike="noStrike" cap="all">
                <a:solidFill>
                  <a:srgbClr val="000000"/>
                </a:solidFill>
                <a:latin typeface="Arial"/>
                <a:ea typeface="DejaVu Sans"/>
              </a:rPr>
              <a:t>D(</a:t>
            </a:r>
            <a:r>
              <a:rPr b="0" i="1" lang="en-US" sz="1200" spc="-1" strike="noStrike">
                <a:solidFill>
                  <a:srgbClr val="000000"/>
                </a:solidFill>
                <a:latin typeface="Arial"/>
                <a:ea typeface="DejaVu Sans"/>
              </a:rPr>
              <a:t>SVR templates, </a:t>
            </a:r>
            <a:endParaRPr b="0" lang="en-US" sz="1200" spc="-1" strike="noStrike">
              <a:latin typeface="Arial"/>
            </a:endParaRPr>
          </a:p>
          <a:p>
            <a:pPr algn="ctr">
              <a:lnSpc>
                <a:spcPct val="100000"/>
              </a:lnSpc>
            </a:pPr>
            <a:r>
              <a:rPr b="0" i="1" lang="en-US" sz="1200" spc="-1" strike="noStrike">
                <a:solidFill>
                  <a:srgbClr val="000000"/>
                </a:solidFill>
                <a:latin typeface="Arial"/>
                <a:ea typeface="DejaVu Sans"/>
              </a:rPr>
              <a:t>new window matrix</a:t>
            </a:r>
            <a:r>
              <a:rPr b="1" lang="en-US" sz="1200" spc="-1" strike="noStrike" cap="all">
                <a:solidFill>
                  <a:srgbClr val="000000"/>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Choose nearest neighbor </a:t>
            </a:r>
            <a:endParaRPr b="0" lang="en-US" sz="1200" spc="-1" strike="noStrike">
              <a:latin typeface="Arial"/>
            </a:endParaRPr>
          </a:p>
          <a:p>
            <a:pPr>
              <a:lnSpc>
                <a:spcPct val="100000"/>
              </a:lnSpc>
            </a:pPr>
            <a:r>
              <a:rPr b="0" lang="en-US" sz="1200" spc="-1" strike="noStrike">
                <a:solidFill>
                  <a:srgbClr val="000000"/>
                </a:solidFill>
                <a:latin typeface="Arial"/>
                <a:ea typeface="DejaVu Sans"/>
              </a:rPr>
              <a:t>(NN) SVR templates, </a:t>
            </a:r>
            <a:endParaRPr b="0" lang="en-US" sz="1200" spc="-1" strike="noStrike">
              <a:latin typeface="Arial"/>
            </a:endParaRPr>
          </a:p>
          <a:p>
            <a:pPr>
              <a:lnSpc>
                <a:spcPct val="100000"/>
              </a:lnSpc>
            </a:pPr>
            <a:r>
              <a:rPr b="0" lang="en-US" sz="1200" spc="-1" strike="noStrike">
                <a:solidFill>
                  <a:srgbClr val="000000"/>
                </a:solidFill>
                <a:latin typeface="Arial"/>
                <a:ea typeface="DejaVu Sans"/>
              </a:rPr>
              <a:t>evaluate and then</a:t>
            </a:r>
            <a:endParaRPr b="0" lang="en-US" sz="1200" spc="-1" strike="noStrike">
              <a:latin typeface="Arial"/>
            </a:endParaRPr>
          </a:p>
          <a:p>
            <a:pPr>
              <a:lnSpc>
                <a:spcPct val="100000"/>
              </a:lnSpc>
            </a:pPr>
            <a:r>
              <a:rPr b="0" lang="en-US" sz="1200" spc="-1" strike="noStrike">
                <a:solidFill>
                  <a:srgbClr val="000000"/>
                </a:solidFill>
                <a:latin typeface="Arial"/>
                <a:ea typeface="DejaVu Sans"/>
              </a:rPr>
              <a:t>update NN SVR’s</a:t>
            </a:r>
            <a:endParaRPr b="0" lang="en-US" sz="1200" spc="-1" strike="noStrike">
              <a:latin typeface="Arial"/>
            </a:endParaRPr>
          </a:p>
          <a:p>
            <a:pPr>
              <a:lnSpc>
                <a:spcPct val="100000"/>
              </a:lnSpc>
            </a:pPr>
            <a:r>
              <a:rPr b="0" lang="en-US" sz="1200" spc="-1" strike="noStrike">
                <a:solidFill>
                  <a:srgbClr val="000000"/>
                </a:solidFill>
                <a:latin typeface="Arial"/>
                <a:ea typeface="DejaVu Sans"/>
              </a:rPr>
              <a:t>learned mappings</a:t>
            </a:r>
            <a:endParaRPr b="0" lang="en-US" sz="1200" spc="-1" strike="noStrike">
              <a:latin typeface="Arial"/>
            </a:endParaRPr>
          </a:p>
        </p:txBody>
      </p:sp>
      <p:sp>
        <p:nvSpPr>
          <p:cNvPr id="204" name="CustomShape 36"/>
          <p:cNvSpPr/>
          <p:nvPr/>
        </p:nvSpPr>
        <p:spPr>
          <a:xfrm>
            <a:off x="7392240" y="2369160"/>
            <a:ext cx="492840" cy="412920"/>
          </a:xfrm>
          <a:prstGeom prst="rect">
            <a:avLst/>
          </a:prstGeom>
          <a:solidFill>
            <a:srgbClr val="fdb94d"/>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SVR</a:t>
            </a:r>
            <a:endParaRPr b="0" lang="en-US" sz="1000" spc="-1" strike="noStrike">
              <a:latin typeface="Arial"/>
            </a:endParaRPr>
          </a:p>
          <a:p>
            <a:pPr>
              <a:lnSpc>
                <a:spcPct val="100000"/>
              </a:lnSpc>
            </a:pPr>
            <a:r>
              <a:rPr b="0" lang="en-US" sz="1000" spc="-1" strike="noStrike">
                <a:solidFill>
                  <a:srgbClr val="000000"/>
                </a:solidFill>
                <a:latin typeface="Arial"/>
                <a:ea typeface="DejaVu Sans"/>
              </a:rPr>
              <a:t>Target</a:t>
            </a:r>
            <a:endParaRPr b="0" lang="en-US" sz="1000" spc="-1" strike="noStrike">
              <a:latin typeface="Arial"/>
            </a:endParaRPr>
          </a:p>
        </p:txBody>
      </p:sp>
      <p:sp>
        <p:nvSpPr>
          <p:cNvPr id="205" name="CustomShape 37"/>
          <p:cNvSpPr/>
          <p:nvPr/>
        </p:nvSpPr>
        <p:spPr>
          <a:xfrm>
            <a:off x="11743560" y="1891800"/>
            <a:ext cx="696240" cy="344880"/>
          </a:xfrm>
          <a:prstGeom prst="rect">
            <a:avLst/>
          </a:prstGeom>
          <a:solidFill>
            <a:srgbClr val="fdb94d"/>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Selected </a:t>
            </a:r>
            <a:endParaRPr b="0" lang="en-US" sz="1000" spc="-1" strike="noStrike">
              <a:latin typeface="Arial"/>
            </a:endParaRPr>
          </a:p>
          <a:p>
            <a:pPr>
              <a:lnSpc>
                <a:spcPct val="100000"/>
              </a:lnSpc>
            </a:pPr>
            <a:r>
              <a:rPr b="0" lang="en-US" sz="1000" spc="-1" strike="noStrike">
                <a:solidFill>
                  <a:srgbClr val="000000"/>
                </a:solidFill>
                <a:latin typeface="Arial"/>
                <a:ea typeface="DejaVu Sans"/>
              </a:rPr>
              <a:t>SVR’s</a:t>
            </a:r>
            <a:endParaRPr b="0" lang="en-US" sz="1000" spc="-1" strike="noStrike">
              <a:latin typeface="Arial"/>
            </a:endParaRPr>
          </a:p>
        </p:txBody>
      </p:sp>
      <p:sp>
        <p:nvSpPr>
          <p:cNvPr id="206" name="Line 38"/>
          <p:cNvSpPr/>
          <p:nvPr/>
        </p:nvSpPr>
        <p:spPr>
          <a:xfrm flipV="1">
            <a:off x="9543960" y="1276200"/>
            <a:ext cx="1028880" cy="9720"/>
          </a:xfrm>
          <a:prstGeom prst="line">
            <a:avLst/>
          </a:prstGeom>
          <a:ln w="91440">
            <a:solidFill>
              <a:srgbClr val="000000"/>
            </a:solidFill>
            <a:round/>
            <a:headEnd len="med" type="triangle" w="med"/>
            <a:tailEnd len="med" type="triangle" w="med"/>
          </a:ln>
        </p:spPr>
        <p:style>
          <a:lnRef idx="0"/>
          <a:fillRef idx="0"/>
          <a:effectRef idx="0"/>
          <a:fontRef idx="minor"/>
        </p:style>
      </p:sp>
      <p:sp>
        <p:nvSpPr>
          <p:cNvPr id="207" name="Line 39"/>
          <p:cNvSpPr/>
          <p:nvPr/>
        </p:nvSpPr>
        <p:spPr>
          <a:xfrm>
            <a:off x="9797040" y="3876840"/>
            <a:ext cx="13680" cy="666720"/>
          </a:xfrm>
          <a:prstGeom prst="line">
            <a:avLst/>
          </a:prstGeom>
          <a:ln>
            <a:solidFill>
              <a:srgbClr val="000000"/>
            </a:solidFill>
            <a:tailEnd len="med" type="triangle" w="med"/>
          </a:ln>
        </p:spPr>
        <p:style>
          <a:lnRef idx="0"/>
          <a:fillRef idx="0"/>
          <a:effectRef idx="0"/>
          <a:fontRef idx="minor"/>
        </p:style>
      </p:sp>
      <p:sp>
        <p:nvSpPr>
          <p:cNvPr id="208" name="CustomShape 40"/>
          <p:cNvSpPr/>
          <p:nvPr/>
        </p:nvSpPr>
        <p:spPr>
          <a:xfrm>
            <a:off x="8623080" y="3949200"/>
            <a:ext cx="1115280" cy="259200"/>
          </a:xfrm>
          <a:prstGeom prst="rect">
            <a:avLst/>
          </a:prstGeom>
          <a:solidFill>
            <a:srgbClr val="fdb94d"/>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Selected SVR’s</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03400" y="156240"/>
            <a:ext cx="12482640" cy="7424640"/>
          </a:xfrm>
          <a:prstGeom prst="rect">
            <a:avLst/>
          </a:prstGeom>
          <a:solidFill>
            <a:srgbClr val="fdfdd4"/>
          </a:solidFill>
          <a:ln>
            <a:solidFill>
              <a:srgbClr val="3465a4"/>
            </a:solidFill>
          </a:ln>
        </p:spPr>
        <p:style>
          <a:lnRef idx="0"/>
          <a:fillRef idx="0"/>
          <a:effectRef idx="0"/>
          <a:fontRef idx="minor"/>
        </p:style>
      </p:sp>
      <p:sp>
        <p:nvSpPr>
          <p:cNvPr id="210" name="CustomShape 2"/>
          <p:cNvSpPr/>
          <p:nvPr/>
        </p:nvSpPr>
        <p:spPr>
          <a:xfrm>
            <a:off x="535680" y="655920"/>
            <a:ext cx="4270680" cy="581400"/>
          </a:xfrm>
          <a:prstGeom prst="rect">
            <a:avLst/>
          </a:prstGeom>
          <a:solidFill>
            <a:srgbClr val="00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2600" spc="-1" strike="noStrike">
                <a:solidFill>
                  <a:srgbClr val="000000"/>
                </a:solidFill>
                <a:latin typeface="Arial"/>
                <a:ea typeface="DejaVu Sans"/>
              </a:rPr>
              <a:t>Overall System Concept</a:t>
            </a:r>
            <a:endParaRPr b="0" lang="en-US" sz="2600" spc="-1" strike="noStrike">
              <a:latin typeface="Arial"/>
            </a:endParaRPr>
          </a:p>
        </p:txBody>
      </p:sp>
      <p:sp>
        <p:nvSpPr>
          <p:cNvPr id="211" name="CustomShape 3"/>
          <p:cNvSpPr/>
          <p:nvPr/>
        </p:nvSpPr>
        <p:spPr>
          <a:xfrm>
            <a:off x="3202920" y="1775520"/>
            <a:ext cx="1887480" cy="8395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Families of</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Impulse Response </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Functions </a:t>
            </a:r>
            <a:endParaRPr b="0" lang="en-US" sz="1200" spc="-1" strike="noStrike">
              <a:latin typeface="Arial"/>
            </a:endParaRPr>
          </a:p>
        </p:txBody>
      </p:sp>
      <p:sp>
        <p:nvSpPr>
          <p:cNvPr id="212" name="CustomShape 4"/>
          <p:cNvSpPr/>
          <p:nvPr/>
        </p:nvSpPr>
        <p:spPr>
          <a:xfrm>
            <a:off x="5761080" y="1775160"/>
            <a:ext cx="1903320" cy="5380560"/>
          </a:xfrm>
          <a:prstGeom prst="rect">
            <a:avLst/>
          </a:prstGeom>
          <a:solidFill>
            <a:srgbClr val="32cd32"/>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400" spc="-1" strike="noStrike">
                <a:solidFill>
                  <a:srgbClr val="000000"/>
                </a:solidFill>
                <a:latin typeface="Arial"/>
                <a:ea typeface="DejaVu Sans"/>
              </a:rPr>
              <a:t>Windowed Response</a:t>
            </a:r>
            <a:endParaRPr b="0" lang="en-US" sz="1400" spc="-1" strike="noStrike">
              <a:latin typeface="Arial"/>
            </a:endParaRPr>
          </a:p>
          <a:p>
            <a:pPr>
              <a:lnSpc>
                <a:spcPct val="100000"/>
              </a:lnSpc>
            </a:pPr>
            <a:r>
              <a:rPr b="0" lang="en-US" sz="1400" spc="-1" strike="noStrike">
                <a:solidFill>
                  <a:srgbClr val="000000"/>
                </a:solidFill>
                <a:latin typeface="Arial"/>
                <a:ea typeface="DejaVu Sans"/>
              </a:rPr>
              <a:t>Of Hypothesized </a:t>
            </a:r>
            <a:endParaRPr b="0" lang="en-US" sz="1400" spc="-1" strike="noStrike">
              <a:latin typeface="Arial"/>
            </a:endParaRPr>
          </a:p>
          <a:p>
            <a:pPr>
              <a:lnSpc>
                <a:spcPct val="100000"/>
              </a:lnSpc>
            </a:pPr>
            <a:r>
              <a:rPr b="0" lang="en-US" sz="1400" spc="-1" strike="noStrike">
                <a:solidFill>
                  <a:srgbClr val="000000"/>
                </a:solidFill>
                <a:latin typeface="Arial"/>
                <a:ea typeface="DejaVu Sans"/>
              </a:rPr>
              <a:t>Impulse Response</a:t>
            </a:r>
            <a:endParaRPr b="0" lang="en-US" sz="1400" spc="-1" strike="noStrike">
              <a:latin typeface="Arial"/>
            </a:endParaRPr>
          </a:p>
          <a:p>
            <a:pPr>
              <a:lnSpc>
                <a:spcPct val="100000"/>
              </a:lnSpc>
            </a:pPr>
            <a:r>
              <a:rPr b="0" lang="en-US" sz="1400" spc="-1" strike="noStrike">
                <a:solidFill>
                  <a:srgbClr val="000000"/>
                </a:solidFill>
                <a:latin typeface="Arial"/>
                <a:ea typeface="DejaVu Sans"/>
              </a:rPr>
              <a:t>Functions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Feature Vector:</a:t>
            </a:r>
            <a:endParaRPr b="0" lang="en-US" sz="1400" spc="-1" strike="noStrike">
              <a:latin typeface="Arial"/>
            </a:endParaRPr>
          </a:p>
          <a:p>
            <a:pPr>
              <a:lnSpc>
                <a:spcPct val="100000"/>
              </a:lnSpc>
            </a:pPr>
            <a:r>
              <a:rPr b="0" lang="en-US" sz="1400" spc="-1" strike="noStrike">
                <a:solidFill>
                  <a:srgbClr val="000000"/>
                </a:solidFill>
                <a:latin typeface="Arial"/>
                <a:ea typeface="DejaVu Sans"/>
              </a:rPr>
              <a:t>N samples </a:t>
            </a:r>
            <a:endParaRPr b="0" lang="en-US" sz="1400" spc="-1" strike="noStrike">
              <a:latin typeface="Arial"/>
            </a:endParaRPr>
          </a:p>
          <a:p>
            <a:pPr>
              <a:lnSpc>
                <a:spcPct val="100000"/>
              </a:lnSpc>
            </a:pPr>
            <a:r>
              <a:rPr b="0" lang="en-US" sz="1400" spc="-1" strike="noStrike">
                <a:solidFill>
                  <a:srgbClr val="000000"/>
                </a:solidFill>
                <a:latin typeface="Arial"/>
                <a:ea typeface="DejaVu Sans"/>
              </a:rPr>
              <a:t>(time domain) x</a:t>
            </a:r>
            <a:endParaRPr b="0" lang="en-US" sz="1400" spc="-1" strike="noStrike">
              <a:latin typeface="Arial"/>
            </a:endParaRPr>
          </a:p>
          <a:p>
            <a:pPr>
              <a:lnSpc>
                <a:spcPct val="100000"/>
              </a:lnSpc>
            </a:pPr>
            <a:r>
              <a:rPr b="0" lang="en-US" sz="1400" spc="-1" strike="noStrike">
                <a:solidFill>
                  <a:srgbClr val="000000"/>
                </a:solidFill>
                <a:latin typeface="Arial"/>
                <a:ea typeface="DejaVu Sans"/>
              </a:rPr>
              <a:t>D features </a:t>
            </a:r>
            <a:endParaRPr b="0" lang="en-US" sz="1400" spc="-1" strike="noStrike">
              <a:latin typeface="Arial"/>
            </a:endParaRPr>
          </a:p>
          <a:p>
            <a:pPr>
              <a:lnSpc>
                <a:spcPct val="100000"/>
              </a:lnSpc>
            </a:pPr>
            <a:r>
              <a:rPr b="0" lang="en-US" sz="1400" spc="-1" strike="noStrike">
                <a:solidFill>
                  <a:srgbClr val="000000"/>
                </a:solidFill>
                <a:latin typeface="Arial"/>
                <a:ea typeface="DejaVu Sans"/>
              </a:rPr>
              <a:t>(response functions)</a:t>
            </a:r>
            <a:endParaRPr b="0" lang="en-US" sz="1400" spc="-1" strike="noStrike">
              <a:latin typeface="Arial"/>
            </a:endParaRPr>
          </a:p>
        </p:txBody>
      </p:sp>
      <p:sp>
        <p:nvSpPr>
          <p:cNvPr id="213" name="CustomShape 5"/>
          <p:cNvSpPr/>
          <p:nvPr/>
        </p:nvSpPr>
        <p:spPr>
          <a:xfrm>
            <a:off x="884520" y="1784880"/>
            <a:ext cx="1645200" cy="822600"/>
          </a:xfrm>
          <a:prstGeom prst="rect">
            <a:avLst/>
          </a:prstGeom>
          <a:solidFill>
            <a:srgbClr val="87d1d1"/>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I</a:t>
            </a:r>
            <a:r>
              <a:rPr b="0" lang="en-US" sz="1200" spc="-1" strike="noStrike">
                <a:solidFill>
                  <a:srgbClr val="000000"/>
                </a:solidFill>
                <a:latin typeface="Arial"/>
                <a:ea typeface="DejaVu Sans"/>
              </a:rPr>
              <a:t>nput type: Nutrition</a:t>
            </a:r>
            <a:endParaRPr b="0" lang="en-US" sz="1200" spc="-1" strike="noStrike">
              <a:latin typeface="Arial"/>
            </a:endParaRPr>
          </a:p>
          <a:p>
            <a:pPr>
              <a:lnSpc>
                <a:spcPct val="100000"/>
              </a:lnSpc>
            </a:pPr>
            <a:r>
              <a:rPr b="0" lang="en-US" sz="1200" spc="-1" strike="noStrike">
                <a:solidFill>
                  <a:srgbClr val="000000"/>
                </a:solidFill>
                <a:latin typeface="Arial"/>
                <a:ea typeface="DejaVu Sans"/>
              </a:rPr>
              <a:t>(carbohydrates, fats,</a:t>
            </a:r>
            <a:endParaRPr b="0" lang="en-US" sz="1200" spc="-1" strike="noStrike">
              <a:latin typeface="Arial"/>
            </a:endParaRPr>
          </a:p>
          <a:p>
            <a:pPr>
              <a:lnSpc>
                <a:spcPct val="100000"/>
              </a:lnSpc>
            </a:pPr>
            <a:r>
              <a:rPr b="0" lang="en-US" sz="1200" spc="-1" strike="noStrike">
                <a:solidFill>
                  <a:srgbClr val="000000"/>
                </a:solidFill>
                <a:latin typeface="Arial"/>
                <a:ea typeface="DejaVu Sans"/>
              </a:rPr>
              <a:t>protein, water, juice...)</a:t>
            </a:r>
            <a:endParaRPr b="0" lang="en-US" sz="1200" spc="-1" strike="noStrike">
              <a:latin typeface="Arial"/>
            </a:endParaRPr>
          </a:p>
        </p:txBody>
      </p:sp>
      <p:sp>
        <p:nvSpPr>
          <p:cNvPr id="214" name="CustomShape 6"/>
          <p:cNvSpPr/>
          <p:nvPr/>
        </p:nvSpPr>
        <p:spPr>
          <a:xfrm>
            <a:off x="9038160" y="813960"/>
            <a:ext cx="1645200" cy="690120"/>
          </a:xfrm>
          <a:prstGeom prst="rect">
            <a:avLst/>
          </a:prstGeom>
          <a:solidFill>
            <a:srgbClr val="62a73b"/>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200" spc="-1" strike="noStrike">
                <a:solidFill>
                  <a:srgbClr val="000000"/>
                </a:solidFill>
                <a:latin typeface="Arial"/>
                <a:ea typeface="DejaVu Sans"/>
              </a:rPr>
              <a:t>Curve fit to logged </a:t>
            </a:r>
            <a:endParaRPr b="0" lang="en-US" sz="1200" spc="-1" strike="noStrike">
              <a:latin typeface="Arial"/>
            </a:endParaRPr>
          </a:p>
          <a:p>
            <a:pPr>
              <a:lnSpc>
                <a:spcPct val="100000"/>
              </a:lnSpc>
            </a:pPr>
            <a:r>
              <a:rPr b="0" lang="en-US" sz="1200" spc="-1" strike="noStrike">
                <a:solidFill>
                  <a:srgbClr val="000000"/>
                </a:solidFill>
                <a:latin typeface="Arial"/>
                <a:ea typeface="DejaVu Sans"/>
              </a:rPr>
              <a:t>wellbeing estimates</a:t>
            </a:r>
            <a:endParaRPr b="0" lang="en-US" sz="1200" spc="-1" strike="noStrike">
              <a:latin typeface="Arial"/>
            </a:endParaRPr>
          </a:p>
          <a:p>
            <a:pPr>
              <a:lnSpc>
                <a:spcPct val="100000"/>
              </a:lnSpc>
            </a:pPr>
            <a:r>
              <a:rPr b="0" lang="en-US" sz="1200" spc="-1" strike="noStrike">
                <a:solidFill>
                  <a:srgbClr val="000000"/>
                </a:solidFill>
                <a:latin typeface="Arial"/>
                <a:ea typeface="DejaVu Sans"/>
              </a:rPr>
              <a:t>(ex: cubic spline fit)</a:t>
            </a:r>
            <a:endParaRPr b="0" lang="en-US" sz="1200" spc="-1" strike="noStrike">
              <a:latin typeface="Arial"/>
            </a:endParaRPr>
          </a:p>
        </p:txBody>
      </p:sp>
      <p:sp>
        <p:nvSpPr>
          <p:cNvPr id="215" name="CustomShape 7"/>
          <p:cNvSpPr/>
          <p:nvPr/>
        </p:nvSpPr>
        <p:spPr>
          <a:xfrm>
            <a:off x="9049680" y="2485440"/>
            <a:ext cx="1823760" cy="822600"/>
          </a:xfrm>
          <a:prstGeom prst="rect">
            <a:avLst/>
          </a:prstGeom>
          <a:solidFill>
            <a:srgbClr val="ff9999"/>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Linear Support </a:t>
            </a:r>
            <a:endParaRPr b="0" lang="en-US" sz="1000" spc="-1" strike="noStrike">
              <a:latin typeface="Arial"/>
            </a:endParaRPr>
          </a:p>
          <a:p>
            <a:pPr>
              <a:lnSpc>
                <a:spcPct val="100000"/>
              </a:lnSpc>
            </a:pPr>
            <a:r>
              <a:rPr b="0" lang="en-US" sz="1000" spc="-1" strike="noStrike">
                <a:solidFill>
                  <a:srgbClr val="000000"/>
                </a:solidFill>
                <a:latin typeface="Arial"/>
                <a:ea typeface="DejaVu Sans"/>
              </a:rPr>
              <a:t>Vector Regression (SVR)</a:t>
            </a:r>
            <a:endParaRPr b="0" lang="en-US" sz="1000" spc="-1" strike="noStrike">
              <a:latin typeface="Arial"/>
            </a:endParaRPr>
          </a:p>
          <a:p>
            <a:pPr>
              <a:lnSpc>
                <a:spcPct val="100000"/>
              </a:lnSpc>
            </a:pPr>
            <a:r>
              <a:rPr b="0" lang="en-US" sz="1000" spc="-1" strike="noStrike">
                <a:solidFill>
                  <a:srgbClr val="000000"/>
                </a:solidFill>
                <a:latin typeface="Arial"/>
                <a:ea typeface="DejaVu Sans"/>
              </a:rPr>
              <a:t>Selected from SVR </a:t>
            </a:r>
            <a:endParaRPr b="0" lang="en-US" sz="1000" spc="-1" strike="noStrike">
              <a:latin typeface="Arial"/>
            </a:endParaRPr>
          </a:p>
          <a:p>
            <a:pPr>
              <a:lnSpc>
                <a:spcPct val="100000"/>
              </a:lnSpc>
            </a:pPr>
            <a:r>
              <a:rPr b="0" lang="en-US" sz="1000" spc="-1" strike="noStrike">
                <a:solidFill>
                  <a:srgbClr val="000000"/>
                </a:solidFill>
                <a:latin typeface="Arial"/>
                <a:ea typeface="DejaVu Sans"/>
              </a:rPr>
              <a:t>library by distance measure</a:t>
            </a:r>
            <a:endParaRPr b="0" lang="en-US" sz="1000" spc="-1" strike="noStrike">
              <a:latin typeface="Arial"/>
            </a:endParaRPr>
          </a:p>
        </p:txBody>
      </p:sp>
      <p:sp>
        <p:nvSpPr>
          <p:cNvPr id="216" name="Line 8"/>
          <p:cNvSpPr/>
          <p:nvPr/>
        </p:nvSpPr>
        <p:spPr>
          <a:xfrm flipV="1">
            <a:off x="2535480" y="2210040"/>
            <a:ext cx="673560" cy="360"/>
          </a:xfrm>
          <a:prstGeom prst="line">
            <a:avLst/>
          </a:prstGeom>
          <a:ln>
            <a:solidFill>
              <a:srgbClr val="000000"/>
            </a:solidFill>
            <a:tailEnd len="med" type="triangle" w="med"/>
          </a:ln>
        </p:spPr>
        <p:style>
          <a:lnRef idx="0"/>
          <a:fillRef idx="0"/>
          <a:effectRef idx="0"/>
          <a:fontRef idx="minor"/>
        </p:style>
      </p:sp>
      <p:sp>
        <p:nvSpPr>
          <p:cNvPr id="217" name="CustomShape 9"/>
          <p:cNvSpPr/>
          <p:nvPr/>
        </p:nvSpPr>
        <p:spPr>
          <a:xfrm>
            <a:off x="3202920" y="1775520"/>
            <a:ext cx="1887480" cy="8395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Families of</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Impulse Response </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Functions </a:t>
            </a:r>
            <a:endParaRPr b="0" lang="en-US" sz="1200" spc="-1" strike="noStrike">
              <a:latin typeface="Arial"/>
            </a:endParaRPr>
          </a:p>
        </p:txBody>
      </p:sp>
      <p:sp>
        <p:nvSpPr>
          <p:cNvPr id="218" name="CustomShape 10"/>
          <p:cNvSpPr/>
          <p:nvPr/>
        </p:nvSpPr>
        <p:spPr>
          <a:xfrm>
            <a:off x="884520" y="1784880"/>
            <a:ext cx="1645200" cy="822600"/>
          </a:xfrm>
          <a:prstGeom prst="rect">
            <a:avLst/>
          </a:prstGeom>
          <a:solidFill>
            <a:srgbClr val="87d1d1"/>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I</a:t>
            </a:r>
            <a:r>
              <a:rPr b="0" lang="en-US" sz="1200" spc="-1" strike="noStrike">
                <a:solidFill>
                  <a:srgbClr val="000000"/>
                </a:solidFill>
                <a:latin typeface="Arial"/>
                <a:ea typeface="DejaVu Sans"/>
              </a:rPr>
              <a:t>nput type: Nutrition</a:t>
            </a:r>
            <a:endParaRPr b="0" lang="en-US" sz="1200" spc="-1" strike="noStrike">
              <a:latin typeface="Arial"/>
            </a:endParaRPr>
          </a:p>
          <a:p>
            <a:pPr>
              <a:lnSpc>
                <a:spcPct val="100000"/>
              </a:lnSpc>
            </a:pPr>
            <a:r>
              <a:rPr b="0" lang="en-US" sz="1200" spc="-1" strike="noStrike">
                <a:solidFill>
                  <a:srgbClr val="000000"/>
                </a:solidFill>
                <a:latin typeface="Arial"/>
                <a:ea typeface="DejaVu Sans"/>
              </a:rPr>
              <a:t>(carbohydrates, fats,</a:t>
            </a:r>
            <a:endParaRPr b="0" lang="en-US" sz="1200" spc="-1" strike="noStrike">
              <a:latin typeface="Arial"/>
            </a:endParaRPr>
          </a:p>
          <a:p>
            <a:pPr>
              <a:lnSpc>
                <a:spcPct val="100000"/>
              </a:lnSpc>
            </a:pPr>
            <a:r>
              <a:rPr b="0" lang="en-US" sz="1200" spc="-1" strike="noStrike">
                <a:solidFill>
                  <a:srgbClr val="000000"/>
                </a:solidFill>
                <a:latin typeface="Arial"/>
                <a:ea typeface="DejaVu Sans"/>
              </a:rPr>
              <a:t>protein, water, juice...)</a:t>
            </a:r>
            <a:endParaRPr b="0" lang="en-US" sz="1200" spc="-1" strike="noStrike">
              <a:latin typeface="Arial"/>
            </a:endParaRPr>
          </a:p>
        </p:txBody>
      </p:sp>
      <p:sp>
        <p:nvSpPr>
          <p:cNvPr id="219" name="Line 11"/>
          <p:cNvSpPr/>
          <p:nvPr/>
        </p:nvSpPr>
        <p:spPr>
          <a:xfrm flipV="1">
            <a:off x="2535480" y="2210040"/>
            <a:ext cx="673560" cy="360"/>
          </a:xfrm>
          <a:prstGeom prst="line">
            <a:avLst/>
          </a:prstGeom>
          <a:ln>
            <a:solidFill>
              <a:srgbClr val="000000"/>
            </a:solidFill>
            <a:tailEnd len="med" type="triangle" w="med"/>
          </a:ln>
        </p:spPr>
        <p:style>
          <a:lnRef idx="0"/>
          <a:fillRef idx="0"/>
          <a:effectRef idx="0"/>
          <a:fontRef idx="minor"/>
        </p:style>
      </p:sp>
      <p:sp>
        <p:nvSpPr>
          <p:cNvPr id="220" name="CustomShape 12"/>
          <p:cNvSpPr/>
          <p:nvPr/>
        </p:nvSpPr>
        <p:spPr>
          <a:xfrm>
            <a:off x="3211920" y="2968200"/>
            <a:ext cx="1887480" cy="8395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Families of</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Impulse Response </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Functions </a:t>
            </a:r>
            <a:endParaRPr b="0" lang="en-US" sz="1200" spc="-1" strike="noStrike">
              <a:latin typeface="Arial"/>
            </a:endParaRPr>
          </a:p>
        </p:txBody>
      </p:sp>
      <p:sp>
        <p:nvSpPr>
          <p:cNvPr id="221" name="CustomShape 13"/>
          <p:cNvSpPr/>
          <p:nvPr/>
        </p:nvSpPr>
        <p:spPr>
          <a:xfrm>
            <a:off x="893520" y="2977560"/>
            <a:ext cx="1645200" cy="822600"/>
          </a:xfrm>
          <a:prstGeom prst="rect">
            <a:avLst/>
          </a:prstGeom>
          <a:solidFill>
            <a:srgbClr val="87d1d1"/>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I</a:t>
            </a:r>
            <a:r>
              <a:rPr b="0" lang="en-US" sz="1200" spc="-1" strike="noStrike">
                <a:solidFill>
                  <a:srgbClr val="000000"/>
                </a:solidFill>
                <a:latin typeface="Arial"/>
                <a:ea typeface="DejaVu Sans"/>
              </a:rPr>
              <a:t>nput type: Activities</a:t>
            </a:r>
            <a:endParaRPr b="0" lang="en-US" sz="1200" spc="-1" strike="noStrike">
              <a:latin typeface="Arial"/>
            </a:endParaRPr>
          </a:p>
          <a:p>
            <a:pPr>
              <a:lnSpc>
                <a:spcPct val="100000"/>
              </a:lnSpc>
            </a:pPr>
            <a:r>
              <a:rPr b="0" lang="en-US" sz="1200" spc="-1" strike="noStrike">
                <a:solidFill>
                  <a:srgbClr val="000000"/>
                </a:solidFill>
                <a:latin typeface="Arial"/>
                <a:ea typeface="DejaVu Sans"/>
              </a:rPr>
              <a:t>(recreation, exercise,</a:t>
            </a:r>
            <a:endParaRPr b="0" lang="en-US" sz="1200" spc="-1" strike="noStrike">
              <a:latin typeface="Arial"/>
            </a:endParaRPr>
          </a:p>
          <a:p>
            <a:pPr>
              <a:lnSpc>
                <a:spcPct val="100000"/>
              </a:lnSpc>
            </a:pPr>
            <a:r>
              <a:rPr b="0" lang="en-US" sz="1200" spc="-1" strike="noStrike">
                <a:solidFill>
                  <a:srgbClr val="000000"/>
                </a:solidFill>
                <a:latin typeface="Arial"/>
                <a:ea typeface="DejaVu Sans"/>
              </a:rPr>
              <a:t>therapy, school, </a:t>
            </a:r>
            <a:endParaRPr b="0" lang="en-US" sz="1200" spc="-1" strike="noStrike">
              <a:latin typeface="Arial"/>
            </a:endParaRPr>
          </a:p>
          <a:p>
            <a:pPr>
              <a:lnSpc>
                <a:spcPct val="100000"/>
              </a:lnSpc>
            </a:pPr>
            <a:r>
              <a:rPr b="0" lang="en-US" sz="1200" spc="-1" strike="noStrike">
                <a:solidFill>
                  <a:srgbClr val="000000"/>
                </a:solidFill>
                <a:latin typeface="Arial"/>
                <a:ea typeface="DejaVu Sans"/>
              </a:rPr>
              <a:t>social...)</a:t>
            </a:r>
            <a:endParaRPr b="0" lang="en-US" sz="1200" spc="-1" strike="noStrike">
              <a:latin typeface="Arial"/>
            </a:endParaRPr>
          </a:p>
        </p:txBody>
      </p:sp>
      <p:sp>
        <p:nvSpPr>
          <p:cNvPr id="222" name="Line 14"/>
          <p:cNvSpPr/>
          <p:nvPr/>
        </p:nvSpPr>
        <p:spPr>
          <a:xfrm flipV="1">
            <a:off x="2544480" y="3402720"/>
            <a:ext cx="673560" cy="360"/>
          </a:xfrm>
          <a:prstGeom prst="line">
            <a:avLst/>
          </a:prstGeom>
          <a:ln>
            <a:solidFill>
              <a:srgbClr val="000000"/>
            </a:solidFill>
            <a:tailEnd len="med" type="triangle" w="med"/>
          </a:ln>
        </p:spPr>
        <p:style>
          <a:lnRef idx="0"/>
          <a:fillRef idx="0"/>
          <a:effectRef idx="0"/>
          <a:fontRef idx="minor"/>
        </p:style>
      </p:sp>
      <p:sp>
        <p:nvSpPr>
          <p:cNvPr id="223" name="CustomShape 15"/>
          <p:cNvSpPr/>
          <p:nvPr/>
        </p:nvSpPr>
        <p:spPr>
          <a:xfrm>
            <a:off x="3212280" y="4882680"/>
            <a:ext cx="1887480" cy="8395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Families of</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Impulse Response </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Functions </a:t>
            </a:r>
            <a:endParaRPr b="0" lang="en-US" sz="1200" spc="-1" strike="noStrike">
              <a:latin typeface="Arial"/>
            </a:endParaRPr>
          </a:p>
        </p:txBody>
      </p:sp>
      <p:sp>
        <p:nvSpPr>
          <p:cNvPr id="224" name="CustomShape 16"/>
          <p:cNvSpPr/>
          <p:nvPr/>
        </p:nvSpPr>
        <p:spPr>
          <a:xfrm>
            <a:off x="893880" y="4892040"/>
            <a:ext cx="1645200" cy="822600"/>
          </a:xfrm>
          <a:prstGeom prst="rect">
            <a:avLst/>
          </a:prstGeom>
          <a:solidFill>
            <a:srgbClr val="87d1d1"/>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I</a:t>
            </a:r>
            <a:r>
              <a:rPr b="0" lang="en-US" sz="1200" spc="-1" strike="noStrike">
                <a:solidFill>
                  <a:srgbClr val="000000"/>
                </a:solidFill>
                <a:latin typeface="Arial"/>
                <a:ea typeface="DejaVu Sans"/>
              </a:rPr>
              <a:t>nput type: Medication</a:t>
            </a:r>
            <a:endParaRPr b="0" lang="en-US" sz="1200" spc="-1" strike="noStrike">
              <a:latin typeface="Arial"/>
            </a:endParaRPr>
          </a:p>
          <a:p>
            <a:pPr>
              <a:lnSpc>
                <a:spcPct val="100000"/>
              </a:lnSpc>
            </a:pPr>
            <a:r>
              <a:rPr b="0" lang="en-US" sz="1200" spc="-1" strike="noStrike">
                <a:solidFill>
                  <a:srgbClr val="000000"/>
                </a:solidFill>
                <a:latin typeface="Arial"/>
                <a:ea typeface="DejaVu Sans"/>
              </a:rPr>
              <a:t>(prescription, </a:t>
            </a:r>
            <a:endParaRPr b="0" lang="en-US" sz="1200" spc="-1" strike="noStrike">
              <a:latin typeface="Arial"/>
            </a:endParaRPr>
          </a:p>
          <a:p>
            <a:pPr>
              <a:lnSpc>
                <a:spcPct val="100000"/>
              </a:lnSpc>
            </a:pPr>
            <a:r>
              <a:rPr b="0" lang="en-US" sz="1200" spc="-1" strike="noStrike">
                <a:solidFill>
                  <a:srgbClr val="000000"/>
                </a:solidFill>
                <a:latin typeface="Arial"/>
                <a:ea typeface="DejaVu Sans"/>
              </a:rPr>
              <a:t>non-prescription,</a:t>
            </a:r>
            <a:endParaRPr b="0" lang="en-US" sz="1200" spc="-1" strike="noStrike">
              <a:latin typeface="Arial"/>
            </a:endParaRPr>
          </a:p>
          <a:p>
            <a:pPr>
              <a:lnSpc>
                <a:spcPct val="100000"/>
              </a:lnSpc>
            </a:pPr>
            <a:r>
              <a:rPr b="0" lang="en-US" sz="1200" spc="-1" strike="noStrike">
                <a:solidFill>
                  <a:srgbClr val="000000"/>
                </a:solidFill>
                <a:latin typeface="Arial"/>
                <a:ea typeface="DejaVu Sans"/>
              </a:rPr>
              <a:t>nutraceuticals...)</a:t>
            </a:r>
            <a:endParaRPr b="0" lang="en-US" sz="1200" spc="-1" strike="noStrike">
              <a:latin typeface="Arial"/>
            </a:endParaRPr>
          </a:p>
        </p:txBody>
      </p:sp>
      <p:sp>
        <p:nvSpPr>
          <p:cNvPr id="225" name="CustomShape 17"/>
          <p:cNvSpPr/>
          <p:nvPr/>
        </p:nvSpPr>
        <p:spPr>
          <a:xfrm>
            <a:off x="3202920" y="6315840"/>
            <a:ext cx="1887480" cy="8395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Families of</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Impulse Response </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Functions </a:t>
            </a:r>
            <a:endParaRPr b="0" lang="en-US" sz="1200" spc="-1" strike="noStrike">
              <a:latin typeface="Arial"/>
            </a:endParaRPr>
          </a:p>
        </p:txBody>
      </p:sp>
      <p:sp>
        <p:nvSpPr>
          <p:cNvPr id="226" name="CustomShape 18"/>
          <p:cNvSpPr/>
          <p:nvPr/>
        </p:nvSpPr>
        <p:spPr>
          <a:xfrm>
            <a:off x="884520" y="6325200"/>
            <a:ext cx="1645200" cy="822600"/>
          </a:xfrm>
          <a:prstGeom prst="rect">
            <a:avLst/>
          </a:prstGeom>
          <a:solidFill>
            <a:srgbClr val="c7a0cb"/>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I</a:t>
            </a:r>
            <a:r>
              <a:rPr b="0" lang="en-US" sz="1200" spc="-1" strike="noStrike">
                <a:solidFill>
                  <a:srgbClr val="000000"/>
                </a:solidFill>
                <a:latin typeface="Arial"/>
                <a:ea typeface="DejaVu Sans"/>
              </a:rPr>
              <a:t>nput type: Sleep</a:t>
            </a:r>
            <a:endParaRPr b="0" lang="en-US" sz="1200" spc="-1" strike="noStrike">
              <a:latin typeface="Arial"/>
            </a:endParaRPr>
          </a:p>
        </p:txBody>
      </p:sp>
      <p:sp>
        <p:nvSpPr>
          <p:cNvPr id="227" name="Line 19"/>
          <p:cNvSpPr/>
          <p:nvPr/>
        </p:nvSpPr>
        <p:spPr>
          <a:xfrm flipV="1">
            <a:off x="2544480" y="5335920"/>
            <a:ext cx="673560" cy="360"/>
          </a:xfrm>
          <a:prstGeom prst="line">
            <a:avLst/>
          </a:prstGeom>
          <a:ln>
            <a:solidFill>
              <a:srgbClr val="000000"/>
            </a:solidFill>
            <a:tailEnd len="med" type="triangle" w="med"/>
          </a:ln>
        </p:spPr>
        <p:style>
          <a:lnRef idx="0"/>
          <a:fillRef idx="0"/>
          <a:effectRef idx="0"/>
          <a:fontRef idx="minor"/>
        </p:style>
      </p:sp>
      <p:sp>
        <p:nvSpPr>
          <p:cNvPr id="228" name="CustomShape 20"/>
          <p:cNvSpPr/>
          <p:nvPr/>
        </p:nvSpPr>
        <p:spPr>
          <a:xfrm>
            <a:off x="1562760" y="3615840"/>
            <a:ext cx="270360" cy="1195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600" spc="-1" strike="noStrike">
                <a:solidFill>
                  <a:srgbClr val="000000"/>
                </a:solidFill>
                <a:latin typeface="Arial"/>
                <a:ea typeface="DejaVu Sans"/>
              </a:rPr>
              <a:t>.</a:t>
            </a:r>
            <a:endParaRPr b="0" lang="en-US" sz="2600" spc="-1" strike="noStrike">
              <a:latin typeface="Arial"/>
            </a:endParaRPr>
          </a:p>
          <a:p>
            <a:pPr>
              <a:lnSpc>
                <a:spcPct val="100000"/>
              </a:lnSpc>
            </a:pPr>
            <a:r>
              <a:rPr b="0" lang="en-US" sz="2600" spc="-1" strike="noStrike">
                <a:solidFill>
                  <a:srgbClr val="000000"/>
                </a:solidFill>
                <a:latin typeface="Arial"/>
                <a:ea typeface="DejaVu Sans"/>
              </a:rPr>
              <a:t>.</a:t>
            </a:r>
            <a:endParaRPr b="0" lang="en-US" sz="2600" spc="-1" strike="noStrike">
              <a:latin typeface="Arial"/>
            </a:endParaRPr>
          </a:p>
          <a:p>
            <a:pPr>
              <a:lnSpc>
                <a:spcPct val="100000"/>
              </a:lnSpc>
            </a:pPr>
            <a:r>
              <a:rPr b="0" lang="en-US" sz="2600" spc="-1" strike="noStrike">
                <a:solidFill>
                  <a:srgbClr val="000000"/>
                </a:solidFill>
                <a:latin typeface="Arial"/>
                <a:ea typeface="DejaVu Sans"/>
              </a:rPr>
              <a:t>.</a:t>
            </a:r>
            <a:endParaRPr b="0" lang="en-US" sz="2600" spc="-1" strike="noStrike">
              <a:latin typeface="Arial"/>
            </a:endParaRPr>
          </a:p>
        </p:txBody>
      </p:sp>
      <p:sp>
        <p:nvSpPr>
          <p:cNvPr id="229" name="CustomShape 21"/>
          <p:cNvSpPr/>
          <p:nvPr/>
        </p:nvSpPr>
        <p:spPr>
          <a:xfrm>
            <a:off x="4031640" y="3625200"/>
            <a:ext cx="270360" cy="1195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600" spc="-1" strike="noStrike">
                <a:solidFill>
                  <a:srgbClr val="000000"/>
                </a:solidFill>
                <a:latin typeface="Arial"/>
                <a:ea typeface="DejaVu Sans"/>
              </a:rPr>
              <a:t>.</a:t>
            </a:r>
            <a:endParaRPr b="0" lang="en-US" sz="2600" spc="-1" strike="noStrike">
              <a:latin typeface="Arial"/>
            </a:endParaRPr>
          </a:p>
          <a:p>
            <a:pPr>
              <a:lnSpc>
                <a:spcPct val="100000"/>
              </a:lnSpc>
            </a:pPr>
            <a:r>
              <a:rPr b="0" lang="en-US" sz="2600" spc="-1" strike="noStrike">
                <a:solidFill>
                  <a:srgbClr val="000000"/>
                </a:solidFill>
                <a:latin typeface="Arial"/>
                <a:ea typeface="DejaVu Sans"/>
              </a:rPr>
              <a:t>.</a:t>
            </a:r>
            <a:endParaRPr b="0" lang="en-US" sz="2600" spc="-1" strike="noStrike">
              <a:latin typeface="Arial"/>
            </a:endParaRPr>
          </a:p>
          <a:p>
            <a:pPr>
              <a:lnSpc>
                <a:spcPct val="100000"/>
              </a:lnSpc>
            </a:pPr>
            <a:r>
              <a:rPr b="0" lang="en-US" sz="2600" spc="-1" strike="noStrike">
                <a:solidFill>
                  <a:srgbClr val="000000"/>
                </a:solidFill>
                <a:latin typeface="Arial"/>
                <a:ea typeface="DejaVu Sans"/>
              </a:rPr>
              <a:t>.</a:t>
            </a:r>
            <a:endParaRPr b="0" lang="en-US" sz="2600" spc="-1" strike="noStrike">
              <a:latin typeface="Arial"/>
            </a:endParaRPr>
          </a:p>
        </p:txBody>
      </p:sp>
      <p:sp>
        <p:nvSpPr>
          <p:cNvPr id="230" name="CustomShape 22"/>
          <p:cNvSpPr/>
          <p:nvPr/>
        </p:nvSpPr>
        <p:spPr>
          <a:xfrm>
            <a:off x="1562760" y="3615840"/>
            <a:ext cx="270360" cy="1195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600" spc="-1" strike="noStrike">
                <a:solidFill>
                  <a:srgbClr val="000000"/>
                </a:solidFill>
                <a:latin typeface="Arial"/>
                <a:ea typeface="DejaVu Sans"/>
              </a:rPr>
              <a:t>.</a:t>
            </a:r>
            <a:endParaRPr b="0" lang="en-US" sz="2600" spc="-1" strike="noStrike">
              <a:latin typeface="Arial"/>
            </a:endParaRPr>
          </a:p>
          <a:p>
            <a:pPr>
              <a:lnSpc>
                <a:spcPct val="100000"/>
              </a:lnSpc>
            </a:pPr>
            <a:r>
              <a:rPr b="0" lang="en-US" sz="2600" spc="-1" strike="noStrike">
                <a:solidFill>
                  <a:srgbClr val="000000"/>
                </a:solidFill>
                <a:latin typeface="Arial"/>
                <a:ea typeface="DejaVu Sans"/>
              </a:rPr>
              <a:t>.</a:t>
            </a:r>
            <a:endParaRPr b="0" lang="en-US" sz="2600" spc="-1" strike="noStrike">
              <a:latin typeface="Arial"/>
            </a:endParaRPr>
          </a:p>
          <a:p>
            <a:pPr>
              <a:lnSpc>
                <a:spcPct val="100000"/>
              </a:lnSpc>
            </a:pPr>
            <a:r>
              <a:rPr b="0" lang="en-US" sz="2600" spc="-1" strike="noStrike">
                <a:solidFill>
                  <a:srgbClr val="000000"/>
                </a:solidFill>
                <a:latin typeface="Arial"/>
                <a:ea typeface="DejaVu Sans"/>
              </a:rPr>
              <a:t>.</a:t>
            </a:r>
            <a:endParaRPr b="0" lang="en-US" sz="2600" spc="-1" strike="noStrike">
              <a:latin typeface="Arial"/>
            </a:endParaRPr>
          </a:p>
        </p:txBody>
      </p:sp>
      <p:sp>
        <p:nvSpPr>
          <p:cNvPr id="231" name="Line 23"/>
          <p:cNvSpPr/>
          <p:nvPr/>
        </p:nvSpPr>
        <p:spPr>
          <a:xfrm flipV="1">
            <a:off x="2526120" y="6751080"/>
            <a:ext cx="673560" cy="360"/>
          </a:xfrm>
          <a:prstGeom prst="line">
            <a:avLst/>
          </a:prstGeom>
          <a:ln>
            <a:solidFill>
              <a:srgbClr val="000000"/>
            </a:solidFill>
            <a:tailEnd len="med" type="triangle" w="med"/>
          </a:ln>
        </p:spPr>
        <p:style>
          <a:lnRef idx="0"/>
          <a:fillRef idx="0"/>
          <a:effectRef idx="0"/>
          <a:fontRef idx="minor"/>
        </p:style>
      </p:sp>
      <p:sp>
        <p:nvSpPr>
          <p:cNvPr id="232" name="Line 24"/>
          <p:cNvSpPr/>
          <p:nvPr/>
        </p:nvSpPr>
        <p:spPr>
          <a:xfrm flipV="1">
            <a:off x="2535480" y="2210400"/>
            <a:ext cx="673560" cy="360"/>
          </a:xfrm>
          <a:prstGeom prst="line">
            <a:avLst/>
          </a:prstGeom>
          <a:ln>
            <a:solidFill>
              <a:srgbClr val="000000"/>
            </a:solidFill>
            <a:tailEnd len="med" type="triangle" w="med"/>
          </a:ln>
        </p:spPr>
        <p:style>
          <a:lnRef idx="0"/>
          <a:fillRef idx="0"/>
          <a:effectRef idx="0"/>
          <a:fontRef idx="minor"/>
        </p:style>
      </p:sp>
      <p:sp>
        <p:nvSpPr>
          <p:cNvPr id="233" name="Line 25"/>
          <p:cNvSpPr/>
          <p:nvPr/>
        </p:nvSpPr>
        <p:spPr>
          <a:xfrm flipV="1">
            <a:off x="5106240" y="2210760"/>
            <a:ext cx="673560" cy="360"/>
          </a:xfrm>
          <a:prstGeom prst="line">
            <a:avLst/>
          </a:prstGeom>
          <a:ln>
            <a:solidFill>
              <a:srgbClr val="000000"/>
            </a:solidFill>
            <a:tailEnd len="med" type="triangle" w="med"/>
          </a:ln>
        </p:spPr>
        <p:style>
          <a:lnRef idx="0"/>
          <a:fillRef idx="0"/>
          <a:effectRef idx="0"/>
          <a:fontRef idx="minor"/>
        </p:style>
      </p:sp>
      <p:sp>
        <p:nvSpPr>
          <p:cNvPr id="234" name="Line 26"/>
          <p:cNvSpPr/>
          <p:nvPr/>
        </p:nvSpPr>
        <p:spPr>
          <a:xfrm flipV="1">
            <a:off x="5097240" y="3394800"/>
            <a:ext cx="673560" cy="360"/>
          </a:xfrm>
          <a:prstGeom prst="line">
            <a:avLst/>
          </a:prstGeom>
          <a:ln>
            <a:solidFill>
              <a:srgbClr val="000000"/>
            </a:solidFill>
            <a:tailEnd len="med" type="triangle" w="med"/>
          </a:ln>
        </p:spPr>
        <p:style>
          <a:lnRef idx="0"/>
          <a:fillRef idx="0"/>
          <a:effectRef idx="0"/>
          <a:fontRef idx="minor"/>
        </p:style>
      </p:sp>
      <p:sp>
        <p:nvSpPr>
          <p:cNvPr id="235" name="Line 27"/>
          <p:cNvSpPr/>
          <p:nvPr/>
        </p:nvSpPr>
        <p:spPr>
          <a:xfrm flipV="1">
            <a:off x="5106240" y="5337000"/>
            <a:ext cx="673560" cy="360"/>
          </a:xfrm>
          <a:prstGeom prst="line">
            <a:avLst/>
          </a:prstGeom>
          <a:ln>
            <a:solidFill>
              <a:srgbClr val="000000"/>
            </a:solidFill>
            <a:tailEnd len="med" type="triangle" w="med"/>
          </a:ln>
        </p:spPr>
        <p:style>
          <a:lnRef idx="0"/>
          <a:fillRef idx="0"/>
          <a:effectRef idx="0"/>
          <a:fontRef idx="minor"/>
        </p:style>
      </p:sp>
      <p:sp>
        <p:nvSpPr>
          <p:cNvPr id="236" name="Line 28"/>
          <p:cNvSpPr/>
          <p:nvPr/>
        </p:nvSpPr>
        <p:spPr>
          <a:xfrm flipV="1">
            <a:off x="5096880" y="6751800"/>
            <a:ext cx="673560" cy="360"/>
          </a:xfrm>
          <a:prstGeom prst="line">
            <a:avLst/>
          </a:prstGeom>
          <a:ln>
            <a:solidFill>
              <a:srgbClr val="000000"/>
            </a:solidFill>
            <a:tailEnd len="med" type="triangle" w="med"/>
          </a:ln>
        </p:spPr>
        <p:style>
          <a:lnRef idx="0"/>
          <a:fillRef idx="0"/>
          <a:effectRef idx="0"/>
          <a:fontRef idx="minor"/>
        </p:style>
      </p:sp>
      <p:sp>
        <p:nvSpPr>
          <p:cNvPr id="237" name="Line 29"/>
          <p:cNvSpPr/>
          <p:nvPr/>
        </p:nvSpPr>
        <p:spPr>
          <a:xfrm flipV="1">
            <a:off x="7666200" y="2912760"/>
            <a:ext cx="1387080" cy="9360"/>
          </a:xfrm>
          <a:prstGeom prst="line">
            <a:avLst/>
          </a:prstGeom>
          <a:ln w="91440">
            <a:solidFill>
              <a:srgbClr val="000000"/>
            </a:solidFill>
            <a:round/>
            <a:tailEnd len="med" type="triangle" w="med"/>
          </a:ln>
        </p:spPr>
        <p:style>
          <a:lnRef idx="0"/>
          <a:fillRef idx="0"/>
          <a:effectRef idx="0"/>
          <a:fontRef idx="minor"/>
        </p:style>
      </p:sp>
      <p:sp>
        <p:nvSpPr>
          <p:cNvPr id="238" name="CustomShape 30"/>
          <p:cNvSpPr/>
          <p:nvPr/>
        </p:nvSpPr>
        <p:spPr>
          <a:xfrm>
            <a:off x="6624720" y="813960"/>
            <a:ext cx="1645200" cy="690120"/>
          </a:xfrm>
          <a:prstGeom prst="rect">
            <a:avLst/>
          </a:prstGeom>
          <a:solidFill>
            <a:srgbClr val="62a73b"/>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200" spc="-1" strike="noStrike">
                <a:solidFill>
                  <a:srgbClr val="000000"/>
                </a:solidFill>
                <a:latin typeface="Arial"/>
                <a:ea typeface="DejaVu Sans"/>
              </a:rPr>
              <a:t>Wellbeing estimates</a:t>
            </a:r>
            <a:endParaRPr b="0" lang="en-US" sz="1200" spc="-1" strike="noStrike">
              <a:latin typeface="Arial"/>
            </a:endParaRPr>
          </a:p>
          <a:p>
            <a:pPr>
              <a:lnSpc>
                <a:spcPct val="100000"/>
              </a:lnSpc>
            </a:pPr>
            <a:r>
              <a:rPr b="0" lang="en-US" sz="1200" spc="-1" strike="noStrike">
                <a:solidFill>
                  <a:srgbClr val="000000"/>
                </a:solidFill>
                <a:latin typeface="Arial"/>
                <a:ea typeface="DejaVu Sans"/>
              </a:rPr>
              <a:t>(asynchronous)</a:t>
            </a:r>
            <a:endParaRPr b="0" lang="en-US" sz="1200" spc="-1" strike="noStrike">
              <a:latin typeface="Arial"/>
            </a:endParaRPr>
          </a:p>
        </p:txBody>
      </p:sp>
      <p:sp>
        <p:nvSpPr>
          <p:cNvPr id="239" name="Line 31"/>
          <p:cNvSpPr/>
          <p:nvPr/>
        </p:nvSpPr>
        <p:spPr>
          <a:xfrm flipV="1">
            <a:off x="8278200" y="1164960"/>
            <a:ext cx="756720" cy="1800"/>
          </a:xfrm>
          <a:prstGeom prst="line">
            <a:avLst/>
          </a:prstGeom>
          <a:ln>
            <a:solidFill>
              <a:srgbClr val="000000"/>
            </a:solidFill>
            <a:tailEnd len="med" type="triangle" w="med"/>
          </a:ln>
        </p:spPr>
        <p:style>
          <a:lnRef idx="0"/>
          <a:fillRef idx="0"/>
          <a:effectRef idx="0"/>
          <a:fontRef idx="minor"/>
        </p:style>
      </p:sp>
      <p:sp>
        <p:nvSpPr>
          <p:cNvPr id="240" name="Line 32"/>
          <p:cNvSpPr/>
          <p:nvPr/>
        </p:nvSpPr>
        <p:spPr>
          <a:xfrm>
            <a:off x="9249120" y="1509120"/>
            <a:ext cx="7560" cy="969120"/>
          </a:xfrm>
          <a:prstGeom prst="line">
            <a:avLst/>
          </a:prstGeom>
          <a:ln>
            <a:solidFill>
              <a:srgbClr val="000000"/>
            </a:solidFill>
            <a:tailEnd len="med" type="triangle" w="med"/>
          </a:ln>
        </p:spPr>
        <p:style>
          <a:lnRef idx="0"/>
          <a:fillRef idx="0"/>
          <a:effectRef idx="0"/>
          <a:fontRef idx="minor"/>
        </p:style>
      </p:sp>
      <p:sp>
        <p:nvSpPr>
          <p:cNvPr id="241" name="CustomShape 33"/>
          <p:cNvSpPr/>
          <p:nvPr/>
        </p:nvSpPr>
        <p:spPr>
          <a:xfrm>
            <a:off x="8178120" y="2395080"/>
            <a:ext cx="614520" cy="412920"/>
          </a:xfrm>
          <a:prstGeom prst="rect">
            <a:avLst/>
          </a:prstGeom>
          <a:solidFill>
            <a:srgbClr val="fdb94d"/>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Feature</a:t>
            </a:r>
            <a:endParaRPr b="0" lang="en-US" sz="1000" spc="-1" strike="noStrike">
              <a:latin typeface="Arial"/>
            </a:endParaRPr>
          </a:p>
          <a:p>
            <a:pPr>
              <a:lnSpc>
                <a:spcPct val="100000"/>
              </a:lnSpc>
            </a:pPr>
            <a:r>
              <a:rPr b="0" lang="en-US" sz="1000" spc="-1" strike="noStrike">
                <a:solidFill>
                  <a:srgbClr val="000000"/>
                </a:solidFill>
                <a:latin typeface="Arial"/>
                <a:ea typeface="DejaVu Sans"/>
              </a:rPr>
              <a:t>Vectors</a:t>
            </a:r>
            <a:endParaRPr b="0" lang="en-US" sz="1000" spc="-1" strike="noStrike">
              <a:latin typeface="Arial"/>
            </a:endParaRPr>
          </a:p>
        </p:txBody>
      </p:sp>
      <p:sp>
        <p:nvSpPr>
          <p:cNvPr id="242" name="CustomShape 34"/>
          <p:cNvSpPr/>
          <p:nvPr/>
        </p:nvSpPr>
        <p:spPr>
          <a:xfrm>
            <a:off x="9315720" y="1839960"/>
            <a:ext cx="614520" cy="412920"/>
          </a:xfrm>
          <a:prstGeom prst="rect">
            <a:avLst/>
          </a:prstGeom>
          <a:solidFill>
            <a:srgbClr val="fdb94d"/>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SVR</a:t>
            </a:r>
            <a:endParaRPr b="0" lang="en-US" sz="1000" spc="-1" strike="noStrike">
              <a:latin typeface="Arial"/>
            </a:endParaRPr>
          </a:p>
          <a:p>
            <a:pPr>
              <a:lnSpc>
                <a:spcPct val="100000"/>
              </a:lnSpc>
            </a:pPr>
            <a:r>
              <a:rPr b="0" lang="en-US" sz="1000" spc="-1" strike="noStrike">
                <a:solidFill>
                  <a:srgbClr val="000000"/>
                </a:solidFill>
                <a:latin typeface="Arial"/>
                <a:ea typeface="DejaVu Sans"/>
              </a:rPr>
              <a:t>Target</a:t>
            </a:r>
            <a:endParaRPr b="0" lang="en-US" sz="1000" spc="-1" strike="noStrike">
              <a:latin typeface="Arial"/>
            </a:endParaRPr>
          </a:p>
        </p:txBody>
      </p:sp>
      <p:sp>
        <p:nvSpPr>
          <p:cNvPr id="243" name="Line 35"/>
          <p:cNvSpPr/>
          <p:nvPr/>
        </p:nvSpPr>
        <p:spPr>
          <a:xfrm>
            <a:off x="9244440" y="3312360"/>
            <a:ext cx="7560" cy="969120"/>
          </a:xfrm>
          <a:prstGeom prst="line">
            <a:avLst/>
          </a:prstGeom>
          <a:ln>
            <a:solidFill>
              <a:srgbClr val="000000"/>
            </a:solidFill>
            <a:tailEnd len="med" type="triangle" w="med"/>
          </a:ln>
        </p:spPr>
        <p:style>
          <a:lnRef idx="0"/>
          <a:fillRef idx="0"/>
          <a:effectRef idx="0"/>
          <a:fontRef idx="minor"/>
        </p:style>
      </p:sp>
      <p:sp>
        <p:nvSpPr>
          <p:cNvPr id="244" name="CustomShape 36"/>
          <p:cNvSpPr/>
          <p:nvPr/>
        </p:nvSpPr>
        <p:spPr>
          <a:xfrm>
            <a:off x="9311040" y="3643200"/>
            <a:ext cx="614520" cy="412920"/>
          </a:xfrm>
          <a:prstGeom prst="rect">
            <a:avLst/>
          </a:prstGeom>
          <a:solidFill>
            <a:srgbClr val="fdb94d"/>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SVR</a:t>
            </a:r>
            <a:endParaRPr b="0" lang="en-US" sz="1000" spc="-1" strike="noStrike">
              <a:latin typeface="Arial"/>
            </a:endParaRPr>
          </a:p>
          <a:p>
            <a:pPr>
              <a:lnSpc>
                <a:spcPct val="100000"/>
              </a:lnSpc>
            </a:pPr>
            <a:r>
              <a:rPr b="0" lang="en-US" sz="1000" spc="-1" strike="noStrike">
                <a:solidFill>
                  <a:srgbClr val="000000"/>
                </a:solidFill>
                <a:latin typeface="Arial"/>
                <a:ea typeface="DejaVu Sans"/>
              </a:rPr>
              <a:t>Target</a:t>
            </a:r>
            <a:endParaRPr b="0" lang="en-US" sz="1000" spc="-1" strike="noStrike">
              <a:latin typeface="Arial"/>
            </a:endParaRPr>
          </a:p>
        </p:txBody>
      </p:sp>
      <p:sp>
        <p:nvSpPr>
          <p:cNvPr id="245" name="Line 37"/>
          <p:cNvSpPr/>
          <p:nvPr/>
        </p:nvSpPr>
        <p:spPr>
          <a:xfrm>
            <a:off x="10399680" y="3315960"/>
            <a:ext cx="22680" cy="2417400"/>
          </a:xfrm>
          <a:prstGeom prst="line">
            <a:avLst/>
          </a:prstGeom>
          <a:ln w="91440">
            <a:solidFill>
              <a:srgbClr val="000000"/>
            </a:solidFill>
            <a:round/>
            <a:tailEnd len="med" type="triangle" w="med"/>
          </a:ln>
        </p:spPr>
        <p:style>
          <a:lnRef idx="0"/>
          <a:fillRef idx="0"/>
          <a:effectRef idx="0"/>
          <a:fontRef idx="minor"/>
        </p:style>
      </p:sp>
      <p:sp>
        <p:nvSpPr>
          <p:cNvPr id="246" name="CustomShape 38"/>
          <p:cNvSpPr/>
          <p:nvPr/>
        </p:nvSpPr>
        <p:spPr>
          <a:xfrm>
            <a:off x="10503720" y="3643560"/>
            <a:ext cx="1211040" cy="423720"/>
          </a:xfrm>
          <a:prstGeom prst="rect">
            <a:avLst/>
          </a:prstGeom>
          <a:solidFill>
            <a:srgbClr val="fdb94d"/>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Selected &amp; scaled</a:t>
            </a:r>
            <a:endParaRPr b="0" lang="en-US" sz="1000" spc="-1" strike="noStrike">
              <a:latin typeface="Arial"/>
            </a:endParaRPr>
          </a:p>
          <a:p>
            <a:pPr>
              <a:lnSpc>
                <a:spcPct val="100000"/>
              </a:lnSpc>
            </a:pPr>
            <a:r>
              <a:rPr b="0" lang="en-US" sz="1000" spc="-1" strike="noStrike">
                <a:solidFill>
                  <a:srgbClr val="000000"/>
                </a:solidFill>
                <a:latin typeface="Arial"/>
                <a:ea typeface="DejaVu Sans"/>
              </a:rPr>
              <a:t>Feature vectors</a:t>
            </a:r>
            <a:endParaRPr b="0" lang="en-US" sz="1000" spc="-1" strike="noStrike">
              <a:latin typeface="Arial"/>
            </a:endParaRPr>
          </a:p>
        </p:txBody>
      </p:sp>
      <p:sp>
        <p:nvSpPr>
          <p:cNvPr id="247" name="CustomShape 39"/>
          <p:cNvSpPr/>
          <p:nvPr/>
        </p:nvSpPr>
        <p:spPr>
          <a:xfrm>
            <a:off x="7968240" y="4270320"/>
            <a:ext cx="1823760" cy="822600"/>
          </a:xfrm>
          <a:prstGeom prst="rect">
            <a:avLst/>
          </a:prstGeom>
          <a:solidFill>
            <a:srgbClr val="ff9999"/>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000" spc="-1" strike="noStrike">
                <a:solidFill>
                  <a:srgbClr val="000000"/>
                </a:solidFill>
                <a:latin typeface="Arial"/>
                <a:ea typeface="DejaVu Sans"/>
              </a:rPr>
              <a:t>Non-linear Support </a:t>
            </a:r>
            <a:endParaRPr b="0" lang="en-US" sz="1000" spc="-1" strike="noStrike">
              <a:latin typeface="Arial"/>
            </a:endParaRPr>
          </a:p>
          <a:p>
            <a:pPr>
              <a:lnSpc>
                <a:spcPct val="100000"/>
              </a:lnSpc>
            </a:pPr>
            <a:r>
              <a:rPr b="0" lang="en-US" sz="1000" spc="-1" strike="noStrike">
                <a:solidFill>
                  <a:srgbClr val="000000"/>
                </a:solidFill>
                <a:latin typeface="Arial"/>
                <a:ea typeface="DejaVu Sans"/>
              </a:rPr>
              <a:t>Vector Regression (SVR)</a:t>
            </a:r>
            <a:endParaRPr b="0" lang="en-US" sz="1000" spc="-1" strike="noStrike">
              <a:latin typeface="Arial"/>
            </a:endParaRPr>
          </a:p>
          <a:p>
            <a:pPr>
              <a:lnSpc>
                <a:spcPct val="100000"/>
              </a:lnSpc>
            </a:pPr>
            <a:r>
              <a:rPr b="0" lang="en-US" sz="1000" spc="-1" strike="noStrike">
                <a:solidFill>
                  <a:srgbClr val="000000"/>
                </a:solidFill>
                <a:latin typeface="Arial"/>
                <a:ea typeface="DejaVu Sans"/>
              </a:rPr>
              <a:t>(Selected by association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with chosen linear SVR)</a:t>
            </a:r>
            <a:endParaRPr b="0" lang="en-US" sz="1000" spc="-1" strike="noStrike">
              <a:latin typeface="Arial"/>
            </a:endParaRPr>
          </a:p>
        </p:txBody>
      </p:sp>
      <p:sp>
        <p:nvSpPr>
          <p:cNvPr id="248" name="Line 40"/>
          <p:cNvSpPr/>
          <p:nvPr/>
        </p:nvSpPr>
        <p:spPr>
          <a:xfrm flipH="1">
            <a:off x="9802440" y="4651560"/>
            <a:ext cx="601200" cy="9000"/>
          </a:xfrm>
          <a:prstGeom prst="line">
            <a:avLst/>
          </a:prstGeom>
          <a:ln w="91440">
            <a:solidFill>
              <a:srgbClr val="000000"/>
            </a:solidFill>
            <a:round/>
            <a:tailEnd len="med" type="triangle" w="med"/>
          </a:ln>
        </p:spPr>
        <p:style>
          <a:lnRef idx="0"/>
          <a:fillRef idx="0"/>
          <a:effectRef idx="0"/>
          <a:fontRef idx="minor"/>
        </p:style>
      </p:sp>
      <p:sp>
        <p:nvSpPr>
          <p:cNvPr id="249" name="CustomShape 41"/>
          <p:cNvSpPr/>
          <p:nvPr/>
        </p:nvSpPr>
        <p:spPr>
          <a:xfrm>
            <a:off x="8058240" y="6455160"/>
            <a:ext cx="1511280" cy="524880"/>
          </a:xfrm>
          <a:prstGeom prst="rect">
            <a:avLst/>
          </a:prstGeom>
          <a:solidFill>
            <a:srgbClr val="62a73b"/>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200" spc="-1" strike="noStrike">
                <a:solidFill>
                  <a:srgbClr val="000000"/>
                </a:solidFill>
                <a:latin typeface="Arial"/>
                <a:ea typeface="DejaVu Sans"/>
              </a:rPr>
              <a:t>Wellbeing trajectory</a:t>
            </a:r>
            <a:endParaRPr b="0" lang="en-US" sz="1200" spc="-1" strike="noStrike">
              <a:latin typeface="Arial"/>
            </a:endParaRPr>
          </a:p>
          <a:p>
            <a:pPr>
              <a:lnSpc>
                <a:spcPct val="100000"/>
              </a:lnSpc>
            </a:pPr>
            <a:r>
              <a:rPr b="0" lang="en-US" sz="1200" spc="-1" strike="noStrike">
                <a:solidFill>
                  <a:srgbClr val="000000"/>
                </a:solidFill>
                <a:latin typeface="Arial"/>
                <a:ea typeface="DejaVu Sans"/>
              </a:rPr>
              <a:t>prediction </a:t>
            </a:r>
            <a:endParaRPr b="0" lang="en-US" sz="1200" spc="-1" strike="noStrike">
              <a:latin typeface="Arial"/>
            </a:endParaRPr>
          </a:p>
        </p:txBody>
      </p:sp>
      <p:sp>
        <p:nvSpPr>
          <p:cNvPr id="250" name="Line 42"/>
          <p:cNvSpPr/>
          <p:nvPr/>
        </p:nvSpPr>
        <p:spPr>
          <a:xfrm>
            <a:off x="8812440" y="5097240"/>
            <a:ext cx="9720" cy="1348200"/>
          </a:xfrm>
          <a:prstGeom prst="line">
            <a:avLst/>
          </a:prstGeom>
          <a:ln>
            <a:solidFill>
              <a:srgbClr val="000000"/>
            </a:solidFill>
            <a:tailEnd len="med" type="triangle" w="med"/>
          </a:ln>
        </p:spPr>
        <p:style>
          <a:lnRef idx="0"/>
          <a:fillRef idx="0"/>
          <a:effectRef idx="0"/>
          <a:fontRef idx="minor"/>
        </p:style>
      </p:sp>
      <p:sp>
        <p:nvSpPr>
          <p:cNvPr id="251" name="CustomShape 43"/>
          <p:cNvSpPr/>
          <p:nvPr/>
        </p:nvSpPr>
        <p:spPr>
          <a:xfrm>
            <a:off x="9621000" y="5743080"/>
            <a:ext cx="1659240" cy="608040"/>
          </a:xfrm>
          <a:prstGeom prst="rect">
            <a:avLst/>
          </a:prstGeom>
          <a:solidFill>
            <a:srgbClr val="62a73b"/>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200" spc="-1" strike="noStrike">
                <a:solidFill>
                  <a:srgbClr val="000000"/>
                </a:solidFill>
                <a:latin typeface="Arial"/>
                <a:ea typeface="DejaVu Sans"/>
              </a:rPr>
              <a:t>Weighted composites </a:t>
            </a:r>
            <a:endParaRPr b="0" lang="en-US" sz="1200" spc="-1" strike="noStrike">
              <a:latin typeface="Arial"/>
            </a:endParaRPr>
          </a:p>
          <a:p>
            <a:pPr>
              <a:lnSpc>
                <a:spcPct val="100000"/>
              </a:lnSpc>
            </a:pPr>
            <a:r>
              <a:rPr b="0" lang="en-US" sz="1200" spc="-1" strike="noStrike">
                <a:solidFill>
                  <a:srgbClr val="000000"/>
                </a:solidFill>
                <a:latin typeface="Arial"/>
                <a:ea typeface="DejaVu Sans"/>
              </a:rPr>
              <a:t>of selected response</a:t>
            </a:r>
            <a:endParaRPr b="0" lang="en-US" sz="1200" spc="-1" strike="noStrike">
              <a:latin typeface="Arial"/>
            </a:endParaRPr>
          </a:p>
          <a:p>
            <a:pPr>
              <a:lnSpc>
                <a:spcPct val="100000"/>
              </a:lnSpc>
            </a:pPr>
            <a:r>
              <a:rPr b="0" lang="en-US" sz="1200" spc="-1" strike="noStrike">
                <a:solidFill>
                  <a:srgbClr val="000000"/>
                </a:solidFill>
                <a:latin typeface="Arial"/>
                <a:ea typeface="DejaVu Sans"/>
              </a:rPr>
              <a:t>features by input type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rot="16200000">
            <a:off x="29160" y="1866240"/>
            <a:ext cx="3767040" cy="3398040"/>
          </a:xfrm>
          <a:prstGeom prst="cloudCallout">
            <a:avLst>
              <a:gd name="adj1" fmla="val 912"/>
              <a:gd name="adj2" fmla="val 95611"/>
            </a:avLst>
          </a:prstGeom>
          <a:solidFill>
            <a:srgbClr val="729fcf"/>
          </a:solidFill>
          <a:ln>
            <a:solidFill>
              <a:srgbClr val="3465a4"/>
            </a:solidFill>
          </a:ln>
        </p:spPr>
        <p:style>
          <a:lnRef idx="0"/>
          <a:fillRef idx="0"/>
          <a:effectRef idx="0"/>
          <a:fontRef idx="minor"/>
        </p:style>
      </p:sp>
      <p:sp>
        <p:nvSpPr>
          <p:cNvPr id="253" name="CustomShape 2"/>
          <p:cNvSpPr/>
          <p:nvPr/>
        </p:nvSpPr>
        <p:spPr>
          <a:xfrm>
            <a:off x="1145160" y="552600"/>
            <a:ext cx="9091080" cy="581400"/>
          </a:xfrm>
          <a:prstGeom prst="rect">
            <a:avLst/>
          </a:prstGeom>
          <a:solidFill>
            <a:srgbClr val="00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2600" spc="-1" strike="noStrike">
                <a:solidFill>
                  <a:srgbClr val="000000"/>
                </a:solidFill>
                <a:latin typeface="Arial"/>
                <a:ea typeface="DejaVu Sans"/>
              </a:rPr>
              <a:t>The Sense Of Wellbeing: How Do We Strive To Optimize It?</a:t>
            </a:r>
            <a:endParaRPr b="0" lang="en-US" sz="2600" spc="-1" strike="noStrike">
              <a:latin typeface="Arial"/>
            </a:endParaRPr>
          </a:p>
        </p:txBody>
      </p:sp>
      <p:sp>
        <p:nvSpPr>
          <p:cNvPr id="254" name="CustomShape 3"/>
          <p:cNvSpPr/>
          <p:nvPr/>
        </p:nvSpPr>
        <p:spPr>
          <a:xfrm>
            <a:off x="3698280" y="2943000"/>
            <a:ext cx="754560" cy="1191960"/>
          </a:xfrm>
          <a:prstGeom prst="rect">
            <a:avLst/>
          </a:prstGeom>
          <a:solidFill>
            <a:srgbClr val="ffffff"/>
          </a:solidFill>
          <a:ln>
            <a:solidFill>
              <a:srgbClr val="ffffff"/>
            </a:solidFill>
          </a:ln>
        </p:spPr>
        <p:style>
          <a:lnRef idx="0"/>
          <a:fillRef idx="0"/>
          <a:effectRef idx="0"/>
          <a:fontRef idx="minor"/>
        </p:style>
      </p:sp>
      <p:sp>
        <p:nvSpPr>
          <p:cNvPr id="255" name="CustomShape 4"/>
          <p:cNvSpPr/>
          <p:nvPr/>
        </p:nvSpPr>
        <p:spPr>
          <a:xfrm>
            <a:off x="635040" y="2585880"/>
            <a:ext cx="2525400" cy="2675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000000"/>
                </a:solidFill>
                <a:latin typeface="Arial"/>
                <a:ea typeface="DejaVu Sans"/>
              </a:rPr>
              <a:t>Subconcious,  </a:t>
            </a:r>
            <a:endParaRPr b="0" lang="en-US" sz="2200" spc="-1" strike="noStrike">
              <a:latin typeface="Arial"/>
            </a:endParaRPr>
          </a:p>
          <a:p>
            <a:pPr>
              <a:lnSpc>
                <a:spcPct val="100000"/>
              </a:lnSpc>
            </a:pPr>
            <a:r>
              <a:rPr b="0" lang="en-US" sz="2200" spc="-1" strike="noStrike">
                <a:solidFill>
                  <a:srgbClr val="000000"/>
                </a:solidFill>
                <a:latin typeface="Arial"/>
                <a:ea typeface="DejaVu Sans"/>
              </a:rPr>
              <a:t>conscious, or </a:t>
            </a:r>
            <a:endParaRPr b="0" lang="en-US" sz="2200" spc="-1" strike="noStrike">
              <a:latin typeface="Arial"/>
            </a:endParaRPr>
          </a:p>
          <a:p>
            <a:pPr>
              <a:lnSpc>
                <a:spcPct val="100000"/>
              </a:lnSpc>
            </a:pPr>
            <a:r>
              <a:rPr b="0" lang="en-US" sz="2200" spc="-1" strike="noStrike">
                <a:solidFill>
                  <a:srgbClr val="000000"/>
                </a:solidFill>
                <a:latin typeface="Arial"/>
                <a:ea typeface="DejaVu Sans"/>
              </a:rPr>
              <a:t>explicit logging of</a:t>
            </a:r>
            <a:endParaRPr b="0" lang="en-US" sz="2200" spc="-1" strike="noStrike">
              <a:latin typeface="Arial"/>
            </a:endParaRPr>
          </a:p>
          <a:p>
            <a:pPr>
              <a:lnSpc>
                <a:spcPct val="100000"/>
              </a:lnSpc>
            </a:pPr>
            <a:r>
              <a:rPr b="0" lang="en-US" sz="2200" spc="-1" strike="noStrike">
                <a:solidFill>
                  <a:srgbClr val="000000"/>
                </a:solidFill>
                <a:latin typeface="Arial"/>
                <a:ea typeface="DejaVu Sans"/>
              </a:rPr>
              <a:t>sense of wellbeing</a:t>
            </a:r>
            <a:endParaRPr b="0" lang="en-US" sz="2200" spc="-1" strike="noStrike">
              <a:latin typeface="Arial"/>
            </a:endParaRPr>
          </a:p>
          <a:p>
            <a:pPr>
              <a:lnSpc>
                <a:spcPct val="100000"/>
              </a:lnSpc>
            </a:pPr>
            <a:r>
              <a:rPr b="0" lang="en-US" sz="2200" spc="-1" strike="noStrike">
                <a:solidFill>
                  <a:srgbClr val="000000"/>
                </a:solidFill>
                <a:latin typeface="Arial"/>
                <a:ea typeface="DejaVu Sans"/>
              </a:rPr>
              <a:t>at salient moments</a:t>
            </a:r>
            <a:endParaRPr b="0" lang="en-US" sz="2200" spc="-1" strike="noStrike">
              <a:latin typeface="Arial"/>
            </a:endParaRPr>
          </a:p>
        </p:txBody>
      </p:sp>
      <p:sp>
        <p:nvSpPr>
          <p:cNvPr id="256" name="CustomShape 5"/>
          <p:cNvSpPr/>
          <p:nvPr/>
        </p:nvSpPr>
        <p:spPr>
          <a:xfrm flipH="1" rot="5400000">
            <a:off x="7782840" y="1547280"/>
            <a:ext cx="3767040" cy="3398040"/>
          </a:xfrm>
          <a:prstGeom prst="cloudCallout">
            <a:avLst>
              <a:gd name="adj1" fmla="val 912"/>
              <a:gd name="adj2" fmla="val 95611"/>
            </a:avLst>
          </a:prstGeom>
          <a:solidFill>
            <a:srgbClr val="729fcf"/>
          </a:solidFill>
          <a:ln>
            <a:solidFill>
              <a:srgbClr val="3465a4"/>
            </a:solidFill>
          </a:ln>
        </p:spPr>
        <p:style>
          <a:lnRef idx="0"/>
          <a:fillRef idx="0"/>
          <a:effectRef idx="0"/>
          <a:fontRef idx="minor"/>
        </p:style>
      </p:sp>
      <p:pic>
        <p:nvPicPr>
          <p:cNvPr id="257" name="" descr=""/>
          <p:cNvPicPr/>
          <p:nvPr/>
        </p:nvPicPr>
        <p:blipFill>
          <a:blip r:embed="rId1"/>
          <a:stretch/>
        </p:blipFill>
        <p:spPr>
          <a:xfrm>
            <a:off x="3809520" y="2671920"/>
            <a:ext cx="3656880" cy="4370040"/>
          </a:xfrm>
          <a:prstGeom prst="rect">
            <a:avLst/>
          </a:prstGeom>
          <a:ln>
            <a:noFill/>
          </a:ln>
        </p:spPr>
      </p:pic>
      <p:sp>
        <p:nvSpPr>
          <p:cNvPr id="258" name="CustomShape 6"/>
          <p:cNvSpPr/>
          <p:nvPr/>
        </p:nvSpPr>
        <p:spPr>
          <a:xfrm>
            <a:off x="5019840" y="3346560"/>
            <a:ext cx="290880" cy="428400"/>
          </a:xfrm>
          <a:prstGeom prst="rect">
            <a:avLst/>
          </a:prstGeom>
          <a:solidFill>
            <a:srgbClr val="ffffff"/>
          </a:solidFill>
          <a:ln>
            <a:solidFill>
              <a:srgbClr val="ffffff"/>
            </a:solidFill>
          </a:ln>
        </p:spPr>
        <p:style>
          <a:lnRef idx="0"/>
          <a:fillRef idx="0"/>
          <a:effectRef idx="0"/>
          <a:fontRef idx="minor"/>
        </p:style>
      </p:sp>
      <p:sp>
        <p:nvSpPr>
          <p:cNvPr id="259" name="CustomShape 7"/>
          <p:cNvSpPr/>
          <p:nvPr/>
        </p:nvSpPr>
        <p:spPr>
          <a:xfrm>
            <a:off x="7223760" y="2743200"/>
            <a:ext cx="608400" cy="914040"/>
          </a:xfrm>
          <a:prstGeom prst="rect">
            <a:avLst/>
          </a:prstGeom>
          <a:solidFill>
            <a:srgbClr val="ffffff"/>
          </a:solidFill>
          <a:ln>
            <a:solidFill>
              <a:srgbClr val="ffffff"/>
            </a:solidFill>
          </a:ln>
        </p:spPr>
        <p:style>
          <a:lnRef idx="0"/>
          <a:fillRef idx="0"/>
          <a:effectRef idx="0"/>
          <a:fontRef idx="minor"/>
        </p:style>
      </p:sp>
      <p:sp>
        <p:nvSpPr>
          <p:cNvPr id="260" name="CustomShape 8"/>
          <p:cNvSpPr/>
          <p:nvPr/>
        </p:nvSpPr>
        <p:spPr>
          <a:xfrm>
            <a:off x="8625240" y="2289240"/>
            <a:ext cx="2327400" cy="2675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000000"/>
                </a:solidFill>
                <a:latin typeface="Arial"/>
                <a:ea typeface="DejaVu Sans"/>
              </a:rPr>
              <a:t>Subconcious,  </a:t>
            </a:r>
            <a:endParaRPr b="0" lang="en-US" sz="2200" spc="-1" strike="noStrike">
              <a:latin typeface="Arial"/>
            </a:endParaRPr>
          </a:p>
          <a:p>
            <a:pPr>
              <a:lnSpc>
                <a:spcPct val="100000"/>
              </a:lnSpc>
            </a:pPr>
            <a:r>
              <a:rPr b="0" lang="en-US" sz="2200" spc="-1" strike="noStrike">
                <a:solidFill>
                  <a:srgbClr val="000000"/>
                </a:solidFill>
                <a:latin typeface="Arial"/>
                <a:ea typeface="DejaVu Sans"/>
              </a:rPr>
              <a:t>conscious, or </a:t>
            </a:r>
            <a:endParaRPr b="0" lang="en-US" sz="2200" spc="-1" strike="noStrike">
              <a:latin typeface="Arial"/>
            </a:endParaRPr>
          </a:p>
          <a:p>
            <a:pPr>
              <a:lnSpc>
                <a:spcPct val="100000"/>
              </a:lnSpc>
            </a:pPr>
            <a:r>
              <a:rPr b="0" lang="en-US" sz="2200" spc="-1" strike="noStrike">
                <a:solidFill>
                  <a:srgbClr val="000000"/>
                </a:solidFill>
                <a:latin typeface="Arial"/>
                <a:ea typeface="DejaVu Sans"/>
              </a:rPr>
              <a:t>explicit logging of</a:t>
            </a:r>
            <a:endParaRPr b="0" lang="en-US" sz="2200" spc="-1" strike="noStrike">
              <a:latin typeface="Arial"/>
            </a:endParaRPr>
          </a:p>
          <a:p>
            <a:pPr>
              <a:lnSpc>
                <a:spcPct val="100000"/>
              </a:lnSpc>
            </a:pPr>
            <a:r>
              <a:rPr b="0" lang="en-US" sz="2200" spc="-1" strike="noStrike">
                <a:solidFill>
                  <a:srgbClr val="000000"/>
                </a:solidFill>
                <a:latin typeface="Arial"/>
                <a:ea typeface="DejaVu Sans"/>
              </a:rPr>
              <a:t>“</a:t>
            </a:r>
            <a:r>
              <a:rPr b="0" lang="en-US" sz="2200" spc="-1" strike="noStrike">
                <a:solidFill>
                  <a:srgbClr val="000000"/>
                </a:solidFill>
                <a:latin typeface="Arial"/>
                <a:ea typeface="DejaVu Sans"/>
              </a:rPr>
              <a:t>inputs” to the</a:t>
            </a:r>
            <a:endParaRPr b="0" lang="en-US" sz="2200" spc="-1" strike="noStrike">
              <a:latin typeface="Arial"/>
            </a:endParaRPr>
          </a:p>
          <a:p>
            <a:pPr>
              <a:lnSpc>
                <a:spcPct val="100000"/>
              </a:lnSpc>
            </a:pPr>
            <a:r>
              <a:rPr b="0" lang="en-US" sz="2200" spc="-1" strike="noStrike">
                <a:solidFill>
                  <a:srgbClr val="000000"/>
                </a:solidFill>
                <a:latin typeface="Arial"/>
                <a:ea typeface="DejaVu Sans"/>
              </a:rPr>
              <a:t>mind / body </a:t>
            </a:r>
            <a:endParaRPr b="0" lang="en-US" sz="2200" spc="-1" strike="noStrike">
              <a:latin typeface="Arial"/>
            </a:endParaRPr>
          </a:p>
          <a:p>
            <a:pPr>
              <a:lnSpc>
                <a:spcPct val="100000"/>
              </a:lnSpc>
            </a:pPr>
            <a:r>
              <a:rPr b="0" lang="en-US" sz="2200" spc="-1" strike="noStrike">
                <a:solidFill>
                  <a:srgbClr val="000000"/>
                </a:solidFill>
                <a:latin typeface="Arial"/>
                <a:ea typeface="DejaVu Sans"/>
              </a:rPr>
              <a:t>system over time</a:t>
            </a:r>
            <a:endParaRPr b="0" lang="en-US" sz="2200" spc="-1" strike="noStrike">
              <a:latin typeface="Arial"/>
            </a:endParaRPr>
          </a:p>
        </p:txBody>
      </p:sp>
      <p:sp>
        <p:nvSpPr>
          <p:cNvPr id="261" name="CustomShape 9"/>
          <p:cNvSpPr/>
          <p:nvPr/>
        </p:nvSpPr>
        <p:spPr>
          <a:xfrm>
            <a:off x="5732280" y="4255920"/>
            <a:ext cx="445320" cy="542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000000"/>
                </a:solidFill>
                <a:latin typeface="Arial"/>
                <a:ea typeface="DejaVu Sans"/>
              </a:rPr>
              <a:t>*</a:t>
            </a:r>
            <a:endParaRPr b="0" lang="en-US" sz="3200" spc="-1" strike="noStrike">
              <a:latin typeface="Arial"/>
            </a:endParaRPr>
          </a:p>
        </p:txBody>
      </p:sp>
      <p:sp>
        <p:nvSpPr>
          <p:cNvPr id="262" name="CustomShape 10"/>
          <p:cNvSpPr/>
          <p:nvPr/>
        </p:nvSpPr>
        <p:spPr>
          <a:xfrm>
            <a:off x="7863840" y="5303520"/>
            <a:ext cx="4023000" cy="2011320"/>
          </a:xfrm>
          <a:prstGeom prst="rect">
            <a:avLst/>
          </a:prstGeom>
          <a:solidFill>
            <a:srgbClr val="fff5ce"/>
          </a:solidFill>
          <a:ln>
            <a:solidFill>
              <a:srgbClr val="3465a4"/>
            </a:solidFill>
          </a:ln>
        </p:spPr>
        <p:style>
          <a:lnRef idx="0"/>
          <a:fillRef idx="0"/>
          <a:effectRef idx="0"/>
          <a:fontRef idx="minor"/>
        </p:style>
        <p:txBody>
          <a:bodyPr lIns="90000" rIns="90000" tIns="45000" bIns="45000">
            <a:noAutofit/>
          </a:bodyPr>
          <a:p>
            <a:pPr>
              <a:lnSpc>
                <a:spcPct val="100000"/>
              </a:lnSpc>
            </a:pPr>
            <a:r>
              <a:rPr b="1" lang="en-US" sz="3200" spc="-1" strike="noStrike">
                <a:solidFill>
                  <a:srgbClr val="000000"/>
                </a:solidFill>
                <a:latin typeface="Arial"/>
                <a:ea typeface="DejaVu Sans"/>
              </a:rPr>
              <a:t>* </a:t>
            </a:r>
            <a:r>
              <a:rPr b="0" lang="en-US" sz="1800" spc="-1" strike="noStrike">
                <a:solidFill>
                  <a:srgbClr val="000000"/>
                </a:solidFill>
                <a:latin typeface="Arial"/>
                <a:ea typeface="DejaVu Sans"/>
              </a:rPr>
              <a:t>Logbook: virtual (mental) or physical (notebook – paper or electronic). Subconscious or conscious attempt to understand causes, correlations, and effects on the sense of wellbeing.  </a:t>
            </a:r>
            <a:endParaRPr b="0" lang="en-US" sz="1800" spc="-1" strike="noStrike">
              <a:latin typeface="Arial"/>
            </a:endParaRPr>
          </a:p>
        </p:txBody>
      </p:sp>
      <p:sp>
        <p:nvSpPr>
          <p:cNvPr id="263" name="CustomShape 11"/>
          <p:cNvSpPr/>
          <p:nvPr/>
        </p:nvSpPr>
        <p:spPr>
          <a:xfrm>
            <a:off x="91440" y="6858000"/>
            <a:ext cx="3383280" cy="457200"/>
          </a:xfrm>
          <a:prstGeom prst="rect">
            <a:avLst/>
          </a:prstGeom>
          <a:solidFill>
            <a:srgbClr val="fff5ce"/>
          </a:solidFill>
          <a:ln>
            <a:solidFill>
              <a:srgbClr val="3465a4"/>
            </a:solidFill>
          </a:ln>
        </p:spPr>
        <p:style>
          <a:lnRef idx="0"/>
          <a:fillRef idx="0"/>
          <a:effectRef idx="0"/>
          <a:fontRef idx="minor"/>
        </p:style>
        <p:txBody>
          <a:bodyPr lIns="90000" rIns="90000" tIns="45000" bIns="45000">
            <a:noAutofit/>
          </a:bodyPr>
          <a:p>
            <a:pPr>
              <a:lnSpc>
                <a:spcPct val="100000"/>
              </a:lnSpc>
            </a:pPr>
            <a:r>
              <a:rPr b="0" lang="en-US" sz="1050" spc="-1" strike="noStrike">
                <a:solidFill>
                  <a:srgbClr val="000000"/>
                </a:solidFill>
                <a:latin typeface="Arial"/>
                <a:ea typeface="DejaVu Sans"/>
              </a:rPr>
              <a:t>Image courtesy of openclipart.org, released under the</a:t>
            </a:r>
            <a:endParaRPr b="0" lang="en-US" sz="1050" spc="-1" strike="noStrike">
              <a:latin typeface="Arial"/>
            </a:endParaRPr>
          </a:p>
          <a:p>
            <a:pPr>
              <a:lnSpc>
                <a:spcPct val="100000"/>
              </a:lnSpc>
            </a:pPr>
            <a:r>
              <a:rPr b="0" lang="en-US" sz="1050" spc="-1" strike="noStrike">
                <a:solidFill>
                  <a:srgbClr val="000000"/>
                </a:solidFill>
                <a:latin typeface="Arial"/>
                <a:ea typeface="DejaVu Sans"/>
              </a:rPr>
              <a:t>Creative Commons Zero 1.0 Public Domain License </a:t>
            </a:r>
            <a:endParaRPr b="0" lang="en-US" sz="1050" spc="-1" strike="noStrike">
              <a:latin typeface="Arial"/>
            </a:endParaRPr>
          </a:p>
        </p:txBody>
      </p:sp>
      <p:sp>
        <p:nvSpPr>
          <p:cNvPr id="264" name="CustomShape 12"/>
          <p:cNvSpPr/>
          <p:nvPr/>
        </p:nvSpPr>
        <p:spPr>
          <a:xfrm>
            <a:off x="7863840" y="5303520"/>
            <a:ext cx="4023000" cy="2011320"/>
          </a:xfrm>
          <a:prstGeom prst="rect">
            <a:avLst/>
          </a:prstGeom>
          <a:solidFill>
            <a:srgbClr val="fff5ce"/>
          </a:solidFill>
          <a:ln>
            <a:solidFill>
              <a:srgbClr val="3465a4"/>
            </a:solidFill>
          </a:ln>
        </p:spPr>
        <p:style>
          <a:lnRef idx="0"/>
          <a:fillRef idx="0"/>
          <a:effectRef idx="0"/>
          <a:fontRef idx="minor"/>
        </p:style>
        <p:txBody>
          <a:bodyPr lIns="90000" rIns="90000" tIns="45000" bIns="45000">
            <a:noAutofit/>
          </a:bodyPr>
          <a:p>
            <a:pPr>
              <a:lnSpc>
                <a:spcPct val="100000"/>
              </a:lnSpc>
            </a:pPr>
            <a:r>
              <a:rPr b="1" lang="en-US" sz="3200" spc="-1" strike="noStrike">
                <a:solidFill>
                  <a:srgbClr val="000000"/>
                </a:solidFill>
                <a:latin typeface="Arial"/>
                <a:ea typeface="DejaVu Sans"/>
              </a:rPr>
              <a:t>* </a:t>
            </a:r>
            <a:r>
              <a:rPr b="0" lang="en-US" sz="1800" spc="-1" strike="noStrike">
                <a:solidFill>
                  <a:srgbClr val="000000"/>
                </a:solidFill>
                <a:latin typeface="Arial"/>
                <a:ea typeface="DejaVu Sans"/>
              </a:rPr>
              <a:t>Logbook: virtual (mental) or physical (notebook – paper or electronic). Subconscious or conscious attempt to understand causes, correlations, and effects on the sense of wellbeing.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rot="16200000">
            <a:off x="29160" y="1866240"/>
            <a:ext cx="3767040" cy="3398040"/>
          </a:xfrm>
          <a:prstGeom prst="cloudCallout">
            <a:avLst>
              <a:gd name="adj1" fmla="val 912"/>
              <a:gd name="adj2" fmla="val 95611"/>
            </a:avLst>
          </a:prstGeom>
          <a:solidFill>
            <a:srgbClr val="729fcf"/>
          </a:solidFill>
          <a:ln>
            <a:solidFill>
              <a:srgbClr val="3465a4"/>
            </a:solidFill>
          </a:ln>
        </p:spPr>
        <p:style>
          <a:lnRef idx="0"/>
          <a:fillRef idx="0"/>
          <a:effectRef idx="0"/>
          <a:fontRef idx="minor"/>
        </p:style>
      </p:sp>
      <p:sp>
        <p:nvSpPr>
          <p:cNvPr id="266" name="CustomShape 2"/>
          <p:cNvSpPr/>
          <p:nvPr/>
        </p:nvSpPr>
        <p:spPr>
          <a:xfrm>
            <a:off x="1236600" y="365760"/>
            <a:ext cx="9735840" cy="914040"/>
          </a:xfrm>
          <a:prstGeom prst="rect">
            <a:avLst/>
          </a:prstGeom>
          <a:solidFill>
            <a:srgbClr val="00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2600" spc="-1" strike="noStrike">
                <a:solidFill>
                  <a:srgbClr val="000000"/>
                </a:solidFill>
                <a:latin typeface="Arial"/>
                <a:ea typeface="DejaVu Sans"/>
              </a:rPr>
              <a:t>Example: Mind / Body System Inputs &amp; Wellbeing Observations</a:t>
            </a:r>
            <a:endParaRPr b="0" lang="en-US" sz="2600" spc="-1" strike="noStrike">
              <a:latin typeface="Arial"/>
            </a:endParaRPr>
          </a:p>
          <a:p>
            <a:pPr algn="ctr">
              <a:lnSpc>
                <a:spcPct val="100000"/>
              </a:lnSpc>
            </a:pPr>
            <a:r>
              <a:rPr b="0" lang="en-US" sz="2600" spc="-1" strike="noStrike">
                <a:solidFill>
                  <a:srgbClr val="000000"/>
                </a:solidFill>
                <a:latin typeface="Arial"/>
                <a:ea typeface="DejaVu Sans"/>
              </a:rPr>
              <a:t>(Phase 1: Recording Inputs and Wellbeing Quotients)</a:t>
            </a:r>
            <a:endParaRPr b="0" lang="en-US" sz="2600" spc="-1" strike="noStrike">
              <a:latin typeface="Arial"/>
            </a:endParaRPr>
          </a:p>
        </p:txBody>
      </p:sp>
      <p:sp>
        <p:nvSpPr>
          <p:cNvPr id="267" name="CustomShape 3"/>
          <p:cNvSpPr/>
          <p:nvPr/>
        </p:nvSpPr>
        <p:spPr>
          <a:xfrm>
            <a:off x="3698280" y="2943000"/>
            <a:ext cx="754560" cy="1191960"/>
          </a:xfrm>
          <a:prstGeom prst="rect">
            <a:avLst/>
          </a:prstGeom>
          <a:solidFill>
            <a:srgbClr val="ffffff"/>
          </a:solidFill>
          <a:ln>
            <a:solidFill>
              <a:srgbClr val="ffffff"/>
            </a:solidFill>
          </a:ln>
        </p:spPr>
        <p:style>
          <a:lnRef idx="0"/>
          <a:fillRef idx="0"/>
          <a:effectRef idx="0"/>
          <a:fontRef idx="minor"/>
        </p:style>
      </p:sp>
      <p:sp>
        <p:nvSpPr>
          <p:cNvPr id="268" name="CustomShape 4"/>
          <p:cNvSpPr/>
          <p:nvPr/>
        </p:nvSpPr>
        <p:spPr>
          <a:xfrm>
            <a:off x="625680" y="2065680"/>
            <a:ext cx="2525400" cy="2675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000" spc="-1" strike="noStrike">
                <a:solidFill>
                  <a:srgbClr val="000000"/>
                </a:solidFill>
                <a:latin typeface="Arial"/>
                <a:ea typeface="DejaVu Sans"/>
              </a:rPr>
              <a:t>“</a:t>
            </a:r>
            <a:r>
              <a:rPr b="0" lang="en-US" sz="2000" spc="-1" strike="noStrike">
                <a:solidFill>
                  <a:srgbClr val="000000"/>
                </a:solidFill>
                <a:latin typeface="Arial"/>
                <a:ea typeface="DejaVu Sans"/>
              </a:rPr>
              <a:t>Woke up feeling good, and better after breakfast. Took a bit of a nosedive late afternoon, but felt better after rehab, and then even better after that call with Paula.”</a:t>
            </a:r>
            <a:r>
              <a:rPr b="0" lang="en-US" sz="2200" spc="-1" strike="noStrike">
                <a:solidFill>
                  <a:srgbClr val="000000"/>
                </a:solidFill>
                <a:latin typeface="Arial"/>
                <a:ea typeface="DejaVu Sans"/>
              </a:rPr>
              <a:t> </a:t>
            </a:r>
            <a:endParaRPr b="0" lang="en-US" sz="2200" spc="-1" strike="noStrike">
              <a:latin typeface="Arial"/>
            </a:endParaRPr>
          </a:p>
        </p:txBody>
      </p:sp>
      <p:sp>
        <p:nvSpPr>
          <p:cNvPr id="269" name="CustomShape 5"/>
          <p:cNvSpPr/>
          <p:nvPr/>
        </p:nvSpPr>
        <p:spPr>
          <a:xfrm flipH="1" rot="5400000">
            <a:off x="7774200" y="1608840"/>
            <a:ext cx="3767040" cy="3398040"/>
          </a:xfrm>
          <a:prstGeom prst="cloudCallout">
            <a:avLst>
              <a:gd name="adj1" fmla="val 912"/>
              <a:gd name="adj2" fmla="val 95611"/>
            </a:avLst>
          </a:prstGeom>
          <a:solidFill>
            <a:srgbClr val="729fcf"/>
          </a:solidFill>
          <a:ln>
            <a:solidFill>
              <a:srgbClr val="3465a4"/>
            </a:solidFill>
          </a:ln>
        </p:spPr>
        <p:style>
          <a:lnRef idx="0"/>
          <a:fillRef idx="0"/>
          <a:effectRef idx="0"/>
          <a:fontRef idx="minor"/>
        </p:style>
      </p:sp>
      <p:pic>
        <p:nvPicPr>
          <p:cNvPr id="270" name="" descr=""/>
          <p:cNvPicPr/>
          <p:nvPr/>
        </p:nvPicPr>
        <p:blipFill>
          <a:blip r:embed="rId1"/>
          <a:stretch/>
        </p:blipFill>
        <p:spPr>
          <a:xfrm>
            <a:off x="3809520" y="2671920"/>
            <a:ext cx="3656880" cy="4370040"/>
          </a:xfrm>
          <a:prstGeom prst="rect">
            <a:avLst/>
          </a:prstGeom>
          <a:ln>
            <a:noFill/>
          </a:ln>
        </p:spPr>
      </p:pic>
      <p:sp>
        <p:nvSpPr>
          <p:cNvPr id="271" name="CustomShape 6"/>
          <p:cNvSpPr/>
          <p:nvPr/>
        </p:nvSpPr>
        <p:spPr>
          <a:xfrm>
            <a:off x="5019840" y="3346560"/>
            <a:ext cx="290880" cy="428400"/>
          </a:xfrm>
          <a:prstGeom prst="rect">
            <a:avLst/>
          </a:prstGeom>
          <a:solidFill>
            <a:srgbClr val="ffffff"/>
          </a:solidFill>
          <a:ln>
            <a:solidFill>
              <a:srgbClr val="ffffff"/>
            </a:solidFill>
          </a:ln>
        </p:spPr>
        <p:style>
          <a:lnRef idx="0"/>
          <a:fillRef idx="0"/>
          <a:effectRef idx="0"/>
          <a:fontRef idx="minor"/>
        </p:style>
      </p:sp>
      <p:sp>
        <p:nvSpPr>
          <p:cNvPr id="272" name="CustomShape 7"/>
          <p:cNvSpPr/>
          <p:nvPr/>
        </p:nvSpPr>
        <p:spPr>
          <a:xfrm>
            <a:off x="7223760" y="2743200"/>
            <a:ext cx="608400" cy="914040"/>
          </a:xfrm>
          <a:prstGeom prst="rect">
            <a:avLst/>
          </a:prstGeom>
          <a:solidFill>
            <a:srgbClr val="ffffff"/>
          </a:solidFill>
          <a:ln>
            <a:solidFill>
              <a:srgbClr val="ffffff"/>
            </a:solidFill>
          </a:ln>
        </p:spPr>
        <p:style>
          <a:lnRef idx="0"/>
          <a:fillRef idx="0"/>
          <a:effectRef idx="0"/>
          <a:fontRef idx="minor"/>
        </p:style>
      </p:sp>
      <p:sp>
        <p:nvSpPr>
          <p:cNvPr id="273" name="CustomShape 8"/>
          <p:cNvSpPr/>
          <p:nvPr/>
        </p:nvSpPr>
        <p:spPr>
          <a:xfrm>
            <a:off x="8624880" y="1945440"/>
            <a:ext cx="2327400" cy="2675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000" spc="-1" strike="noStrike" u="sng">
                <a:solidFill>
                  <a:srgbClr val="000000"/>
                </a:solidFill>
                <a:uFillTx/>
                <a:latin typeface="Arial"/>
                <a:ea typeface="DejaVu Sans"/>
              </a:rPr>
              <a:t>Logged:</a:t>
            </a:r>
            <a:endParaRPr b="0" lang="en-US"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DejaVu Serif"/>
                <a:ea typeface="DejaVu Serif"/>
              </a:rPr>
              <a:t>°</a:t>
            </a:r>
            <a:r>
              <a:rPr b="0" lang="en-US" sz="2000" spc="-1" strike="noStrike">
                <a:solidFill>
                  <a:srgbClr val="000000"/>
                </a:solidFill>
                <a:latin typeface="Arial"/>
                <a:ea typeface="DejaVu Sans"/>
              </a:rPr>
              <a:t> Sleep duration</a:t>
            </a:r>
            <a:endParaRPr b="0" lang="en-US"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DejaVu Serif"/>
                <a:ea typeface="DejaVu Serif"/>
              </a:rPr>
              <a:t>°</a:t>
            </a:r>
            <a:r>
              <a:rPr b="0" lang="en-US" sz="2000" spc="-1" strike="noStrike">
                <a:solidFill>
                  <a:srgbClr val="000000"/>
                </a:solidFill>
                <a:latin typeface="Arial"/>
                <a:ea typeface="DejaVu Serif"/>
              </a:rPr>
              <a:t> Breakfast </a:t>
            </a:r>
            <a:endParaRPr b="0" lang="en-US" sz="2000" spc="-1" strike="noStrike">
              <a:latin typeface="Arial"/>
            </a:endParaRPr>
          </a:p>
          <a:p>
            <a:pPr>
              <a:lnSpc>
                <a:spcPct val="100000"/>
              </a:lnSpc>
            </a:pPr>
            <a:r>
              <a:rPr b="0" lang="en-US" sz="2000" spc="-1" strike="noStrike">
                <a:solidFill>
                  <a:srgbClr val="000000"/>
                </a:solidFill>
                <a:latin typeface="Arial"/>
                <a:ea typeface="DejaVu Serif"/>
              </a:rPr>
              <a:t>  </a:t>
            </a:r>
            <a:r>
              <a:rPr b="0" lang="en-US" sz="2000" spc="-1" strike="noStrike">
                <a:solidFill>
                  <a:srgbClr val="000000"/>
                </a:solidFill>
                <a:latin typeface="DejaVu Serif"/>
                <a:ea typeface="DejaVu Serif"/>
              </a:rPr>
              <a:t>°</a:t>
            </a:r>
            <a:r>
              <a:rPr b="0" lang="en-US" sz="2000" spc="-1" strike="noStrike">
                <a:solidFill>
                  <a:srgbClr val="000000"/>
                </a:solidFill>
                <a:latin typeface="Arial"/>
                <a:ea typeface="DejaVu Serif"/>
              </a:rPr>
              <a:t> Fall (walking) </a:t>
            </a:r>
            <a:endParaRPr b="0" lang="en-US" sz="2000" spc="-1" strike="noStrike">
              <a:latin typeface="Arial"/>
            </a:endParaRPr>
          </a:p>
          <a:p>
            <a:pPr>
              <a:lnSpc>
                <a:spcPct val="100000"/>
              </a:lnSpc>
            </a:pPr>
            <a:r>
              <a:rPr b="0" lang="en-US" sz="2000" spc="-1" strike="noStrike">
                <a:solidFill>
                  <a:srgbClr val="000000"/>
                </a:solidFill>
                <a:latin typeface="Arial"/>
                <a:ea typeface="DejaVu Serif"/>
              </a:rPr>
              <a:t>  </a:t>
            </a:r>
            <a:r>
              <a:rPr b="0" lang="en-US" sz="2000" spc="-1" strike="noStrike">
                <a:solidFill>
                  <a:srgbClr val="000000"/>
                </a:solidFill>
                <a:latin typeface="DejaVu Serif"/>
                <a:ea typeface="DejaVu Serif"/>
              </a:rPr>
              <a:t>° </a:t>
            </a:r>
            <a:r>
              <a:rPr b="0" lang="en-US" sz="2000" spc="-1" strike="noStrike">
                <a:solidFill>
                  <a:srgbClr val="000000"/>
                </a:solidFill>
                <a:latin typeface="Arial"/>
                <a:ea typeface="DejaVu Serif"/>
              </a:rPr>
              <a:t>Lunch</a:t>
            </a:r>
            <a:endParaRPr b="0" lang="en-US" sz="2000" spc="-1" strike="noStrike">
              <a:latin typeface="Arial"/>
            </a:endParaRPr>
          </a:p>
          <a:p>
            <a:pPr>
              <a:lnSpc>
                <a:spcPct val="100000"/>
              </a:lnSpc>
            </a:pPr>
            <a:r>
              <a:rPr b="0" lang="en-US" sz="2000" spc="-1" strike="noStrike">
                <a:solidFill>
                  <a:srgbClr val="000000"/>
                </a:solidFill>
                <a:latin typeface="Arial"/>
                <a:ea typeface="DejaVu Serif"/>
              </a:rPr>
              <a:t>  </a:t>
            </a:r>
            <a:r>
              <a:rPr b="0" lang="en-US" sz="2000" spc="-1" strike="noStrike">
                <a:solidFill>
                  <a:srgbClr val="000000"/>
                </a:solidFill>
                <a:latin typeface="DejaVu Serif"/>
                <a:ea typeface="DejaVu Serif"/>
              </a:rPr>
              <a:t>°</a:t>
            </a:r>
            <a:r>
              <a:rPr b="0" lang="en-US" sz="2000" spc="-1" strike="noStrike">
                <a:solidFill>
                  <a:srgbClr val="000000"/>
                </a:solidFill>
                <a:latin typeface="Arial"/>
                <a:ea typeface="DejaVu Sans"/>
              </a:rPr>
              <a:t> Rehab w/ therapist</a:t>
            </a:r>
            <a:endParaRPr b="0" lang="en-US"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DejaVu Serif"/>
                <a:ea typeface="DejaVu Serif"/>
              </a:rPr>
              <a:t>°</a:t>
            </a:r>
            <a:r>
              <a:rPr b="0" lang="en-US" sz="2000" spc="-1" strike="noStrike">
                <a:solidFill>
                  <a:srgbClr val="000000"/>
                </a:solidFill>
                <a:latin typeface="Arial"/>
                <a:ea typeface="DejaVu Serif"/>
              </a:rPr>
              <a:t> Dinner</a:t>
            </a:r>
            <a:endParaRPr b="0" lang="en-US"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DejaVu Serif"/>
                <a:ea typeface="DejaVu Serif"/>
              </a:rPr>
              <a:t>°</a:t>
            </a:r>
            <a:r>
              <a:rPr b="0" lang="en-US" sz="2000" spc="-1" strike="noStrike">
                <a:solidFill>
                  <a:srgbClr val="000000"/>
                </a:solidFill>
                <a:latin typeface="Arial"/>
                <a:ea typeface="DejaVu Serif"/>
              </a:rPr>
              <a:t> Call w/ best friend</a:t>
            </a:r>
            <a:endParaRPr b="0" lang="en-US" sz="2000" spc="-1" strike="noStrike">
              <a:latin typeface="Arial"/>
            </a:endParaRPr>
          </a:p>
        </p:txBody>
      </p:sp>
      <p:sp>
        <p:nvSpPr>
          <p:cNvPr id="274" name="CustomShape 9"/>
          <p:cNvSpPr/>
          <p:nvPr/>
        </p:nvSpPr>
        <p:spPr>
          <a:xfrm>
            <a:off x="5732280" y="4255920"/>
            <a:ext cx="445320" cy="542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000000"/>
                </a:solidFill>
                <a:latin typeface="Arial"/>
                <a:ea typeface="DejaVu Sans"/>
              </a:rPr>
              <a:t>*</a:t>
            </a:r>
            <a:endParaRPr b="0" lang="en-US" sz="3200" spc="-1" strike="noStrike">
              <a:latin typeface="Arial"/>
            </a:endParaRPr>
          </a:p>
        </p:txBody>
      </p:sp>
      <p:sp>
        <p:nvSpPr>
          <p:cNvPr id="275" name="CustomShape 10"/>
          <p:cNvSpPr/>
          <p:nvPr/>
        </p:nvSpPr>
        <p:spPr>
          <a:xfrm>
            <a:off x="7772400" y="5421960"/>
            <a:ext cx="4023000" cy="1801440"/>
          </a:xfrm>
          <a:prstGeom prst="rect">
            <a:avLst/>
          </a:prstGeom>
          <a:solidFill>
            <a:srgbClr val="fff5ce"/>
          </a:solidFill>
          <a:ln>
            <a:solidFill>
              <a:srgbClr val="3465a4"/>
            </a:solidFill>
          </a:ln>
        </p:spPr>
        <p:style>
          <a:lnRef idx="0"/>
          <a:fillRef idx="0"/>
          <a:effectRef idx="0"/>
          <a:fontRef idx="minor"/>
        </p:style>
        <p:txBody>
          <a:bodyPr lIns="90000" rIns="90000" tIns="45000" bIns="45000">
            <a:noAutofit/>
          </a:bodyPr>
          <a:p>
            <a:pPr>
              <a:lnSpc>
                <a:spcPct val="100000"/>
              </a:lnSpc>
            </a:pPr>
            <a:r>
              <a:rPr b="1" lang="en-US" sz="3200" spc="-1" strike="noStrike">
                <a:solidFill>
                  <a:srgbClr val="000000"/>
                </a:solidFill>
                <a:latin typeface="Arial"/>
                <a:ea typeface="DejaVu Sans"/>
              </a:rPr>
              <a:t>* </a:t>
            </a:r>
            <a:r>
              <a:rPr b="0" lang="en-US" sz="1800" spc="-1" strike="noStrike">
                <a:solidFill>
                  <a:srgbClr val="000000"/>
                </a:solidFill>
                <a:latin typeface="Arial"/>
                <a:ea typeface="DejaVu Sans"/>
              </a:rPr>
              <a:t>Logbook: mental, physical,</a:t>
            </a:r>
            <a:endParaRPr b="0" lang="en-US" sz="1800" spc="-1" strike="noStrike">
              <a:latin typeface="Arial"/>
            </a:endParaRPr>
          </a:p>
          <a:p>
            <a:pPr>
              <a:lnSpc>
                <a:spcPct val="100000"/>
              </a:lnSpc>
            </a:pPr>
            <a:r>
              <a:rPr b="0" lang="en-US" sz="1800" spc="-1" strike="noStrike">
                <a:solidFill>
                  <a:srgbClr val="000000"/>
                </a:solidFill>
                <a:latin typeface="Arial"/>
                <a:ea typeface="DejaVu Sans"/>
              </a:rPr>
              <a:t>spreadsheet, specialized software, or statistical / machine learning based correlation of inputs with wellbeing “quotient” over time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rot="16200000">
            <a:off x="29160" y="1866240"/>
            <a:ext cx="3767040" cy="3398040"/>
          </a:xfrm>
          <a:prstGeom prst="cloudCallout">
            <a:avLst>
              <a:gd name="adj1" fmla="val 912"/>
              <a:gd name="adj2" fmla="val 95611"/>
            </a:avLst>
          </a:prstGeom>
          <a:solidFill>
            <a:srgbClr val="729fcf"/>
          </a:solidFill>
          <a:ln>
            <a:solidFill>
              <a:srgbClr val="3465a4"/>
            </a:solidFill>
          </a:ln>
        </p:spPr>
        <p:style>
          <a:lnRef idx="0"/>
          <a:fillRef idx="0"/>
          <a:effectRef idx="0"/>
          <a:fontRef idx="minor"/>
        </p:style>
      </p:sp>
      <p:sp>
        <p:nvSpPr>
          <p:cNvPr id="277" name="CustomShape 2"/>
          <p:cNvSpPr/>
          <p:nvPr/>
        </p:nvSpPr>
        <p:spPr>
          <a:xfrm>
            <a:off x="1145160" y="552600"/>
            <a:ext cx="9674640" cy="581400"/>
          </a:xfrm>
          <a:prstGeom prst="rect">
            <a:avLst/>
          </a:prstGeom>
          <a:solidFill>
            <a:srgbClr val="00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2600" spc="-1" strike="noStrike">
                <a:solidFill>
                  <a:srgbClr val="000000"/>
                </a:solidFill>
                <a:latin typeface="Arial"/>
                <a:ea typeface="DejaVu Sans"/>
              </a:rPr>
              <a:t>The Sense Of Wellbeing: System “Inputs” And Salient Moments</a:t>
            </a:r>
            <a:endParaRPr b="0" lang="en-US" sz="2600" spc="-1" strike="noStrike">
              <a:latin typeface="Arial"/>
            </a:endParaRPr>
          </a:p>
        </p:txBody>
      </p:sp>
      <p:sp>
        <p:nvSpPr>
          <p:cNvPr id="278" name="CustomShape 3"/>
          <p:cNvSpPr/>
          <p:nvPr/>
        </p:nvSpPr>
        <p:spPr>
          <a:xfrm>
            <a:off x="3698280" y="2943000"/>
            <a:ext cx="754560" cy="1191960"/>
          </a:xfrm>
          <a:prstGeom prst="rect">
            <a:avLst/>
          </a:prstGeom>
          <a:solidFill>
            <a:srgbClr val="ffffff"/>
          </a:solidFill>
          <a:ln>
            <a:solidFill>
              <a:srgbClr val="ffffff"/>
            </a:solidFill>
          </a:ln>
        </p:spPr>
        <p:style>
          <a:lnRef idx="0"/>
          <a:fillRef idx="0"/>
          <a:effectRef idx="0"/>
          <a:fontRef idx="minor"/>
        </p:style>
      </p:sp>
      <p:sp>
        <p:nvSpPr>
          <p:cNvPr id="279" name="CustomShape 4"/>
          <p:cNvSpPr/>
          <p:nvPr/>
        </p:nvSpPr>
        <p:spPr>
          <a:xfrm>
            <a:off x="608760" y="2180160"/>
            <a:ext cx="2525400" cy="2675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000000"/>
                </a:solidFill>
                <a:latin typeface="Arial"/>
                <a:ea typeface="DejaVu Sans"/>
              </a:rPr>
              <a:t>Subconcious,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conscious, or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explicit logging of</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sense of wellbeing</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at salient moments</a:t>
            </a:r>
            <a:endParaRPr b="0" lang="en-US" sz="2200" spc="-1" strike="noStrike">
              <a:latin typeface="Arial"/>
            </a:endParaRPr>
          </a:p>
        </p:txBody>
      </p:sp>
      <p:sp>
        <p:nvSpPr>
          <p:cNvPr id="280" name="CustomShape 5"/>
          <p:cNvSpPr/>
          <p:nvPr/>
        </p:nvSpPr>
        <p:spPr>
          <a:xfrm flipH="1" rot="5400000">
            <a:off x="7774200" y="1608840"/>
            <a:ext cx="3767040" cy="3398040"/>
          </a:xfrm>
          <a:prstGeom prst="cloudCallout">
            <a:avLst>
              <a:gd name="adj1" fmla="val 912"/>
              <a:gd name="adj2" fmla="val 95611"/>
            </a:avLst>
          </a:prstGeom>
          <a:solidFill>
            <a:srgbClr val="729fcf"/>
          </a:solidFill>
          <a:ln>
            <a:solidFill>
              <a:srgbClr val="3465a4"/>
            </a:solidFill>
          </a:ln>
        </p:spPr>
        <p:style>
          <a:lnRef idx="0"/>
          <a:fillRef idx="0"/>
          <a:effectRef idx="0"/>
          <a:fontRef idx="minor"/>
        </p:style>
      </p:sp>
      <p:pic>
        <p:nvPicPr>
          <p:cNvPr id="281" name="" descr=""/>
          <p:cNvPicPr/>
          <p:nvPr/>
        </p:nvPicPr>
        <p:blipFill>
          <a:blip r:embed="rId1"/>
          <a:stretch/>
        </p:blipFill>
        <p:spPr>
          <a:xfrm>
            <a:off x="3809520" y="2671920"/>
            <a:ext cx="3656880" cy="4370040"/>
          </a:xfrm>
          <a:prstGeom prst="rect">
            <a:avLst/>
          </a:prstGeom>
          <a:ln>
            <a:noFill/>
          </a:ln>
        </p:spPr>
      </p:pic>
      <p:sp>
        <p:nvSpPr>
          <p:cNvPr id="282" name="CustomShape 6"/>
          <p:cNvSpPr/>
          <p:nvPr/>
        </p:nvSpPr>
        <p:spPr>
          <a:xfrm>
            <a:off x="5019840" y="3346560"/>
            <a:ext cx="290880" cy="428400"/>
          </a:xfrm>
          <a:prstGeom prst="rect">
            <a:avLst/>
          </a:prstGeom>
          <a:solidFill>
            <a:srgbClr val="ffffff"/>
          </a:solidFill>
          <a:ln>
            <a:solidFill>
              <a:srgbClr val="ffffff"/>
            </a:solidFill>
          </a:ln>
        </p:spPr>
        <p:style>
          <a:lnRef idx="0"/>
          <a:fillRef idx="0"/>
          <a:effectRef idx="0"/>
          <a:fontRef idx="minor"/>
        </p:style>
      </p:sp>
      <p:sp>
        <p:nvSpPr>
          <p:cNvPr id="283" name="CustomShape 7"/>
          <p:cNvSpPr/>
          <p:nvPr/>
        </p:nvSpPr>
        <p:spPr>
          <a:xfrm>
            <a:off x="7293960" y="2797560"/>
            <a:ext cx="608400" cy="814320"/>
          </a:xfrm>
          <a:prstGeom prst="rect">
            <a:avLst/>
          </a:prstGeom>
          <a:solidFill>
            <a:srgbClr val="ffffff"/>
          </a:solidFill>
          <a:ln>
            <a:solidFill>
              <a:srgbClr val="ffffff"/>
            </a:solidFill>
          </a:ln>
        </p:spPr>
        <p:style>
          <a:lnRef idx="0"/>
          <a:fillRef idx="0"/>
          <a:effectRef idx="0"/>
          <a:fontRef idx="minor"/>
        </p:style>
      </p:sp>
      <p:sp>
        <p:nvSpPr>
          <p:cNvPr id="284" name="CustomShape 8"/>
          <p:cNvSpPr/>
          <p:nvPr/>
        </p:nvSpPr>
        <p:spPr>
          <a:xfrm>
            <a:off x="8572320" y="2042280"/>
            <a:ext cx="2327400" cy="2675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000000"/>
                </a:solidFill>
                <a:latin typeface="Arial"/>
                <a:ea typeface="DejaVu Sans"/>
              </a:rPr>
              <a:t>Subconcious,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conscious, or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explicit logging of</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a:t>
            </a:r>
            <a:r>
              <a:rPr b="0" lang="en-US" sz="2200" spc="-1" strike="noStrike">
                <a:solidFill>
                  <a:srgbClr val="000000"/>
                </a:solidFill>
                <a:latin typeface="Arial"/>
                <a:ea typeface="DejaVu Sans"/>
              </a:rPr>
              <a:t>inputs” to the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system over time</a:t>
            </a:r>
            <a:endParaRPr b="0" lang="en-US" sz="2200" spc="-1" strike="noStrike">
              <a:latin typeface="Arial"/>
            </a:endParaRPr>
          </a:p>
        </p:txBody>
      </p:sp>
      <p:sp>
        <p:nvSpPr>
          <p:cNvPr id="285" name="CustomShape 9"/>
          <p:cNvSpPr/>
          <p:nvPr/>
        </p:nvSpPr>
        <p:spPr>
          <a:xfrm>
            <a:off x="5732280" y="4255920"/>
            <a:ext cx="445320" cy="542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000000"/>
                </a:solidFill>
                <a:latin typeface="Arial"/>
                <a:ea typeface="DejaVu Sans"/>
              </a:rPr>
              <a:t>*</a:t>
            </a:r>
            <a:endParaRPr b="0" lang="en-US" sz="3200" spc="-1" strike="noStrike">
              <a:latin typeface="Arial"/>
            </a:endParaRPr>
          </a:p>
        </p:txBody>
      </p:sp>
      <p:sp>
        <p:nvSpPr>
          <p:cNvPr id="286" name="CustomShape 10"/>
          <p:cNvSpPr/>
          <p:nvPr/>
        </p:nvSpPr>
        <p:spPr>
          <a:xfrm>
            <a:off x="7791840" y="5465880"/>
            <a:ext cx="3345480" cy="1821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000000"/>
                </a:solidFill>
                <a:latin typeface="Arial"/>
                <a:ea typeface="DejaVu Sans"/>
              </a:rPr>
              <a:t>* </a:t>
            </a:r>
            <a:r>
              <a:rPr b="0" lang="en-US" sz="1800" spc="-1" strike="noStrike">
                <a:solidFill>
                  <a:srgbClr val="000000"/>
                </a:solidFill>
                <a:latin typeface="Arial"/>
                <a:ea typeface="DejaVu Sans"/>
              </a:rPr>
              <a:t>Logbook: mental, physical,</a:t>
            </a:r>
            <a:endParaRPr b="0" lang="en-US" sz="1800" spc="-1" strike="noStrike">
              <a:latin typeface="Arial"/>
            </a:endParaRPr>
          </a:p>
          <a:p>
            <a:pPr>
              <a:lnSpc>
                <a:spcPct val="100000"/>
              </a:lnSpc>
            </a:pPr>
            <a:r>
              <a:rPr b="0" lang="en-US" sz="1800" spc="-1" strike="noStrike">
                <a:solidFill>
                  <a:srgbClr val="000000"/>
                </a:solidFill>
                <a:latin typeface="Arial"/>
                <a:ea typeface="DejaVu Sans"/>
              </a:rPr>
              <a:t>spreadsheet, specialized software, or statistical / machine learning based correlation of inputs with wellbeing “quotient” over time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145160" y="552600"/>
            <a:ext cx="8833680" cy="581400"/>
          </a:xfrm>
          <a:prstGeom prst="rect">
            <a:avLst/>
          </a:prstGeom>
          <a:solidFill>
            <a:srgbClr val="00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2600" spc="-1" strike="noStrike">
                <a:solidFill>
                  <a:srgbClr val="000000"/>
                </a:solidFill>
                <a:latin typeface="Arial"/>
                <a:ea typeface="DejaVu Sans"/>
              </a:rPr>
              <a:t>A Sense Of Wellbeing: How Do We Strive To Optimize It?</a:t>
            </a:r>
            <a:endParaRPr b="0" lang="en-US" sz="2600" spc="-1" strike="noStrike">
              <a:latin typeface="Arial"/>
            </a:endParaRPr>
          </a:p>
        </p:txBody>
      </p:sp>
      <p:pic>
        <p:nvPicPr>
          <p:cNvPr id="288" name="" descr=""/>
          <p:cNvPicPr/>
          <p:nvPr/>
        </p:nvPicPr>
        <p:blipFill>
          <a:blip r:embed="rId1"/>
          <a:stretch/>
        </p:blipFill>
        <p:spPr>
          <a:xfrm>
            <a:off x="3963600" y="1899360"/>
            <a:ext cx="3656880" cy="43700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89" name="CustomShape 1"/>
          <p:cNvSpPr/>
          <p:nvPr/>
        </p:nvSpPr>
        <p:spPr>
          <a:xfrm>
            <a:off x="401040" y="50148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3200" spc="-1" strike="noStrike">
                <a:solidFill>
                  <a:srgbClr val="ffffff"/>
                </a:solidFill>
                <a:latin typeface="DejaVu Sans"/>
                <a:ea typeface="DejaVu Sans"/>
              </a:rPr>
              <a:t>Basic Design Concepts</a:t>
            </a:r>
            <a:endParaRPr b="0" lang="en-US" sz="3200" spc="-1" strike="noStrike">
              <a:latin typeface="Arial"/>
            </a:endParaRPr>
          </a:p>
        </p:txBody>
      </p:sp>
      <p:sp>
        <p:nvSpPr>
          <p:cNvPr id="290" name="CustomShape 2"/>
          <p:cNvSpPr/>
          <p:nvPr/>
        </p:nvSpPr>
        <p:spPr>
          <a:xfrm>
            <a:off x="432720" y="1323720"/>
            <a:ext cx="10735560" cy="605664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marL="216000" indent="-214200">
              <a:lnSpc>
                <a:spcPct val="100000"/>
              </a:lnSpc>
              <a:spcAft>
                <a:spcPts val="1123"/>
              </a:spcAft>
              <a:buSzPct val="100014"/>
              <a:buBlip>
                <a:blip r:embed="rId2"/>
              </a:buBlip>
            </a:pPr>
            <a:r>
              <a:rPr b="0" lang="en-US" sz="2800" spc="-1" strike="noStrike">
                <a:solidFill>
                  <a:srgbClr val="000000"/>
                </a:solidFill>
                <a:latin typeface="Source Sans Pro"/>
                <a:ea typeface="DejaVu Sans"/>
              </a:rPr>
              <a:t>Physiological system response prototypes to inputs:</a:t>
            </a:r>
            <a:endParaRPr b="0" lang="en-US" sz="2800" spc="-1" strike="noStrike">
              <a:latin typeface="Arial"/>
            </a:endParaRPr>
          </a:p>
          <a:p>
            <a:pPr lvl="1" marL="432000" indent="-214200">
              <a:lnSpc>
                <a:spcPct val="100000"/>
              </a:lnSpc>
              <a:spcAft>
                <a:spcPts val="1123"/>
              </a:spcAft>
              <a:buSzPct val="100000"/>
              <a:buBlip>
                <a:blip r:embed="rId3"/>
              </a:buBlip>
            </a:pPr>
            <a:r>
              <a:rPr b="0" lang="en-US" sz="2400" spc="-1" strike="noStrike">
                <a:solidFill>
                  <a:srgbClr val="000000"/>
                </a:solidFill>
                <a:latin typeface="Source Sans Pro"/>
                <a:ea typeface="DejaVu Sans"/>
              </a:rPr>
              <a:t>Use families of wavelets appropriate for modeling</a:t>
            </a:r>
            <a:endParaRPr b="0" lang="en-US" sz="2400" spc="-1" strike="noStrike">
              <a:latin typeface="Arial"/>
            </a:endParaRPr>
          </a:p>
          <a:p>
            <a:pPr lvl="1" marL="432000" indent="-214200">
              <a:lnSpc>
                <a:spcPct val="100000"/>
              </a:lnSpc>
              <a:spcAft>
                <a:spcPts val="1123"/>
              </a:spcAft>
              <a:buSzPct val="100000"/>
              <a:buBlip>
                <a:blip r:embed="rId4"/>
              </a:buBlip>
            </a:pPr>
            <a:r>
              <a:rPr b="0" lang="en-US" sz="2400" spc="-1" strike="noStrike">
                <a:solidFill>
                  <a:srgbClr val="000000"/>
                </a:solidFill>
                <a:latin typeface="Source Sans Pro"/>
                <a:ea typeface="DejaVu Sans"/>
              </a:rPr>
              <a:t>Feature selection determines best wavelet types per input type</a:t>
            </a:r>
            <a:endParaRPr b="0" lang="en-US" sz="2400" spc="-1" strike="noStrike">
              <a:latin typeface="Arial"/>
            </a:endParaRPr>
          </a:p>
          <a:p>
            <a:pPr lvl="2" marL="648000" indent="-214200">
              <a:lnSpc>
                <a:spcPct val="100000"/>
              </a:lnSpc>
              <a:spcAft>
                <a:spcPts val="1123"/>
              </a:spcAft>
              <a:buSzPct val="100000"/>
              <a:buBlip>
                <a:blip r:embed="rId5"/>
              </a:buBlip>
            </a:pPr>
            <a:r>
              <a:rPr b="0" lang="en-US" sz="2400" spc="-1" strike="noStrike">
                <a:solidFill>
                  <a:srgbClr val="000000"/>
                </a:solidFill>
                <a:latin typeface="Source Sans Pro"/>
                <a:ea typeface="DejaVu Sans"/>
              </a:rPr>
              <a:t>Learned in conjunction w/ support vector regression (SVR)</a:t>
            </a:r>
            <a:endParaRPr b="0" lang="en-US" sz="2400" spc="-1" strike="noStrike">
              <a:latin typeface="Arial"/>
            </a:endParaRPr>
          </a:p>
          <a:p>
            <a:pPr lvl="1" marL="432000" indent="-214200">
              <a:lnSpc>
                <a:spcPct val="100000"/>
              </a:lnSpc>
              <a:spcAft>
                <a:spcPts val="1123"/>
              </a:spcAft>
              <a:buSzPct val="100000"/>
              <a:buBlip>
                <a:blip r:embed="rId6"/>
              </a:buBlip>
            </a:pPr>
            <a:r>
              <a:rPr b="0" lang="en-US" sz="2400" spc="-1" strike="noStrike">
                <a:solidFill>
                  <a:srgbClr val="000000"/>
                </a:solidFill>
                <a:latin typeface="Source Sans Pro"/>
                <a:ea typeface="DejaVu Sans"/>
              </a:rPr>
              <a:t>Model transport delays w/ phase shift per scale, and over scale</a:t>
            </a:r>
            <a:endParaRPr b="0" lang="en-US" sz="2400" spc="-1" strike="noStrike">
              <a:latin typeface="Arial"/>
            </a:endParaRPr>
          </a:p>
          <a:p>
            <a:pPr lvl="1" marL="432000" indent="-214200">
              <a:lnSpc>
                <a:spcPct val="100000"/>
              </a:lnSpc>
              <a:spcAft>
                <a:spcPts val="1123"/>
              </a:spcAft>
              <a:buSzPct val="100000"/>
              <a:buBlip>
                <a:blip r:embed="rId7"/>
              </a:buBlip>
            </a:pPr>
            <a:r>
              <a:rPr b="0" lang="en-US" sz="2400" spc="-1" strike="noStrike">
                <a:solidFill>
                  <a:srgbClr val="000000"/>
                </a:solidFill>
                <a:latin typeface="Source Sans Pro"/>
                <a:ea typeface="DejaVu Sans"/>
              </a:rPr>
              <a:t>Represent response(s) of specific organ(s)</a:t>
            </a:r>
            <a:endParaRPr b="0" lang="en-US" sz="2400" spc="-1" strike="noStrike">
              <a:latin typeface="Arial"/>
            </a:endParaRPr>
          </a:p>
          <a:p>
            <a:pPr lvl="1" marL="432000" indent="-214200">
              <a:lnSpc>
                <a:spcPct val="100000"/>
              </a:lnSpc>
              <a:spcAft>
                <a:spcPts val="1123"/>
              </a:spcAft>
              <a:buSzPct val="100000"/>
              <a:buBlip>
                <a:blip r:embed="rId8"/>
              </a:buBlip>
            </a:pPr>
            <a:r>
              <a:rPr b="0" lang="en-US" sz="2400" spc="-1" strike="noStrike">
                <a:solidFill>
                  <a:srgbClr val="000000"/>
                </a:solidFill>
                <a:latin typeface="Source Sans Pro"/>
                <a:ea typeface="DejaVu Sans"/>
              </a:rPr>
              <a:t>Represent overall system response (driving </a:t>
            </a:r>
            <a:r>
              <a:rPr b="1" i="1" lang="en-US" sz="2400" spc="-1" strike="noStrike">
                <a:solidFill>
                  <a:srgbClr val="000000"/>
                </a:solidFill>
                <a:latin typeface="Source Sans Pro"/>
                <a:ea typeface="DejaVu Sans"/>
              </a:rPr>
              <a:t>WQ </a:t>
            </a:r>
            <a:r>
              <a:rPr b="0" lang="en-US" sz="2400" spc="-1" strike="noStrike">
                <a:solidFill>
                  <a:srgbClr val="000000"/>
                </a:solidFill>
                <a:latin typeface="Source Sans Pro"/>
                <a:ea typeface="DejaVu Sans"/>
              </a:rPr>
              <a:t>)</a:t>
            </a:r>
            <a:endParaRPr b="0" lang="en-US" sz="2400" spc="-1" strike="noStrike">
              <a:latin typeface="Arial"/>
            </a:endParaRPr>
          </a:p>
          <a:p>
            <a:pPr lvl="1" marL="432000" indent="-214200">
              <a:lnSpc>
                <a:spcPct val="100000"/>
              </a:lnSpc>
              <a:spcAft>
                <a:spcPts val="1123"/>
              </a:spcAft>
              <a:buSzPct val="100000"/>
              <a:buBlip>
                <a:blip r:embed="rId9"/>
              </a:buBlip>
            </a:pPr>
            <a:r>
              <a:rPr b="0" lang="en-US" sz="2400" spc="-1" strike="noStrike">
                <a:solidFill>
                  <a:srgbClr val="000000"/>
                </a:solidFill>
                <a:latin typeface="Source Sans Pro"/>
                <a:ea typeface="DejaVu Sans"/>
              </a:rPr>
              <a:t>Represent temporal overlap with responses based on other inputs:</a:t>
            </a:r>
            <a:endParaRPr b="0" lang="en-US" sz="2400" spc="-1" strike="noStrike">
              <a:latin typeface="Arial"/>
            </a:endParaRPr>
          </a:p>
          <a:p>
            <a:pPr lvl="2" marL="648000" indent="-214200">
              <a:lnSpc>
                <a:spcPct val="100000"/>
              </a:lnSpc>
              <a:spcAft>
                <a:spcPts val="1123"/>
              </a:spcAft>
              <a:buSzPct val="100000"/>
              <a:buBlip>
                <a:blip r:embed="rId10"/>
              </a:buBlip>
            </a:pPr>
            <a:r>
              <a:rPr b="0" lang="en-US" sz="2400" spc="-1" strike="noStrike">
                <a:solidFill>
                  <a:srgbClr val="000000"/>
                </a:solidFill>
                <a:latin typeface="Source Sans Pro"/>
                <a:ea typeface="DejaVu Sans"/>
              </a:rPr>
              <a:t>Allow modeling system output (</a:t>
            </a:r>
            <a:r>
              <a:rPr b="1" i="1" lang="en-US" sz="2400" spc="-1" strike="noStrike">
                <a:solidFill>
                  <a:srgbClr val="000000"/>
                </a:solidFill>
                <a:latin typeface="Source Sans Pro"/>
                <a:ea typeface="DejaVu Sans"/>
              </a:rPr>
              <a:t>WQ </a:t>
            </a:r>
            <a:r>
              <a:rPr b="0" lang="en-US" sz="2400" spc="-1" strike="noStrike">
                <a:solidFill>
                  <a:srgbClr val="000000"/>
                </a:solidFill>
                <a:latin typeface="Source Sans Pro"/>
                <a:ea typeface="DejaVu Sans"/>
              </a:rPr>
              <a:t>) independently</a:t>
            </a:r>
            <a:endParaRPr b="0" lang="en-US" sz="2400" spc="-1" strike="noStrike">
              <a:latin typeface="Arial"/>
            </a:endParaRPr>
          </a:p>
          <a:p>
            <a:pPr lvl="2" marL="648000" indent="-214200">
              <a:lnSpc>
                <a:spcPct val="100000"/>
              </a:lnSpc>
              <a:spcAft>
                <a:spcPts val="1123"/>
              </a:spcAft>
              <a:buSzPct val="100000"/>
              <a:buBlip>
                <a:blip r:embed="rId11"/>
              </a:buBlip>
            </a:pPr>
            <a:r>
              <a:rPr b="0" lang="en-US" sz="2400" spc="-1" strike="noStrike">
                <a:solidFill>
                  <a:srgbClr val="000000"/>
                </a:solidFill>
                <a:latin typeface="Source Sans Pro"/>
                <a:ea typeface="DejaVu Sans"/>
              </a:rPr>
              <a:t>Allows modeling temporal interaction w/ other input types</a:t>
            </a:r>
            <a:endParaRPr b="0" lang="en-US" sz="2400" spc="-1" strike="noStrike">
              <a:latin typeface="Arial"/>
            </a:endParaRPr>
          </a:p>
          <a:p>
            <a:pPr>
              <a:lnSpc>
                <a:spcPct val="100000"/>
              </a:lnSpc>
              <a:spcAft>
                <a:spcPts val="1123"/>
              </a:spcAft>
            </a:pPr>
            <a:endParaRPr b="0" lang="en-US" sz="2400" spc="-1" strike="noStrike">
              <a:latin typeface="Arial"/>
            </a:endParaRPr>
          </a:p>
          <a:p>
            <a:pPr>
              <a:lnSpc>
                <a:spcPct val="100000"/>
              </a:lnSpc>
              <a:spcAft>
                <a:spcPts val="1123"/>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91" name="CustomShape 1"/>
          <p:cNvSpPr/>
          <p:nvPr/>
        </p:nvSpPr>
        <p:spPr>
          <a:xfrm>
            <a:off x="401040" y="50148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3200" spc="-1" strike="noStrike">
                <a:solidFill>
                  <a:srgbClr val="ffffff"/>
                </a:solidFill>
                <a:latin typeface="DejaVu Sans"/>
                <a:ea typeface="DejaVu Sans"/>
              </a:rPr>
              <a:t>Basic Design Concepts</a:t>
            </a:r>
            <a:endParaRPr b="0" lang="en-US" sz="3200" spc="-1" strike="noStrike">
              <a:latin typeface="Arial"/>
            </a:endParaRPr>
          </a:p>
        </p:txBody>
      </p:sp>
      <p:sp>
        <p:nvSpPr>
          <p:cNvPr id="292" name="CustomShape 2"/>
          <p:cNvSpPr/>
          <p:nvPr/>
        </p:nvSpPr>
        <p:spPr>
          <a:xfrm>
            <a:off x="432720" y="1323720"/>
            <a:ext cx="10735560" cy="605664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marL="216000" indent="-214200">
              <a:lnSpc>
                <a:spcPct val="100000"/>
              </a:lnSpc>
              <a:spcAft>
                <a:spcPts val="1123"/>
              </a:spcAft>
              <a:buSzPct val="100014"/>
              <a:buBlip>
                <a:blip r:embed="rId2"/>
              </a:buBlip>
            </a:pPr>
            <a:r>
              <a:rPr b="0" lang="en-US" sz="2800" spc="-1" strike="noStrike">
                <a:solidFill>
                  <a:srgbClr val="000000"/>
                </a:solidFill>
                <a:latin typeface="Source Sans Pro"/>
                <a:ea typeface="DejaVu Sans"/>
              </a:rPr>
              <a:t>Physiological system response prototypes to inputs:</a:t>
            </a:r>
            <a:endParaRPr b="0" lang="en-US" sz="2800" spc="-1" strike="noStrike">
              <a:latin typeface="Arial"/>
            </a:endParaRPr>
          </a:p>
          <a:p>
            <a:pPr lvl="1" marL="432000" indent="-214200">
              <a:lnSpc>
                <a:spcPct val="100000"/>
              </a:lnSpc>
              <a:spcAft>
                <a:spcPts val="1123"/>
              </a:spcAft>
              <a:buSzPct val="100000"/>
              <a:buBlip>
                <a:blip r:embed="rId3"/>
              </a:buBlip>
            </a:pPr>
            <a:r>
              <a:rPr b="0" lang="en-US" sz="2400" spc="-1" strike="noStrike">
                <a:solidFill>
                  <a:srgbClr val="000000"/>
                </a:solidFill>
                <a:latin typeface="Source Sans Pro"/>
                <a:ea typeface="DejaVu Sans"/>
              </a:rPr>
              <a:t>Use families of wavelets appropriate for modeling</a:t>
            </a:r>
            <a:endParaRPr b="0" lang="en-US" sz="2400" spc="-1" strike="noStrike">
              <a:latin typeface="Arial"/>
            </a:endParaRPr>
          </a:p>
          <a:p>
            <a:pPr lvl="1" marL="432000" indent="-214200">
              <a:lnSpc>
                <a:spcPct val="100000"/>
              </a:lnSpc>
              <a:spcAft>
                <a:spcPts val="1123"/>
              </a:spcAft>
              <a:buSzPct val="100000"/>
              <a:buBlip>
                <a:blip r:embed="rId4"/>
              </a:buBlip>
            </a:pPr>
            <a:r>
              <a:rPr b="0" lang="en-US" sz="2400" spc="-1" strike="noStrike">
                <a:solidFill>
                  <a:srgbClr val="000000"/>
                </a:solidFill>
                <a:latin typeface="Source Sans Pro"/>
                <a:ea typeface="DejaVu Sans"/>
              </a:rPr>
              <a:t>Feature selection determines best wavelet types per input type</a:t>
            </a:r>
            <a:endParaRPr b="0" lang="en-US" sz="2400" spc="-1" strike="noStrike">
              <a:latin typeface="Arial"/>
            </a:endParaRPr>
          </a:p>
          <a:p>
            <a:pPr lvl="2" marL="648000" indent="-214200">
              <a:lnSpc>
                <a:spcPct val="100000"/>
              </a:lnSpc>
              <a:spcAft>
                <a:spcPts val="1123"/>
              </a:spcAft>
              <a:buSzPct val="100000"/>
              <a:buBlip>
                <a:blip r:embed="rId5"/>
              </a:buBlip>
            </a:pPr>
            <a:r>
              <a:rPr b="0" lang="en-US" sz="2400" spc="-1" strike="noStrike">
                <a:solidFill>
                  <a:srgbClr val="000000"/>
                </a:solidFill>
                <a:latin typeface="Source Sans Pro"/>
                <a:ea typeface="DejaVu Sans"/>
              </a:rPr>
              <a:t>Learned in conjunction w/ support vector regression (SVR)</a:t>
            </a:r>
            <a:endParaRPr b="0" lang="en-US" sz="2400" spc="-1" strike="noStrike">
              <a:latin typeface="Arial"/>
            </a:endParaRPr>
          </a:p>
          <a:p>
            <a:pPr lvl="1" marL="432000" indent="-214200">
              <a:lnSpc>
                <a:spcPct val="100000"/>
              </a:lnSpc>
              <a:spcAft>
                <a:spcPts val="1123"/>
              </a:spcAft>
              <a:buSzPct val="100000"/>
              <a:buBlip>
                <a:blip r:embed="rId6"/>
              </a:buBlip>
            </a:pPr>
            <a:r>
              <a:rPr b="0" lang="en-US" sz="2400" spc="-1" strike="noStrike">
                <a:solidFill>
                  <a:srgbClr val="000000"/>
                </a:solidFill>
                <a:latin typeface="Source Sans Pro"/>
                <a:ea typeface="DejaVu Sans"/>
              </a:rPr>
              <a:t>Model transport delays w/ phase shift per scale, and over scale</a:t>
            </a:r>
            <a:endParaRPr b="0" lang="en-US" sz="2400" spc="-1" strike="noStrike">
              <a:latin typeface="Arial"/>
            </a:endParaRPr>
          </a:p>
          <a:p>
            <a:pPr lvl="1" marL="432000" indent="-214200">
              <a:lnSpc>
                <a:spcPct val="100000"/>
              </a:lnSpc>
              <a:spcAft>
                <a:spcPts val="1123"/>
              </a:spcAft>
              <a:buSzPct val="100000"/>
              <a:buBlip>
                <a:blip r:embed="rId7"/>
              </a:buBlip>
            </a:pPr>
            <a:r>
              <a:rPr b="0" lang="en-US" sz="2400" spc="-1" strike="noStrike">
                <a:solidFill>
                  <a:srgbClr val="000000"/>
                </a:solidFill>
                <a:latin typeface="Source Sans Pro"/>
                <a:ea typeface="DejaVu Sans"/>
              </a:rPr>
              <a:t>Represent response(s) of specific organ(s)</a:t>
            </a:r>
            <a:endParaRPr b="0" lang="en-US" sz="2400" spc="-1" strike="noStrike">
              <a:latin typeface="Arial"/>
            </a:endParaRPr>
          </a:p>
          <a:p>
            <a:pPr lvl="1" marL="432000" indent="-214200">
              <a:lnSpc>
                <a:spcPct val="100000"/>
              </a:lnSpc>
              <a:spcAft>
                <a:spcPts val="1123"/>
              </a:spcAft>
              <a:buSzPct val="100000"/>
              <a:buBlip>
                <a:blip r:embed="rId8"/>
              </a:buBlip>
            </a:pPr>
            <a:r>
              <a:rPr b="0" lang="en-US" sz="2400" spc="-1" strike="noStrike">
                <a:solidFill>
                  <a:srgbClr val="000000"/>
                </a:solidFill>
                <a:latin typeface="Source Sans Pro"/>
                <a:ea typeface="DejaVu Sans"/>
              </a:rPr>
              <a:t>Represent overall system response (driving </a:t>
            </a:r>
            <a:r>
              <a:rPr b="1" i="1" lang="en-US" sz="2400" spc="-1" strike="noStrike">
                <a:solidFill>
                  <a:srgbClr val="000000"/>
                </a:solidFill>
                <a:latin typeface="Source Sans Pro"/>
                <a:ea typeface="DejaVu Sans"/>
              </a:rPr>
              <a:t>WQ </a:t>
            </a:r>
            <a:r>
              <a:rPr b="0" lang="en-US" sz="2400" spc="-1" strike="noStrike">
                <a:solidFill>
                  <a:srgbClr val="000000"/>
                </a:solidFill>
                <a:latin typeface="Source Sans Pro"/>
                <a:ea typeface="DejaVu Sans"/>
              </a:rPr>
              <a:t>)</a:t>
            </a:r>
            <a:endParaRPr b="0" lang="en-US" sz="2400" spc="-1" strike="noStrike">
              <a:latin typeface="Arial"/>
            </a:endParaRPr>
          </a:p>
          <a:p>
            <a:pPr lvl="1" marL="432000" indent="-214200">
              <a:lnSpc>
                <a:spcPct val="100000"/>
              </a:lnSpc>
              <a:spcAft>
                <a:spcPts val="1123"/>
              </a:spcAft>
              <a:buSzPct val="100000"/>
              <a:buBlip>
                <a:blip r:embed="rId9"/>
              </a:buBlip>
            </a:pPr>
            <a:r>
              <a:rPr b="0" lang="en-US" sz="2400" spc="-1" strike="noStrike">
                <a:solidFill>
                  <a:srgbClr val="000000"/>
                </a:solidFill>
                <a:latin typeface="Source Sans Pro"/>
                <a:ea typeface="DejaVu Sans"/>
              </a:rPr>
              <a:t>Represent temporal overlap with responses based on other inputs:</a:t>
            </a:r>
            <a:endParaRPr b="0" lang="en-US" sz="2400" spc="-1" strike="noStrike">
              <a:latin typeface="Arial"/>
            </a:endParaRPr>
          </a:p>
          <a:p>
            <a:pPr lvl="2" marL="648000" indent="-214200">
              <a:lnSpc>
                <a:spcPct val="100000"/>
              </a:lnSpc>
              <a:spcAft>
                <a:spcPts val="1123"/>
              </a:spcAft>
              <a:buSzPct val="100000"/>
              <a:buBlip>
                <a:blip r:embed="rId10"/>
              </a:buBlip>
            </a:pPr>
            <a:r>
              <a:rPr b="0" lang="en-US" sz="2400" spc="-1" strike="noStrike">
                <a:solidFill>
                  <a:srgbClr val="000000"/>
                </a:solidFill>
                <a:latin typeface="Source Sans Pro"/>
                <a:ea typeface="DejaVu Sans"/>
              </a:rPr>
              <a:t>Allow modeling system output (</a:t>
            </a:r>
            <a:r>
              <a:rPr b="1" i="1" lang="en-US" sz="2400" spc="-1" strike="noStrike">
                <a:solidFill>
                  <a:srgbClr val="000000"/>
                </a:solidFill>
                <a:latin typeface="Source Sans Pro"/>
                <a:ea typeface="DejaVu Sans"/>
              </a:rPr>
              <a:t>WQ </a:t>
            </a:r>
            <a:r>
              <a:rPr b="0" lang="en-US" sz="2400" spc="-1" strike="noStrike">
                <a:solidFill>
                  <a:srgbClr val="000000"/>
                </a:solidFill>
                <a:latin typeface="Source Sans Pro"/>
                <a:ea typeface="DejaVu Sans"/>
              </a:rPr>
              <a:t>) independently</a:t>
            </a:r>
            <a:endParaRPr b="0" lang="en-US" sz="2400" spc="-1" strike="noStrike">
              <a:latin typeface="Arial"/>
            </a:endParaRPr>
          </a:p>
          <a:p>
            <a:pPr lvl="2" marL="648000" indent="-214200">
              <a:lnSpc>
                <a:spcPct val="100000"/>
              </a:lnSpc>
              <a:spcAft>
                <a:spcPts val="1123"/>
              </a:spcAft>
              <a:buSzPct val="100000"/>
              <a:buBlip>
                <a:blip r:embed="rId11"/>
              </a:buBlip>
            </a:pPr>
            <a:r>
              <a:rPr b="0" lang="en-US" sz="2400" spc="-1" strike="noStrike">
                <a:solidFill>
                  <a:srgbClr val="000000"/>
                </a:solidFill>
                <a:latin typeface="Source Sans Pro"/>
                <a:ea typeface="DejaVu Sans"/>
              </a:rPr>
              <a:t>Allows modeling temporal interaction w/ other input types</a:t>
            </a:r>
            <a:endParaRPr b="0" lang="en-US" sz="2400" spc="-1" strike="noStrike">
              <a:latin typeface="Arial"/>
            </a:endParaRPr>
          </a:p>
          <a:p>
            <a:pPr>
              <a:lnSpc>
                <a:spcPct val="100000"/>
              </a:lnSpc>
              <a:spcAft>
                <a:spcPts val="1123"/>
              </a:spcAft>
            </a:pPr>
            <a:endParaRPr b="0" lang="en-US" sz="2400" spc="-1" strike="noStrike">
              <a:latin typeface="Arial"/>
            </a:endParaRPr>
          </a:p>
          <a:p>
            <a:pPr>
              <a:lnSpc>
                <a:spcPct val="100000"/>
              </a:lnSpc>
              <a:spcAft>
                <a:spcPts val="1123"/>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18"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19" name="CustomShape 2"/>
          <p:cNvSpPr/>
          <p:nvPr/>
        </p:nvSpPr>
        <p:spPr>
          <a:xfrm>
            <a:off x="360360" y="16920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1a2a64"/>
                </a:solidFill>
                <a:latin typeface="DejaVu Sans"/>
                <a:ea typeface="DejaVu Sans"/>
              </a:rPr>
              <a:t>Basic Assumptions: Patients and System Design</a:t>
            </a:r>
            <a:r>
              <a:rPr b="1" lang="en-US" sz="2800" spc="-1" strike="noStrike">
                <a:solidFill>
                  <a:srgbClr val="21409a"/>
                </a:solidFill>
                <a:latin typeface="DejaVu Sans"/>
                <a:ea typeface="DejaVu Sans"/>
              </a:rPr>
              <a:t> </a:t>
            </a:r>
            <a:endParaRPr b="0" lang="en-US" sz="2800" spc="-1" strike="noStrike">
              <a:latin typeface="Arial"/>
            </a:endParaRPr>
          </a:p>
        </p:txBody>
      </p:sp>
      <p:sp>
        <p:nvSpPr>
          <p:cNvPr id="120" name="CustomShape 3"/>
          <p:cNvSpPr/>
          <p:nvPr/>
        </p:nvSpPr>
        <p:spPr>
          <a:xfrm>
            <a:off x="402120" y="840240"/>
            <a:ext cx="10735560" cy="6076440"/>
          </a:xfrm>
          <a:prstGeom prst="rect">
            <a:avLst/>
          </a:prstGeom>
          <a:noFill/>
          <a:ln>
            <a:noFill/>
          </a:ln>
        </p:spPr>
        <p:style>
          <a:lnRef idx="0"/>
          <a:fillRef idx="0"/>
          <a:effectRef idx="0"/>
          <a:fontRef idx="minor"/>
        </p:style>
        <p:txBody>
          <a:bodyPr lIns="0" rIns="0" tIns="0" bIns="0">
            <a:normAutofit fontScale="88000"/>
          </a:bodyPr>
          <a:p>
            <a:pPr>
              <a:lnSpc>
                <a:spcPct val="100000"/>
              </a:lnSpc>
            </a:pPr>
            <a:endParaRPr b="0" lang="en-US" sz="1800" spc="-1" strike="noStrike">
              <a:latin typeface="Arial"/>
            </a:endParaRPr>
          </a:p>
          <a:p>
            <a:pPr marL="320040" indent="-318240">
              <a:lnSpc>
                <a:spcPct val="100000"/>
              </a:lnSpc>
              <a:spcAft>
                <a:spcPts val="1123"/>
              </a:spcAft>
              <a:buSzPct val="100101"/>
              <a:buBlip>
                <a:blip r:embed="rId1"/>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All patients are unique</a:t>
            </a:r>
            <a:endParaRPr b="0" lang="en-US" sz="2000" spc="-1" strike="noStrike">
              <a:latin typeface="Arial"/>
            </a:endParaRPr>
          </a:p>
          <a:p>
            <a:pPr lvl="1" marL="905400" indent="-217800">
              <a:lnSpc>
                <a:spcPct val="100000"/>
              </a:lnSpc>
              <a:spcAft>
                <a:spcPts val="1123"/>
              </a:spcAft>
              <a:buSzPct val="100045"/>
              <a:buBlip>
                <a:blip r:embed="rId2"/>
              </a:buBlip>
            </a:pPr>
            <a:r>
              <a:rPr b="0" i="1" lang="en-US" sz="1800" spc="-1" strike="noStrike">
                <a:solidFill>
                  <a:srgbClr val="000000"/>
                </a:solidFill>
                <a:latin typeface="DejaVu Sans"/>
                <a:ea typeface="DejaVu Sans"/>
              </a:rPr>
              <a:t>They have unique physiological system responses</a:t>
            </a:r>
            <a:endParaRPr b="0" lang="en-US" sz="1800" spc="-1" strike="noStrike">
              <a:latin typeface="Arial"/>
            </a:endParaRPr>
          </a:p>
          <a:p>
            <a:pPr lvl="1" marL="905400" indent="-217800">
              <a:lnSpc>
                <a:spcPct val="100000"/>
              </a:lnSpc>
              <a:spcAft>
                <a:spcPts val="1123"/>
              </a:spcAft>
              <a:buSzPct val="100045"/>
              <a:buBlip>
                <a:blip r:embed="rId3"/>
              </a:buBlip>
            </a:pPr>
            <a:r>
              <a:rPr b="0" i="1" lang="en-US" sz="1800" spc="-1" strike="noStrike">
                <a:solidFill>
                  <a:srgbClr val="000000"/>
                </a:solidFill>
                <a:latin typeface="DejaVu Sans"/>
                <a:ea typeface="DejaVu Sans"/>
              </a:rPr>
              <a:t>They are unique in preferences, regimens and psychological responses </a:t>
            </a:r>
            <a:endParaRPr b="0" lang="en-US" sz="1800" spc="-1" strike="noStrike">
              <a:latin typeface="Arial"/>
            </a:endParaRPr>
          </a:p>
          <a:p>
            <a:pPr lvl="1" marL="905400" indent="-217800">
              <a:lnSpc>
                <a:spcPct val="100000"/>
              </a:lnSpc>
              <a:spcAft>
                <a:spcPts val="1123"/>
              </a:spcAft>
              <a:buSzPct val="100045"/>
              <a:buBlip>
                <a:blip r:embed="rId4"/>
              </a:buBlip>
            </a:pPr>
            <a:r>
              <a:rPr b="0" i="1" lang="en-US" sz="1800" spc="-1" strike="noStrike">
                <a:solidFill>
                  <a:srgbClr val="000000"/>
                </a:solidFill>
                <a:latin typeface="DejaVu Sans"/>
                <a:ea typeface="DejaVu Sans"/>
              </a:rPr>
              <a:t>The “Wellbeing Quotient” ( </a:t>
            </a:r>
            <a:r>
              <a:rPr b="1" i="1" lang="en-US" sz="1800" spc="-1" strike="noStrike">
                <a:solidFill>
                  <a:srgbClr val="000000"/>
                </a:solidFill>
                <a:latin typeface="DejaVu Sans"/>
                <a:ea typeface="DejaVu Sans"/>
              </a:rPr>
              <a:t>WQ</a:t>
            </a:r>
            <a:r>
              <a:rPr b="0" i="1" lang="en-US" sz="1800" spc="-1" strike="noStrike">
                <a:solidFill>
                  <a:srgbClr val="000000"/>
                </a:solidFill>
                <a:latin typeface="DejaVu Sans"/>
                <a:ea typeface="DejaVu Sans"/>
              </a:rPr>
              <a:t> ) is a complex function of the above</a:t>
            </a:r>
            <a:endParaRPr b="0" lang="en-US" sz="1800" spc="-1" strike="noStrike">
              <a:latin typeface="Arial"/>
            </a:endParaRPr>
          </a:p>
          <a:p>
            <a:pPr marL="320040" indent="-318240">
              <a:lnSpc>
                <a:spcPct val="100000"/>
              </a:lnSpc>
              <a:spcAft>
                <a:spcPts val="1123"/>
              </a:spcAft>
              <a:buSzPct val="100101"/>
              <a:buBlip>
                <a:blip r:embed="rId5"/>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Issues with a system modeling approach</a:t>
            </a:r>
            <a:endParaRPr b="0" lang="en-US" sz="2000" spc="-1" strike="noStrike">
              <a:latin typeface="Arial"/>
            </a:endParaRPr>
          </a:p>
          <a:p>
            <a:pPr lvl="1" marL="905400" indent="-217800">
              <a:lnSpc>
                <a:spcPct val="100000"/>
              </a:lnSpc>
              <a:spcAft>
                <a:spcPts val="1123"/>
              </a:spcAft>
              <a:buSzPct val="100045"/>
              <a:buBlip>
                <a:blip r:embed="rId6"/>
              </a:buBlip>
            </a:pPr>
            <a:r>
              <a:rPr b="0" i="1" lang="en-US" sz="1800" spc="-1" strike="noStrike">
                <a:solidFill>
                  <a:srgbClr val="000000"/>
                </a:solidFill>
                <a:latin typeface="DejaVu Sans"/>
                <a:ea typeface="DejaVu Sans"/>
              </a:rPr>
              <a:t>System models require knowledge of overall structure and module characteristics</a:t>
            </a:r>
            <a:endParaRPr b="0" lang="en-US" sz="1800" spc="-1" strike="noStrike">
              <a:latin typeface="Arial"/>
            </a:endParaRPr>
          </a:p>
          <a:p>
            <a:pPr lvl="1" marL="905400" indent="-217800">
              <a:lnSpc>
                <a:spcPct val="100000"/>
              </a:lnSpc>
              <a:spcAft>
                <a:spcPts val="1123"/>
              </a:spcAft>
              <a:buSzPct val="100045"/>
              <a:buBlip>
                <a:blip r:embed="rId7"/>
              </a:buBlip>
            </a:pPr>
            <a:r>
              <a:rPr b="0" i="1" lang="en-US" sz="1800" spc="-1" strike="noStrike">
                <a:solidFill>
                  <a:srgbClr val="000000"/>
                </a:solidFill>
                <a:latin typeface="DejaVu Sans"/>
                <a:ea typeface="DejaVu Sans"/>
              </a:rPr>
              <a:t>Physiological + psychological models of this level of complexity are not available</a:t>
            </a:r>
            <a:endParaRPr b="0" lang="en-US" sz="1800" spc="-1" strike="noStrike">
              <a:latin typeface="Arial"/>
            </a:endParaRPr>
          </a:p>
          <a:p>
            <a:pPr lvl="1" marL="905400" indent="-217800">
              <a:lnSpc>
                <a:spcPct val="100000"/>
              </a:lnSpc>
              <a:spcAft>
                <a:spcPts val="1123"/>
              </a:spcAft>
              <a:buSzPct val="100045"/>
              <a:buBlip>
                <a:blip r:embed="rId8"/>
              </a:buBlip>
            </a:pPr>
            <a:r>
              <a:rPr b="0" i="1" lang="en-US" sz="1800" spc="-1" strike="noStrike">
                <a:solidFill>
                  <a:srgbClr val="000000"/>
                </a:solidFill>
                <a:latin typeface="DejaVu Sans"/>
                <a:ea typeface="DejaVu Sans"/>
              </a:rPr>
              <a:t>Inaccurate models will tend to err in extrapolation (prediction)</a:t>
            </a:r>
            <a:endParaRPr b="0" lang="en-US" sz="1800" spc="-1" strike="noStrike">
              <a:latin typeface="Arial"/>
            </a:endParaRPr>
          </a:p>
          <a:p>
            <a:pPr lvl="2" marL="1362600" indent="-217800">
              <a:lnSpc>
                <a:spcPct val="100000"/>
              </a:lnSpc>
              <a:spcAft>
                <a:spcPts val="1123"/>
              </a:spcAft>
              <a:buSzPct val="100045"/>
              <a:buBlip>
                <a:blip r:embed="rId9"/>
              </a:buBlip>
            </a:pPr>
            <a:r>
              <a:rPr b="0" i="1" lang="en-US" sz="1800" spc="-1" strike="noStrike">
                <a:solidFill>
                  <a:srgbClr val="000000"/>
                </a:solidFill>
                <a:latin typeface="DejaVu Sans"/>
                <a:ea typeface="DejaVu Sans"/>
              </a:rPr>
              <a:t>Ex: high order polynomials modeling physical a process obeying different laws</a:t>
            </a:r>
            <a:endParaRPr b="0" lang="en-US" sz="1800" spc="-1" strike="noStrike">
              <a:latin typeface="Arial"/>
            </a:endParaRPr>
          </a:p>
          <a:p>
            <a:pPr marL="320040" indent="-318240">
              <a:lnSpc>
                <a:spcPct val="100000"/>
              </a:lnSpc>
              <a:spcAft>
                <a:spcPts val="1123"/>
              </a:spcAft>
              <a:buSzPct val="100101"/>
              <a:buBlip>
                <a:blip r:embed="rId10"/>
              </a:buBlip>
            </a:pPr>
            <a:r>
              <a:rPr b="1" lang="en-US" sz="2000" spc="-1" strike="noStrike">
                <a:solidFill>
                  <a:srgbClr val="000000"/>
                </a:solidFill>
                <a:latin typeface="DejaVu Sans"/>
                <a:ea typeface="DejaVu Sans"/>
              </a:rPr>
              <a:t>Choice: use a robust pattern recognition / regression approach</a:t>
            </a:r>
            <a:endParaRPr b="0" lang="en-US" sz="2000" spc="-1" strike="noStrike">
              <a:latin typeface="Arial"/>
            </a:endParaRPr>
          </a:p>
          <a:p>
            <a:pPr lvl="1" marL="905400" indent="-217800">
              <a:lnSpc>
                <a:spcPct val="100000"/>
              </a:lnSpc>
              <a:spcAft>
                <a:spcPts val="1123"/>
              </a:spcAft>
              <a:buSzPct val="100045"/>
              <a:buBlip>
                <a:blip r:embed="rId11"/>
              </a:buBlip>
            </a:pPr>
            <a:r>
              <a:rPr b="0" i="1" lang="en-US" sz="1800" spc="-1" strike="noStrike">
                <a:solidFill>
                  <a:srgbClr val="000000"/>
                </a:solidFill>
                <a:latin typeface="DejaVu Sans"/>
                <a:ea typeface="DejaVu Sans"/>
              </a:rPr>
              <a:t>Use physiologically relevant basis functions (time domain response models)</a:t>
            </a:r>
            <a:endParaRPr b="0" lang="en-US" sz="1800" spc="-1" strike="noStrike">
              <a:latin typeface="Arial"/>
            </a:endParaRPr>
          </a:p>
          <a:p>
            <a:pPr lvl="1" marL="905400" indent="-217800">
              <a:lnSpc>
                <a:spcPct val="100000"/>
              </a:lnSpc>
              <a:spcAft>
                <a:spcPts val="1123"/>
              </a:spcAft>
              <a:buSzPct val="100045"/>
              <a:buBlip>
                <a:blip r:embed="rId12"/>
              </a:buBlip>
            </a:pPr>
            <a:r>
              <a:rPr b="0" i="1" lang="en-US" sz="1800" spc="-1" strike="noStrike">
                <a:solidFill>
                  <a:srgbClr val="000000"/>
                </a:solidFill>
                <a:latin typeface="DejaVu Sans"/>
                <a:ea typeface="DejaVu Sans"/>
              </a:rPr>
              <a:t>Training (direct mapping): inputs → response functions (patterns) → system output ( </a:t>
            </a:r>
            <a:r>
              <a:rPr b="1" i="1" lang="en-US" sz="1800" spc="-1" strike="noStrike">
                <a:solidFill>
                  <a:srgbClr val="000000"/>
                </a:solidFill>
                <a:latin typeface="DejaVu Sans"/>
                <a:ea typeface="DejaVu Sans"/>
              </a:rPr>
              <a:t>WQ</a:t>
            </a:r>
            <a:r>
              <a:rPr b="0" i="1" lang="en-US" sz="1800" spc="-1" strike="noStrike">
                <a:solidFill>
                  <a:srgbClr val="000000"/>
                </a:solidFill>
                <a:latin typeface="DejaVu Sans"/>
                <a:ea typeface="DejaVu Sans"/>
              </a:rPr>
              <a:t> ) </a:t>
            </a:r>
            <a:endParaRPr b="0" lang="en-US" sz="1800" spc="-1" strike="noStrike">
              <a:latin typeface="Arial"/>
            </a:endParaRPr>
          </a:p>
          <a:p>
            <a:pPr lvl="2" marL="1362600" indent="-217800">
              <a:lnSpc>
                <a:spcPct val="100000"/>
              </a:lnSpc>
              <a:spcAft>
                <a:spcPts val="1123"/>
              </a:spcAft>
              <a:buSzPct val="100045"/>
              <a:buBlip>
                <a:blip r:embed="rId13"/>
              </a:buBlip>
            </a:pPr>
            <a:r>
              <a:rPr b="0" i="1" lang="en-US" sz="1800" spc="-1" strike="noStrike">
                <a:solidFill>
                  <a:srgbClr val="000000"/>
                </a:solidFill>
                <a:latin typeface="DejaVu Sans"/>
                <a:ea typeface="DejaVu Sans"/>
              </a:rPr>
              <a:t>Input pattern → DP / D(ref patterns) → linear SVR → kernel SVR → </a:t>
            </a:r>
            <a:r>
              <a:rPr b="1" i="1" lang="en-US" sz="1800" spc="-1" strike="noStrike">
                <a:solidFill>
                  <a:srgbClr val="000000"/>
                </a:solidFill>
                <a:latin typeface="DejaVu Sans"/>
                <a:ea typeface="DejaVu Sans"/>
              </a:rPr>
              <a:t>WQ</a:t>
            </a:r>
            <a:endParaRPr b="0" lang="en-US" sz="1800" spc="-1" strike="noStrike">
              <a:latin typeface="Arial"/>
            </a:endParaRPr>
          </a:p>
          <a:p>
            <a:pPr lvl="1" marL="905400" indent="-217800">
              <a:lnSpc>
                <a:spcPct val="100000"/>
              </a:lnSpc>
              <a:spcAft>
                <a:spcPts val="1123"/>
              </a:spcAft>
              <a:buSzPct val="100045"/>
              <a:buBlip>
                <a:blip r:embed="rId14"/>
              </a:buBlip>
            </a:pPr>
            <a:r>
              <a:rPr b="0" i="1" lang="en-US" sz="1800" spc="-1" strike="noStrike">
                <a:solidFill>
                  <a:srgbClr val="000000"/>
                </a:solidFill>
                <a:latin typeface="DejaVu Sans"/>
                <a:ea typeface="DejaVu Sans"/>
              </a:rPr>
              <a:t>Prediction (interpolated mapping): input pattern → Ensemble(L/K-SV regressions)                         → L/K-SVR(Ensemble </a:t>
            </a:r>
            <a:r>
              <a:rPr b="1" i="1" lang="en-US" sz="1800" spc="-1" strike="noStrike">
                <a:solidFill>
                  <a:srgbClr val="000000"/>
                </a:solidFill>
                <a:latin typeface="DejaVu Sans"/>
                <a:ea typeface="DejaVu Sans"/>
              </a:rPr>
              <a:t>WQ</a:t>
            </a:r>
            <a:r>
              <a:rPr b="0" i="1" lang="en-US" sz="1800" spc="-1" strike="noStrike">
                <a:solidFill>
                  <a:srgbClr val="000000"/>
                </a:solidFill>
                <a:latin typeface="DejaVu Sans"/>
                <a:ea typeface="DejaVu Sans"/>
              </a:rPr>
              <a:t>’s) → overall system output ( </a:t>
            </a:r>
            <a:r>
              <a:rPr b="1" i="1" lang="en-US" sz="1800" spc="-1" strike="noStrike">
                <a:solidFill>
                  <a:srgbClr val="000000"/>
                </a:solidFill>
                <a:latin typeface="DejaVu Sans"/>
                <a:ea typeface="DejaVu Sans"/>
              </a:rPr>
              <a:t>WQ</a:t>
            </a:r>
            <a:r>
              <a:rPr b="0" i="1" lang="en-US" sz="1800" spc="-1" strike="noStrike">
                <a:solidFill>
                  <a:srgbClr val="000000"/>
                </a:solidFill>
                <a:latin typeface="DejaVu Sans"/>
                <a:ea typeface="DejaVu Sans"/>
              </a:rPr>
              <a:t> )</a:t>
            </a:r>
            <a:endParaRPr b="0" lang="en-US" sz="1800" spc="-1" strike="noStrike">
              <a:latin typeface="Arial"/>
            </a:endParaRPr>
          </a:p>
          <a:p>
            <a:pPr>
              <a:lnSpc>
                <a:spcPct val="100000"/>
              </a:lnSpc>
              <a:spcAft>
                <a:spcPts val="1123"/>
              </a:spcAf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93" name="CustomShape 1"/>
          <p:cNvSpPr/>
          <p:nvPr/>
        </p:nvSpPr>
        <p:spPr>
          <a:xfrm>
            <a:off x="401040" y="501480"/>
            <a:ext cx="10801800" cy="546120"/>
          </a:xfrm>
          <a:prstGeom prst="rect">
            <a:avLst/>
          </a:prstGeom>
          <a:noFill/>
          <a:ln>
            <a:noFill/>
          </a:ln>
        </p:spPr>
        <p:style>
          <a:lnRef idx="0"/>
          <a:fillRef idx="0"/>
          <a:effectRef idx="0"/>
          <a:fontRef idx="minor"/>
        </p:style>
        <p:txBody>
          <a:bodyPr lIns="0" rIns="0" tIns="0" bIns="0" anchor="b">
            <a:normAutofit fontScale="88000"/>
          </a:bodyPr>
          <a:p>
            <a:pPr algn="just">
              <a:lnSpc>
                <a:spcPct val="100000"/>
              </a:lnSpc>
            </a:pPr>
            <a:r>
              <a:rPr b="0" lang="en-US" sz="4000" spc="-1" strike="noStrike">
                <a:solidFill>
                  <a:srgbClr val="ffffff"/>
                </a:solidFill>
                <a:latin typeface="DejaVu Sans"/>
                <a:ea typeface="DejaVu Sans"/>
              </a:rPr>
              <a:t>Basic Design Concepts</a:t>
            </a:r>
            <a:endParaRPr b="0" lang="en-US" sz="4000" spc="-1" strike="noStrike">
              <a:latin typeface="Arial"/>
            </a:endParaRPr>
          </a:p>
        </p:txBody>
      </p:sp>
      <p:sp>
        <p:nvSpPr>
          <p:cNvPr id="294" name="CustomShape 2"/>
          <p:cNvSpPr/>
          <p:nvPr/>
        </p:nvSpPr>
        <p:spPr>
          <a:xfrm>
            <a:off x="442800" y="1123200"/>
            <a:ext cx="10735560" cy="6056640"/>
          </a:xfrm>
          <a:prstGeom prst="rect">
            <a:avLst/>
          </a:prstGeom>
          <a:noFill/>
          <a:ln>
            <a:noFill/>
          </a:ln>
        </p:spPr>
        <p:style>
          <a:lnRef idx="0"/>
          <a:fillRef idx="0"/>
          <a:effectRef idx="0"/>
          <a:fontRef idx="minor"/>
        </p:style>
        <p:txBody>
          <a:bodyPr lIns="0" rIns="0" tIns="0" bIns="0">
            <a:normAutofit/>
          </a:bodyPr>
          <a:p>
            <a:pPr>
              <a:lnSpc>
                <a:spcPct val="100000"/>
              </a:lnSpc>
              <a:spcAft>
                <a:spcPts val="1123"/>
              </a:spcAft>
            </a:pPr>
            <a:endParaRPr b="0" lang="en-US" sz="1800" spc="-1" strike="noStrike">
              <a:latin typeface="Arial"/>
            </a:endParaRPr>
          </a:p>
          <a:p>
            <a:pPr marL="216000" indent="-214200">
              <a:lnSpc>
                <a:spcPct val="100000"/>
              </a:lnSpc>
              <a:spcAft>
                <a:spcPts val="1123"/>
              </a:spcAft>
              <a:buSzPct val="100014"/>
              <a:buBlip>
                <a:blip r:embed="rId2"/>
              </a:buBlip>
            </a:pPr>
            <a:r>
              <a:rPr b="0" lang="en-US" sz="2800" spc="-1" strike="noStrike">
                <a:solidFill>
                  <a:srgbClr val="000000"/>
                </a:solidFill>
                <a:latin typeface="Source Sans Pro"/>
                <a:ea typeface="DejaVu Sans"/>
              </a:rPr>
              <a:t>Generalization</a:t>
            </a:r>
            <a:endParaRPr b="0" lang="en-US" sz="2800" spc="-1" strike="noStrike">
              <a:latin typeface="Arial"/>
            </a:endParaRPr>
          </a:p>
          <a:p>
            <a:pPr lvl="1" marL="432000" indent="-214200">
              <a:lnSpc>
                <a:spcPct val="100000"/>
              </a:lnSpc>
              <a:spcAft>
                <a:spcPts val="1123"/>
              </a:spcAft>
              <a:buSzPct val="100000"/>
              <a:buBlip>
                <a:blip r:embed="rId3"/>
              </a:buBlip>
            </a:pPr>
            <a:r>
              <a:rPr b="0" lang="en-US" sz="2400" spc="-1" strike="noStrike">
                <a:solidFill>
                  <a:srgbClr val="000000"/>
                </a:solidFill>
                <a:latin typeface="Source Sans Pro"/>
                <a:ea typeface="DejaVu Sans"/>
              </a:rPr>
              <a:t>Wavelet based simulation of physiological systems</a:t>
            </a:r>
            <a:endParaRPr b="0" lang="en-US" sz="2400" spc="-1" strike="noStrike">
              <a:latin typeface="Arial"/>
            </a:endParaRPr>
          </a:p>
          <a:p>
            <a:pPr lvl="1" marL="432000" indent="-214200">
              <a:lnSpc>
                <a:spcPct val="100000"/>
              </a:lnSpc>
              <a:spcAft>
                <a:spcPts val="1123"/>
              </a:spcAft>
              <a:buSzPct val="100000"/>
              <a:buBlip>
                <a:blip r:embed="rId4"/>
              </a:buBlip>
            </a:pPr>
            <a:r>
              <a:rPr b="0" lang="en-US" sz="2400" spc="-1" strike="noStrike">
                <a:solidFill>
                  <a:srgbClr val="000000"/>
                </a:solidFill>
                <a:latin typeface="Source Sans Pro"/>
                <a:ea typeface="DejaVu Sans"/>
              </a:rPr>
              <a:t>Multi-scale problem decomposit</a:t>
            </a:r>
            <a:endParaRPr b="0" lang="en-US" sz="2400" spc="-1" strike="noStrike">
              <a:latin typeface="Arial"/>
            </a:endParaRPr>
          </a:p>
          <a:p>
            <a:pPr>
              <a:lnSpc>
                <a:spcPct val="100000"/>
              </a:lnSpc>
              <a:spcAft>
                <a:spcPts val="1123"/>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95" name="CustomShape 1"/>
          <p:cNvSpPr/>
          <p:nvPr/>
        </p:nvSpPr>
        <p:spPr>
          <a:xfrm>
            <a:off x="598680" y="12132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Introduction &amp; Disclaimer</a:t>
            </a:r>
            <a:endParaRPr b="0" lang="en-US" sz="2000" spc="-1" strike="noStrike">
              <a:latin typeface="Arial"/>
            </a:endParaRPr>
          </a:p>
        </p:txBody>
      </p:sp>
      <p:sp>
        <p:nvSpPr>
          <p:cNvPr id="296" name="CustomShape 2"/>
          <p:cNvSpPr/>
          <p:nvPr/>
        </p:nvSpPr>
        <p:spPr>
          <a:xfrm>
            <a:off x="563040" y="1884960"/>
            <a:ext cx="10735560" cy="4662360"/>
          </a:xfrm>
          <a:prstGeom prst="rect">
            <a:avLst/>
          </a:prstGeom>
          <a:noFill/>
          <a:ln>
            <a:noFill/>
          </a:ln>
        </p:spPr>
        <p:style>
          <a:lnRef idx="0"/>
          <a:fillRef idx="0"/>
          <a:effectRef idx="0"/>
          <a:fontRef idx="minor"/>
        </p:style>
        <p:txBody>
          <a:bodyPr lIns="0" rIns="0" tIns="0" bIns="0">
            <a:normAutofit/>
          </a:bodyPr>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Potential Benefits:</a:t>
            </a:r>
            <a:endParaRPr b="0" lang="en-US" sz="32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Interpretability</a:t>
            </a:r>
            <a:endParaRPr b="0" lang="en-US" sz="2800" spc="-1" strike="noStrike">
              <a:latin typeface="Arial"/>
            </a:endParaRPr>
          </a:p>
          <a:p>
            <a:pPr lvl="2" marL="1296000" indent="-285480">
              <a:lnSpc>
                <a:spcPct val="100000"/>
              </a:lnSpc>
              <a:spcAft>
                <a:spcPts val="850"/>
              </a:spcAft>
              <a:buClr>
                <a:srgbClr val="04617b"/>
              </a:buClr>
              <a:buSzPct val="45000"/>
              <a:buFont typeface="Wingdings" charset="2"/>
              <a:buChar char=""/>
            </a:pPr>
            <a:r>
              <a:rPr b="0" lang="en-US" sz="2400" spc="-1" strike="noStrike">
                <a:solidFill>
                  <a:srgbClr val="000000"/>
                </a:solidFill>
                <a:latin typeface="Source Sans Pro"/>
                <a:ea typeface="DejaVu Sans"/>
              </a:rPr>
              <a:t>Feature selection</a:t>
            </a:r>
            <a:endParaRPr b="0" lang="en-US" sz="2400" spc="-1" strike="noStrike">
              <a:latin typeface="Arial"/>
            </a:endParaRPr>
          </a:p>
          <a:p>
            <a:pPr lvl="2" marL="1296000" indent="-285480">
              <a:lnSpc>
                <a:spcPct val="100000"/>
              </a:lnSpc>
              <a:spcAft>
                <a:spcPts val="850"/>
              </a:spcAft>
              <a:buClr>
                <a:srgbClr val="04617b"/>
              </a:buClr>
              <a:buSzPct val="45000"/>
              <a:buFont typeface="Wingdings" charset="2"/>
              <a:buChar char=""/>
            </a:pPr>
            <a:r>
              <a:rPr b="0" lang="en-US" sz="2400" spc="-1" strike="noStrike">
                <a:solidFill>
                  <a:srgbClr val="000000"/>
                </a:solidFill>
                <a:latin typeface="Source Sans Pro"/>
                <a:ea typeface="DejaVu Sans"/>
              </a:rPr>
              <a:t>Sensitivity analysis for joint feature effectiveness</a:t>
            </a:r>
            <a:endParaRPr b="0" lang="en-US" sz="24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97" name="CustomShape 1"/>
          <p:cNvSpPr/>
          <p:nvPr/>
        </p:nvSpPr>
        <p:spPr>
          <a:xfrm>
            <a:off x="588600" y="411840"/>
            <a:ext cx="10794600" cy="534960"/>
          </a:xfrm>
          <a:prstGeom prst="rect">
            <a:avLst/>
          </a:prstGeom>
          <a:noFill/>
          <a:ln>
            <a:noFill/>
          </a:ln>
        </p:spPr>
        <p:style>
          <a:lnRef idx="0"/>
          <a:fillRef idx="0"/>
          <a:effectRef idx="0"/>
          <a:fontRef idx="minor"/>
        </p:style>
        <p:txBody>
          <a:bodyPr lIns="0" rIns="0" tIns="0" bIns="0" anchor="b">
            <a:normAutofit fontScale="85000"/>
          </a:bodyPr>
          <a:p>
            <a:pPr algn="just">
              <a:lnSpc>
                <a:spcPct val="100000"/>
              </a:lnSpc>
            </a:pPr>
            <a:r>
              <a:rPr b="0" lang="en-US" sz="4000" spc="-1" strike="noStrike">
                <a:solidFill>
                  <a:srgbClr val="ffffff"/>
                </a:solidFill>
                <a:latin typeface="DejaVu Sans"/>
                <a:ea typeface="DejaVu Sans"/>
              </a:rPr>
              <a:t>Features</a:t>
            </a:r>
            <a:endParaRPr b="0" lang="en-US" sz="4000" spc="-1" strike="noStrike">
              <a:latin typeface="Arial"/>
            </a:endParaRPr>
          </a:p>
        </p:txBody>
      </p:sp>
      <p:sp>
        <p:nvSpPr>
          <p:cNvPr id="298" name="CustomShape 2"/>
          <p:cNvSpPr/>
          <p:nvPr/>
        </p:nvSpPr>
        <p:spPr>
          <a:xfrm>
            <a:off x="563040" y="1884960"/>
            <a:ext cx="10735560" cy="4662360"/>
          </a:xfrm>
          <a:prstGeom prst="rect">
            <a:avLst/>
          </a:prstGeom>
          <a:noFill/>
          <a:ln>
            <a:noFill/>
          </a:ln>
        </p:spPr>
        <p:style>
          <a:lnRef idx="0"/>
          <a:fillRef idx="0"/>
          <a:effectRef idx="0"/>
          <a:fontRef idx="minor"/>
        </p:style>
        <p:txBody>
          <a:bodyPr lIns="0" rIns="0" tIns="0" bIns="0">
            <a:normAutofit/>
          </a:bodyPr>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Flexible customization:</a:t>
            </a:r>
            <a:endParaRPr b="0" lang="en-US" sz="32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User definable input types (groups)</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User definable levels of detail within each group</a:t>
            </a:r>
            <a:endParaRPr b="0" lang="en-US" sz="2800" spc="-1" strike="noStrike">
              <a:latin typeface="Arial"/>
            </a:endParaRPr>
          </a:p>
          <a:p>
            <a:pPr lvl="2" marL="1296000" indent="-285480">
              <a:lnSpc>
                <a:spcPct val="100000"/>
              </a:lnSpc>
              <a:spcAft>
                <a:spcPts val="850"/>
              </a:spcAft>
              <a:buClr>
                <a:srgbClr val="04617b"/>
              </a:buClr>
              <a:buSzPct val="45000"/>
              <a:buFont typeface="Wingdings" charset="2"/>
              <a:buChar char=""/>
            </a:pPr>
            <a:r>
              <a:rPr b="0" lang="en-US" sz="2400" spc="-1" strike="noStrike">
                <a:solidFill>
                  <a:srgbClr val="000000"/>
                </a:solidFill>
                <a:latin typeface="Source Sans Pro"/>
                <a:ea typeface="DejaVu Sans"/>
              </a:rPr>
              <a:t>Ex: food group sub-types, exercise group sub-types…</a:t>
            </a:r>
            <a:endParaRPr b="0" lang="en-US" sz="2400" spc="-1" strike="noStrike">
              <a:latin typeface="Arial"/>
            </a:endParaRPr>
          </a:p>
          <a:p>
            <a:pPr marL="432000" indent="-321480">
              <a:lnSpc>
                <a:spcPct val="100000"/>
              </a:lnSpc>
              <a:spcAft>
                <a:spcPts val="850"/>
              </a:spcAft>
              <a:buClr>
                <a:srgbClr val="04617b"/>
              </a:buClr>
              <a:buSzPct val="45000"/>
              <a:buFont typeface="Wingdings" charset="2"/>
              <a:buChar char=""/>
            </a:pPr>
            <a:r>
              <a:rPr b="0" lang="en-US" sz="2400" spc="-1" strike="noStrike">
                <a:solidFill>
                  <a:srgbClr val="000000"/>
                </a:solidFill>
                <a:latin typeface="Source Sans Pro"/>
                <a:ea typeface="DejaVu Sans"/>
              </a:rPr>
              <a:t>Continously variable times for notation of wellbeing quotients</a:t>
            </a:r>
            <a:endParaRPr b="0" lang="en-US" sz="2400" spc="-1" strike="noStrike">
              <a:latin typeface="Arial"/>
            </a:endParaRPr>
          </a:p>
          <a:p>
            <a:pPr lvl="1" marL="864000" indent="-321480">
              <a:lnSpc>
                <a:spcPct val="100000"/>
              </a:lnSpc>
              <a:spcAft>
                <a:spcPts val="850"/>
              </a:spcAft>
              <a:buClr>
                <a:srgbClr val="04617b"/>
              </a:buClr>
              <a:buSzPct val="75000"/>
              <a:buFont typeface="Symbol"/>
              <a:buChar char=""/>
            </a:pPr>
            <a:r>
              <a:rPr b="0" lang="en-US" sz="2400" spc="-1" strike="noStrike">
                <a:solidFill>
                  <a:srgbClr val="000000"/>
                </a:solidFill>
                <a:latin typeface="Source Sans Pro"/>
                <a:ea typeface="DejaVu Sans"/>
              </a:rPr>
              <a:t>(Not tied to any fixed intervals for notation)</a:t>
            </a:r>
            <a:endParaRPr b="0" lang="en-US" sz="2400" spc="-1" strike="noStrike">
              <a:latin typeface="Arial"/>
            </a:endParaRPr>
          </a:p>
          <a:p>
            <a:pPr lvl="1" marL="864000" indent="-321480">
              <a:lnSpc>
                <a:spcPct val="100000"/>
              </a:lnSpc>
              <a:spcAft>
                <a:spcPts val="850"/>
              </a:spcAft>
              <a:buClr>
                <a:srgbClr val="04617b"/>
              </a:buClr>
              <a:buSzPct val="75000"/>
              <a:buFont typeface="Symbol"/>
              <a:buChar char=""/>
            </a:pPr>
            <a:r>
              <a:rPr b="0" lang="en-US" sz="2400" spc="-1" strike="noStrike">
                <a:solidFill>
                  <a:srgbClr val="000000"/>
                </a:solidFill>
                <a:latin typeface="Source Sans Pro"/>
                <a:ea typeface="DejaVu Sans"/>
              </a:rPr>
              <a:t>Wellbeing quotient is interpolated between input notations</a:t>
            </a:r>
            <a:endParaRPr b="0" lang="en-US" sz="24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99" name="CustomShape 1"/>
          <p:cNvSpPr/>
          <p:nvPr/>
        </p:nvSpPr>
        <p:spPr>
          <a:xfrm>
            <a:off x="598680" y="12132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Introduction &amp; Disclaimer</a:t>
            </a:r>
            <a:endParaRPr b="0" lang="en-US" sz="2000" spc="-1" strike="noStrike">
              <a:latin typeface="Arial"/>
            </a:endParaRPr>
          </a:p>
        </p:txBody>
      </p:sp>
      <p:sp>
        <p:nvSpPr>
          <p:cNvPr id="300" name="CustomShape 2"/>
          <p:cNvSpPr/>
          <p:nvPr/>
        </p:nvSpPr>
        <p:spPr>
          <a:xfrm>
            <a:off x="563040" y="1884960"/>
            <a:ext cx="10735560" cy="4662360"/>
          </a:xfrm>
          <a:prstGeom prst="rect">
            <a:avLst/>
          </a:prstGeom>
          <a:noFill/>
          <a:ln>
            <a:noFill/>
          </a:ln>
        </p:spPr>
        <p:style>
          <a:lnRef idx="0"/>
          <a:fillRef idx="0"/>
          <a:effectRef idx="0"/>
          <a:fontRef idx="minor"/>
        </p:style>
        <p:txBody>
          <a:bodyPr lIns="0" rIns="0" tIns="0" bIns="0">
            <a:normAutofit fontScale="70000"/>
          </a:bodyPr>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A “sticky note” in the space of ideas that might help to optimize the wellbeing of children with RASopathies </a:t>
            </a:r>
            <a:endParaRPr b="0" lang="en-US" sz="32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A hint of a trace of a concept for a category of application that would help to predict the time course of wellbeing, based on discrete inputs and estimates of wellbeing over time</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Based on machine learning techniques to elucidate the correlations and interactions between physiological system impulse response functions and wellbeing outcomes</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Submitted as a solo project (not eligible for awards), in the spirit of brainstorming and community.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01" name="CustomShape 1"/>
          <p:cNvSpPr/>
          <p:nvPr/>
        </p:nvSpPr>
        <p:spPr>
          <a:xfrm>
            <a:off x="598680" y="12132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Introduction &amp; Disclaimer</a:t>
            </a:r>
            <a:endParaRPr b="0" lang="en-US" sz="2000" spc="-1" strike="noStrike">
              <a:latin typeface="Arial"/>
            </a:endParaRPr>
          </a:p>
        </p:txBody>
      </p:sp>
      <p:sp>
        <p:nvSpPr>
          <p:cNvPr id="302" name="CustomShape 2"/>
          <p:cNvSpPr/>
          <p:nvPr/>
        </p:nvSpPr>
        <p:spPr>
          <a:xfrm>
            <a:off x="545760" y="1850760"/>
            <a:ext cx="10735560" cy="4662360"/>
          </a:xfrm>
          <a:prstGeom prst="rect">
            <a:avLst/>
          </a:prstGeom>
          <a:noFill/>
          <a:ln>
            <a:noFill/>
          </a:ln>
        </p:spPr>
        <p:style>
          <a:lnRef idx="0"/>
          <a:fillRef idx="0"/>
          <a:effectRef idx="0"/>
          <a:fontRef idx="minor"/>
        </p:style>
        <p:txBody>
          <a:bodyPr lIns="0" rIns="0" tIns="0" bIns="0">
            <a:normAutofit fontScale="52000"/>
          </a:bodyPr>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Due an unexpected event related to a chronic, but unpredictably acute medical condition, coinciding with the Hack4Rare timeline, this submission is purely conceptual due to the resultant time constraints. </a:t>
            </a:r>
            <a:endParaRPr b="0" lang="en-US" sz="32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All techniques employed in the proposed system are techniques previously employed in systems I’ve personally developed to solve machine learning problems in signal and image processing applications</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Further development would require close cooperation with families with children with RASopathies in order to collect data that would be used to develop a prototype, validate the overall system concept and level of accuracy, and ultimately, it’s utility for optimization of wellbeing of children (and potentially adults) with RASopathies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03" name="CustomShape 1"/>
          <p:cNvSpPr/>
          <p:nvPr/>
        </p:nvSpPr>
        <p:spPr>
          <a:xfrm>
            <a:off x="598680" y="12132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Introduction &amp; Disclaimer</a:t>
            </a:r>
            <a:endParaRPr b="0" lang="en-US" sz="2000" spc="-1" strike="noStrike">
              <a:latin typeface="Arial"/>
            </a:endParaRPr>
          </a:p>
        </p:txBody>
      </p:sp>
      <p:sp>
        <p:nvSpPr>
          <p:cNvPr id="304" name="CustomShape 2"/>
          <p:cNvSpPr/>
          <p:nvPr/>
        </p:nvSpPr>
        <p:spPr>
          <a:xfrm>
            <a:off x="563040" y="1884960"/>
            <a:ext cx="10735560" cy="4662360"/>
          </a:xfrm>
          <a:prstGeom prst="rect">
            <a:avLst/>
          </a:prstGeom>
          <a:noFill/>
          <a:ln>
            <a:noFill/>
          </a:ln>
        </p:spPr>
        <p:style>
          <a:lnRef idx="0"/>
          <a:fillRef idx="0"/>
          <a:effectRef idx="0"/>
          <a:fontRef idx="minor"/>
        </p:style>
        <p:txBody>
          <a:bodyPr lIns="0" rIns="0" tIns="0" bIns="0">
            <a:normAutofit fontScale="62000"/>
          </a:bodyPr>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Techniques employed in this system include:</a:t>
            </a:r>
            <a:endParaRPr b="0" lang="en-US" sz="32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Multi-scale methods </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Large margin based optimization</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Coordinated use of linear and non-linear support vector kernels</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Clustering</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Online training / adaptation</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Ensembles </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Feature selection and adaptive scaling</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Curve fitting</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Confidence measures </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Interactive visualization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05" name="CustomShape 1"/>
          <p:cNvSpPr/>
          <p:nvPr/>
        </p:nvSpPr>
        <p:spPr>
          <a:xfrm>
            <a:off x="527760" y="51300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                                                     </a:t>
            </a:r>
            <a:r>
              <a:rPr b="0" lang="en-US" sz="2800" spc="-1" strike="noStrike">
                <a:solidFill>
                  <a:srgbClr val="ffffff"/>
                </a:solidFill>
                <a:latin typeface="DejaVu Sans"/>
                <a:ea typeface="DejaVu Sans"/>
              </a:rPr>
              <a:t>Motivation</a:t>
            </a:r>
            <a:endParaRPr b="0" lang="en-US" sz="2800" spc="-1" strike="noStrike">
              <a:latin typeface="Arial"/>
            </a:endParaRPr>
          </a:p>
        </p:txBody>
      </p:sp>
      <p:sp>
        <p:nvSpPr>
          <p:cNvPr id="306" name="CustomShape 2"/>
          <p:cNvSpPr/>
          <p:nvPr/>
        </p:nvSpPr>
        <p:spPr>
          <a:xfrm>
            <a:off x="563040" y="1884960"/>
            <a:ext cx="10735560" cy="4662360"/>
          </a:xfrm>
          <a:prstGeom prst="rect">
            <a:avLst/>
          </a:prstGeom>
          <a:noFill/>
          <a:ln>
            <a:noFill/>
          </a:ln>
        </p:spPr>
        <p:style>
          <a:lnRef idx="0"/>
          <a:fillRef idx="0"/>
          <a:effectRef idx="0"/>
          <a:fontRef idx="minor"/>
        </p:style>
        <p:txBody>
          <a:bodyPr lIns="0" rIns="0" tIns="0" bIns="0">
            <a:normAutofit fontScale="78000"/>
          </a:bodyPr>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Highly individual characterisitics of symptoms and response to those symptoms for each child and family</a:t>
            </a:r>
            <a:endParaRPr b="0" lang="en-US" sz="3200" spc="-1" strike="noStrike">
              <a:latin typeface="Arial"/>
            </a:endParaRPr>
          </a:p>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During the RASopathies conference, it bacame clear that parents were trying to make sense of patterns of “inputs” and responses in order to do the best for their child</a:t>
            </a:r>
            <a:endParaRPr b="0" lang="en-US" sz="32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Keeping logs</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Spreadsheets</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Plots </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Experimentation with medication dosage, timing, etc.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07" name="CustomShape 1"/>
          <p:cNvSpPr/>
          <p:nvPr/>
        </p:nvSpPr>
        <p:spPr>
          <a:xfrm>
            <a:off x="527760" y="51300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                                                     </a:t>
            </a:r>
            <a:r>
              <a:rPr b="0" lang="en-US" sz="2800" spc="-1" strike="noStrike">
                <a:solidFill>
                  <a:srgbClr val="ffffff"/>
                </a:solidFill>
                <a:latin typeface="DejaVu Sans"/>
                <a:ea typeface="DejaVu Sans"/>
              </a:rPr>
              <a:t>Objective</a:t>
            </a:r>
            <a:endParaRPr b="0" lang="en-US" sz="2800" spc="-1" strike="noStrike">
              <a:latin typeface="Arial"/>
            </a:endParaRPr>
          </a:p>
        </p:txBody>
      </p:sp>
      <p:sp>
        <p:nvSpPr>
          <p:cNvPr id="308" name="CustomShape 2"/>
          <p:cNvSpPr/>
          <p:nvPr/>
        </p:nvSpPr>
        <p:spPr>
          <a:xfrm>
            <a:off x="581040" y="1875960"/>
            <a:ext cx="10735560" cy="4662360"/>
          </a:xfrm>
          <a:prstGeom prst="rect">
            <a:avLst/>
          </a:prstGeom>
          <a:noFill/>
          <a:ln>
            <a:noFill/>
          </a:ln>
        </p:spPr>
        <p:style>
          <a:lnRef idx="0"/>
          <a:fillRef idx="0"/>
          <a:effectRef idx="0"/>
          <a:fontRef idx="minor"/>
        </p:style>
        <p:txBody>
          <a:bodyPr lIns="0" rIns="0" tIns="0" bIns="0">
            <a:normAutofit fontScale="21000"/>
          </a:bodyPr>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A system which provides are more comprehensive set of analyses of factors that play into wellbeing, with the ability to make predictions of wellbeing trajectories in response to inputs</a:t>
            </a:r>
            <a:endParaRPr b="0" lang="en-US" sz="3200" spc="-1" strike="noStrike">
              <a:latin typeface="Arial"/>
            </a:endParaRPr>
          </a:p>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While parent’s intuition and the ability of human intelligence to perceive patterns are significant, assessing the impacts of all possible inputs, individually and in concert, along with hypothesized internal states, in order to make predictions of wellbeing outcomes is a challenging task</a:t>
            </a:r>
            <a:endParaRPr b="0" lang="en-US" sz="3200" spc="-1" strike="noStrike">
              <a:latin typeface="Arial"/>
            </a:endParaRPr>
          </a:p>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Allow for personalized definition of inputs which have known impacts on wellbeing outcomes</a:t>
            </a:r>
            <a:endParaRPr b="0" lang="en-US" sz="3200" spc="-1" strike="noStrike">
              <a:latin typeface="Arial"/>
            </a:endParaRPr>
          </a:p>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Allow for flexible logging of wellbeing at any set of points over time</a:t>
            </a:r>
            <a:endParaRPr b="0" lang="en-US" sz="3200" spc="-1" strike="noStrike">
              <a:latin typeface="Arial"/>
            </a:endParaRPr>
          </a:p>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Provide a visualization of the physiological response to inputs over time which are correlated with wellbeing trajectories over time</a:t>
            </a:r>
            <a:endParaRPr b="0" lang="en-US" sz="3200" spc="-1" strike="noStrike">
              <a:latin typeface="Arial"/>
            </a:endParaRPr>
          </a:p>
          <a:p>
            <a:pPr marL="432000" indent="-321480">
              <a:lnSpc>
                <a:spcPct val="100000"/>
              </a:lnSpc>
              <a:buClr>
                <a:srgbClr val="04617b"/>
              </a:buClr>
              <a:buSzPct val="45000"/>
              <a:buFont typeface="Wingdings" charset="2"/>
              <a:buChar char=""/>
            </a:pPr>
            <a:r>
              <a:rPr b="0" lang="en-US" sz="3200" spc="-1" strike="noStrike">
                <a:solidFill>
                  <a:srgbClr val="000000"/>
                </a:solidFill>
                <a:latin typeface="Source Sans Pro"/>
                <a:ea typeface="DejaVu Sans"/>
              </a:rPr>
              <a:t>Allow for “queries” about input types, amplitudes, and timing to assess likely best possible next steps to take, using the predicted wellbeing trajectories to each hypothesized input, or set of inputs at a given time </a:t>
            </a:r>
            <a:endParaRPr b="0" lang="en-US" sz="3200" spc="-1" strike="noStrike">
              <a:latin typeface="Arial"/>
            </a:endParaRPr>
          </a:p>
          <a:p>
            <a:pPr marL="432000" indent="-321480">
              <a:lnSpc>
                <a:spcPct val="100000"/>
              </a:lnSpc>
              <a:spcAft>
                <a:spcPts val="1409"/>
              </a:spcAft>
              <a:buClr>
                <a:srgbClr val="04617b"/>
              </a:buClr>
              <a:buSzPct val="45000"/>
              <a:buFont typeface="Wingdings" charset="2"/>
              <a:buChar char=""/>
            </a:pPr>
            <a:r>
              <a:rPr b="0" lang="en-US" sz="3200" spc="-1" strike="noStrike">
                <a:solidFill>
                  <a:srgbClr val="000000"/>
                </a:solidFill>
                <a:latin typeface="Source Sans Pro"/>
                <a:ea typeface="DejaVu Sans"/>
              </a:rPr>
              <a:t>Eventually: allow system to make recommendations, based on exhaustive analysis of all possible next sets of inputs, using learned prediction functions and current state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09" name="CustomShape 1"/>
          <p:cNvSpPr/>
          <p:nvPr/>
        </p:nvSpPr>
        <p:spPr>
          <a:xfrm>
            <a:off x="527760" y="51300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                                                   </a:t>
            </a:r>
            <a:r>
              <a:rPr b="0" lang="en-US" sz="2000" spc="-1" strike="noStrike">
                <a:solidFill>
                  <a:srgbClr val="ffffff"/>
                </a:solidFill>
                <a:latin typeface="DejaVu Sans"/>
                <a:ea typeface="DejaVu Sans"/>
              </a:rPr>
              <a:t>BASIC SYSTEM CONCEPTS</a:t>
            </a:r>
            <a:endParaRPr b="0" lang="en-US" sz="2000" spc="-1" strike="noStrike">
              <a:latin typeface="Arial"/>
            </a:endParaRPr>
          </a:p>
        </p:txBody>
      </p:sp>
      <p:sp>
        <p:nvSpPr>
          <p:cNvPr id="310" name="CustomShape 2"/>
          <p:cNvSpPr/>
          <p:nvPr/>
        </p:nvSpPr>
        <p:spPr>
          <a:xfrm>
            <a:off x="581040" y="1875960"/>
            <a:ext cx="10735560" cy="4662360"/>
          </a:xfrm>
          <a:prstGeom prst="rect">
            <a:avLst/>
          </a:prstGeom>
          <a:noFill/>
          <a:ln>
            <a:noFill/>
          </a:ln>
        </p:spPr>
        <p:style>
          <a:lnRef idx="0"/>
          <a:fillRef idx="0"/>
          <a:effectRef idx="0"/>
          <a:fontRef idx="minor"/>
        </p:style>
        <p:txBody>
          <a:bodyPr lIns="0" rIns="0" tIns="0" bIns="0">
            <a:normAutofit/>
          </a:bodyPr>
          <a:p>
            <a:pPr marL="432000" indent="-321480">
              <a:lnSpc>
                <a:spcPct val="100000"/>
              </a:lnSpc>
              <a:spcAft>
                <a:spcPts val="1409"/>
              </a:spcAft>
              <a:buClr>
                <a:srgbClr val="04617b"/>
              </a:buClr>
              <a:buSzPct val="45000"/>
              <a:buFont typeface="Wingdings" charset="2"/>
              <a:buChar char=""/>
            </a:pPr>
            <a:r>
              <a:rPr b="0" lang="en-US" sz="3200" spc="-1" strike="noStrike">
                <a:solidFill>
                  <a:srgbClr val="000000"/>
                </a:solidFill>
                <a:latin typeface="Source Sans Pro"/>
                <a:ea typeface="DejaVu Sans"/>
              </a:rPr>
              <a:t>Con</a:t>
            </a:r>
            <a:endParaRPr b="0" lang="en-US" sz="3200" spc="-1" strike="noStrike">
              <a:latin typeface="Arial"/>
            </a:endParaRPr>
          </a:p>
        </p:txBody>
      </p:sp>
      <p:pic>
        <p:nvPicPr>
          <p:cNvPr id="311" name="" descr=""/>
          <p:cNvPicPr/>
          <p:nvPr/>
        </p:nvPicPr>
        <p:blipFill>
          <a:blip r:embed="rId2"/>
          <a:stretch/>
        </p:blipFill>
        <p:spPr>
          <a:xfrm>
            <a:off x="1240200" y="21240"/>
            <a:ext cx="9781920" cy="755964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2" name="" descr=""/>
          <p:cNvPicPr/>
          <p:nvPr/>
        </p:nvPicPr>
        <p:blipFill>
          <a:blip r:embed="rId1"/>
          <a:stretch/>
        </p:blipFill>
        <p:spPr>
          <a:xfrm>
            <a:off x="1775880" y="1347480"/>
            <a:ext cx="8151480" cy="6299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21"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22" name="CustomShape 2"/>
          <p:cNvSpPr/>
          <p:nvPr/>
        </p:nvSpPr>
        <p:spPr>
          <a:xfrm>
            <a:off x="360360" y="16920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Consistent Origins in System Design Experience </a:t>
            </a:r>
            <a:endParaRPr b="0" lang="en-US" sz="2800" spc="-1" strike="noStrike">
              <a:latin typeface="Arial"/>
            </a:endParaRPr>
          </a:p>
        </p:txBody>
      </p:sp>
      <p:sp>
        <p:nvSpPr>
          <p:cNvPr id="123" name="CustomShape 3"/>
          <p:cNvSpPr/>
          <p:nvPr/>
        </p:nvSpPr>
        <p:spPr>
          <a:xfrm>
            <a:off x="402120" y="840240"/>
            <a:ext cx="10735560" cy="6076440"/>
          </a:xfrm>
          <a:prstGeom prst="rect">
            <a:avLst/>
          </a:prstGeom>
          <a:noFill/>
          <a:ln>
            <a:noFill/>
          </a:ln>
        </p:spPr>
        <p:style>
          <a:lnRef idx="0"/>
          <a:fillRef idx="0"/>
          <a:effectRef idx="0"/>
          <a:fontRef idx="minor"/>
        </p:style>
        <p:txBody>
          <a:bodyPr lIns="0" rIns="0" tIns="0" bIns="0">
            <a:normAutofit fontScale="51000"/>
          </a:bodyPr>
          <a:p>
            <a:pPr>
              <a:lnSpc>
                <a:spcPct val="100000"/>
              </a:lnSpc>
            </a:pPr>
            <a:endParaRPr b="0" lang="en-US" sz="1800" spc="-1" strike="noStrike">
              <a:latin typeface="Arial"/>
            </a:endParaRPr>
          </a:p>
          <a:p>
            <a:pPr marL="320040" indent="-318240">
              <a:lnSpc>
                <a:spcPct val="100000"/>
              </a:lnSpc>
              <a:spcAft>
                <a:spcPts val="1123"/>
              </a:spcAft>
              <a:buSzPct val="100101"/>
              <a:buBlip>
                <a:blip r:embed="rId1"/>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Use of large margin techniques </a:t>
            </a:r>
            <a:endParaRPr b="0" lang="en-US" sz="2000" spc="-1" strike="noStrike">
              <a:latin typeface="Arial"/>
            </a:endParaRPr>
          </a:p>
          <a:p>
            <a:pPr lvl="1" marL="905400" indent="-217800">
              <a:lnSpc>
                <a:spcPct val="100000"/>
              </a:lnSpc>
              <a:spcAft>
                <a:spcPts val="1123"/>
              </a:spcAft>
              <a:buSzPct val="100045"/>
              <a:buBlip>
                <a:blip r:embed="rId2"/>
              </a:buBlip>
            </a:pPr>
            <a:r>
              <a:rPr b="0" i="1" lang="en-US" sz="1800" spc="-1" strike="noStrike">
                <a:solidFill>
                  <a:srgbClr val="000000"/>
                </a:solidFill>
                <a:latin typeface="DejaVu Sans"/>
                <a:ea typeface="DejaVu Sans"/>
              </a:rPr>
              <a:t>First published large margin / soft margin perceptron training algorithm</a:t>
            </a:r>
            <a:endParaRPr b="0" lang="en-US" sz="1800" spc="-1" strike="noStrike">
              <a:latin typeface="Arial"/>
            </a:endParaRPr>
          </a:p>
          <a:p>
            <a:pPr lvl="2" marL="1362600" indent="-217800">
              <a:lnSpc>
                <a:spcPct val="100000"/>
              </a:lnSpc>
              <a:spcAft>
                <a:spcPts val="1123"/>
              </a:spcAft>
              <a:buSzPct val="100045"/>
              <a:buBlip>
                <a:blip r:embed="rId3"/>
              </a:buBlip>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Network of Localized Linear Discriminants”, NIPS ‘91 (Now NeurIPS)</a:t>
            </a:r>
            <a:endParaRPr b="0" lang="en-US" sz="1800" spc="-1" strike="noStrike">
              <a:latin typeface="Arial"/>
            </a:endParaRPr>
          </a:p>
          <a:p>
            <a:pPr lvl="1" marL="905400" indent="-217800">
              <a:lnSpc>
                <a:spcPct val="100000"/>
              </a:lnSpc>
              <a:spcAft>
                <a:spcPts val="1123"/>
              </a:spcAft>
              <a:buSzPct val="100045"/>
              <a:buBlip>
                <a:blip r:embed="rId4"/>
              </a:buBlip>
            </a:pPr>
            <a:r>
              <a:rPr b="0" i="1" lang="en-US" sz="1800" spc="-1" strike="noStrike">
                <a:solidFill>
                  <a:srgbClr val="000000"/>
                </a:solidFill>
                <a:latin typeface="DejaVu Sans"/>
                <a:ea typeface="DejaVu Sans"/>
              </a:rPr>
              <a:t>Classifier based on support vector hidden units (SVM’s) develeoped for sensor quality inspection:</a:t>
            </a:r>
            <a:endParaRPr b="0" lang="en-US" sz="1800" spc="-1" strike="noStrike">
              <a:latin typeface="Arial"/>
            </a:endParaRPr>
          </a:p>
          <a:p>
            <a:pPr lvl="2" marL="1362600" indent="-217800">
              <a:lnSpc>
                <a:spcPct val="100000"/>
              </a:lnSpc>
              <a:spcAft>
                <a:spcPts val="1123"/>
              </a:spcAft>
              <a:buSzPct val="100045"/>
              <a:buBlip>
                <a:blip r:embed="rId5"/>
              </a:buBlip>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_____”, USPTO …..</a:t>
            </a:r>
            <a:endParaRPr b="0" lang="en-US" sz="1800" spc="-1" strike="noStrike">
              <a:latin typeface="Arial"/>
            </a:endParaRPr>
          </a:p>
          <a:p>
            <a:pPr marL="320040" indent="-318240">
              <a:lnSpc>
                <a:spcPct val="100000"/>
              </a:lnSpc>
              <a:spcAft>
                <a:spcPts val="1123"/>
              </a:spcAft>
              <a:buSzPct val="100101"/>
              <a:buBlip>
                <a:blip r:embed="rId6"/>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Smooth, piecewise (localized) decomposition of problem space</a:t>
            </a:r>
            <a:endParaRPr b="0" lang="en-US" sz="2000" spc="-1" strike="noStrike">
              <a:latin typeface="Arial"/>
            </a:endParaRPr>
          </a:p>
          <a:p>
            <a:pPr lvl="1" marL="905400" indent="-217800">
              <a:lnSpc>
                <a:spcPct val="100000"/>
              </a:lnSpc>
              <a:spcAft>
                <a:spcPts val="1123"/>
              </a:spcAft>
              <a:buSzPct val="100045"/>
              <a:buBlip>
                <a:blip r:embed="rId7"/>
              </a:buBlip>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Network of Localized Linear Discriminants”, NIPS ‘91 (Now NeurIPS)</a:t>
            </a:r>
            <a:endParaRPr b="0" lang="en-US" sz="1800" spc="-1" strike="noStrike">
              <a:latin typeface="Arial"/>
            </a:endParaRPr>
          </a:p>
          <a:p>
            <a:pPr lvl="1" marL="905400" indent="-217800">
              <a:lnSpc>
                <a:spcPct val="100000"/>
              </a:lnSpc>
              <a:spcAft>
                <a:spcPts val="1123"/>
              </a:spcAft>
              <a:buSzPct val="100045"/>
              <a:buBlip>
                <a:blip r:embed="rId8"/>
              </a:buBlip>
            </a:pPr>
            <a:r>
              <a:rPr b="0" i="1" lang="en-US" sz="1800" spc="-1" strike="noStrike">
                <a:solidFill>
                  <a:srgbClr val="000000"/>
                </a:solidFill>
                <a:latin typeface="DejaVu Sans"/>
                <a:ea typeface="DejaVu Sans"/>
              </a:rPr>
              <a:t>Weighted ensemble of sub-classifiers in speech recognition</a:t>
            </a:r>
            <a:endParaRPr b="0" lang="en-US" sz="1800" spc="-1" strike="noStrike">
              <a:latin typeface="Arial"/>
            </a:endParaRPr>
          </a:p>
          <a:p>
            <a:pPr lvl="2" marL="1362600" indent="-217800">
              <a:lnSpc>
                <a:spcPct val="100000"/>
              </a:lnSpc>
              <a:spcAft>
                <a:spcPts val="1123"/>
              </a:spcAft>
              <a:buSzPct val="100045"/>
              <a:buBlip>
                <a:blip r:embed="rId9"/>
              </a:buBlip>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 ICASSP….</a:t>
            </a:r>
            <a:r>
              <a:rPr b="0" i="1" lang="en-US" sz="1800" spc="-1" strike="noStrike">
                <a:solidFill>
                  <a:srgbClr val="000000"/>
                </a:solidFill>
                <a:latin typeface="DejaVu Sans"/>
                <a:ea typeface="DejaVu Sans"/>
              </a:rPr>
              <a:t>	</a:t>
            </a:r>
            <a:endParaRPr b="0" lang="en-US" sz="1800" spc="-1" strike="noStrike">
              <a:latin typeface="Arial"/>
            </a:endParaRPr>
          </a:p>
          <a:p>
            <a:pPr lvl="1" marL="905400" indent="-217800">
              <a:lnSpc>
                <a:spcPct val="100000"/>
              </a:lnSpc>
              <a:spcAft>
                <a:spcPts val="1123"/>
              </a:spcAft>
              <a:buSzPct val="100045"/>
              <a:buBlip>
                <a:blip r:embed="rId10"/>
              </a:buBlip>
            </a:pPr>
            <a:r>
              <a:rPr b="0" i="1" lang="en-US" sz="1800" spc="-1" strike="noStrike">
                <a:solidFill>
                  <a:srgbClr val="000000"/>
                </a:solidFill>
                <a:latin typeface="DejaVu Sans"/>
                <a:ea typeface="DejaVu Sans"/>
              </a:rPr>
              <a:t>Image enhancement</a:t>
            </a:r>
            <a:r>
              <a:rPr b="0" i="1" lang="en-US" sz="1800" spc="-1" strike="noStrike">
                <a:solidFill>
                  <a:srgbClr val="000000"/>
                </a:solidFill>
                <a:latin typeface="DejaVu Sans"/>
                <a:ea typeface="DejaVu Sans"/>
              </a:rPr>
              <a:t>	</a:t>
            </a:r>
            <a:endParaRPr b="0" lang="en-US" sz="1800" spc="-1" strike="noStrike">
              <a:latin typeface="Arial"/>
            </a:endParaRPr>
          </a:p>
          <a:p>
            <a:pPr marL="320040" indent="-318240">
              <a:lnSpc>
                <a:spcPct val="100000"/>
              </a:lnSpc>
              <a:spcAft>
                <a:spcPts val="1123"/>
              </a:spcAft>
              <a:buSzPct val="100045"/>
              <a:buBlip>
                <a:blip r:embed="rId11"/>
              </a:buBlip>
            </a:pPr>
            <a:r>
              <a:rPr b="1" i="1" lang="en-US" sz="1800" spc="-1" strike="noStrike">
                <a:solidFill>
                  <a:srgbClr val="000000"/>
                </a:solidFill>
                <a:latin typeface="DejaVu Sans"/>
                <a:ea typeface="DejaVu Sans"/>
              </a:rPr>
              <a:t>Multi-scale signal analysis</a:t>
            </a:r>
            <a:endParaRPr b="0" lang="en-US" sz="1800" spc="-1" strike="noStrike">
              <a:latin typeface="Arial"/>
            </a:endParaRPr>
          </a:p>
          <a:p>
            <a:pPr lvl="1" marL="905400" indent="-217800">
              <a:lnSpc>
                <a:spcPct val="100000"/>
              </a:lnSpc>
              <a:spcAft>
                <a:spcPts val="1123"/>
              </a:spcAft>
              <a:buSzPct val="100045"/>
              <a:buBlip>
                <a:blip r:embed="rId12"/>
              </a:buBlip>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 ICASSP….</a:t>
            </a:r>
            <a:endParaRPr b="0" lang="en-US" sz="1800" spc="-1" strike="noStrike">
              <a:latin typeface="Arial"/>
            </a:endParaRPr>
          </a:p>
          <a:p>
            <a:pPr lvl="1" marL="905400" indent="-217800">
              <a:lnSpc>
                <a:spcPct val="100000"/>
              </a:lnSpc>
              <a:spcAft>
                <a:spcPts val="1123"/>
              </a:spcAft>
              <a:buSzPct val="100045"/>
              <a:buBlip>
                <a:blip r:embed="rId13"/>
              </a:buBlip>
            </a:pPr>
            <a:r>
              <a:rPr b="0" i="1" lang="en-US" sz="1800" spc="-1" strike="noStrike">
                <a:solidFill>
                  <a:srgbClr val="000000"/>
                </a:solidFill>
                <a:latin typeface="DejaVu Sans"/>
                <a:ea typeface="DejaVu Sans"/>
              </a:rPr>
              <a:t>Patent</a:t>
            </a:r>
            <a:r>
              <a:rPr b="0" i="1" lang="en-US" sz="2000" spc="-1" strike="noStrike">
                <a:solidFill>
                  <a:srgbClr val="000000"/>
                </a:solidFill>
                <a:latin typeface="DejaVu Sans"/>
                <a:ea typeface="DejaVu Sans"/>
              </a:rPr>
              <a:t>        </a:t>
            </a:r>
            <a:endParaRPr b="0" lang="en-US" sz="2000" spc="-1" strike="noStrike">
              <a:latin typeface="Arial"/>
            </a:endParaRPr>
          </a:p>
          <a:p>
            <a:pPr lvl="1" marL="905400" indent="-217800">
              <a:lnSpc>
                <a:spcPct val="100000"/>
              </a:lnSpc>
              <a:spcAft>
                <a:spcPts val="1123"/>
              </a:spcAft>
              <a:buSzPct val="100101"/>
              <a:buBlip>
                <a:blip r:embed="rId14"/>
              </a:buBlip>
            </a:pPr>
            <a:r>
              <a:rPr b="0" i="1" lang="en-US" sz="2000" spc="-1" strike="noStrike">
                <a:solidFill>
                  <a:srgbClr val="000000"/>
                </a:solidFill>
                <a:latin typeface="DejaVu Sans"/>
                <a:ea typeface="DejaVu Sans"/>
              </a:rPr>
              <a:t>Image Enhancement</a:t>
            </a:r>
            <a:endParaRPr b="0" lang="en-US" sz="2000" spc="-1" strike="noStrike">
              <a:latin typeface="Arial"/>
            </a:endParaRPr>
          </a:p>
          <a:p>
            <a:pPr lvl="1" marL="905400" indent="-217800">
              <a:lnSpc>
                <a:spcPct val="100000"/>
              </a:lnSpc>
              <a:spcAft>
                <a:spcPts val="1123"/>
              </a:spcAft>
              <a:buSzPct val="100101"/>
              <a:buBlip>
                <a:blip r:embed="rId15"/>
              </a:buBlip>
            </a:pPr>
            <a:r>
              <a:rPr b="0" i="1" lang="en-US" sz="2000" spc="-1" strike="noStrike">
                <a:solidFill>
                  <a:srgbClr val="000000"/>
                </a:solidFill>
                <a:latin typeface="DejaVu Sans"/>
                <a:ea typeface="DejaVu Sans"/>
              </a:rPr>
              <a:t>BPT: multi-temporal analysis windows w/ a multi-bandwidth (constant-Q) filterbank for speech segmentation and pattern matching</a:t>
            </a:r>
            <a:endParaRPr b="0" lang="en-US" sz="2000" spc="-1" strike="noStrike">
              <a:latin typeface="Arial"/>
            </a:endParaRPr>
          </a:p>
          <a:p>
            <a:pPr marL="320040" indent="-318240">
              <a:lnSpc>
                <a:spcPct val="100000"/>
              </a:lnSpc>
              <a:spcAft>
                <a:spcPts val="1123"/>
              </a:spcAft>
              <a:buSzPct val="100101"/>
              <a:buBlip>
                <a:blip r:embed="rId16"/>
              </a:buBlip>
            </a:pPr>
            <a:r>
              <a:rPr b="0" i="1" lang="en-US" sz="2000" spc="-1" strike="noStrike">
                <a:solidFill>
                  <a:srgbClr val="000000"/>
                </a:solidFill>
                <a:latin typeface="DejaVu Sans"/>
                <a:ea typeface="DejaVu Sans"/>
              </a:rPr>
              <a:t>Multi-view front ends</a:t>
            </a:r>
            <a:endParaRPr b="0" lang="en-US" sz="2000" spc="-1" strike="noStrike">
              <a:latin typeface="Arial"/>
            </a:endParaRPr>
          </a:p>
          <a:p>
            <a:pPr lvl="1" marL="905400" indent="-217800">
              <a:lnSpc>
                <a:spcPct val="100000"/>
              </a:lnSpc>
              <a:spcAft>
                <a:spcPts val="1123"/>
              </a:spcAft>
              <a:buSzPct val="100101"/>
              <a:buBlip>
                <a:blip r:embed="rId17"/>
              </a:buBlip>
            </a:pPr>
            <a:r>
              <a:rPr b="0" i="1" lang="en-US" sz="2000" spc="-1" strike="noStrike">
                <a:solidFill>
                  <a:srgbClr val="000000"/>
                </a:solidFill>
                <a:latin typeface="DejaVu Sans"/>
                <a:ea typeface="DejaVu Sans"/>
              </a:rPr>
              <a:t>Speech therapy / BPT speech rec</a:t>
            </a:r>
            <a:endParaRPr b="0" lang="en-US" sz="2000" spc="-1" strike="noStrike">
              <a:latin typeface="Arial"/>
            </a:endParaRPr>
          </a:p>
          <a:p>
            <a:pPr lvl="1" marL="905400" indent="-217800">
              <a:lnSpc>
                <a:spcPct val="100000"/>
              </a:lnSpc>
              <a:spcAft>
                <a:spcPts val="1123"/>
              </a:spcAft>
              <a:buSzPct val="100101"/>
              <a:buBlip>
                <a:blip r:embed="rId18"/>
              </a:buBlip>
            </a:pPr>
            <a:r>
              <a:rPr b="0" i="1" lang="en-US" sz="2000" spc="-1" strike="noStrike">
                <a:solidFill>
                  <a:srgbClr val="000000"/>
                </a:solidFill>
                <a:latin typeface="DejaVu Sans"/>
                <a:ea typeface="DejaVu Sans"/>
              </a:rPr>
              <a:t>Patent </a:t>
            </a:r>
            <a:endParaRPr b="0" lang="en-US" sz="2000" spc="-1" strike="noStrike">
              <a:latin typeface="Arial"/>
            </a:endParaRPr>
          </a:p>
          <a:p>
            <a:pPr marL="320040" indent="-318240">
              <a:lnSpc>
                <a:spcPct val="100000"/>
              </a:lnSpc>
              <a:spcAft>
                <a:spcPts val="1123"/>
              </a:spcAft>
              <a:buSzPct val="100101"/>
              <a:buBlip>
                <a:blip r:embed="rId19"/>
              </a:buBlip>
            </a:pPr>
            <a:r>
              <a:rPr b="0" i="1" lang="en-US" sz="2000" spc="-1" strike="noStrike">
                <a:solidFill>
                  <a:srgbClr val="000000"/>
                </a:solidFill>
                <a:latin typeface="DejaVu Sans"/>
                <a:ea typeface="DejaVu Sans"/>
              </a:rPr>
              <a:t>Maternal ECG prediction   </a:t>
            </a:r>
            <a:endParaRPr b="0" lang="en-US" sz="2000" spc="-1" strike="noStrike">
              <a:latin typeface="Arial"/>
            </a:endParaRPr>
          </a:p>
          <a:p>
            <a:pPr marL="320040" indent="-318240">
              <a:lnSpc>
                <a:spcPct val="100000"/>
              </a:lnSpc>
              <a:spcAft>
                <a:spcPts val="1123"/>
              </a:spcAft>
              <a:buSzPct val="100101"/>
              <a:buBlip>
                <a:blip r:embed="rId20"/>
              </a:buBlip>
            </a:pPr>
            <a:r>
              <a:rPr b="0" i="1" lang="en-US" sz="2000" spc="-1" strike="noStrike">
                <a:solidFill>
                  <a:srgbClr val="000000"/>
                </a:solidFill>
                <a:latin typeface="DejaVu Sans"/>
                <a:ea typeface="DejaVu Sans"/>
              </a:rPr>
              <a:t>Concept drift / distribution shift adaptation     </a:t>
            </a:r>
            <a:endParaRPr b="0" lang="en-US" sz="2000" spc="-1" strike="noStrike">
              <a:latin typeface="Arial"/>
            </a:endParaRPr>
          </a:p>
          <a:p>
            <a:pPr>
              <a:lnSpc>
                <a:spcPct val="100000"/>
              </a:lnSpc>
              <a:spcAft>
                <a:spcPts val="1123"/>
              </a:spcAf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13" name="CustomShape 1"/>
          <p:cNvSpPr/>
          <p:nvPr/>
        </p:nvSpPr>
        <p:spPr>
          <a:xfrm>
            <a:off x="527760" y="513000"/>
            <a:ext cx="10794600" cy="534960"/>
          </a:xfrm>
          <a:prstGeom prst="rect">
            <a:avLst/>
          </a:prstGeom>
          <a:noFill/>
          <a:ln>
            <a:noFill/>
          </a:ln>
        </p:spPr>
        <p:style>
          <a:lnRef idx="0"/>
          <a:fillRef idx="0"/>
          <a:effectRef idx="0"/>
          <a:fontRef idx="minor"/>
        </p:style>
        <p:txBody>
          <a:bodyPr lIns="0" rIns="0" tIns="0" bIns="0" anchor="b">
            <a:normAutofit fontScale="51000"/>
          </a:bodyPr>
          <a:p>
            <a:pPr algn="just">
              <a:lnSpc>
                <a:spcPct val="100000"/>
              </a:lnSpc>
            </a:pPr>
            <a:r>
              <a:rPr b="0" lang="en-US" sz="2000" spc="-1" strike="noStrike">
                <a:solidFill>
                  <a:srgbClr val="ffffff"/>
                </a:solidFill>
                <a:latin typeface="DejaVu Sans"/>
                <a:ea typeface="DejaVu Sans"/>
              </a:rPr>
              <a:t>                 </a:t>
            </a:r>
            <a:r>
              <a:rPr b="0" lang="en-US" sz="2800" spc="-1" strike="noStrike">
                <a:solidFill>
                  <a:srgbClr val="ffffff"/>
                </a:solidFill>
                <a:latin typeface="DejaVu Sans"/>
                <a:ea typeface="DejaVu Sans"/>
              </a:rPr>
              <a:t>Representation of Internal State Dynamics In Response To New Inputs </a:t>
            </a:r>
            <a:endParaRPr b="0" lang="en-US" sz="2800" spc="-1" strike="noStrike">
              <a:latin typeface="Arial"/>
            </a:endParaRPr>
          </a:p>
        </p:txBody>
      </p:sp>
      <p:sp>
        <p:nvSpPr>
          <p:cNvPr id="314" name="CustomShape 2"/>
          <p:cNvSpPr/>
          <p:nvPr/>
        </p:nvSpPr>
        <p:spPr>
          <a:xfrm>
            <a:off x="456480" y="1671120"/>
            <a:ext cx="10735560" cy="5049360"/>
          </a:xfrm>
          <a:prstGeom prst="rect">
            <a:avLst/>
          </a:prstGeom>
          <a:noFill/>
          <a:ln>
            <a:noFill/>
          </a:ln>
        </p:spPr>
        <p:style>
          <a:lnRef idx="0"/>
          <a:fillRef idx="0"/>
          <a:effectRef idx="0"/>
          <a:fontRef idx="minor"/>
        </p:style>
        <p:txBody>
          <a:bodyPr lIns="0" rIns="0" tIns="0" bIns="0">
            <a:normAutofit fontScale="73000"/>
          </a:bodyPr>
          <a:p>
            <a:pPr marL="432000" indent="-321480">
              <a:lnSpc>
                <a:spcPct val="100000"/>
              </a:lnSpc>
              <a:spcAft>
                <a:spcPts val="1409"/>
              </a:spcAft>
              <a:buClr>
                <a:srgbClr val="04617b"/>
              </a:buClr>
              <a:buSzPct val="45000"/>
              <a:buFont typeface="Wingdings" charset="2"/>
              <a:buChar char=""/>
            </a:pPr>
            <a:r>
              <a:rPr b="0" lang="en-US" sz="3200" spc="-1" strike="noStrike">
                <a:solidFill>
                  <a:srgbClr val="000000"/>
                </a:solidFill>
                <a:latin typeface="Source Sans Pro"/>
                <a:ea typeface="DejaVu Sans"/>
              </a:rPr>
              <a:t>Hypothesized internal responses to inputs are represented by families of plausible functions representing the “impulse response” of physiological sub-systems </a:t>
            </a:r>
            <a:endParaRPr b="0" lang="en-US" sz="32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Families of wavelet kernels over scale and time delay</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Exponential decay functions over scale</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To be defined: physiological functions representing the temporal dynamics of physiological sub-systems not well represented by either wavelet kernel types or exponential decays</a:t>
            </a:r>
            <a:endParaRPr b="0" lang="en-US" sz="2800" spc="-1" strike="noStrike">
              <a:latin typeface="Arial"/>
            </a:endParaRPr>
          </a:p>
          <a:p>
            <a:pPr marL="432000" indent="-321480">
              <a:lnSpc>
                <a:spcPct val="100000"/>
              </a:lnSpc>
              <a:spcAft>
                <a:spcPts val="1409"/>
              </a:spcAft>
              <a:buClr>
                <a:srgbClr val="04617b"/>
              </a:buClr>
              <a:buSzPct val="45000"/>
              <a:buFont typeface="Wingdings" charset="2"/>
              <a:buChar char=""/>
            </a:pPr>
            <a:r>
              <a:rPr b="0" lang="en-US" sz="3200" spc="-1" strike="noStrike">
                <a:solidFill>
                  <a:srgbClr val="000000"/>
                </a:solidFill>
                <a:latin typeface="Source Sans Pro"/>
                <a:ea typeface="DejaVu Sans"/>
              </a:rPr>
              <a:t>Functions are dynamically selected using support </a:t>
            </a:r>
            <a:endParaRPr b="0" lang="en-US" sz="3200" spc="-1" strike="noStrike">
              <a:latin typeface="Arial"/>
            </a:endParaRPr>
          </a:p>
          <a:p>
            <a:pPr marL="432000" indent="-321480">
              <a:lnSpc>
                <a:spcPct val="100000"/>
              </a:lnSpc>
              <a:spcAft>
                <a:spcPts val="1409"/>
              </a:spcAft>
              <a:buClr>
                <a:srgbClr val="04617b"/>
              </a:buClr>
              <a:buSzPct val="45000"/>
              <a:buFont typeface="Wingdings" charset="2"/>
              <a:buChar char=""/>
            </a:pPr>
            <a:r>
              <a:rPr b="0" lang="en-US" sz="3200" spc="-1" strike="noStrike">
                <a:solidFill>
                  <a:srgbClr val="000000"/>
                </a:solidFill>
                <a:latin typeface="Source Sans Pro"/>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15" name="CustomShape 1"/>
          <p:cNvSpPr/>
          <p:nvPr/>
        </p:nvSpPr>
        <p:spPr>
          <a:xfrm>
            <a:off x="527760" y="51300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                                                     </a:t>
            </a:r>
            <a:endParaRPr b="0" lang="en-US" sz="2000" spc="-1" strike="noStrike">
              <a:latin typeface="Arial"/>
            </a:endParaRPr>
          </a:p>
        </p:txBody>
      </p:sp>
      <p:sp>
        <p:nvSpPr>
          <p:cNvPr id="316" name="CustomShape 2"/>
          <p:cNvSpPr/>
          <p:nvPr/>
        </p:nvSpPr>
        <p:spPr>
          <a:xfrm>
            <a:off x="581040" y="1875960"/>
            <a:ext cx="10735560" cy="4662360"/>
          </a:xfrm>
          <a:prstGeom prst="rect">
            <a:avLst/>
          </a:prstGeom>
          <a:noFill/>
          <a:ln>
            <a:noFill/>
          </a:ln>
        </p:spPr>
        <p:style>
          <a:lnRef idx="0"/>
          <a:fillRef idx="0"/>
          <a:effectRef idx="0"/>
          <a:fontRef idx="minor"/>
        </p:style>
        <p:txBody>
          <a:bodyPr lIns="0" rIns="0" tIns="0" bIns="0">
            <a:normAutofit fontScale="41000"/>
          </a:bodyPr>
          <a:p>
            <a:pPr marL="432000" indent="-321480">
              <a:lnSpc>
                <a:spcPct val="100000"/>
              </a:lnSpc>
              <a:spcAft>
                <a:spcPts val="1409"/>
              </a:spcAft>
              <a:buClr>
                <a:srgbClr val="04617b"/>
              </a:buClr>
              <a:buSzPct val="45000"/>
              <a:buFont typeface="Wingdings" charset="2"/>
              <a:buChar char=""/>
            </a:pPr>
            <a:r>
              <a:rPr b="0" lang="en-US" sz="3200" spc="-1" strike="noStrike">
                <a:solidFill>
                  <a:srgbClr val="000000"/>
                </a:solidFill>
                <a:latin typeface="Source Sans Pro"/>
                <a:ea typeface="DejaVu Sans"/>
              </a:rPr>
              <a:t>Hypothesized internal responses to inputs are represented by families of plausible functions representing the “impulse response” of physiological sub-systems </a:t>
            </a:r>
            <a:endParaRPr b="0" lang="en-US" sz="3200" spc="-1" strike="noStrike">
              <a:latin typeface="Arial"/>
            </a:endParaRPr>
          </a:p>
          <a:p>
            <a:pPr marL="432000" indent="-321480">
              <a:lnSpc>
                <a:spcPct val="100000"/>
              </a:lnSpc>
              <a:spcAft>
                <a:spcPts val="1123"/>
              </a:spcAft>
              <a:buClr>
                <a:srgbClr val="04617b"/>
              </a:buClr>
              <a:buSzPct val="45000"/>
              <a:buFont typeface="Wingdings" charset="2"/>
              <a:buChar char=""/>
            </a:pPr>
            <a:r>
              <a:rPr b="0" lang="en-US" sz="3200" spc="-1" strike="noStrike">
                <a:solidFill>
                  <a:srgbClr val="000000"/>
                </a:solidFill>
                <a:latin typeface="Source Sans Pro"/>
                <a:ea typeface="DejaVu Sans"/>
              </a:rPr>
              <a:t>Families of wavelet kernels over scale and time delay</a:t>
            </a:r>
            <a:endParaRPr b="0" lang="en-US" sz="3200" spc="-1" strike="noStrike">
              <a:latin typeface="Arial"/>
            </a:endParaRPr>
          </a:p>
          <a:p>
            <a:pPr marL="432000" indent="-321480">
              <a:lnSpc>
                <a:spcPct val="100000"/>
              </a:lnSpc>
              <a:spcAft>
                <a:spcPts val="1123"/>
              </a:spcAft>
              <a:buClr>
                <a:srgbClr val="04617b"/>
              </a:buClr>
              <a:buSzPct val="45000"/>
              <a:buFont typeface="Wingdings" charset="2"/>
              <a:buChar char=""/>
            </a:pPr>
            <a:r>
              <a:rPr b="0" lang="en-US" sz="3200" spc="-1" strike="noStrike">
                <a:solidFill>
                  <a:srgbClr val="000000"/>
                </a:solidFill>
                <a:latin typeface="Source Sans Pro"/>
                <a:ea typeface="DejaVu Sans"/>
              </a:rPr>
              <a:t>Exponential decay functions over scale</a:t>
            </a:r>
            <a:endParaRPr b="0" lang="en-US" sz="3200" spc="-1" strike="noStrike">
              <a:latin typeface="Arial"/>
            </a:endParaRPr>
          </a:p>
          <a:p>
            <a:pPr marL="432000" indent="-321480">
              <a:lnSpc>
                <a:spcPct val="100000"/>
              </a:lnSpc>
              <a:spcAft>
                <a:spcPts val="1123"/>
              </a:spcAft>
              <a:buClr>
                <a:srgbClr val="04617b"/>
              </a:buClr>
              <a:buSzPct val="45000"/>
              <a:buFont typeface="Wingdings" charset="2"/>
              <a:buChar char=""/>
            </a:pPr>
            <a:r>
              <a:rPr b="0" lang="en-US" sz="3200" spc="-1" strike="noStrike">
                <a:solidFill>
                  <a:srgbClr val="000000"/>
                </a:solidFill>
                <a:latin typeface="Source Sans Pro"/>
                <a:ea typeface="DejaVu Sans"/>
              </a:rPr>
              <a:t>To be defined: physiological functions representing the temporal dynamics of physiological sub-systems not well represented by either wavelet kernel types or exponential decays</a:t>
            </a:r>
            <a:endParaRPr b="0" lang="en-US" sz="3200" spc="-1" strike="noStrike">
              <a:latin typeface="Arial"/>
            </a:endParaRPr>
          </a:p>
          <a:p>
            <a:pPr marL="432000" indent="-321480">
              <a:lnSpc>
                <a:spcPct val="100000"/>
              </a:lnSpc>
              <a:spcAft>
                <a:spcPts val="1409"/>
              </a:spcAft>
              <a:buClr>
                <a:srgbClr val="04617b"/>
              </a:buClr>
              <a:buSzPct val="45000"/>
              <a:buFont typeface="Wingdings" charset="2"/>
              <a:buChar char=""/>
            </a:pPr>
            <a:r>
              <a:rPr b="0" lang="en-US" sz="3200" spc="-1" strike="noStrike">
                <a:solidFill>
                  <a:srgbClr val="000000"/>
                </a:solidFill>
                <a:latin typeface="Source Sans Pro"/>
                <a:ea typeface="DejaVu Sans"/>
              </a:rPr>
              <a:t>Functions are dynamically selected using support vector regression in conjunction with recursive feature elimination in minimization of  the target function (wellbeing trajectory) prediction error </a:t>
            </a:r>
            <a:endParaRPr b="0" lang="en-US" sz="3200" spc="-1" strike="noStrike">
              <a:latin typeface="Arial"/>
            </a:endParaRPr>
          </a:p>
          <a:p>
            <a:pPr marL="432000" indent="-321480">
              <a:lnSpc>
                <a:spcPct val="100000"/>
              </a:lnSpc>
              <a:spcAft>
                <a:spcPts val="1409"/>
              </a:spcAft>
              <a:buClr>
                <a:srgbClr val="04617b"/>
              </a:buClr>
              <a:buSzPct val="45000"/>
              <a:buFont typeface="Wingdings" charset="2"/>
              <a:buChar char=""/>
            </a:pPr>
            <a:r>
              <a:rPr b="0" lang="en-US" sz="3200" spc="-1" strike="noStrike">
                <a:solidFill>
                  <a:srgbClr val="000000"/>
                </a:solidFill>
                <a:latin typeface="Source Sans Pro"/>
                <a:ea typeface="DejaVu Sans"/>
              </a:rPr>
              <a:t> </a:t>
            </a:r>
            <a:endParaRPr b="0" lang="en-US" sz="3200" spc="-1" strike="noStrike">
              <a:latin typeface="Arial"/>
            </a:endParaRPr>
          </a:p>
        </p:txBody>
      </p:sp>
      <p:sp>
        <p:nvSpPr>
          <p:cNvPr id="317" name="CustomShape 3"/>
          <p:cNvSpPr/>
          <p:nvPr/>
        </p:nvSpPr>
        <p:spPr>
          <a:xfrm>
            <a:off x="509760" y="513000"/>
            <a:ext cx="10794600" cy="534960"/>
          </a:xfrm>
          <a:prstGeom prst="rect">
            <a:avLst/>
          </a:prstGeom>
          <a:noFill/>
          <a:ln>
            <a:noFill/>
          </a:ln>
        </p:spPr>
        <p:style>
          <a:lnRef idx="0"/>
          <a:fillRef idx="0"/>
          <a:effectRef idx="0"/>
          <a:fontRef idx="minor"/>
        </p:style>
        <p:txBody>
          <a:bodyPr lIns="0" rIns="0" tIns="0" bIns="0" anchor="b">
            <a:normAutofit fontScale="51000"/>
          </a:bodyPr>
          <a:p>
            <a:pPr algn="just">
              <a:lnSpc>
                <a:spcPct val="100000"/>
              </a:lnSpc>
            </a:pPr>
            <a:r>
              <a:rPr b="0" lang="en-US" sz="2000" spc="-1" strike="noStrike">
                <a:solidFill>
                  <a:srgbClr val="ffffff"/>
                </a:solidFill>
                <a:latin typeface="DejaVu Sans"/>
                <a:ea typeface="DejaVu Sans"/>
              </a:rPr>
              <a:t>                 </a:t>
            </a:r>
            <a:r>
              <a:rPr b="0" lang="en-US" sz="2800" spc="-1" strike="noStrike">
                <a:solidFill>
                  <a:srgbClr val="ffffff"/>
                </a:solidFill>
                <a:latin typeface="DejaVu Sans"/>
                <a:ea typeface="DejaVu Sans"/>
              </a:rPr>
              <a:t>Representation of Internal State Dynamics In Response To New Inputs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18" name="CustomShape 1"/>
          <p:cNvSpPr/>
          <p:nvPr/>
        </p:nvSpPr>
        <p:spPr>
          <a:xfrm>
            <a:off x="527760" y="51300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                                                     </a:t>
            </a:r>
            <a:endParaRPr b="0" lang="en-US" sz="2000" spc="-1" strike="noStrike">
              <a:latin typeface="Arial"/>
            </a:endParaRPr>
          </a:p>
        </p:txBody>
      </p:sp>
      <p:sp>
        <p:nvSpPr>
          <p:cNvPr id="319" name="CustomShape 2"/>
          <p:cNvSpPr/>
          <p:nvPr/>
        </p:nvSpPr>
        <p:spPr>
          <a:xfrm>
            <a:off x="581040" y="1875960"/>
            <a:ext cx="10735560" cy="4662360"/>
          </a:xfrm>
          <a:prstGeom prst="rect">
            <a:avLst/>
          </a:prstGeom>
          <a:noFill/>
          <a:ln>
            <a:noFill/>
          </a:ln>
        </p:spPr>
        <p:style>
          <a:lnRef idx="0"/>
          <a:fillRef idx="0"/>
          <a:effectRef idx="0"/>
          <a:fontRef idx="minor"/>
        </p:style>
        <p:txBody>
          <a:bodyPr lIns="0" rIns="0" tIns="0" bIns="0">
            <a:normAutofit fontScale="54000"/>
          </a:bodyPr>
          <a:p>
            <a:pPr marL="432000" indent="-321480">
              <a:lnSpc>
                <a:spcPct val="100000"/>
              </a:lnSpc>
              <a:spcAft>
                <a:spcPts val="1409"/>
              </a:spcAft>
              <a:buClr>
                <a:srgbClr val="04617b"/>
              </a:buClr>
              <a:buSzPct val="45000"/>
              <a:buFont typeface="Wingdings" charset="2"/>
              <a:buChar char=""/>
            </a:pPr>
            <a:r>
              <a:rPr b="0" lang="en-US" sz="3200" spc="-1" strike="noStrike">
                <a:solidFill>
                  <a:srgbClr val="000000"/>
                </a:solidFill>
                <a:latin typeface="Source Sans Pro"/>
                <a:ea typeface="DejaVu Sans"/>
              </a:rPr>
              <a:t>SVR (support vector regression) using a linear kernel generates a weighted “influence function” based on selected and scaled impulse response functions within each input type </a:t>
            </a:r>
            <a:endParaRPr b="0" lang="en-US" sz="32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The composite “influence function” for each input type is used for visualization, so as to allow parents a more distilled picture of the internal factors that are hypothesized (through the use of the SVR’s) to affect outcomes</a:t>
            </a:r>
            <a:endParaRPr b="0" lang="en-US" sz="2800" spc="-1" strike="noStrike">
              <a:latin typeface="Arial"/>
            </a:endParaRPr>
          </a:p>
          <a:p>
            <a:pPr lvl="1" marL="864000" indent="-321480">
              <a:lnSpc>
                <a:spcPct val="100000"/>
              </a:lnSpc>
              <a:spcAft>
                <a:spcPts val="1123"/>
              </a:spcAft>
              <a:buClr>
                <a:srgbClr val="04617b"/>
              </a:buClr>
              <a:buSzPct val="75000"/>
              <a:buFont typeface="Symbol"/>
              <a:buChar char=""/>
            </a:pPr>
            <a:r>
              <a:rPr b="0" lang="en-US" sz="2800" spc="-1" strike="noStrike">
                <a:solidFill>
                  <a:srgbClr val="000000"/>
                </a:solidFill>
                <a:latin typeface="Source Sans Pro"/>
                <a:ea typeface="DejaVu Sans"/>
              </a:rPr>
              <a:t>The selected impulse response functions across all input types are then scaled and used with a non-linear (RBF or polynomial kernel) SVR to generate the overall wellbeing prediction function, which his the primary system output</a:t>
            </a:r>
            <a:endParaRPr b="0" lang="en-US" sz="2800" spc="-1" strike="noStrike">
              <a:latin typeface="Arial"/>
            </a:endParaRPr>
          </a:p>
          <a:p>
            <a:pPr marL="432000" indent="-321480">
              <a:lnSpc>
                <a:spcPct val="100000"/>
              </a:lnSpc>
              <a:spcAft>
                <a:spcPts val="1409"/>
              </a:spcAft>
              <a:buClr>
                <a:srgbClr val="04617b"/>
              </a:buClr>
              <a:buSzPct val="45000"/>
              <a:buFont typeface="Wingdings" charset="2"/>
              <a:buChar char=""/>
            </a:pPr>
            <a:r>
              <a:rPr b="0" lang="en-US" sz="3200" spc="-1" strike="noStrike">
                <a:solidFill>
                  <a:srgbClr val="000000"/>
                </a:solidFill>
                <a:latin typeface="Source Sans Pro"/>
                <a:ea typeface="DejaVu Sans"/>
              </a:rPr>
              <a:t> </a:t>
            </a:r>
            <a:endParaRPr b="0" lang="en-US" sz="3200" spc="-1" strike="noStrike">
              <a:latin typeface="Arial"/>
            </a:endParaRPr>
          </a:p>
        </p:txBody>
      </p:sp>
      <p:sp>
        <p:nvSpPr>
          <p:cNvPr id="320" name="CustomShape 3"/>
          <p:cNvSpPr/>
          <p:nvPr/>
        </p:nvSpPr>
        <p:spPr>
          <a:xfrm>
            <a:off x="509760" y="513000"/>
            <a:ext cx="10794600" cy="534960"/>
          </a:xfrm>
          <a:prstGeom prst="rect">
            <a:avLst/>
          </a:prstGeom>
          <a:noFill/>
          <a:ln>
            <a:noFill/>
          </a:ln>
        </p:spPr>
        <p:style>
          <a:lnRef idx="0"/>
          <a:fillRef idx="0"/>
          <a:effectRef idx="0"/>
          <a:fontRef idx="minor"/>
        </p:style>
        <p:txBody>
          <a:bodyPr lIns="0" rIns="0" tIns="0" bIns="0" anchor="b">
            <a:normAutofit fontScale="64000"/>
          </a:bodyPr>
          <a:p>
            <a:pPr algn="just">
              <a:lnSpc>
                <a:spcPct val="100000"/>
              </a:lnSpc>
            </a:pPr>
            <a:r>
              <a:rPr b="0" lang="en-US" sz="2000" spc="-1" strike="noStrike">
                <a:solidFill>
                  <a:srgbClr val="ffffff"/>
                </a:solidFill>
                <a:latin typeface="DejaVu Sans"/>
                <a:ea typeface="DejaVu Sans"/>
              </a:rPr>
              <a:t>                 </a:t>
            </a:r>
            <a:r>
              <a:rPr b="0" lang="en-US" sz="2000" spc="-1" strike="noStrike">
                <a:solidFill>
                  <a:srgbClr val="ffffff"/>
                </a:solidFill>
                <a:latin typeface="DejaVu Sans"/>
                <a:ea typeface="DejaVu Sans"/>
              </a:rPr>
              <a:t>Utilization Of Dynamically Selected Impulse Response Functions For Visualization</a:t>
            </a:r>
            <a:r>
              <a:rPr b="0" lang="en-US" sz="2800" spc="-1" strike="noStrike">
                <a:solidFill>
                  <a:srgbClr val="ffffff"/>
                </a:solidFill>
                <a:latin typeface="DejaVu Sans"/>
                <a:ea typeface="DejaVu Sans"/>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21" name="CustomShape 1"/>
          <p:cNvSpPr/>
          <p:nvPr/>
        </p:nvSpPr>
        <p:spPr>
          <a:xfrm>
            <a:off x="527760" y="51300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                                                     </a:t>
            </a:r>
            <a:r>
              <a:rPr b="0" lang="en-US" sz="2800" spc="-1" strike="noStrike">
                <a:solidFill>
                  <a:srgbClr val="ffffff"/>
                </a:solidFill>
                <a:latin typeface="DejaVu Sans"/>
                <a:ea typeface="DejaVu Sans"/>
              </a:rPr>
              <a:t>Objective</a:t>
            </a:r>
            <a:endParaRPr b="0" lang="en-US" sz="2800" spc="-1" strike="noStrike">
              <a:latin typeface="Arial"/>
            </a:endParaRPr>
          </a:p>
        </p:txBody>
      </p:sp>
      <p:sp>
        <p:nvSpPr>
          <p:cNvPr id="322" name="CustomShape 2"/>
          <p:cNvSpPr/>
          <p:nvPr/>
        </p:nvSpPr>
        <p:spPr>
          <a:xfrm>
            <a:off x="581040" y="1875960"/>
            <a:ext cx="10735560" cy="46623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23" name="CustomShape 1"/>
          <p:cNvSpPr/>
          <p:nvPr/>
        </p:nvSpPr>
        <p:spPr>
          <a:xfrm>
            <a:off x="527760" y="513000"/>
            <a:ext cx="10794600" cy="53496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0" lang="en-US" sz="2000" spc="-1" strike="noStrike">
                <a:solidFill>
                  <a:srgbClr val="ffffff"/>
                </a:solidFill>
                <a:latin typeface="DejaVu Sans"/>
                <a:ea typeface="DejaVu Sans"/>
              </a:rPr>
              <a:t>                                                     </a:t>
            </a:r>
            <a:r>
              <a:rPr b="0" lang="en-US" sz="2800" spc="-1" strike="noStrike">
                <a:solidFill>
                  <a:srgbClr val="ffffff"/>
                </a:solidFill>
                <a:latin typeface="DejaVu Sans"/>
                <a:ea typeface="DejaVu Sans"/>
              </a:rPr>
              <a:t>Objective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4" name="" descr=""/>
          <p:cNvPicPr/>
          <p:nvPr/>
        </p:nvPicPr>
        <p:blipFill>
          <a:blip r:embed="rId1"/>
          <a:stretch/>
        </p:blipFill>
        <p:spPr>
          <a:xfrm>
            <a:off x="4142160" y="1922400"/>
            <a:ext cx="3711600" cy="370332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356480" y="841320"/>
            <a:ext cx="10076400" cy="5851080"/>
          </a:xfrm>
          <a:prstGeom prst="rect">
            <a:avLst/>
          </a:prstGeom>
          <a:noFill/>
          <a:ln>
            <a:noFill/>
          </a:ln>
        </p:spPr>
        <p:style>
          <a:lnRef idx="0"/>
          <a:fillRef idx="0"/>
          <a:effectRef idx="0"/>
          <a:fontRef idx="minor"/>
        </p:style>
      </p:sp>
      <p:sp>
        <p:nvSpPr>
          <p:cNvPr id="326" name="CustomShape 2"/>
          <p:cNvSpPr/>
          <p:nvPr/>
        </p:nvSpPr>
        <p:spPr>
          <a:xfrm>
            <a:off x="809640" y="-158400"/>
            <a:ext cx="11172960" cy="7866000"/>
          </a:xfrm>
          <a:prstGeom prst="rect">
            <a:avLst/>
          </a:prstGeom>
          <a:noFill/>
          <a:ln>
            <a:noFill/>
          </a:ln>
        </p:spPr>
        <p:style>
          <a:lnRef idx="0"/>
          <a:fillRef idx="0"/>
          <a:effectRef idx="0"/>
          <a:fontRef idx="minor"/>
        </p:style>
        <p:txBody>
          <a:bodyPr lIns="36000" rIns="36000" tIns="36000" bIns="36000" anchor="ctr">
            <a:noAutofit/>
          </a:bodyPr>
          <a:p>
            <a:pPr>
              <a:lnSpc>
                <a:spcPct val="100000"/>
              </a:lnSpc>
            </a:pPr>
            <a:r>
              <a:rPr b="0" lang="en-US" sz="1000" spc="-1" strike="noStrike">
                <a:solidFill>
                  <a:srgbClr val="000000"/>
                </a:solidFill>
                <a:latin typeface="DejaVu Sans"/>
                <a:ea typeface="DejaVu Sans"/>
              </a:rPr>
              <a:t>Please accept my apologies for what is somewhat of an outlier in the set of final projects for Hack4Rare. This project is offered partly as appreciation for being invited to join Hack4Rare, and the opportunity to interact with some of the mentors, which has been extremely helpful in identifying a long term project (outside the scope of this proposal). </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Due to an unexpected fork in the road in my quest to find a </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solution to an urgent personal medical condition, overlapping</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With the Hack4Rare timeframe, I was unable to commit to </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Any group projects. I’m offering, for consideration, an idea that</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Came to me during this period, inspired by earlier work on the </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Problem of fetal ECG detection during labor. The transformation</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Of that system prototype to a system for prediction and </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optimization of the “wellbeing quotient’ of a child in the Rasopathies </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Community is presented as purely conceptual, at this point,</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Due to personal limitations on time, and lack of relevant data</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With which to do a simulation. If this concept elicits any interest,</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I would be available to pursue this to the level of an interative</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system for exploratory use and possible validation of this concept.</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It should also be noted that this conceptual design is also deeply</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Based on career long work with with large margin techniques, feature </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Selection, clustering, along with more recent work utilizing </a:t>
            </a:r>
            <a:endParaRPr b="0" lang="en-US" sz="1000" spc="-1" strike="noStrike">
              <a:latin typeface="Arial"/>
            </a:endParaRPr>
          </a:p>
          <a:p>
            <a:pPr>
              <a:lnSpc>
                <a:spcPct val="100000"/>
              </a:lnSpc>
            </a:pPr>
            <a:r>
              <a:rPr b="0" lang="en-US" sz="1000" spc="-1" strike="noStrike">
                <a:solidFill>
                  <a:srgbClr val="000000"/>
                </a:solidFill>
                <a:latin typeface="DejaVu Sans"/>
                <a:ea typeface="DejaVu Sans"/>
              </a:rPr>
              <a:t>Regression techniques for both interpolation and prediction.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24"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25" name="CustomShape 2"/>
          <p:cNvSpPr/>
          <p:nvPr/>
        </p:nvSpPr>
        <p:spPr>
          <a:xfrm>
            <a:off x="360360" y="16920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0d1f63"/>
                </a:solidFill>
                <a:latin typeface="DejaVu Sans"/>
                <a:ea typeface="DejaVu Sans"/>
              </a:rPr>
              <a:t>Basic Assumptions: Patients and System Design</a:t>
            </a:r>
            <a:r>
              <a:rPr b="1" lang="en-US" sz="2800" spc="-1" strike="noStrike">
                <a:solidFill>
                  <a:srgbClr val="21409a"/>
                </a:solidFill>
                <a:latin typeface="DejaVu Sans"/>
                <a:ea typeface="DejaVu Sans"/>
              </a:rPr>
              <a:t> </a:t>
            </a:r>
            <a:endParaRPr b="0" lang="en-US" sz="2800" spc="-1" strike="noStrike">
              <a:latin typeface="Arial"/>
            </a:endParaRPr>
          </a:p>
        </p:txBody>
      </p:sp>
      <p:sp>
        <p:nvSpPr>
          <p:cNvPr id="126" name="CustomShape 3"/>
          <p:cNvSpPr/>
          <p:nvPr/>
        </p:nvSpPr>
        <p:spPr>
          <a:xfrm>
            <a:off x="402120" y="840240"/>
            <a:ext cx="10735560" cy="6076440"/>
          </a:xfrm>
          <a:prstGeom prst="rect">
            <a:avLst/>
          </a:prstGeom>
          <a:noFill/>
          <a:ln>
            <a:noFill/>
          </a:ln>
        </p:spPr>
        <p:style>
          <a:lnRef idx="0"/>
          <a:fillRef idx="0"/>
          <a:effectRef idx="0"/>
          <a:fontRef idx="minor"/>
        </p:style>
        <p:txBody>
          <a:bodyPr lIns="0" rIns="0" tIns="0" bIns="0">
            <a:normAutofit fontScale="85000"/>
          </a:bodyPr>
          <a:p>
            <a:pPr>
              <a:lnSpc>
                <a:spcPct val="100000"/>
              </a:lnSpc>
            </a:pPr>
            <a:endParaRPr b="0" lang="en-US" sz="1800" spc="-1" strike="noStrike">
              <a:latin typeface="Arial"/>
            </a:endParaRPr>
          </a:p>
          <a:p>
            <a:pPr marL="320040" indent="-318240">
              <a:lnSpc>
                <a:spcPct val="100000"/>
              </a:lnSpc>
              <a:spcAft>
                <a:spcPts val="1123"/>
              </a:spcAft>
              <a:buSzPct val="100101"/>
              <a:buBlip>
                <a:blip r:embed="rId1"/>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We all, consciously or sub-consciously, strive for wellbeing optimization</a:t>
            </a:r>
            <a:endParaRPr b="0" lang="en-US" sz="2000" spc="-1" strike="noStrike">
              <a:latin typeface="Arial"/>
            </a:endParaRPr>
          </a:p>
          <a:p>
            <a:pPr lvl="1" marL="905400" indent="-217800">
              <a:lnSpc>
                <a:spcPct val="100000"/>
              </a:lnSpc>
              <a:spcAft>
                <a:spcPts val="1123"/>
              </a:spcAft>
              <a:buSzPct val="100045"/>
              <a:buBlip>
                <a:blip r:embed="rId2"/>
              </a:buBlip>
            </a:pPr>
            <a:r>
              <a:rPr b="0" i="1" lang="en-US" sz="1800" spc="-1" strike="noStrike">
                <a:solidFill>
                  <a:srgbClr val="000000"/>
                </a:solidFill>
                <a:latin typeface="DejaVu Sans"/>
                <a:ea typeface="DejaVu Sans"/>
              </a:rPr>
              <a:t>Especially during times of stress due to illness or injury </a:t>
            </a:r>
            <a:endParaRPr b="0" lang="en-US" sz="1800" spc="-1" strike="noStrike">
              <a:latin typeface="Arial"/>
            </a:endParaRPr>
          </a:p>
          <a:p>
            <a:pPr lvl="1" marL="905400" indent="-217800">
              <a:lnSpc>
                <a:spcPct val="100000"/>
              </a:lnSpc>
              <a:spcAft>
                <a:spcPts val="1123"/>
              </a:spcAft>
              <a:buSzPct val="100045"/>
              <a:buBlip>
                <a:blip r:embed="rId3"/>
              </a:buBlip>
            </a:pPr>
            <a:r>
              <a:rPr b="0" i="1" lang="en-US" sz="1800" spc="-1" strike="noStrike">
                <a:solidFill>
                  <a:srgbClr val="000000"/>
                </a:solidFill>
                <a:latin typeface="DejaVu Sans"/>
                <a:ea typeface="DejaVu Sans"/>
              </a:rPr>
              <a:t>We make notes about “what works” vs. “what doesn’t work”</a:t>
            </a:r>
            <a:endParaRPr b="0" lang="en-US" sz="1800" spc="-1" strike="noStrike">
              <a:latin typeface="Arial"/>
            </a:endParaRPr>
          </a:p>
          <a:p>
            <a:pPr lvl="1" marL="905400" indent="-217800">
              <a:lnSpc>
                <a:spcPct val="100000"/>
              </a:lnSpc>
              <a:spcAft>
                <a:spcPts val="1123"/>
              </a:spcAft>
              <a:buSzPct val="100045"/>
              <a:buBlip>
                <a:blip r:embed="rId4"/>
              </a:buBlip>
            </a:pPr>
            <a:r>
              <a:rPr b="0" i="1" lang="en-US" sz="1800" spc="-1" strike="noStrike">
                <a:solidFill>
                  <a:srgbClr val="000000"/>
                </a:solidFill>
                <a:latin typeface="DejaVu Sans"/>
                <a:ea typeface="DejaVu Sans"/>
              </a:rPr>
              <a:t>Keeping track of results with behaviour modification is difficult </a:t>
            </a:r>
            <a:endParaRPr b="0" lang="en-US" sz="1800" spc="-1" strike="noStrike">
              <a:latin typeface="Arial"/>
            </a:endParaRPr>
          </a:p>
          <a:p>
            <a:pPr lvl="2" marL="1362600" indent="-217800">
              <a:lnSpc>
                <a:spcPct val="100000"/>
              </a:lnSpc>
              <a:spcAft>
                <a:spcPts val="1123"/>
              </a:spcAft>
              <a:buSzPct val="100045"/>
              <a:buBlip>
                <a:blip r:embed="rId5"/>
              </a:buBlip>
            </a:pPr>
            <a:r>
              <a:rPr b="0" i="1" lang="en-US" sz="1800" spc="-1" strike="noStrike">
                <a:solidFill>
                  <a:srgbClr val="000000"/>
                </a:solidFill>
                <a:latin typeface="DejaVu Sans"/>
                <a:ea typeface="DejaVu Sans"/>
              </a:rPr>
              <a:t>Keeping track of results with multiple modifications in parallel is even harder</a:t>
            </a:r>
            <a:endParaRPr b="0" lang="en-US" sz="1800" spc="-1" strike="noStrike">
              <a:latin typeface="Arial"/>
            </a:endParaRPr>
          </a:p>
          <a:p>
            <a:pPr lvl="1" marL="905400" indent="-217800">
              <a:lnSpc>
                <a:spcPct val="100000"/>
              </a:lnSpc>
              <a:spcAft>
                <a:spcPts val="1123"/>
              </a:spcAft>
              <a:buSzPct val="100045"/>
              <a:buBlip>
                <a:blip r:embed="rId6"/>
              </a:buBlip>
            </a:pPr>
            <a:r>
              <a:rPr b="0" i="1" lang="en-US" sz="1800" spc="-1" strike="noStrike">
                <a:solidFill>
                  <a:srgbClr val="000000"/>
                </a:solidFill>
                <a:latin typeface="DejaVu Sans"/>
                <a:ea typeface="DejaVu Sans"/>
              </a:rPr>
              <a:t>We tend not to be able to keep track of inputs and outputs in an “analog” fashion</a:t>
            </a:r>
            <a:endParaRPr b="0" lang="en-US" sz="1800" spc="-1" strike="noStrike">
              <a:latin typeface="Arial"/>
            </a:endParaRPr>
          </a:p>
          <a:p>
            <a:pPr lvl="2" marL="1362600" indent="-217800">
              <a:lnSpc>
                <a:spcPct val="100000"/>
              </a:lnSpc>
              <a:spcAft>
                <a:spcPts val="1123"/>
              </a:spcAft>
              <a:buSzPct val="100045"/>
              <a:buBlip>
                <a:blip r:embed="rId7"/>
              </a:buBlip>
            </a:pPr>
            <a:r>
              <a:rPr b="0" i="1" lang="en-US" sz="1800" spc="-1" strike="noStrike">
                <a:solidFill>
                  <a:srgbClr val="000000"/>
                </a:solidFill>
                <a:latin typeface="DejaVu Sans"/>
                <a:ea typeface="DejaVu Sans"/>
              </a:rPr>
              <a:t>Calibration of analog scales is more difficult from a standpoint of perception</a:t>
            </a:r>
            <a:endParaRPr b="0" lang="en-US" sz="1800" spc="-1" strike="noStrike">
              <a:latin typeface="Arial"/>
            </a:endParaRPr>
          </a:p>
          <a:p>
            <a:pPr lvl="2" marL="1362600" indent="-217800">
              <a:lnSpc>
                <a:spcPct val="100000"/>
              </a:lnSpc>
              <a:spcAft>
                <a:spcPts val="1123"/>
              </a:spcAft>
              <a:buSzPct val="100045"/>
              <a:buBlip>
                <a:blip r:embed="rId8"/>
              </a:buBlip>
            </a:pPr>
            <a:r>
              <a:rPr b="0" i="1" lang="en-US" sz="1800" spc="-1" strike="noStrike">
                <a:solidFill>
                  <a:srgbClr val="000000"/>
                </a:solidFill>
                <a:latin typeface="DejaVu Sans"/>
                <a:ea typeface="DejaVu Sans"/>
              </a:rPr>
              <a:t>We tend to think more in “binary” terms</a:t>
            </a:r>
            <a:endParaRPr b="0" lang="en-US" sz="1800" spc="-1" strike="noStrike">
              <a:latin typeface="Arial"/>
            </a:endParaRPr>
          </a:p>
          <a:p>
            <a:pPr marL="320040" indent="-318240">
              <a:lnSpc>
                <a:spcPct val="100000"/>
              </a:lnSpc>
              <a:spcAft>
                <a:spcPts val="1123"/>
              </a:spcAft>
              <a:buSzPct val="100101"/>
              <a:buBlip>
                <a:blip r:embed="rId9"/>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A system which can automatically learn these interactions</a:t>
            </a:r>
            <a:endParaRPr b="0" lang="en-US" sz="2000" spc="-1" strike="noStrike">
              <a:latin typeface="Arial"/>
            </a:endParaRPr>
          </a:p>
          <a:p>
            <a:pPr lvl="1" marL="905400" indent="-217800">
              <a:lnSpc>
                <a:spcPct val="100000"/>
              </a:lnSpc>
              <a:spcAft>
                <a:spcPts val="1123"/>
              </a:spcAft>
              <a:buSzPct val="100045"/>
              <a:buBlip>
                <a:blip r:embed="rId10"/>
              </a:buBlip>
            </a:pPr>
            <a:r>
              <a:rPr b="0" i="1" lang="en-US" sz="1800" spc="-1" strike="noStrike">
                <a:solidFill>
                  <a:srgbClr val="000000"/>
                </a:solidFill>
                <a:latin typeface="DejaVu Sans"/>
                <a:ea typeface="DejaVu Sans"/>
              </a:rPr>
              <a:t>Could be beneficial in helping anyone to optimize their sense of wellbeing</a:t>
            </a:r>
            <a:endParaRPr b="0" lang="en-US" sz="1800" spc="-1" strike="noStrike">
              <a:latin typeface="Arial"/>
            </a:endParaRPr>
          </a:p>
          <a:p>
            <a:pPr lvl="1" marL="905400" indent="-217800">
              <a:lnSpc>
                <a:spcPct val="100000"/>
              </a:lnSpc>
              <a:spcAft>
                <a:spcPts val="1123"/>
              </a:spcAft>
              <a:buSzPct val="100045"/>
              <a:buBlip>
                <a:blip r:embed="rId11"/>
              </a:buBlip>
            </a:pPr>
            <a:r>
              <a:rPr b="0" i="1" lang="en-US" sz="1800" spc="-1" strike="noStrike">
                <a:solidFill>
                  <a:srgbClr val="000000"/>
                </a:solidFill>
                <a:latin typeface="DejaVu Sans"/>
                <a:ea typeface="DejaVu Sans"/>
              </a:rPr>
              <a:t>Would be potentially beneficial to caregivers and/or patients with XDP </a:t>
            </a:r>
            <a:r>
              <a:rPr b="1" i="1" lang="en-US" sz="1800" spc="-1" strike="noStrike">
                <a:solidFill>
                  <a:srgbClr val="000000"/>
                </a:solidFill>
                <a:latin typeface="DejaVu Sans"/>
                <a:ea typeface="DejaVu Sans"/>
              </a:rPr>
              <a:t>defects </a:t>
            </a:r>
            <a:r>
              <a:rPr b="0" i="1" lang="en-US" sz="1800" spc="-1" strike="noStrike">
                <a:solidFill>
                  <a:srgbClr val="000000"/>
                </a:solidFill>
                <a:latin typeface="DejaVu Sans"/>
                <a:ea typeface="DejaVu Sans"/>
              </a:rPr>
              <a:t>← </a:t>
            </a:r>
            <a:endParaRPr b="0" lang="en-US" sz="1800" spc="-1" strike="noStrike">
              <a:latin typeface="Arial"/>
            </a:endParaRPr>
          </a:p>
          <a:p>
            <a:pPr lvl="1" marL="905400" indent="-217800">
              <a:lnSpc>
                <a:spcPct val="100000"/>
              </a:lnSpc>
              <a:spcAft>
                <a:spcPts val="1123"/>
              </a:spcAft>
              <a:buSzPct val="100045"/>
              <a:buBlip>
                <a:blip r:embed="rId12"/>
              </a:buBlip>
            </a:pPr>
            <a:r>
              <a:rPr b="0" i="1" lang="en-US" sz="1800" spc="-1" strike="noStrike">
                <a:solidFill>
                  <a:srgbClr val="000000"/>
                </a:solidFill>
                <a:latin typeface="DejaVu Sans"/>
                <a:ea typeface="DejaVu Sans"/>
              </a:rPr>
              <a:t>Machine learning techniques are capable of learning the relationships between large numbers of simultaneous / overlapping inputs with respect to optimization of outputs </a:t>
            </a:r>
            <a:endParaRPr b="0" lang="en-US" sz="1800" spc="-1" strike="noStrike">
              <a:latin typeface="Arial"/>
            </a:endParaRPr>
          </a:p>
          <a:p>
            <a:pPr lvl="2" marL="1362600" indent="-217800">
              <a:lnSpc>
                <a:spcPct val="100000"/>
              </a:lnSpc>
              <a:spcAft>
                <a:spcPts val="1123"/>
              </a:spcAft>
              <a:buSzPct val="100045"/>
              <a:buBlip>
                <a:blip r:embed="rId13"/>
              </a:buBlip>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Inputs” = [sleep, diet, activities, exercises, therapies, games, music, social…]</a:t>
            </a:r>
            <a:endParaRPr b="0" lang="en-US" sz="1800" spc="-1" strike="noStrike">
              <a:latin typeface="Arial"/>
            </a:endParaRPr>
          </a:p>
          <a:p>
            <a:pPr lvl="2" marL="1362600" indent="-217800">
              <a:lnSpc>
                <a:spcPct val="100000"/>
              </a:lnSpc>
              <a:spcAft>
                <a:spcPts val="1123"/>
              </a:spcAft>
              <a:buSzPct val="100045"/>
              <a:buBlip>
                <a:blip r:embed="rId14"/>
              </a:buBlip>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Output” = Wellbeing Quotient ( </a:t>
            </a:r>
            <a:r>
              <a:rPr b="1" i="1" lang="en-US" sz="1800" spc="-1" strike="noStrike">
                <a:solidFill>
                  <a:srgbClr val="000000"/>
                </a:solidFill>
                <a:latin typeface="DejaVu Sans"/>
                <a:ea typeface="DejaVu Sans"/>
              </a:rPr>
              <a:t>WQ</a:t>
            </a:r>
            <a:r>
              <a:rPr b="0" i="1" lang="en-US" sz="1800" spc="-1" strike="noStrike">
                <a:solidFill>
                  <a:srgbClr val="000000"/>
                </a:solidFill>
                <a:latin typeface="DejaVu Sans"/>
                <a:ea typeface="DejaVu Sans"/>
              </a:rPr>
              <a:t> , ex: a Likert scale)</a:t>
            </a:r>
            <a:endParaRPr b="0" lang="en-US" sz="1800" spc="-1" strike="noStrike">
              <a:latin typeface="Arial"/>
            </a:endParaRPr>
          </a:p>
          <a:p>
            <a:pPr marL="320040" indent="-318240">
              <a:lnSpc>
                <a:spcPct val="100000"/>
              </a:lnSpc>
              <a:spcAft>
                <a:spcPts val="1123"/>
              </a:spcAft>
              <a:buSzPct val="100045"/>
              <a:buBlip>
                <a:blip r:embed="rId15"/>
              </a:buBlip>
            </a:pPr>
            <a:r>
              <a:rPr b="1" lang="en-US" sz="1800" spc="-1" strike="noStrike">
                <a:solidFill>
                  <a:srgbClr val="000000"/>
                </a:solidFill>
                <a:latin typeface="DejaVu Sans"/>
                <a:ea typeface="DejaVu Sans"/>
              </a:rPr>
              <a:t> </a:t>
            </a:r>
            <a:endParaRPr b="0" lang="en-US" sz="1800" spc="-1" strike="noStrike">
              <a:latin typeface="Arial"/>
            </a:endParaRPr>
          </a:p>
          <a:p>
            <a:pPr>
              <a:lnSpc>
                <a:spcPct val="100000"/>
              </a:lnSpc>
              <a:spcAft>
                <a:spcPts val="1123"/>
              </a:spcAf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27"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28" name="CustomShape 2"/>
          <p:cNvSpPr/>
          <p:nvPr/>
        </p:nvSpPr>
        <p:spPr>
          <a:xfrm>
            <a:off x="360360" y="16920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Basic Assumptions: Patients and System Design </a:t>
            </a:r>
            <a:endParaRPr b="0" lang="en-US" sz="2800" spc="-1" strike="noStrike">
              <a:latin typeface="Arial"/>
            </a:endParaRPr>
          </a:p>
        </p:txBody>
      </p:sp>
      <p:sp>
        <p:nvSpPr>
          <p:cNvPr id="129" name="CustomShape 3"/>
          <p:cNvSpPr/>
          <p:nvPr/>
        </p:nvSpPr>
        <p:spPr>
          <a:xfrm>
            <a:off x="402120" y="840240"/>
            <a:ext cx="10735560" cy="6076440"/>
          </a:xfrm>
          <a:prstGeom prst="rect">
            <a:avLst/>
          </a:prstGeom>
          <a:noFill/>
          <a:ln>
            <a:noFill/>
          </a:ln>
        </p:spPr>
        <p:style>
          <a:lnRef idx="0"/>
          <a:fillRef idx="0"/>
          <a:effectRef idx="0"/>
          <a:fontRef idx="minor"/>
        </p:style>
        <p:txBody>
          <a:bodyPr lIns="0" rIns="0" tIns="0" bIns="0">
            <a:normAutofit fontScale="82000"/>
          </a:bodyPr>
          <a:p>
            <a:pPr>
              <a:lnSpc>
                <a:spcPct val="100000"/>
              </a:lnSpc>
            </a:pPr>
            <a:endParaRPr b="0" lang="en-US" sz="1800" spc="-1" strike="noStrike">
              <a:latin typeface="Arial"/>
            </a:endParaRPr>
          </a:p>
          <a:p>
            <a:pPr marL="320040" indent="-318240">
              <a:lnSpc>
                <a:spcPct val="100000"/>
              </a:lnSpc>
              <a:spcAft>
                <a:spcPts val="1123"/>
              </a:spcAft>
              <a:buSzPct val="100101"/>
              <a:buBlip>
                <a:blip r:embed="rId1"/>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Interactions beteween inputs affecting </a:t>
            </a:r>
            <a:r>
              <a:rPr b="1" i="1" lang="en-US" sz="2000" spc="-1" strike="noStrike">
                <a:solidFill>
                  <a:srgbClr val="000000"/>
                </a:solidFill>
                <a:latin typeface="DejaVu Sans"/>
                <a:ea typeface="DejaVu Sans"/>
              </a:rPr>
              <a:t>WQ</a:t>
            </a:r>
            <a:r>
              <a:rPr b="1" lang="en-US" sz="2000" spc="-1" strike="noStrike">
                <a:solidFill>
                  <a:srgbClr val="000000"/>
                </a:solidFill>
                <a:latin typeface="DejaVu Sans"/>
                <a:ea typeface="DejaVu Sans"/>
              </a:rPr>
              <a:t> are limited in temporal extent</a:t>
            </a:r>
            <a:endParaRPr b="0" lang="en-US" sz="2000" spc="-1" strike="noStrike">
              <a:latin typeface="Arial"/>
            </a:endParaRPr>
          </a:p>
          <a:p>
            <a:pPr lvl="1" marL="905400" indent="-217800">
              <a:lnSpc>
                <a:spcPct val="100000"/>
              </a:lnSpc>
              <a:spcAft>
                <a:spcPts val="1123"/>
              </a:spcAft>
              <a:buSzPct val="100045"/>
              <a:buBlip>
                <a:blip r:embed="rId2"/>
              </a:buBlip>
            </a:pPr>
            <a:r>
              <a:rPr b="0" i="1" lang="en-US" sz="1800" spc="-1" strike="noStrike">
                <a:solidFill>
                  <a:srgbClr val="000000"/>
                </a:solidFill>
                <a:latin typeface="DejaVu Sans"/>
                <a:ea typeface="DejaVu Sans"/>
              </a:rPr>
              <a:t>We’re focused on shorter term, incremental improvements</a:t>
            </a:r>
            <a:endParaRPr b="0" lang="en-US" sz="1800" spc="-1" strike="noStrike">
              <a:latin typeface="Arial"/>
            </a:endParaRPr>
          </a:p>
          <a:p>
            <a:pPr lvl="1" marL="905400" indent="-217800">
              <a:lnSpc>
                <a:spcPct val="100000"/>
              </a:lnSpc>
              <a:spcAft>
                <a:spcPts val="1123"/>
              </a:spcAft>
              <a:buSzPct val="100045"/>
              <a:buBlip>
                <a:blip r:embed="rId3"/>
              </a:buBlip>
            </a:pPr>
            <a:r>
              <a:rPr b="0" i="1" lang="en-US" sz="1800" spc="-1" strike="noStrike">
                <a:solidFill>
                  <a:srgbClr val="000000"/>
                </a:solidFill>
                <a:latin typeface="DejaVu Sans"/>
                <a:ea typeface="DejaVu Sans"/>
              </a:rPr>
              <a:t>A “gradient descent” paradigm where incremental improvements lead to more significant results over time </a:t>
            </a:r>
            <a:endParaRPr b="0" lang="en-US" sz="1800" spc="-1" strike="noStrike">
              <a:latin typeface="Arial"/>
            </a:endParaRPr>
          </a:p>
          <a:p>
            <a:pPr lvl="2" marL="1362600" indent="-217800">
              <a:lnSpc>
                <a:spcPct val="100000"/>
              </a:lnSpc>
              <a:spcAft>
                <a:spcPts val="1123"/>
              </a:spcAft>
              <a:buSzPct val="100045"/>
              <a:buBlip>
                <a:blip r:embed="rId4"/>
              </a:buBlip>
            </a:pPr>
            <a:r>
              <a:rPr b="0" i="1" lang="en-US" sz="1800" spc="-1" strike="noStrike">
                <a:solidFill>
                  <a:srgbClr val="000000"/>
                </a:solidFill>
                <a:latin typeface="DejaVu Sans"/>
                <a:ea typeface="DejaVu Sans"/>
              </a:rPr>
              <a:t>Positive feedback, even if only psychological, can have powerful effects</a:t>
            </a:r>
            <a:endParaRPr b="0" lang="en-US" sz="1800" spc="-1" strike="noStrike">
              <a:latin typeface="Arial"/>
            </a:endParaRPr>
          </a:p>
          <a:p>
            <a:pPr lvl="1" marL="905400" indent="-217800">
              <a:lnSpc>
                <a:spcPct val="100000"/>
              </a:lnSpc>
              <a:spcAft>
                <a:spcPts val="1123"/>
              </a:spcAft>
              <a:buSzPct val="100045"/>
              <a:buBlip>
                <a:blip r:embed="rId5"/>
              </a:buBlip>
            </a:pPr>
            <a:r>
              <a:rPr b="0" i="1" lang="en-US" sz="1800" spc="-1" strike="noStrike">
                <a:solidFill>
                  <a:srgbClr val="000000"/>
                </a:solidFill>
                <a:latin typeface="DejaVu Sans"/>
                <a:ea typeface="DejaVu Sans"/>
              </a:rPr>
              <a:t>A cautious approach to wellbeing optimization </a:t>
            </a:r>
            <a:endParaRPr b="0" lang="en-US" sz="1800" spc="-1" strike="noStrike">
              <a:latin typeface="Arial"/>
            </a:endParaRPr>
          </a:p>
          <a:p>
            <a:pPr lvl="2" marL="1362600" indent="-217800">
              <a:lnSpc>
                <a:spcPct val="100000"/>
              </a:lnSpc>
              <a:spcAft>
                <a:spcPts val="1123"/>
              </a:spcAft>
              <a:buSzPct val="100045"/>
              <a:buBlip>
                <a:blip r:embed="rId6"/>
              </a:buBlip>
            </a:pPr>
            <a:r>
              <a:rPr b="0" i="1" lang="en-US" sz="1800" spc="-1" strike="noStrike">
                <a:solidFill>
                  <a:srgbClr val="000000"/>
                </a:solidFill>
                <a:latin typeface="DejaVu Sans"/>
                <a:ea typeface="DejaVu Sans"/>
              </a:rPr>
              <a:t>System suggestions will be limited to non-medication based inputs / activities</a:t>
            </a:r>
            <a:endParaRPr b="0" lang="en-US" sz="1800" spc="-1" strike="noStrike">
              <a:latin typeface="Arial"/>
            </a:endParaRPr>
          </a:p>
          <a:p>
            <a:pPr marL="320040" indent="-318240">
              <a:lnSpc>
                <a:spcPct val="100000"/>
              </a:lnSpc>
              <a:spcAft>
                <a:spcPts val="1123"/>
              </a:spcAft>
              <a:buSzPct val="100101"/>
              <a:buBlip>
                <a:blip r:embed="rId7"/>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We’re all “creatures of habit”</a:t>
            </a:r>
            <a:endParaRPr b="0" lang="en-US" sz="2000" spc="-1" strike="noStrike">
              <a:latin typeface="Arial"/>
            </a:endParaRPr>
          </a:p>
          <a:p>
            <a:pPr lvl="1" marL="905400" indent="-217800">
              <a:lnSpc>
                <a:spcPct val="100000"/>
              </a:lnSpc>
              <a:spcAft>
                <a:spcPts val="1123"/>
              </a:spcAft>
              <a:buSzPct val="100045"/>
              <a:buBlip>
                <a:blip r:embed="rId8"/>
              </a:buBlip>
            </a:pPr>
            <a:r>
              <a:rPr b="0" i="1" lang="en-US" sz="1800" spc="-1" strike="noStrike">
                <a:solidFill>
                  <a:srgbClr val="000000"/>
                </a:solidFill>
                <a:latin typeface="DejaVu Sans"/>
                <a:ea typeface="DejaVu Sans"/>
              </a:rPr>
              <a:t>This limits, in practice, the combinatorial explosion of possible input patterns</a:t>
            </a:r>
            <a:endParaRPr b="0" lang="en-US" sz="1800" spc="-1" strike="noStrike">
              <a:latin typeface="Arial"/>
            </a:endParaRPr>
          </a:p>
          <a:p>
            <a:pPr lvl="1" marL="905400" indent="-217800">
              <a:lnSpc>
                <a:spcPct val="100000"/>
              </a:lnSpc>
              <a:spcAft>
                <a:spcPts val="1123"/>
              </a:spcAft>
              <a:buSzPct val="100045"/>
              <a:buBlip>
                <a:blip r:embed="rId9"/>
              </a:buBlip>
            </a:pPr>
            <a:r>
              <a:rPr b="0" i="1" lang="en-US" sz="1800" spc="-1" strike="noStrike">
                <a:solidFill>
                  <a:srgbClr val="000000"/>
                </a:solidFill>
                <a:latin typeface="DejaVu Sans"/>
                <a:ea typeface="DejaVu Sans"/>
              </a:rPr>
              <a:t>Modifications of habits / habitual patterns are best done slowly and incrementally</a:t>
            </a:r>
            <a:endParaRPr b="0" lang="en-US" sz="1800" spc="-1" strike="noStrike">
              <a:latin typeface="Arial"/>
            </a:endParaRPr>
          </a:p>
          <a:p>
            <a:pPr lvl="1" marL="905400" indent="-217800">
              <a:lnSpc>
                <a:spcPct val="100000"/>
              </a:lnSpc>
              <a:spcAft>
                <a:spcPts val="1123"/>
              </a:spcAft>
              <a:buSzPct val="100045"/>
              <a:buBlip>
                <a:blip r:embed="rId10"/>
              </a:buBlip>
            </a:pPr>
            <a:r>
              <a:rPr b="0" i="1" lang="en-US" sz="1800" spc="-1" strike="noStrike">
                <a:solidFill>
                  <a:srgbClr val="000000"/>
                </a:solidFill>
                <a:latin typeface="DejaVu Sans"/>
                <a:ea typeface="DejaVu Sans"/>
              </a:rPr>
              <a:t>The system will learn the impacts on WQ with small modifications of inputs</a:t>
            </a:r>
            <a:endParaRPr b="0" lang="en-US" sz="1800" spc="-1" strike="noStrike">
              <a:latin typeface="Arial"/>
            </a:endParaRPr>
          </a:p>
          <a:p>
            <a:pPr lvl="2" marL="1362600" indent="-217800">
              <a:lnSpc>
                <a:spcPct val="100000"/>
              </a:lnSpc>
              <a:spcAft>
                <a:spcPts val="1123"/>
              </a:spcAft>
              <a:buSzPct val="100045"/>
              <a:buBlip>
                <a:blip r:embed="rId11"/>
              </a:buBlip>
            </a:pPr>
            <a:r>
              <a:rPr b="0" i="1" lang="en-US" sz="1800" spc="-1" strike="noStrike">
                <a:solidFill>
                  <a:srgbClr val="000000"/>
                </a:solidFill>
                <a:latin typeface="DejaVu Sans"/>
                <a:ea typeface="DejaVu Sans"/>
              </a:rPr>
              <a:t>Amplitudes (amount, duration) and timing modifications </a:t>
            </a:r>
            <a:endParaRPr b="0" lang="en-US" sz="1800" spc="-1" strike="noStrike">
              <a:latin typeface="Arial"/>
            </a:endParaRPr>
          </a:p>
          <a:p>
            <a:pPr lvl="1" marL="905400" indent="-217800">
              <a:lnSpc>
                <a:spcPct val="100000"/>
              </a:lnSpc>
              <a:spcAft>
                <a:spcPts val="1123"/>
              </a:spcAft>
              <a:buSzPct val="100045"/>
              <a:buBlip>
                <a:blip r:embed="rId12"/>
              </a:buBlip>
            </a:pPr>
            <a:r>
              <a:rPr b="0" i="1" lang="en-US" sz="1800" spc="-1" strike="noStrike">
                <a:solidFill>
                  <a:srgbClr val="000000"/>
                </a:solidFill>
                <a:latin typeface="DejaVu Sans"/>
                <a:ea typeface="DejaVu Sans"/>
              </a:rPr>
              <a:t>The system will also learn the effects of  adding new input types</a:t>
            </a:r>
            <a:endParaRPr b="0" lang="en-US" sz="1800" spc="-1" strike="noStrike">
              <a:latin typeface="Arial"/>
            </a:endParaRPr>
          </a:p>
          <a:p>
            <a:pPr lvl="2" marL="1362600" indent="-217800">
              <a:lnSpc>
                <a:spcPct val="100000"/>
              </a:lnSpc>
              <a:spcAft>
                <a:spcPts val="1123"/>
              </a:spcAft>
              <a:buSzPct val="100045"/>
              <a:buBlip>
                <a:blip r:embed="rId13"/>
              </a:buBlip>
            </a:pPr>
            <a:r>
              <a:rPr b="0" i="1" lang="en-US" sz="1800" spc="-1" strike="noStrike">
                <a:solidFill>
                  <a:srgbClr val="000000"/>
                </a:solidFill>
                <a:latin typeface="DejaVu Sans"/>
                <a:ea typeface="DejaVu Sans"/>
              </a:rPr>
              <a:t>All additions will be done gradually (e.g., a new type of exercise, therapy or activity)</a:t>
            </a:r>
            <a:endParaRPr b="0" lang="en-US" sz="1800" spc="-1" strike="noStrike">
              <a:latin typeface="Arial"/>
            </a:endParaRPr>
          </a:p>
          <a:p>
            <a:pPr marL="320040" indent="-318240">
              <a:lnSpc>
                <a:spcPct val="100000"/>
              </a:lnSpc>
              <a:spcAft>
                <a:spcPts val="1123"/>
              </a:spcAft>
              <a:buSzPct val="100045"/>
              <a:buBlip>
                <a:blip r:embed="rId14"/>
              </a:buBlip>
            </a:pPr>
            <a:r>
              <a:rPr b="1" lang="en-US" sz="1800" spc="-1" strike="noStrike">
                <a:solidFill>
                  <a:srgbClr val="000000"/>
                </a:solidFill>
                <a:latin typeface="DejaVu Sans"/>
                <a:ea typeface="DejaVu Sans"/>
              </a:rPr>
              <a:t> </a:t>
            </a:r>
            <a:endParaRPr b="0" lang="en-US" sz="1800" spc="-1" strike="noStrike">
              <a:latin typeface="Arial"/>
            </a:endParaRPr>
          </a:p>
          <a:p>
            <a:pPr>
              <a:lnSpc>
                <a:spcPct val="100000"/>
              </a:lnSpc>
              <a:spcAft>
                <a:spcPts val="1123"/>
              </a:spcAf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30"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31" name="CustomShape 2"/>
          <p:cNvSpPr/>
          <p:nvPr/>
        </p:nvSpPr>
        <p:spPr>
          <a:xfrm>
            <a:off x="360360" y="16920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Basic Assumptions: Patients and System Design </a:t>
            </a:r>
            <a:endParaRPr b="0" lang="en-US" sz="2800" spc="-1" strike="noStrike">
              <a:latin typeface="Arial"/>
            </a:endParaRPr>
          </a:p>
        </p:txBody>
      </p:sp>
      <p:sp>
        <p:nvSpPr>
          <p:cNvPr id="132" name="CustomShape 3"/>
          <p:cNvSpPr/>
          <p:nvPr/>
        </p:nvSpPr>
        <p:spPr>
          <a:xfrm>
            <a:off x="402120" y="840240"/>
            <a:ext cx="10735560" cy="6076440"/>
          </a:xfrm>
          <a:prstGeom prst="rect">
            <a:avLst/>
          </a:prstGeom>
          <a:noFill/>
          <a:ln>
            <a:noFill/>
          </a:ln>
        </p:spPr>
        <p:style>
          <a:lnRef idx="0"/>
          <a:fillRef idx="0"/>
          <a:effectRef idx="0"/>
          <a:fontRef idx="minor"/>
        </p:style>
        <p:txBody>
          <a:bodyPr lIns="0" rIns="0" tIns="0" bIns="0">
            <a:normAutofit fontScale="94000"/>
          </a:bodyPr>
          <a:p>
            <a:pPr>
              <a:lnSpc>
                <a:spcPct val="100000"/>
              </a:lnSpc>
            </a:pPr>
            <a:endParaRPr b="0" lang="en-US" sz="1800" spc="-1" strike="noStrike">
              <a:latin typeface="Arial"/>
            </a:endParaRPr>
          </a:p>
          <a:p>
            <a:pPr marL="320040" indent="-318240">
              <a:lnSpc>
                <a:spcPct val="100000"/>
              </a:lnSpc>
              <a:spcAft>
                <a:spcPts val="1123"/>
              </a:spcAft>
              <a:buSzPct val="100101"/>
              <a:buBlip>
                <a:blip r:embed="rId1"/>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Adaptation to concept drift / datashift distribution is critical</a:t>
            </a:r>
            <a:endParaRPr b="0" lang="en-US" sz="2000" spc="-1" strike="noStrike">
              <a:latin typeface="Arial"/>
            </a:endParaRPr>
          </a:p>
          <a:p>
            <a:pPr lvl="1" marL="905400" indent="-217800">
              <a:lnSpc>
                <a:spcPct val="100000"/>
              </a:lnSpc>
              <a:spcAft>
                <a:spcPts val="1123"/>
              </a:spcAft>
              <a:buSzPct val="100045"/>
              <a:buBlip>
                <a:blip r:embed="rId2"/>
              </a:buBlip>
            </a:pPr>
            <a:r>
              <a:rPr b="0" i="1" lang="en-US" sz="1800" spc="-1" strike="noStrike">
                <a:solidFill>
                  <a:srgbClr val="000000"/>
                </a:solidFill>
                <a:latin typeface="DejaVu Sans"/>
                <a:ea typeface="DejaVu Sans"/>
              </a:rPr>
              <a:t>The goal is gradual improvement in wellbeing</a:t>
            </a:r>
            <a:endParaRPr b="0" lang="en-US" sz="1800" spc="-1" strike="noStrike">
              <a:latin typeface="Arial"/>
            </a:endParaRPr>
          </a:p>
          <a:p>
            <a:pPr lvl="1" marL="905400" indent="-217800">
              <a:lnSpc>
                <a:spcPct val="100000"/>
              </a:lnSpc>
              <a:spcAft>
                <a:spcPts val="1123"/>
              </a:spcAft>
              <a:buSzPct val="100045"/>
              <a:buBlip>
                <a:blip r:embed="rId3"/>
              </a:buBlip>
            </a:pPr>
            <a:r>
              <a:rPr b="0" i="1" lang="en-US" sz="1800" spc="-1" strike="noStrike">
                <a:solidFill>
                  <a:srgbClr val="000000"/>
                </a:solidFill>
                <a:latin typeface="DejaVu Sans"/>
                <a:ea typeface="DejaVu Sans"/>
              </a:rPr>
              <a:t>Any changes (i.e., improvements) indicate system response changes </a:t>
            </a:r>
            <a:endParaRPr b="0" lang="en-US" sz="1800" spc="-1" strike="noStrike">
              <a:latin typeface="Arial"/>
            </a:endParaRPr>
          </a:p>
          <a:p>
            <a:pPr lvl="1" marL="905400" indent="-217800">
              <a:lnSpc>
                <a:spcPct val="100000"/>
              </a:lnSpc>
              <a:spcAft>
                <a:spcPts val="1123"/>
              </a:spcAft>
              <a:buSzPct val="100045"/>
              <a:buBlip>
                <a:blip r:embed="rId4"/>
              </a:buBlip>
            </a:pPr>
            <a:r>
              <a:rPr b="0" i="1" lang="en-US" sz="1800" spc="-1" strike="noStrike">
                <a:solidFill>
                  <a:srgbClr val="000000"/>
                </a:solidFill>
                <a:latin typeface="DejaVu Sans"/>
                <a:ea typeface="DejaVu Sans"/>
              </a:rPr>
              <a:t>The system should be updating it’s time domain modeling continuous to track changes </a:t>
            </a:r>
            <a:endParaRPr b="0" lang="en-US" sz="1800" spc="-1" strike="noStrike">
              <a:latin typeface="Arial"/>
            </a:endParaRPr>
          </a:p>
          <a:p>
            <a:pPr lvl="1" marL="905400" indent="-217800">
              <a:lnSpc>
                <a:spcPct val="100000"/>
              </a:lnSpc>
              <a:spcAft>
                <a:spcPts val="1123"/>
              </a:spcAft>
              <a:buSzPct val="100045"/>
              <a:buBlip>
                <a:blip r:embed="rId5"/>
              </a:buBlip>
            </a:pPr>
            <a:r>
              <a:rPr b="0" i="1" lang="en-US" sz="1800" spc="-1" strike="noStrike">
                <a:solidFill>
                  <a:srgbClr val="000000"/>
                </a:solidFill>
                <a:latin typeface="DejaVu Sans"/>
                <a:ea typeface="DejaVu Sans"/>
              </a:rPr>
              <a:t>This is actually a significant, well known problem in ML currently</a:t>
            </a:r>
            <a:endParaRPr b="0" lang="en-US" sz="1800" spc="-1" strike="noStrike">
              <a:latin typeface="Arial"/>
            </a:endParaRPr>
          </a:p>
          <a:p>
            <a:pPr lvl="1" marL="905400" indent="-217800">
              <a:lnSpc>
                <a:spcPct val="100000"/>
              </a:lnSpc>
              <a:spcAft>
                <a:spcPts val="1123"/>
              </a:spcAft>
              <a:buSzPct val="100045"/>
              <a:buBlip>
                <a:blip r:embed="rId6"/>
              </a:buBlip>
            </a:pPr>
            <a:r>
              <a:rPr b="0" i="1" lang="en-US" sz="1800" spc="-1" strike="noStrike">
                <a:solidFill>
                  <a:srgbClr val="000000"/>
                </a:solidFill>
                <a:latin typeface="DejaVu Sans"/>
                <a:ea typeface="DejaVu Sans"/>
              </a:rPr>
              <a:t>The ongoing caregiver or patient logging of WQ over time provides the moving target</a:t>
            </a:r>
            <a:endParaRPr b="0" lang="en-US" sz="1800" spc="-1" strike="noStrike">
              <a:latin typeface="Arial"/>
            </a:endParaRPr>
          </a:p>
          <a:p>
            <a:pPr lvl="2" marL="1362600" indent="-217800">
              <a:lnSpc>
                <a:spcPct val="100000"/>
              </a:lnSpc>
              <a:spcAft>
                <a:spcPts val="1123"/>
              </a:spcAft>
              <a:buSzPct val="100045"/>
              <a:buBlip>
                <a:blip r:embed="rId7"/>
              </a:buBlip>
            </a:pPr>
            <a:r>
              <a:rPr b="0" i="1" lang="en-US" sz="1800" spc="-1" strike="noStrike">
                <a:solidFill>
                  <a:srgbClr val="000000"/>
                </a:solidFill>
                <a:latin typeface="DejaVu Sans"/>
                <a:ea typeface="DejaVu Sans"/>
              </a:rPr>
              <a:t>The system is designed to continuously, but gradually, update it’s sets of coefficients</a:t>
            </a:r>
            <a:endParaRPr b="0" lang="en-US" sz="1800" spc="-1" strike="noStrike">
              <a:latin typeface="Arial"/>
            </a:endParaRPr>
          </a:p>
          <a:p>
            <a:pPr lvl="2" marL="1362600" indent="-217800">
              <a:lnSpc>
                <a:spcPct val="100000"/>
              </a:lnSpc>
              <a:spcAft>
                <a:spcPts val="1123"/>
              </a:spcAft>
              <a:buSzPct val="100045"/>
              <a:buBlip>
                <a:blip r:embed="rId8"/>
              </a:buBlip>
            </a:pPr>
            <a:r>
              <a:rPr b="0" i="1" lang="en-US" sz="1800" spc="-1" strike="noStrike">
                <a:solidFill>
                  <a:srgbClr val="000000"/>
                </a:solidFill>
                <a:latin typeface="DejaVu Sans"/>
                <a:ea typeface="DejaVu Sans"/>
              </a:rPr>
              <a:t>Earlier “templates” of physiological response to inputs are retained for some time, allowing for “regression” and “restart” on the path to wellbeing</a:t>
            </a:r>
            <a:endParaRPr b="0" lang="en-US" sz="1800" spc="-1" strike="noStrike">
              <a:latin typeface="Arial"/>
            </a:endParaRPr>
          </a:p>
          <a:p>
            <a:pPr marL="320040" indent="-318240">
              <a:lnSpc>
                <a:spcPct val="100000"/>
              </a:lnSpc>
              <a:spcAft>
                <a:spcPts val="1123"/>
              </a:spcAft>
              <a:buSzPct val="100101"/>
              <a:buBlip>
                <a:blip r:embed="rId9"/>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We’re all “creatures of habit”</a:t>
            </a:r>
            <a:endParaRPr b="0" lang="en-US" sz="2000" spc="-1" strike="noStrike">
              <a:latin typeface="Arial"/>
            </a:endParaRPr>
          </a:p>
          <a:p>
            <a:pPr lvl="1" marL="905400" indent="-217800">
              <a:lnSpc>
                <a:spcPct val="100000"/>
              </a:lnSpc>
              <a:spcAft>
                <a:spcPts val="1123"/>
              </a:spcAft>
              <a:buSzPct val="100045"/>
              <a:buBlip>
                <a:blip r:embed="rId10"/>
              </a:buBlip>
            </a:pPr>
            <a:r>
              <a:rPr b="0" i="1" lang="en-US" sz="1800" spc="-1" strike="noStrike">
                <a:solidFill>
                  <a:srgbClr val="000000"/>
                </a:solidFill>
                <a:latin typeface="DejaVu Sans"/>
                <a:ea typeface="DejaVu Sans"/>
              </a:rPr>
              <a:t> </a:t>
            </a:r>
            <a:endParaRPr b="0" lang="en-US" sz="1800" spc="-1" strike="noStrike">
              <a:latin typeface="Arial"/>
            </a:endParaRPr>
          </a:p>
          <a:p>
            <a:pPr lvl="2" marL="1362600" indent="-217800">
              <a:lnSpc>
                <a:spcPct val="100000"/>
              </a:lnSpc>
              <a:spcAft>
                <a:spcPts val="1123"/>
              </a:spcAft>
              <a:buSzPct val="100045"/>
              <a:buBlip>
                <a:blip r:embed="rId11"/>
              </a:buBlip>
            </a:pPr>
            <a:r>
              <a:rPr b="0" i="1" lang="en-US" sz="1800" spc="-1" strike="noStrike">
                <a:solidFill>
                  <a:srgbClr val="000000"/>
                </a:solidFill>
                <a:latin typeface="DejaVu Sans"/>
                <a:ea typeface="DejaVu Sans"/>
              </a:rPr>
              <a:t>All additions will be done gradually (e.g., a new type of exercise, therapy or activity)</a:t>
            </a:r>
            <a:endParaRPr b="0" lang="en-US" sz="1800" spc="-1" strike="noStrike">
              <a:latin typeface="Arial"/>
            </a:endParaRPr>
          </a:p>
          <a:p>
            <a:pPr marL="320040" indent="-318240">
              <a:lnSpc>
                <a:spcPct val="100000"/>
              </a:lnSpc>
              <a:spcAft>
                <a:spcPts val="1123"/>
              </a:spcAft>
              <a:buSzPct val="100045"/>
              <a:buBlip>
                <a:blip r:embed="rId12"/>
              </a:buBlip>
            </a:pPr>
            <a:r>
              <a:rPr b="1" lang="en-US" sz="1800" spc="-1" strike="noStrike">
                <a:solidFill>
                  <a:srgbClr val="000000"/>
                </a:solidFill>
                <a:latin typeface="DejaVu Sans"/>
                <a:ea typeface="DejaVu Sans"/>
              </a:rPr>
              <a:t> </a:t>
            </a:r>
            <a:endParaRPr b="0" lang="en-US" sz="1800" spc="-1" strike="noStrike">
              <a:latin typeface="Arial"/>
            </a:endParaRPr>
          </a:p>
          <a:p>
            <a:pPr>
              <a:lnSpc>
                <a:spcPct val="100000"/>
              </a:lnSpc>
              <a:spcAft>
                <a:spcPts val="1123"/>
              </a:spcAf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33"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34" name="CustomShape 2"/>
          <p:cNvSpPr/>
          <p:nvPr/>
        </p:nvSpPr>
        <p:spPr>
          <a:xfrm>
            <a:off x="360360" y="16920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System Design Perspectives</a:t>
            </a:r>
            <a:endParaRPr b="0" lang="en-US" sz="2800" spc="-1" strike="noStrike">
              <a:latin typeface="Arial"/>
            </a:endParaRPr>
          </a:p>
        </p:txBody>
      </p:sp>
      <p:sp>
        <p:nvSpPr>
          <p:cNvPr id="135" name="CustomShape 3"/>
          <p:cNvSpPr/>
          <p:nvPr/>
        </p:nvSpPr>
        <p:spPr>
          <a:xfrm>
            <a:off x="402120" y="840240"/>
            <a:ext cx="10735560" cy="6076440"/>
          </a:xfrm>
          <a:prstGeom prst="rect">
            <a:avLst/>
          </a:prstGeom>
          <a:noFill/>
          <a:ln>
            <a:noFill/>
          </a:ln>
        </p:spPr>
        <p:style>
          <a:lnRef idx="0"/>
          <a:fillRef idx="0"/>
          <a:effectRef idx="0"/>
          <a:fontRef idx="minor"/>
        </p:style>
        <p:txBody>
          <a:bodyPr lIns="0" rIns="0" tIns="0" bIns="0">
            <a:normAutofit fontScale="63000"/>
          </a:bodyPr>
          <a:p>
            <a:pPr>
              <a:lnSpc>
                <a:spcPct val="100000"/>
              </a:lnSpc>
            </a:pPr>
            <a:endParaRPr b="0" lang="en-US" sz="1800" spc="-1" strike="noStrike">
              <a:latin typeface="Arial"/>
            </a:endParaRPr>
          </a:p>
          <a:p>
            <a:pPr marL="320040" indent="-318240">
              <a:lnSpc>
                <a:spcPct val="100000"/>
              </a:lnSpc>
              <a:spcAft>
                <a:spcPts val="1123"/>
              </a:spcAft>
              <a:buSzPct val="100101"/>
              <a:buBlip>
                <a:blip r:embed="rId1"/>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Make extensive use of CPU time and memory </a:t>
            </a:r>
            <a:endParaRPr b="0" lang="en-US" sz="2000" spc="-1" strike="noStrike">
              <a:latin typeface="Arial"/>
            </a:endParaRPr>
          </a:p>
          <a:p>
            <a:pPr lvl="1" marL="905400" indent="-217800">
              <a:lnSpc>
                <a:spcPct val="100000"/>
              </a:lnSpc>
              <a:spcAft>
                <a:spcPts val="1123"/>
              </a:spcAft>
              <a:buSzPct val="100101"/>
              <a:buBlip>
                <a:blip r:embed="rId2"/>
              </a:buBlip>
            </a:pPr>
            <a:r>
              <a:rPr b="0" i="1" lang="en-US" sz="2000" spc="-1" strike="noStrike">
                <a:solidFill>
                  <a:srgbClr val="000000"/>
                </a:solidFill>
                <a:latin typeface="DejaVu Sans"/>
                <a:ea typeface="DejaVu Sans"/>
              </a:rPr>
              <a:t>Patient’s physiological &amp; psychological responses to inputs will change relatively slowly (relative to CPU clock frequency) over time</a:t>
            </a:r>
            <a:endParaRPr b="0" lang="en-US" sz="2000" spc="-1" strike="noStrike">
              <a:latin typeface="Arial"/>
            </a:endParaRPr>
          </a:p>
          <a:p>
            <a:pPr lvl="2" marL="1362600" indent="-217800">
              <a:lnSpc>
                <a:spcPct val="100000"/>
              </a:lnSpc>
              <a:spcAft>
                <a:spcPts val="1123"/>
              </a:spcAft>
              <a:buSzPct val="100101"/>
              <a:buBlip>
                <a:blip r:embed="rId3"/>
              </a:buBlip>
            </a:pP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changes relatively slowly </a:t>
            </a:r>
            <a:endParaRPr b="0" lang="en-US" sz="2000" spc="-1" strike="noStrike">
              <a:latin typeface="Arial"/>
            </a:endParaRPr>
          </a:p>
          <a:p>
            <a:pPr lvl="2" marL="1362600" indent="-217800">
              <a:lnSpc>
                <a:spcPct val="100000"/>
              </a:lnSpc>
              <a:spcAft>
                <a:spcPts val="1123"/>
              </a:spcAft>
              <a:buSzPct val="100101"/>
              <a:buBlip>
                <a:blip r:embed="rId4"/>
              </a:buBlip>
            </a:pP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is expected to be updated by caregiver(s) at relatively longer intervals</a:t>
            </a:r>
            <a:endParaRPr b="0" lang="en-US" sz="2000" spc="-1" strike="noStrike">
              <a:latin typeface="Arial"/>
            </a:endParaRPr>
          </a:p>
          <a:p>
            <a:pPr lvl="1" marL="905400" indent="-217800">
              <a:lnSpc>
                <a:spcPct val="100000"/>
              </a:lnSpc>
              <a:spcAft>
                <a:spcPts val="1123"/>
              </a:spcAft>
              <a:buSzPct val="100045"/>
              <a:buBlip>
                <a:blip r:embed="rId5"/>
              </a:buBlip>
            </a:pPr>
            <a:r>
              <a:rPr b="0" i="1" lang="en-US" sz="1800" spc="-1" strike="noStrike">
                <a:solidFill>
                  <a:srgbClr val="000000"/>
                </a:solidFill>
                <a:latin typeface="DejaVu Sans"/>
                <a:ea typeface="DejaVu Sans"/>
              </a:rPr>
              <a:t>Modern CPU’s (either laptops or smartphones) run in the gigaherz cycle times, with huge amounts of  inexpensive memory available</a:t>
            </a:r>
            <a:endParaRPr b="0" lang="en-US" sz="1800" spc="-1" strike="noStrike">
              <a:latin typeface="Arial"/>
            </a:endParaRPr>
          </a:p>
          <a:p>
            <a:pPr lvl="1" marL="905400" indent="-217800">
              <a:lnSpc>
                <a:spcPct val="100000"/>
              </a:lnSpc>
              <a:spcAft>
                <a:spcPts val="1123"/>
              </a:spcAft>
              <a:buSzPct val="100045"/>
              <a:buBlip>
                <a:blip r:embed="rId6"/>
              </a:buBlip>
            </a:pPr>
            <a:r>
              <a:rPr b="0" i="1" lang="en-US" sz="1800" spc="-1" strike="noStrike">
                <a:solidFill>
                  <a:srgbClr val="000000"/>
                </a:solidFill>
                <a:latin typeface="DejaVu Sans"/>
                <a:ea typeface="DejaVu Sans"/>
              </a:rPr>
              <a:t>Use this disparity to implement a system based on continuous learning </a:t>
            </a:r>
            <a:endParaRPr b="0" lang="en-US" sz="1800" spc="-1" strike="noStrike">
              <a:latin typeface="Arial"/>
            </a:endParaRPr>
          </a:p>
          <a:p>
            <a:pPr lvl="2" marL="1362600" indent="-217800">
              <a:lnSpc>
                <a:spcPct val="100000"/>
              </a:lnSpc>
              <a:spcAft>
                <a:spcPts val="1123"/>
              </a:spcAft>
              <a:buSzPct val="100045"/>
              <a:buBlip>
                <a:blip r:embed="rId7"/>
              </a:buBlip>
            </a:pPr>
            <a:r>
              <a:rPr b="0" i="1" lang="en-US" sz="1800" spc="-1" strike="noStrike">
                <a:solidFill>
                  <a:srgbClr val="000000"/>
                </a:solidFill>
                <a:latin typeface="DejaVu Sans"/>
                <a:ea typeface="DejaVu Sans"/>
              </a:rPr>
              <a:t>System will be updating continuously throughout the course of the day</a:t>
            </a:r>
            <a:endParaRPr b="0" lang="en-US" sz="1800" spc="-1" strike="noStrike">
              <a:latin typeface="Arial"/>
            </a:endParaRPr>
          </a:p>
          <a:p>
            <a:pPr lvl="2" marL="1362600" indent="-217800">
              <a:lnSpc>
                <a:spcPct val="100000"/>
              </a:lnSpc>
              <a:spcAft>
                <a:spcPts val="1123"/>
              </a:spcAft>
              <a:buSzPct val="100045"/>
              <a:buBlip>
                <a:blip r:embed="rId8"/>
              </a:buBlip>
            </a:pPr>
            <a:r>
              <a:rPr b="0" i="1" lang="en-US" sz="1800" spc="-1" strike="noStrike">
                <a:solidFill>
                  <a:srgbClr val="000000"/>
                </a:solidFill>
                <a:latin typeface="DejaVu Sans"/>
                <a:ea typeface="DejaVu Sans"/>
              </a:rPr>
              <a:t>System has, effectively, an almost infinite amount of memory available for the pattern recognition based components</a:t>
            </a:r>
            <a:endParaRPr b="0" lang="en-US" sz="1800" spc="-1" strike="noStrike">
              <a:latin typeface="Arial"/>
            </a:endParaRPr>
          </a:p>
          <a:p>
            <a:pPr lvl="2" marL="1362600" indent="-217800">
              <a:lnSpc>
                <a:spcPct val="100000"/>
              </a:lnSpc>
              <a:spcAft>
                <a:spcPts val="1123"/>
              </a:spcAft>
              <a:buSzPct val="100045"/>
              <a:buBlip>
                <a:blip r:embed="rId9"/>
              </a:buBlip>
            </a:pPr>
            <a:r>
              <a:rPr b="0" i="1" lang="en-US" sz="1800" spc="-1" strike="noStrike">
                <a:solidFill>
                  <a:srgbClr val="000000"/>
                </a:solidFill>
                <a:latin typeface="DejaVu Sans"/>
                <a:ea typeface="DejaVu Sans"/>
              </a:rPr>
              <a:t>Maximize use of a limited amount of data </a:t>
            </a:r>
            <a:endParaRPr b="0" lang="en-US" sz="1800" spc="-1" strike="noStrike">
              <a:latin typeface="Arial"/>
            </a:endParaRPr>
          </a:p>
          <a:p>
            <a:pPr marL="320040" indent="-318240">
              <a:lnSpc>
                <a:spcPct val="100000"/>
              </a:lnSpc>
              <a:spcAft>
                <a:spcPts val="1123"/>
              </a:spcAft>
              <a:buSzPct val="100101"/>
              <a:buBlip>
                <a:blip r:embed="rId10"/>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Allow complete flexibility for caregiver inputs to system</a:t>
            </a:r>
            <a:endParaRPr b="0" lang="en-US" sz="2000" spc="-1" strike="noStrike">
              <a:latin typeface="Arial"/>
            </a:endParaRPr>
          </a:p>
          <a:p>
            <a:pPr lvl="1" marL="905400" indent="-217800">
              <a:lnSpc>
                <a:spcPct val="100000"/>
              </a:lnSpc>
              <a:spcAft>
                <a:spcPts val="1123"/>
              </a:spcAft>
              <a:buSzPct val="100045"/>
              <a:buBlip>
                <a:blip r:embed="rId11"/>
              </a:buBlip>
            </a:pPr>
            <a:r>
              <a:rPr b="0" i="1" lang="en-US" sz="1800" spc="-1" strike="noStrike">
                <a:solidFill>
                  <a:srgbClr val="000000"/>
                </a:solidFill>
                <a:latin typeface="DejaVu Sans"/>
                <a:ea typeface="DejaVu Sans"/>
              </a:rPr>
              <a:t>The system will utilize smooth interpolation functions to “fill in the gaps” in logged </a:t>
            </a:r>
            <a:r>
              <a:rPr b="1" i="1" lang="en-US" sz="1800" spc="-1" strike="noStrike">
                <a:solidFill>
                  <a:srgbClr val="000000"/>
                </a:solidFill>
                <a:latin typeface="DejaVu Sans"/>
                <a:ea typeface="DejaVu Sans"/>
              </a:rPr>
              <a:t>WQ</a:t>
            </a:r>
            <a:r>
              <a:rPr b="0" i="1" lang="en-US" sz="1800" spc="-1" strike="noStrike">
                <a:solidFill>
                  <a:srgbClr val="000000"/>
                </a:solidFill>
                <a:latin typeface="DejaVu Sans"/>
                <a:ea typeface="DejaVu Sans"/>
              </a:rPr>
              <a:t>’s</a:t>
            </a:r>
            <a:endParaRPr b="0" lang="en-US" sz="1800" spc="-1" strike="noStrike">
              <a:latin typeface="Arial"/>
            </a:endParaRPr>
          </a:p>
          <a:p>
            <a:pPr lvl="2" marL="1362600" indent="-217800">
              <a:lnSpc>
                <a:spcPct val="100000"/>
              </a:lnSpc>
              <a:spcAft>
                <a:spcPts val="1123"/>
              </a:spcAft>
              <a:buSzPct val="100045"/>
              <a:buBlip>
                <a:blip r:embed="rId12"/>
              </a:buBlip>
            </a:pPr>
            <a:r>
              <a:rPr b="0" i="1" lang="en-US" sz="1800" spc="-1" strike="noStrike">
                <a:solidFill>
                  <a:srgbClr val="000000"/>
                </a:solidFill>
                <a:latin typeface="DejaVu Sans"/>
                <a:ea typeface="DejaVu Sans"/>
              </a:rPr>
              <a:t>No restrictions on times (or intervals) to log inputs and </a:t>
            </a:r>
            <a:r>
              <a:rPr b="1" i="1" lang="en-US" sz="1800" spc="-1" strike="noStrike">
                <a:solidFill>
                  <a:srgbClr val="000000"/>
                </a:solidFill>
                <a:latin typeface="DejaVu Sans"/>
                <a:ea typeface="DejaVu Sans"/>
              </a:rPr>
              <a:t>WQ</a:t>
            </a:r>
            <a:r>
              <a:rPr b="0" i="1" lang="en-US" sz="1800" spc="-1" strike="noStrike">
                <a:solidFill>
                  <a:srgbClr val="000000"/>
                </a:solidFill>
                <a:latin typeface="DejaVu Sans"/>
                <a:ea typeface="DejaVu Sans"/>
              </a:rPr>
              <a:t>’s </a:t>
            </a:r>
            <a:endParaRPr b="0" lang="en-US" sz="1800" spc="-1" strike="noStrike">
              <a:latin typeface="Arial"/>
            </a:endParaRPr>
          </a:p>
          <a:p>
            <a:pPr lvl="1" marL="905400" indent="-217800">
              <a:lnSpc>
                <a:spcPct val="100000"/>
              </a:lnSpc>
              <a:spcAft>
                <a:spcPts val="1123"/>
              </a:spcAft>
              <a:buSzPct val="100045"/>
              <a:buBlip>
                <a:blip r:embed="rId13"/>
              </a:buBlip>
            </a:pPr>
            <a:r>
              <a:rPr b="0" i="1" lang="en-US" sz="1800" spc="-1" strike="noStrike">
                <a:solidFill>
                  <a:srgbClr val="000000"/>
                </a:solidFill>
                <a:latin typeface="DejaVu Sans"/>
                <a:ea typeface="DejaVu Sans"/>
              </a:rPr>
              <a:t>Any number of input types, and levels of detail for each input type, will be allowed</a:t>
            </a:r>
            <a:endParaRPr b="0" lang="en-US" sz="1800" spc="-1" strike="noStrike">
              <a:latin typeface="Arial"/>
            </a:endParaRPr>
          </a:p>
          <a:p>
            <a:pPr lvl="2" marL="1362600" indent="-217800">
              <a:lnSpc>
                <a:spcPct val="100000"/>
              </a:lnSpc>
              <a:spcAft>
                <a:spcPts val="1123"/>
              </a:spcAft>
              <a:buSzPct val="100045"/>
              <a:buBlip>
                <a:blip r:embed="rId14"/>
              </a:buBlip>
            </a:pPr>
            <a:r>
              <a:rPr b="0" i="1" lang="en-US" sz="1800" spc="-1" strike="noStrike">
                <a:solidFill>
                  <a:srgbClr val="000000"/>
                </a:solidFill>
                <a:latin typeface="DejaVu Sans"/>
                <a:ea typeface="DejaVu Sans"/>
              </a:rPr>
              <a:t>The system automatically weights each input type, at each level of detail, based on learned importance in prediction of </a:t>
            </a:r>
            <a:r>
              <a:rPr b="1" i="1" lang="en-US" sz="1800" spc="-1" strike="noStrike">
                <a:solidFill>
                  <a:srgbClr val="000000"/>
                </a:solidFill>
                <a:latin typeface="DejaVu Sans"/>
                <a:ea typeface="DejaVu Sans"/>
              </a:rPr>
              <a:t>WQ</a:t>
            </a:r>
            <a:endParaRPr b="0" lang="en-US" sz="1800" spc="-1" strike="noStrike">
              <a:latin typeface="Arial"/>
            </a:endParaRPr>
          </a:p>
          <a:p>
            <a:pPr marL="320040" indent="-318240">
              <a:lnSpc>
                <a:spcPct val="100000"/>
              </a:lnSpc>
              <a:spcAft>
                <a:spcPts val="1123"/>
              </a:spcAft>
              <a:buSzPct val="100045"/>
              <a:buBlip>
                <a:blip r:embed="rId15"/>
              </a:buBlip>
            </a:pPr>
            <a:r>
              <a:rPr b="1" lang="en-US" sz="1800" spc="-1" strike="noStrike">
                <a:solidFill>
                  <a:srgbClr val="000000"/>
                </a:solidFill>
                <a:latin typeface="DejaVu Sans"/>
                <a:ea typeface="DejaVu Sans"/>
              </a:rPr>
              <a:t> </a:t>
            </a:r>
            <a:endParaRPr b="0" lang="en-US" sz="1800" spc="-1" strike="noStrike">
              <a:latin typeface="Arial"/>
            </a:endParaRPr>
          </a:p>
          <a:p>
            <a:pPr>
              <a:lnSpc>
                <a:spcPct val="100000"/>
              </a:lnSpc>
              <a:spcAft>
                <a:spcPts val="1123"/>
              </a:spcAf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cb8"/>
        </a:solidFill>
      </p:bgPr>
    </p:bg>
    <p:spTree>
      <p:nvGrpSpPr>
        <p:cNvPr id="1" name=""/>
        <p:cNvGrpSpPr/>
        <p:nvPr/>
      </p:nvGrpSpPr>
      <p:grpSpPr>
        <a:xfrm>
          <a:off x="0" y="0"/>
          <a:ext cx="0" cy="0"/>
          <a:chOff x="0" y="0"/>
          <a:chExt cx="0" cy="0"/>
        </a:xfrm>
      </p:grpSpPr>
      <p:sp>
        <p:nvSpPr>
          <p:cNvPr id="136" name="CustomShape 1"/>
          <p:cNvSpPr/>
          <p:nvPr/>
        </p:nvSpPr>
        <p:spPr>
          <a:xfrm>
            <a:off x="10080" y="10080"/>
            <a:ext cx="11975400" cy="920160"/>
          </a:xfrm>
          <a:prstGeom prst="rect">
            <a:avLst/>
          </a:prstGeom>
          <a:solidFill>
            <a:srgbClr val="76c29d"/>
          </a:solidFill>
          <a:ln>
            <a:solidFill>
              <a:srgbClr val="3465a4"/>
            </a:solidFill>
          </a:ln>
        </p:spPr>
        <p:style>
          <a:lnRef idx="0"/>
          <a:fillRef idx="0"/>
          <a:effectRef idx="0"/>
          <a:fontRef idx="minor"/>
        </p:style>
      </p:sp>
      <p:sp>
        <p:nvSpPr>
          <p:cNvPr id="137" name="CustomShape 2"/>
          <p:cNvSpPr/>
          <p:nvPr/>
        </p:nvSpPr>
        <p:spPr>
          <a:xfrm>
            <a:off x="360360" y="169200"/>
            <a:ext cx="10801800" cy="546120"/>
          </a:xfrm>
          <a:prstGeom prst="rect">
            <a:avLst/>
          </a:prstGeom>
          <a:noFill/>
          <a:ln>
            <a:noFill/>
          </a:ln>
        </p:spPr>
        <p:style>
          <a:lnRef idx="0"/>
          <a:fillRef idx="0"/>
          <a:effectRef idx="0"/>
          <a:fontRef idx="minor"/>
        </p:style>
        <p:txBody>
          <a:bodyPr lIns="0" rIns="0" tIns="0" bIns="0" anchor="b">
            <a:normAutofit/>
          </a:bodyPr>
          <a:p>
            <a:pPr algn="just">
              <a:lnSpc>
                <a:spcPct val="100000"/>
              </a:lnSpc>
            </a:pPr>
            <a:r>
              <a:rPr b="1" lang="en-US" sz="2800" spc="-1" strike="noStrike">
                <a:solidFill>
                  <a:srgbClr val="21409a"/>
                </a:solidFill>
                <a:latin typeface="DejaVu Sans"/>
                <a:ea typeface="DejaVu Sans"/>
              </a:rPr>
              <a:t>System Design Elements</a:t>
            </a:r>
            <a:endParaRPr b="0" lang="en-US" sz="2800" spc="-1" strike="noStrike">
              <a:latin typeface="Arial"/>
            </a:endParaRPr>
          </a:p>
        </p:txBody>
      </p:sp>
      <p:sp>
        <p:nvSpPr>
          <p:cNvPr id="138" name="CustomShape 3"/>
          <p:cNvSpPr/>
          <p:nvPr/>
        </p:nvSpPr>
        <p:spPr>
          <a:xfrm>
            <a:off x="402120" y="840240"/>
            <a:ext cx="10735560" cy="6076440"/>
          </a:xfrm>
          <a:prstGeom prst="rect">
            <a:avLst/>
          </a:prstGeom>
          <a:noFill/>
          <a:ln>
            <a:noFill/>
          </a:ln>
        </p:spPr>
        <p:style>
          <a:lnRef idx="0"/>
          <a:fillRef idx="0"/>
          <a:effectRef idx="0"/>
          <a:fontRef idx="minor"/>
        </p:style>
        <p:txBody>
          <a:bodyPr lIns="0" rIns="0" tIns="0" bIns="0">
            <a:normAutofit fontScale="66000"/>
          </a:bodyPr>
          <a:p>
            <a:pPr>
              <a:lnSpc>
                <a:spcPct val="100000"/>
              </a:lnSpc>
            </a:pPr>
            <a:endParaRPr b="0" lang="en-US" sz="1800" spc="-1" strike="noStrike">
              <a:latin typeface="Arial"/>
            </a:endParaRPr>
          </a:p>
          <a:p>
            <a:pPr marL="320040" indent="-318240">
              <a:lnSpc>
                <a:spcPct val="100000"/>
              </a:lnSpc>
              <a:spcAft>
                <a:spcPts val="1123"/>
              </a:spcAft>
              <a:buSzPct val="100101"/>
              <a:buBlip>
                <a:blip r:embed="rId1"/>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Physiologically relevant impulse response functions</a:t>
            </a: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for response modeling</a:t>
            </a:r>
            <a:endParaRPr b="0" lang="en-US" sz="2000" spc="-1" strike="noStrike">
              <a:latin typeface="Arial"/>
            </a:endParaRPr>
          </a:p>
          <a:p>
            <a:pPr lvl="1" marL="905400" indent="-217800">
              <a:lnSpc>
                <a:spcPct val="100000"/>
              </a:lnSpc>
              <a:spcAft>
                <a:spcPts val="1123"/>
              </a:spcAft>
              <a:buSzPct val="100101"/>
              <a:buBlip>
                <a:blip r:embed="rId2"/>
              </a:buBlip>
            </a:pPr>
            <a:r>
              <a:rPr b="0" i="1" lang="en-US" sz="2000" spc="-1" strike="noStrike">
                <a:solidFill>
                  <a:srgbClr val="000000"/>
                </a:solidFill>
                <a:latin typeface="DejaVu Sans"/>
                <a:ea typeface="DejaVu Sans"/>
              </a:rPr>
              <a:t>Instead of modeling the system, we model the response functions in the time domain</a:t>
            </a:r>
            <a:endParaRPr b="0" lang="en-US" sz="2000" spc="-1" strike="noStrike">
              <a:latin typeface="Arial"/>
            </a:endParaRPr>
          </a:p>
          <a:p>
            <a:pPr lvl="2" marL="1362600" indent="-217800">
              <a:lnSpc>
                <a:spcPct val="100000"/>
              </a:lnSpc>
              <a:spcAft>
                <a:spcPts val="1123"/>
              </a:spcAft>
              <a:buSzPct val="100101"/>
              <a:buBlip>
                <a:blip r:embed="rId3"/>
              </a:buBlip>
            </a:pP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changes relatively slowly </a:t>
            </a:r>
            <a:endParaRPr b="0" lang="en-US" sz="2000" spc="-1" strike="noStrike">
              <a:latin typeface="Arial"/>
            </a:endParaRPr>
          </a:p>
          <a:p>
            <a:pPr lvl="2" marL="1362600" indent="-217800">
              <a:lnSpc>
                <a:spcPct val="100000"/>
              </a:lnSpc>
              <a:spcAft>
                <a:spcPts val="1123"/>
              </a:spcAft>
              <a:buSzPct val="100101"/>
              <a:buBlip>
                <a:blip r:embed="rId4"/>
              </a:buBlip>
            </a:pPr>
            <a:r>
              <a:rPr b="1" i="1" lang="en-US" sz="2000" spc="-1" strike="noStrike">
                <a:solidFill>
                  <a:srgbClr val="000000"/>
                </a:solidFill>
                <a:latin typeface="DejaVu Sans"/>
                <a:ea typeface="DejaVu Sans"/>
              </a:rPr>
              <a:t>WQ</a:t>
            </a:r>
            <a:r>
              <a:rPr b="0" i="1" lang="en-US" sz="2000" spc="-1" strike="noStrike">
                <a:solidFill>
                  <a:srgbClr val="000000"/>
                </a:solidFill>
                <a:latin typeface="DejaVu Sans"/>
                <a:ea typeface="DejaVu Sans"/>
              </a:rPr>
              <a:t> is expected to be updated by caregiver(s) at relatively longer intervals</a:t>
            </a:r>
            <a:endParaRPr b="0" lang="en-US" sz="2000" spc="-1" strike="noStrike">
              <a:latin typeface="Arial"/>
            </a:endParaRPr>
          </a:p>
          <a:p>
            <a:pPr lvl="1" marL="905400" indent="-217800">
              <a:lnSpc>
                <a:spcPct val="100000"/>
              </a:lnSpc>
              <a:spcAft>
                <a:spcPts val="1123"/>
              </a:spcAft>
              <a:buSzPct val="100045"/>
              <a:buBlip>
                <a:blip r:embed="rId5"/>
              </a:buBlip>
            </a:pPr>
            <a:r>
              <a:rPr b="0" i="1" lang="en-US" sz="1800" spc="-1" strike="noStrike">
                <a:solidFill>
                  <a:srgbClr val="000000"/>
                </a:solidFill>
                <a:latin typeface="DejaVu Sans"/>
                <a:ea typeface="DejaVu Sans"/>
              </a:rPr>
              <a:t>A “library” of time domain functions is used prior to feature selection and weighting</a:t>
            </a:r>
            <a:endParaRPr b="0" lang="en-US" sz="1800" spc="-1" strike="noStrike">
              <a:latin typeface="Arial"/>
            </a:endParaRPr>
          </a:p>
          <a:p>
            <a:pPr lvl="1" marL="905400" indent="-217800">
              <a:lnSpc>
                <a:spcPct val="100000"/>
              </a:lnSpc>
              <a:spcAft>
                <a:spcPts val="1123"/>
              </a:spcAft>
              <a:buSzPct val="100045"/>
              <a:buBlip>
                <a:blip r:embed="rId6"/>
              </a:buBlip>
            </a:pPr>
            <a:r>
              <a:rPr b="0" i="1" lang="en-US" sz="1800" spc="-1" strike="noStrike">
                <a:solidFill>
                  <a:srgbClr val="000000"/>
                </a:solidFill>
                <a:latin typeface="DejaVu Sans"/>
                <a:ea typeface="DejaVu Sans"/>
              </a:rPr>
              <a:t>Acting as basis functions, they represent basic physiological response types to inputs </a:t>
            </a:r>
            <a:endParaRPr b="0" lang="en-US" sz="1800" spc="-1" strike="noStrike">
              <a:latin typeface="Arial"/>
            </a:endParaRPr>
          </a:p>
          <a:p>
            <a:pPr lvl="2" marL="1362600" indent="-217800">
              <a:lnSpc>
                <a:spcPct val="100000"/>
              </a:lnSpc>
              <a:spcAft>
                <a:spcPts val="1123"/>
              </a:spcAft>
              <a:buSzPct val="100045"/>
              <a:buBlip>
                <a:blip r:embed="rId7"/>
              </a:buBlip>
            </a:pPr>
            <a:r>
              <a:rPr b="0" i="1" lang="en-US" sz="1800" spc="-1" strike="noStrike">
                <a:solidFill>
                  <a:srgbClr val="000000"/>
                </a:solidFill>
                <a:latin typeface="DejaVu Sans"/>
                <a:ea typeface="DejaVu Sans"/>
              </a:rPr>
              <a:t>Decaying exponentials (first order smoothing / response functions)</a:t>
            </a:r>
            <a:endParaRPr b="0" lang="en-US" sz="1800" spc="-1" strike="noStrike">
              <a:latin typeface="Arial"/>
            </a:endParaRPr>
          </a:p>
          <a:p>
            <a:pPr lvl="2" marL="1362600" indent="-217800">
              <a:lnSpc>
                <a:spcPct val="100000"/>
              </a:lnSpc>
              <a:spcAft>
                <a:spcPts val="1123"/>
              </a:spcAft>
              <a:buSzPct val="100045"/>
              <a:buBlip>
                <a:blip r:embed="rId8"/>
              </a:buBlip>
            </a:pPr>
            <a:r>
              <a:rPr b="0" i="1" lang="en-US" sz="1800" spc="-1" strike="noStrike">
                <a:solidFill>
                  <a:srgbClr val="000000"/>
                </a:solidFill>
                <a:latin typeface="DejaVu Sans"/>
                <a:ea typeface="DejaVu Sans"/>
              </a:rPr>
              <a:t>Damped sinusoids (models second order effects over a range of harmonics)</a:t>
            </a:r>
            <a:endParaRPr b="0" lang="en-US" sz="1800" spc="-1" strike="noStrike">
              <a:latin typeface="Arial"/>
            </a:endParaRPr>
          </a:p>
          <a:p>
            <a:pPr lvl="2" marL="1362600" indent="-217800">
              <a:lnSpc>
                <a:spcPct val="100000"/>
              </a:lnSpc>
              <a:spcAft>
                <a:spcPts val="1123"/>
              </a:spcAft>
              <a:buSzPct val="100045"/>
              <a:buBlip>
                <a:blip r:embed="rId9"/>
              </a:buBlip>
            </a:pPr>
            <a:r>
              <a:rPr b="0" i="1" lang="en-US" sz="1800" spc="-1" strike="noStrike">
                <a:solidFill>
                  <a:srgbClr val="000000"/>
                </a:solidFill>
                <a:latin typeface="DejaVu Sans"/>
                <a:ea typeface="DejaVu Sans"/>
              </a:rPr>
              <a:t>Gaussians (to model delays, integration, and smoothing)</a:t>
            </a:r>
            <a:endParaRPr b="0" lang="en-US" sz="1800" spc="-1" strike="noStrike">
              <a:latin typeface="Arial"/>
            </a:endParaRPr>
          </a:p>
          <a:p>
            <a:pPr lvl="2" marL="1362600" indent="-217800">
              <a:lnSpc>
                <a:spcPct val="100000"/>
              </a:lnSpc>
              <a:spcAft>
                <a:spcPts val="1123"/>
              </a:spcAft>
              <a:buSzPct val="100045"/>
              <a:buBlip>
                <a:blip r:embed="rId10"/>
              </a:buBlip>
            </a:pPr>
            <a:r>
              <a:rPr b="0" i="1" lang="en-US" sz="1800" spc="-1" strike="noStrike">
                <a:solidFill>
                  <a:srgbClr val="000000"/>
                </a:solidFill>
                <a:latin typeface="DejaVu Sans"/>
                <a:ea typeface="DejaVu Sans"/>
              </a:rPr>
              <a:t>Wavelets (the basic multi-scale approach to response function decomposition) </a:t>
            </a:r>
            <a:endParaRPr b="0" lang="en-US" sz="1800" spc="-1" strike="noStrike">
              <a:latin typeface="Arial"/>
            </a:endParaRPr>
          </a:p>
          <a:p>
            <a:pPr lvl="2" marL="1362600" indent="-217800">
              <a:lnSpc>
                <a:spcPct val="100000"/>
              </a:lnSpc>
              <a:spcAft>
                <a:spcPts val="1123"/>
              </a:spcAft>
              <a:buSzPct val="100045"/>
              <a:buBlip>
                <a:blip r:embed="rId11"/>
              </a:buBlip>
            </a:pPr>
            <a:r>
              <a:rPr b="0" i="1" lang="en-US" sz="1800" spc="-1" strike="noStrike">
                <a:solidFill>
                  <a:srgbClr val="000000"/>
                </a:solidFill>
                <a:latin typeface="DejaVu Sans"/>
                <a:ea typeface="DejaVu Sans"/>
              </a:rPr>
              <a:t>Wavelet types can also represent physiological functions in a meaningful way </a:t>
            </a:r>
            <a:endParaRPr b="0" lang="en-US" sz="1800" spc="-1" strike="noStrike">
              <a:latin typeface="Arial"/>
            </a:endParaRPr>
          </a:p>
          <a:p>
            <a:pPr marL="320040" indent="-318240">
              <a:lnSpc>
                <a:spcPct val="100000"/>
              </a:lnSpc>
              <a:spcAft>
                <a:spcPts val="1123"/>
              </a:spcAft>
              <a:buSzPct val="100101"/>
              <a:buBlip>
                <a:blip r:embed="rId12"/>
              </a:buBlip>
            </a:pPr>
            <a:r>
              <a:rPr b="0" lang="en-US" sz="2000" spc="-1" strike="noStrike">
                <a:solidFill>
                  <a:srgbClr val="000000"/>
                </a:solidFill>
                <a:latin typeface="DejaVu Sans"/>
                <a:ea typeface="DejaVu Sans"/>
              </a:rPr>
              <a:t> </a:t>
            </a:r>
            <a:r>
              <a:rPr b="1" lang="en-US" sz="2000" spc="-1" strike="noStrike">
                <a:solidFill>
                  <a:srgbClr val="000000"/>
                </a:solidFill>
                <a:latin typeface="DejaVu Sans"/>
                <a:ea typeface="DejaVu Sans"/>
              </a:rPr>
              <a:t>Dealing with the combinatorial explosion of input patterns</a:t>
            </a:r>
            <a:endParaRPr b="0" lang="en-US" sz="2000" spc="-1" strike="noStrike">
              <a:latin typeface="Arial"/>
            </a:endParaRPr>
          </a:p>
          <a:p>
            <a:pPr lvl="1" marL="905400" indent="-217800">
              <a:lnSpc>
                <a:spcPct val="100000"/>
              </a:lnSpc>
              <a:spcAft>
                <a:spcPts val="1123"/>
              </a:spcAft>
              <a:buSzPct val="100045"/>
              <a:buBlip>
                <a:blip r:embed="rId13"/>
              </a:buBlip>
            </a:pPr>
            <a:r>
              <a:rPr b="0" i="1" lang="en-US" sz="1800" spc="-1" strike="noStrike">
                <a:solidFill>
                  <a:srgbClr val="000000"/>
                </a:solidFill>
                <a:latin typeface="DejaVu Sans"/>
                <a:ea typeface="DejaVu Sans"/>
              </a:rPr>
              <a:t>Collect as many combinations of patterns of overlapping inputs (“templates”) as memory will allow</a:t>
            </a:r>
            <a:endParaRPr b="0" lang="en-US" sz="1800" spc="-1" strike="noStrike">
              <a:latin typeface="Arial"/>
            </a:endParaRPr>
          </a:p>
          <a:p>
            <a:pPr lvl="1" marL="905400" indent="-217800">
              <a:lnSpc>
                <a:spcPct val="100000"/>
              </a:lnSpc>
              <a:spcAft>
                <a:spcPts val="1123"/>
              </a:spcAft>
              <a:buSzPct val="100045"/>
              <a:buBlip>
                <a:blip r:embed="rId14"/>
              </a:buBlip>
            </a:pPr>
            <a:r>
              <a:rPr b="0" i="1" lang="en-US" sz="1800" spc="-1" strike="noStrike">
                <a:solidFill>
                  <a:srgbClr val="000000"/>
                </a:solidFill>
                <a:latin typeface="DejaVu Sans"/>
                <a:ea typeface="DejaVu Sans"/>
              </a:rPr>
              <a:t>Use a weighted k nearest neighbor approach for interpolation in between templates </a:t>
            </a:r>
            <a:endParaRPr b="0" lang="en-US" sz="1800" spc="-1" strike="noStrike">
              <a:latin typeface="Arial"/>
            </a:endParaRPr>
          </a:p>
          <a:p>
            <a:pPr lvl="1" marL="905400" indent="-217800">
              <a:lnSpc>
                <a:spcPct val="100000"/>
              </a:lnSpc>
              <a:spcAft>
                <a:spcPts val="1123"/>
              </a:spcAft>
              <a:buSzPct val="100045"/>
              <a:buBlip>
                <a:blip r:embed="rId15"/>
              </a:buBlip>
            </a:pPr>
            <a:r>
              <a:rPr b="0" i="1" lang="en-US" sz="1800" spc="-1" strike="noStrike">
                <a:solidFill>
                  <a:srgbClr val="000000"/>
                </a:solidFill>
                <a:latin typeface="DejaVu Sans"/>
                <a:ea typeface="DejaVu Sans"/>
              </a:rPr>
              <a:t>Human beings tend to be “creatures of habit” (constraining input pattern proiiferation)</a:t>
            </a:r>
            <a:endParaRPr b="0" lang="en-US" sz="1800" spc="-1" strike="noStrike">
              <a:latin typeface="Arial"/>
            </a:endParaRPr>
          </a:p>
          <a:p>
            <a:pPr>
              <a:lnSpc>
                <a:spcPct val="100000"/>
              </a:lnSpc>
              <a:spcAft>
                <a:spcPts val="1123"/>
              </a:spcAft>
            </a:pPr>
            <a:endParaRPr b="0" lang="en-US" sz="1800" spc="-1" strike="noStrike">
              <a:latin typeface="Arial"/>
            </a:endParaRPr>
          </a:p>
          <a:p>
            <a:pPr>
              <a:lnSpc>
                <a:spcPct val="100000"/>
              </a:lnSpc>
              <a:spcAft>
                <a:spcPts val="1123"/>
              </a:spcAf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19730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2021-07-21T23:22:43Z</dcterms:created>
  <dc:creator/>
  <dc:description/>
  <dc:language>en-US</dc:language>
  <cp:lastModifiedBy/>
  <dcterms:modified xsi:type="dcterms:W3CDTF">2022-07-06T14:38:25Z</dcterms:modified>
  <cp:revision>83</cp:revision>
  <dc:subject/>
  <dc:title>Vivid</dc:title>
</cp:coreProperties>
</file>