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14" r:id="rId5"/>
    <p:sldMasterId id="2147483732" r:id="rId6"/>
  </p:sldMasterIdLst>
  <p:sldIdLst>
    <p:sldId id="256" r:id="rId7"/>
    <p:sldId id="259" r:id="rId8"/>
    <p:sldId id="257" r:id="rId9"/>
    <p:sldId id="258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02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1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61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3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7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6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07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9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09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6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30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1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5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52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9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35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0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00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62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24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3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63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870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9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7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9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2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471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7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3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84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89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69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800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29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22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00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46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7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02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43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13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988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77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96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47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23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433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29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24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73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67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80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829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750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58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580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38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88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98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118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82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76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63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1631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770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24313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267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546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1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2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1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8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D7B0-E6AB-4186-9ECE-15CB326AD1A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68D0BE-0506-4202-B90D-3ED4CB22F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Everyone thinks they know this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162" y="136430"/>
            <a:ext cx="8911687" cy="128089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18" y="849595"/>
            <a:ext cx="83820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561727" y="3390472"/>
            <a:ext cx="267128" cy="236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08006" y="1970926"/>
            <a:ext cx="267128" cy="236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07678" y="2626760"/>
            <a:ext cx="267128" cy="236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41408" y="1970926"/>
            <a:ext cx="184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Sigma = 16.3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" y="3848100"/>
            <a:ext cx="8458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838944" y="4255008"/>
            <a:ext cx="17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Sigma = 14.4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73184" y="5047488"/>
            <a:ext cx="210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accuracy of my prediction has now been improved!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362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0" y="0"/>
            <a:ext cx="4292600" cy="2309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387600"/>
            <a:ext cx="80645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the above is a data set in X and Y.   We are interested in finding the line which slope and intercept such that the square of the residuals (the deviations from the actual Y-values compared to the line at a given value of X) is minimized.  The line above is adjusted so that a minimum value is achieved.  This is easily proved using a bit of calculus which seems unnecessary.  In producing a linear regression, one uses this method of “least squares” to determine the parameters.  The important parameters which are determined are the following:</a:t>
            </a:r>
          </a:p>
          <a:p>
            <a:r>
              <a:rPr lang="en-US" dirty="0"/>
              <a:t> </a:t>
            </a:r>
          </a:p>
          <a:p>
            <a:pPr lvl="2"/>
            <a:r>
              <a:rPr lang="en-US" dirty="0"/>
              <a:t>The slope of the line (denoted as </a:t>
            </a:r>
            <a:r>
              <a:rPr lang="en-US" b="1" dirty="0"/>
              <a:t>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intercept of the line (the value of Y at X=0) – denoted as </a:t>
            </a:r>
            <a:r>
              <a:rPr lang="en-US" b="1" dirty="0"/>
              <a:t>b</a:t>
            </a:r>
            <a:endParaRPr lang="en-US" dirty="0"/>
          </a:p>
          <a:p>
            <a:pPr lvl="2"/>
            <a:r>
              <a:rPr lang="en-US" dirty="0"/>
              <a:t>The scatter of dispersion around the fitted line – denoted as </a:t>
            </a:r>
            <a:r>
              <a:rPr lang="en-US" b="1" dirty="0"/>
              <a:t>s </a:t>
            </a:r>
            <a:r>
              <a:rPr lang="en-US" dirty="0"/>
              <a:t>(this is also referred to as the standard error of the estimate)</a:t>
            </a:r>
          </a:p>
          <a:p>
            <a:pPr lvl="2"/>
            <a:r>
              <a:rPr lang="en-US" dirty="0"/>
              <a:t>The error in the slope of the line – denoted as </a:t>
            </a:r>
            <a:r>
              <a:rPr lang="en-US" sz="2000" b="1" dirty="0" err="1"/>
              <a:t>s</a:t>
            </a:r>
            <a:r>
              <a:rPr lang="en-US" sz="2000" b="1" baseline="-25000" dirty="0" err="1"/>
              <a:t>a</a:t>
            </a:r>
            <a:endParaRPr lang="en-US" dirty="0"/>
          </a:p>
          <a:p>
            <a:pPr lvl="2"/>
            <a:r>
              <a:rPr lang="en-US" dirty="0"/>
              <a:t>The correlation coefficient – denoted as </a:t>
            </a:r>
            <a:r>
              <a:rPr lang="en-US" b="1" dirty="0"/>
              <a:t>r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10700" y="2717800"/>
            <a:ext cx="2070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accuracy of any prediction of Y for some future value of X depends on s and </a:t>
            </a:r>
            <a:r>
              <a:rPr lang="en-US" sz="2400" b="1" dirty="0" err="1">
                <a:solidFill>
                  <a:srgbClr val="FF0000"/>
                </a:solidFill>
              </a:rPr>
              <a:t>s</a:t>
            </a:r>
            <a:r>
              <a:rPr lang="en-US" sz="2400" b="1" baseline="-25000" dirty="0" err="1">
                <a:solidFill>
                  <a:srgbClr val="FF0000"/>
                </a:solidFill>
              </a:rPr>
              <a:t>a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gives a shit about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690688"/>
            <a:ext cx="10515600" cy="4351338"/>
          </a:xfrm>
        </p:spPr>
        <p:txBody>
          <a:bodyPr/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is called the coefficient of determination.  Thus if r = 0.9 then r</a:t>
            </a:r>
            <a:r>
              <a:rPr lang="en-US" sz="2400" baseline="30000" dirty="0"/>
              <a:t>2 </a:t>
            </a:r>
            <a:r>
              <a:rPr lang="en-US" sz="2400" dirty="0"/>
              <a:t>= 0.81.  This is taken to mean that 81% of the value of Y is determined by X, on average.  For us physical scientists, this a meaningless statement and hence we will not make use of these parameters for this course.  An example is provided below.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610" y="3067305"/>
            <a:ext cx="5076190" cy="4076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600" y="3141445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guard against the not uncommon situation of "statistically significant" correlations (i.e., small </a:t>
            </a:r>
            <a:r>
              <a:rPr lang="en-US" i="1" dirty="0"/>
              <a:t>p</a:t>
            </a:r>
            <a:r>
              <a:rPr lang="en-US" dirty="0"/>
              <a:t> values) that explain miniscule variations in the data (i.e., small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values). For example, with 100 data points a correlation that explains just 4% of the variation in </a:t>
            </a:r>
            <a:r>
              <a:rPr lang="en-US" i="1" dirty="0"/>
              <a:t>y</a:t>
            </a:r>
            <a:r>
              <a:rPr lang="en-US" dirty="0"/>
              <a:t> (i.e., </a:t>
            </a:r>
            <a:r>
              <a:rPr lang="en-US" i="1" dirty="0"/>
              <a:t>r</a:t>
            </a:r>
            <a:r>
              <a:rPr lang="en-US" dirty="0"/>
              <a:t>=.2) would be considered statistically significant (i.e., </a:t>
            </a:r>
            <a:r>
              <a:rPr lang="en-US" i="1" dirty="0"/>
              <a:t>p</a:t>
            </a:r>
            <a:r>
              <a:rPr lang="en-US" dirty="0"/>
              <a:t>&lt;.05). Here is what such data looks like in a scatter plot: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00" y="5473365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may be statistically significant, but it is probably not important in understanding the variation in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8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mbol" panose="05050102010706020507" pitchFamily="18" charset="2"/>
              </a:rPr>
              <a:t>s</a:t>
            </a:r>
            <a:r>
              <a:rPr lang="en-US" baseline="-25000" dirty="0" err="1">
                <a:latin typeface="AR JULIAN" panose="02000000000000000000" pitchFamily="2" charset="0"/>
              </a:rPr>
              <a:t>x</a:t>
            </a:r>
            <a:r>
              <a:rPr lang="en-US" baseline="-25000" dirty="0">
                <a:latin typeface="AR JULIAN" panose="02000000000000000000" pitchFamily="2" charset="0"/>
              </a:rPr>
              <a:t> </a:t>
            </a:r>
            <a:r>
              <a:rPr lang="en-US" dirty="0">
                <a:latin typeface="AR JULIAN" panose="02000000000000000000" pitchFamily="2" charset="0"/>
              </a:rPr>
              <a:t>and </a:t>
            </a:r>
            <a:r>
              <a:rPr lang="en-US" dirty="0" err="1">
                <a:latin typeface="Symbol" panose="05050102010706020507" pitchFamily="18" charset="2"/>
              </a:rPr>
              <a:t>s</a:t>
            </a:r>
            <a:r>
              <a:rPr lang="en-US" baseline="-25000" dirty="0" err="1">
                <a:latin typeface="AR JULIAN" panose="02000000000000000000" pitchFamily="2" charset="0"/>
              </a:rPr>
              <a:t>y</a:t>
            </a:r>
            <a:r>
              <a:rPr lang="en-US" baseline="-25000" dirty="0">
                <a:latin typeface="AR JULIAN" panose="02000000000000000000" pitchFamily="2" charset="0"/>
              </a:rPr>
              <a:t> </a:t>
            </a:r>
            <a:r>
              <a:rPr lang="en-US" dirty="0">
                <a:latin typeface="AR JULIAN" panose="02000000000000000000" pitchFamily="2" charset="0"/>
              </a:rPr>
              <a:t>Matter</a:t>
            </a:r>
            <a:endParaRPr lang="en-US" dirty="0">
              <a:latin typeface="Symbol" panose="05050102010706020507" pitchFamily="18" charset="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" y="1728788"/>
            <a:ext cx="12255251" cy="40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1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 to the Excel Spread sheet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37" y="1517252"/>
            <a:ext cx="6088063" cy="392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337" y="1542652"/>
            <a:ext cx="60864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33734"/>
            <a:ext cx="10515600" cy="1325563"/>
          </a:xfrm>
        </p:spPr>
        <p:txBody>
          <a:bodyPr/>
          <a:lstStyle/>
          <a:p>
            <a:r>
              <a:rPr lang="en-US" dirty="0"/>
              <a:t>The things that matter: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75" y="1346597"/>
            <a:ext cx="9061220" cy="2367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586956"/>
            <a:ext cx="7495977" cy="1671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44" y="5258594"/>
            <a:ext cx="7173133" cy="1206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3900" y="3586956"/>
            <a:ext cx="287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If you want to minimize the error in the slope what do you want in your data set?</a:t>
            </a:r>
          </a:p>
        </p:txBody>
      </p:sp>
    </p:spTree>
    <p:extLst>
      <p:ext uri="{BB962C8B-B14F-4D97-AF65-F5344CB8AC3E}">
        <p14:creationId xmlns:p14="http://schemas.microsoft.com/office/powerpoint/2010/main" val="39429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The chi-square distribution can be used to see whether or not </a:t>
            </a:r>
            <a:r>
              <a:rPr lang="en-US" altLang="en-US" dirty="0" smtClean="0"/>
              <a:t>the </a:t>
            </a:r>
            <a:r>
              <a:rPr lang="en-US" altLang="en-US" dirty="0"/>
              <a:t>observed </a:t>
            </a:r>
            <a:r>
              <a:rPr lang="en-US" altLang="en-US" dirty="0" smtClean="0"/>
              <a:t>counts (data) agree </a:t>
            </a:r>
            <a:r>
              <a:rPr lang="en-US" altLang="en-US" dirty="0"/>
              <a:t>with </a:t>
            </a:r>
            <a:r>
              <a:rPr lang="en-US" altLang="en-US" dirty="0" smtClean="0"/>
              <a:t>the predicted counts (data) from your functional fit</a:t>
            </a:r>
            <a:endParaRPr lang="en-US" altLang="en-US" dirty="0"/>
          </a:p>
          <a:p>
            <a:pPr lvl="1">
              <a:spcBef>
                <a:spcPct val="50000"/>
              </a:spcBef>
            </a:pPr>
            <a:r>
              <a:rPr lang="en-US" altLang="en-US" dirty="0"/>
              <a:t>O = observed count and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E = Expected count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749" y="845174"/>
            <a:ext cx="724257" cy="99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1020" y="585627"/>
            <a:ext cx="73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Rounded MT Bold" panose="020F0704030504030204" pitchFamily="34" charset="0"/>
              </a:rPr>
              <a:t>2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8018" y="955497"/>
            <a:ext cx="34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97339" y="954735"/>
            <a:ext cx="475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very simple and useful statistic for all kinds of curve fitting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52" y="4161035"/>
            <a:ext cx="4147206" cy="139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33699" y="3595955"/>
            <a:ext cx="3708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 only care about MINIMIZING this number, never about its actual statistical p-value or degrees of freedom.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We use this just to determine a best fit from available alternatives.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3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325" y="1761441"/>
            <a:ext cx="7504826" cy="25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6490" y="4572000"/>
            <a:ext cx="415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quality of the fit is totally determined by the Leaf Cutter 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there is a bad data point in the Leaf Cutter 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useful to therefore do 1 cycle of sigma-clipping.  </a:t>
            </a:r>
          </a:p>
          <a:p>
            <a:r>
              <a:rPr lang="en-US" dirty="0" smtClean="0"/>
              <a:t>In science we often use 2.5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>
                <a:latin typeface="+mj-lt"/>
              </a:rPr>
              <a:t> as the one cycle threshold (this corresponds to p = .01 – well use 2.35</a:t>
            </a:r>
            <a:r>
              <a:rPr lang="en-US" dirty="0" smtClean="0">
                <a:latin typeface="Symbol" panose="05050102010706020507" pitchFamily="18" charset="2"/>
              </a:rPr>
              <a:t>s </a:t>
            </a:r>
            <a:r>
              <a:rPr lang="en-US" dirty="0" smtClean="0"/>
              <a:t>if you want to be exact). – all points that deviate more than +/- 2.5</a:t>
            </a:r>
            <a:r>
              <a:rPr lang="en-US" dirty="0" smtClean="0">
                <a:latin typeface="Symbol" panose="05050102010706020507" pitchFamily="18" charset="2"/>
              </a:rPr>
              <a:t>s </a:t>
            </a:r>
            <a:r>
              <a:rPr lang="en-US" dirty="0" smtClean="0"/>
              <a:t>from the initial fit, can be rejected to produce another fit.</a:t>
            </a:r>
          </a:p>
          <a:p>
            <a:r>
              <a:rPr lang="en-US" dirty="0" smtClean="0"/>
              <a:t>You only get to do this clipping one time.</a:t>
            </a:r>
          </a:p>
          <a:p>
            <a:r>
              <a:rPr lang="en-US" dirty="0" smtClean="0"/>
              <a:t>This is used quite a bit, for instance, in climate analysis where often times the data is just bad.</a:t>
            </a:r>
          </a:p>
          <a:p>
            <a:r>
              <a:rPr lang="en-US" dirty="0" smtClean="0"/>
              <a:t>Unless you have some a priori way of insuring that you have no bad data, you an always use this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</TotalTime>
  <Words>593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Integral</vt:lpstr>
      <vt:lpstr>Parcel</vt:lpstr>
      <vt:lpstr>Retrospect</vt:lpstr>
      <vt:lpstr>Ion Boardroom</vt:lpstr>
      <vt:lpstr>Ion</vt:lpstr>
      <vt:lpstr>Wisp</vt:lpstr>
      <vt:lpstr>Linear Regression</vt:lpstr>
      <vt:lpstr>PowerPoint Presentation</vt:lpstr>
      <vt:lpstr>Who gives a shit about r</vt:lpstr>
      <vt:lpstr>sx and sy Matter</vt:lpstr>
      <vt:lpstr>Refer to the Excel Spread sheet</vt:lpstr>
      <vt:lpstr>The things that matter:</vt:lpstr>
      <vt:lpstr>PowerPoint Presentation</vt:lpstr>
      <vt:lpstr>Example</vt:lpstr>
      <vt:lpstr>Maybe there is a bad data point in the Leaf Cutter Ants</vt:lpstr>
      <vt:lpstr>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Greg</dc:creator>
  <cp:lastModifiedBy>Dr. Nuts</cp:lastModifiedBy>
  <cp:revision>8</cp:revision>
  <dcterms:created xsi:type="dcterms:W3CDTF">2017-04-28T02:36:39Z</dcterms:created>
  <dcterms:modified xsi:type="dcterms:W3CDTF">2017-04-28T17:02:46Z</dcterms:modified>
</cp:coreProperties>
</file>