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sldIdLst>
    <p:sldId id="256" r:id="rId6"/>
    <p:sldId id="260" r:id="rId7"/>
    <p:sldId id="259" r:id="rId8"/>
    <p:sldId id="261" r:id="rId9"/>
    <p:sldId id="262" r:id="rId10"/>
    <p:sldId id="263" r:id="rId11"/>
    <p:sldId id="25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3" d="100"/>
          <a:sy n="93" d="100"/>
        </p:scale>
        <p:origin x="-102"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4"/>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70"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70"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E334F0-F6D2-4D0D-BE13-D22571085EFC}"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E334F0-F6D2-4D0D-BE13-D22571085EFC}"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334F0-F6D2-4D0D-BE13-D22571085EFC}"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9"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24EE7-03D5-4F31-9DB0-56B18A1963B7}"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3"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3E334F0-F6D2-4D0D-BE13-D22571085EFC}" type="datetimeFigureOut">
              <a:rPr lang="en-US" smtClean="0"/>
              <a:t>4/28/2017</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4FB24EE7-03D5-4F31-9DB0-56B18A1963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6"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5"/>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5"/>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a:xfrm>
            <a:off x="3520796" y="6377464"/>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4" y="4246568"/>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7" name="Rectangle 6"/>
          <p:cNvSpPr/>
          <p:nvPr/>
        </p:nvSpPr>
        <p:spPr>
          <a:xfrm>
            <a:off x="484213" y="402269"/>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3E334F0-F6D2-4D0D-BE13-D22571085EFC}" type="datetimeFigureOut">
              <a:rPr lang="en-US" smtClean="0"/>
              <a:t>4/28/2017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FB24EE7-03D5-4F31-9DB0-56B18A1963B7}"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FB24EE7-03D5-4F31-9DB0-56B18A1963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E334F0-F6D2-4D0D-BE13-D22571085EFC}"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E334F0-F6D2-4D0D-BE13-D22571085EFC}"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334F0-F6D2-4D0D-BE13-D22571085EFC}"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3E334F0-F6D2-4D0D-BE13-D22571085EFC}" type="datetimeFigureOut">
              <a:rPr lang="en-US" smtClean="0"/>
              <a:t>4/28/2017</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4FB24EE7-03D5-4F31-9DB0-56B18A1963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B24EE7-03D5-4F31-9DB0-56B18A1963B7}"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E334F0-F6D2-4D0D-BE13-D22571085EFC}" type="datetimeFigureOut">
              <a:rPr lang="en-US" smtClean="0"/>
              <a:t>4/28/2017</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4FB24EE7-03D5-4F31-9DB0-56B18A1963B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E334F0-F6D2-4D0D-BE13-D22571085EFC}" type="datetimeFigureOut">
              <a:rPr lang="en-US" smtClean="0"/>
              <a:t>4/28/2017</a:t>
            </a:fld>
            <a:endParaRPr lang="en-US"/>
          </a:p>
        </p:txBody>
      </p:sp>
      <p:sp>
        <p:nvSpPr>
          <p:cNvPr id="10" name="Slide Number Placeholder 9"/>
          <p:cNvSpPr>
            <a:spLocks noGrp="1"/>
          </p:cNvSpPr>
          <p:nvPr>
            <p:ph type="sldNum" sz="quarter" idx="16"/>
          </p:nvPr>
        </p:nvSpPr>
        <p:spPr/>
        <p:txBody>
          <a:bodyPr rtlCol="0"/>
          <a:lstStyle/>
          <a:p>
            <a:fld id="{4FB24EE7-03D5-4F31-9DB0-56B18A1963B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E334F0-F6D2-4D0D-BE13-D22571085EFC}" type="datetimeFigureOut">
              <a:rPr lang="en-US" smtClean="0"/>
              <a:t>4/28/2017</a:t>
            </a:fld>
            <a:endParaRPr lang="en-US"/>
          </a:p>
        </p:txBody>
      </p:sp>
      <p:sp>
        <p:nvSpPr>
          <p:cNvPr id="12" name="Slide Number Placeholder 11"/>
          <p:cNvSpPr>
            <a:spLocks noGrp="1"/>
          </p:cNvSpPr>
          <p:nvPr>
            <p:ph type="sldNum" sz="quarter" idx="16"/>
          </p:nvPr>
        </p:nvSpPr>
        <p:spPr/>
        <p:txBody>
          <a:bodyPr rtlCol="0"/>
          <a:lstStyle/>
          <a:p>
            <a:fld id="{4FB24EE7-03D5-4F31-9DB0-56B18A1963B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70"/>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0"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0"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B24EE7-03D5-4F31-9DB0-56B18A1963B7}" type="slidenum">
              <a:rPr lang="en-US" smtClean="0"/>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E334F0-F6D2-4D0D-BE13-D22571085EFC}"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FB24EE7-03D5-4F31-9DB0-56B18A1963B7}"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334F0-F6D2-4D0D-BE13-D22571085EFC}"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4FB24EE7-03D5-4F31-9DB0-56B18A1963B7}"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B24EE7-03D5-4F31-9DB0-56B18A1963B7}"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53E334F0-F6D2-4D0D-BE13-D22571085EFC}" type="datetimeFigureOut">
              <a:rPr lang="en-US" smtClean="0"/>
              <a:t>4/28/2017</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4FB24EE7-03D5-4F31-9DB0-56B18A1963B7}"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24EE7-03D5-4F31-9DB0-56B18A1963B7}"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53E334F0-F6D2-4D0D-BE13-D22571085EFC}" type="datetimeFigureOut">
              <a:rPr lang="en-US" smtClean="0"/>
              <a:t>4/28/2017</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4FB24EE7-03D5-4F31-9DB0-56B18A1963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B24EE7-03D5-4F31-9DB0-56B18A1963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1"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5"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6"/>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5"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81"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53E334F0-F6D2-4D0D-BE13-D22571085EFC}" type="datetimeFigureOut">
              <a:rPr lang="en-US" smtClean="0"/>
              <a:t>4/28/2017</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4FB24EE7-03D5-4F31-9DB0-56B18A1963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80"/>
            <a:ext cx="2844800" cy="365125"/>
          </a:xfrm>
          <a:prstGeom prst="rect">
            <a:avLst/>
          </a:prstGeom>
        </p:spPr>
        <p:txBody>
          <a:bodyPr vert="horz" anchor="b"/>
          <a:lstStyle>
            <a:lvl1pPr algn="l" eaLnBrk="1" latinLnBrk="0" hangingPunct="1">
              <a:defRPr kumimoji="0" sz="1100">
                <a:solidFill>
                  <a:schemeClr val="tx2"/>
                </a:solidFill>
              </a:defRPr>
            </a:lvl1pPr>
            <a:extLst/>
          </a:lstStyle>
          <a:p>
            <a:fld id="{53E334F0-F6D2-4D0D-BE13-D22571085EFC}" type="datetimeFigureOut">
              <a:rPr lang="en-US" smtClean="0"/>
              <a:t>4/28/2017</a:t>
            </a:fld>
            <a:endParaRPr lang="en-US"/>
          </a:p>
        </p:txBody>
      </p:sp>
      <p:sp>
        <p:nvSpPr>
          <p:cNvPr id="3" name="Footer Placeholder 2"/>
          <p:cNvSpPr>
            <a:spLocks noGrp="1"/>
          </p:cNvSpPr>
          <p:nvPr>
            <p:ph type="ftr" sz="quarter" idx="3"/>
          </p:nvPr>
        </p:nvSpPr>
        <p:spPr>
          <a:xfrm>
            <a:off x="1219200" y="6416680"/>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80"/>
            <a:ext cx="609600" cy="365125"/>
          </a:xfrm>
          <a:prstGeom prst="rect">
            <a:avLst/>
          </a:prstGeom>
        </p:spPr>
        <p:txBody>
          <a:bodyPr vert="horz" anchor="b"/>
          <a:lstStyle>
            <a:lvl1pPr algn="l" eaLnBrk="1" latinLnBrk="0" hangingPunct="1">
              <a:defRPr kumimoji="0" sz="1200">
                <a:solidFill>
                  <a:schemeClr val="tx2"/>
                </a:solidFill>
              </a:defRPr>
            </a:lvl1pPr>
            <a:extLst/>
          </a:lstStyle>
          <a:p>
            <a:fld id="{4FB24EE7-03D5-4F31-9DB0-56B18A1963B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3" y="5"/>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4"/>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E334F0-F6D2-4D0D-BE13-D22571085EFC}" type="datetimeFigureOut">
              <a:rPr lang="en-US" smtClean="0"/>
              <a:t>4/28/2017</a:t>
            </a:fld>
            <a:endParaRPr lang="en-US"/>
          </a:p>
        </p:txBody>
      </p:sp>
      <p:sp>
        <p:nvSpPr>
          <p:cNvPr id="5" name="Footer Placeholder 4"/>
          <p:cNvSpPr>
            <a:spLocks noGrp="1"/>
          </p:cNvSpPr>
          <p:nvPr>
            <p:ph type="ftr" sz="quarter" idx="3"/>
          </p:nvPr>
        </p:nvSpPr>
        <p:spPr>
          <a:xfrm>
            <a:off x="3520798"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6"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FB24EE7-03D5-4F31-9DB0-56B18A1963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53E334F0-F6D2-4D0D-BE13-D22571085EFC}" type="datetimeFigureOut">
              <a:rPr lang="en-US" smtClean="0"/>
              <a:t>4/28/2017</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FB24EE7-03D5-4F31-9DB0-56B18A1963B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E334F0-F6D2-4D0D-BE13-D22571085EFC}" type="datetimeFigureOut">
              <a:rPr lang="en-US" smtClean="0"/>
              <a:t>4/28/2017</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FB24EE7-03D5-4F31-9DB0-56B18A1963B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53E334F0-F6D2-4D0D-BE13-D22571085EFC}" type="datetimeFigureOut">
              <a:rPr lang="en-US" smtClean="0"/>
              <a:t>4/28/2017</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FB24EE7-03D5-4F31-9DB0-56B18A1963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Weighted Least Squares Fit</a:t>
            </a:r>
          </a:p>
        </p:txBody>
      </p:sp>
      <p:sp>
        <p:nvSpPr>
          <p:cNvPr id="3" name="Subtitle 2"/>
          <p:cNvSpPr>
            <a:spLocks noGrp="1"/>
          </p:cNvSpPr>
          <p:nvPr>
            <p:ph type="subTitle" idx="1"/>
          </p:nvPr>
        </p:nvSpPr>
        <p:spPr/>
        <p:txBody>
          <a:bodyPr/>
          <a:lstStyle/>
          <a:p>
            <a:r>
              <a:rPr lang="en-US" dirty="0"/>
              <a:t>Not all data points are every equally valid.</a:t>
            </a:r>
          </a:p>
        </p:txBody>
      </p:sp>
    </p:spTree>
    <p:extLst>
      <p:ext uri="{BB962C8B-B14F-4D97-AF65-F5344CB8AC3E}">
        <p14:creationId xmlns:p14="http://schemas.microsoft.com/office/powerpoint/2010/main" val="135295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Weighting Methods – there are many, plus you can make up your own scheme – who says you can’t?</a:t>
            </a:r>
          </a:p>
        </p:txBody>
      </p:sp>
      <p:pic>
        <p:nvPicPr>
          <p:cNvPr id="4" name="Content Placeholder 3"/>
          <p:cNvPicPr>
            <a:picLocks noGrp="1" noChangeAspect="1"/>
          </p:cNvPicPr>
          <p:nvPr>
            <p:ph idx="1"/>
          </p:nvPr>
        </p:nvPicPr>
        <p:blipFill>
          <a:blip r:embed="rId2"/>
          <a:stretch>
            <a:fillRect/>
          </a:stretch>
        </p:blipFill>
        <p:spPr>
          <a:xfrm>
            <a:off x="477837" y="1690688"/>
            <a:ext cx="2780259" cy="2132012"/>
          </a:xfrm>
          <a:prstGeom prst="rect">
            <a:avLst/>
          </a:prstGeom>
        </p:spPr>
      </p:pic>
      <p:sp>
        <p:nvSpPr>
          <p:cNvPr id="5" name="TextBox 4"/>
          <p:cNvSpPr txBox="1"/>
          <p:nvPr/>
        </p:nvSpPr>
        <p:spPr>
          <a:xfrm>
            <a:off x="3505200" y="1905000"/>
            <a:ext cx="7416229" cy="1569660"/>
          </a:xfrm>
          <a:prstGeom prst="rect">
            <a:avLst/>
          </a:prstGeom>
          <a:noFill/>
        </p:spPr>
        <p:txBody>
          <a:bodyPr wrap="square" rtlCol="0">
            <a:spAutoFit/>
          </a:bodyPr>
          <a:lstStyle/>
          <a:p>
            <a:r>
              <a:rPr lang="en-US" sz="2400" b="1" dirty="0">
                <a:solidFill>
                  <a:srgbClr val="FF0000"/>
                </a:solidFill>
              </a:rPr>
              <a:t>A standard way is to weight by the inverse square of the noise.  Will not make much of a difference here because the noise around the average value of Y does not very much;  we assume there is no noise in X</a:t>
            </a:r>
          </a:p>
        </p:txBody>
      </p:sp>
      <p:pic>
        <p:nvPicPr>
          <p:cNvPr id="6" name="Picture 5"/>
          <p:cNvPicPr>
            <a:picLocks noChangeAspect="1"/>
          </p:cNvPicPr>
          <p:nvPr/>
        </p:nvPicPr>
        <p:blipFill>
          <a:blip r:embed="rId3"/>
          <a:stretch>
            <a:fillRect/>
          </a:stretch>
        </p:blipFill>
        <p:spPr>
          <a:xfrm>
            <a:off x="5842002" y="3688972"/>
            <a:ext cx="4381500" cy="2921000"/>
          </a:xfrm>
          <a:prstGeom prst="rect">
            <a:avLst/>
          </a:prstGeom>
        </p:spPr>
      </p:pic>
    </p:spTree>
    <p:extLst>
      <p:ext uri="{BB962C8B-B14F-4D97-AF65-F5344CB8AC3E}">
        <p14:creationId xmlns:p14="http://schemas.microsoft.com/office/powerpoint/2010/main" val="16978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6224" y="789781"/>
            <a:ext cx="3263503" cy="4351338"/>
          </a:xfrm>
          <a:prstGeom prst="rect">
            <a:avLst/>
          </a:prstGeom>
        </p:spPr>
      </p:pic>
      <p:pic>
        <p:nvPicPr>
          <p:cNvPr id="5" name="Picture 4"/>
          <p:cNvPicPr>
            <a:picLocks noChangeAspect="1"/>
          </p:cNvPicPr>
          <p:nvPr/>
        </p:nvPicPr>
        <p:blipFill>
          <a:blip r:embed="rId3"/>
          <a:stretch>
            <a:fillRect/>
          </a:stretch>
        </p:blipFill>
        <p:spPr>
          <a:xfrm>
            <a:off x="3182693" y="107950"/>
            <a:ext cx="4286251" cy="2857500"/>
          </a:xfrm>
          <a:prstGeom prst="rect">
            <a:avLst/>
          </a:prstGeom>
        </p:spPr>
      </p:pic>
      <p:pic>
        <p:nvPicPr>
          <p:cNvPr id="6" name="Picture 5"/>
          <p:cNvPicPr>
            <a:picLocks noChangeAspect="1"/>
          </p:cNvPicPr>
          <p:nvPr/>
        </p:nvPicPr>
        <p:blipFill>
          <a:blip r:embed="rId4"/>
          <a:stretch>
            <a:fillRect/>
          </a:stretch>
        </p:blipFill>
        <p:spPr>
          <a:xfrm>
            <a:off x="3182693" y="3175722"/>
            <a:ext cx="4286251" cy="2768600"/>
          </a:xfrm>
          <a:prstGeom prst="rect">
            <a:avLst/>
          </a:prstGeom>
        </p:spPr>
      </p:pic>
      <p:sp>
        <p:nvSpPr>
          <p:cNvPr id="7" name="TextBox 6"/>
          <p:cNvSpPr txBox="1"/>
          <p:nvPr/>
        </p:nvSpPr>
        <p:spPr>
          <a:xfrm>
            <a:off x="7683500" y="3429000"/>
            <a:ext cx="4089400" cy="1938992"/>
          </a:xfrm>
          <a:prstGeom prst="rect">
            <a:avLst/>
          </a:prstGeom>
          <a:noFill/>
        </p:spPr>
        <p:txBody>
          <a:bodyPr wrap="square" rtlCol="0">
            <a:spAutoFit/>
          </a:bodyPr>
          <a:lstStyle/>
          <a:p>
            <a:r>
              <a:rPr lang="en-US" sz="2400" dirty="0">
                <a:solidFill>
                  <a:srgbClr val="FF0000"/>
                </a:solidFill>
              </a:rPr>
              <a:t>What do you notice here?</a:t>
            </a:r>
          </a:p>
          <a:p>
            <a:endParaRPr lang="en-US" sz="2400" dirty="0">
              <a:solidFill>
                <a:srgbClr val="FF0000"/>
              </a:solidFill>
            </a:endParaRPr>
          </a:p>
          <a:p>
            <a:r>
              <a:rPr lang="en-US" sz="2400" dirty="0">
                <a:solidFill>
                  <a:srgbClr val="FF0000"/>
                </a:solidFill>
              </a:rPr>
              <a:t>And always make a residual plot to see if the residuals correlate with </a:t>
            </a:r>
            <a:r>
              <a:rPr lang="en-US" sz="2400" dirty="0" smtClean="0">
                <a:solidFill>
                  <a:srgbClr val="FF0000"/>
                </a:solidFill>
              </a:rPr>
              <a:t>anything</a:t>
            </a:r>
            <a:endParaRPr lang="en-US" sz="2400" dirty="0">
              <a:solidFill>
                <a:srgbClr val="FF0000"/>
              </a:solidFill>
            </a:endParaRPr>
          </a:p>
        </p:txBody>
      </p:sp>
    </p:spTree>
    <p:extLst>
      <p:ext uri="{BB962C8B-B14F-4D97-AF65-F5344CB8AC3E}">
        <p14:creationId xmlns:p14="http://schemas.microsoft.com/office/powerpoint/2010/main" val="34641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5562600" cy="3708400"/>
          </a:xfrm>
          <a:prstGeom prst="rect">
            <a:avLst/>
          </a:prstGeom>
        </p:spPr>
      </p:pic>
      <p:pic>
        <p:nvPicPr>
          <p:cNvPr id="5" name="Picture 4"/>
          <p:cNvPicPr>
            <a:picLocks noChangeAspect="1"/>
          </p:cNvPicPr>
          <p:nvPr/>
        </p:nvPicPr>
        <p:blipFill>
          <a:blip r:embed="rId3"/>
          <a:stretch>
            <a:fillRect/>
          </a:stretch>
        </p:blipFill>
        <p:spPr>
          <a:xfrm>
            <a:off x="5562600" y="0"/>
            <a:ext cx="5562600" cy="3708400"/>
          </a:xfrm>
          <a:prstGeom prst="rect">
            <a:avLst/>
          </a:prstGeom>
        </p:spPr>
      </p:pic>
      <p:sp>
        <p:nvSpPr>
          <p:cNvPr id="6" name="TextBox 5"/>
          <p:cNvSpPr txBox="1"/>
          <p:nvPr/>
        </p:nvSpPr>
        <p:spPr>
          <a:xfrm>
            <a:off x="7213602" y="4163258"/>
            <a:ext cx="5778500" cy="369332"/>
          </a:xfrm>
          <a:prstGeom prst="rect">
            <a:avLst/>
          </a:prstGeom>
          <a:noFill/>
        </p:spPr>
        <p:txBody>
          <a:bodyPr wrap="square" rtlCol="0">
            <a:spAutoFit/>
          </a:bodyPr>
          <a:lstStyle/>
          <a:p>
            <a:r>
              <a:rPr lang="en-US" dirty="0"/>
              <a:t>Weight by 1/Y^2</a:t>
            </a:r>
          </a:p>
        </p:txBody>
      </p:sp>
    </p:spTree>
    <p:extLst>
      <p:ext uri="{BB962C8B-B14F-4D97-AF65-F5344CB8AC3E}">
        <p14:creationId xmlns:p14="http://schemas.microsoft.com/office/powerpoint/2010/main" val="404963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 to weighting</a:t>
            </a:r>
          </a:p>
        </p:txBody>
      </p:sp>
      <p:sp>
        <p:nvSpPr>
          <p:cNvPr id="3" name="Content Placeholder 2"/>
          <p:cNvSpPr>
            <a:spLocks noGrp="1"/>
          </p:cNvSpPr>
          <p:nvPr>
            <p:ph idx="1"/>
          </p:nvPr>
        </p:nvSpPr>
        <p:spPr/>
        <p:txBody>
          <a:bodyPr>
            <a:normAutofit lnSpcReduction="10000"/>
          </a:bodyPr>
          <a:lstStyle/>
          <a:p>
            <a:r>
              <a:rPr lang="en-US" dirty="0"/>
              <a:t>In general, there is a lot of statistical wordy crap out there that is not very helpful</a:t>
            </a:r>
          </a:p>
          <a:p>
            <a:r>
              <a:rPr lang="en-US" dirty="0"/>
              <a:t>A simple test to do with all data is to bin your data values in x over some constant bin range and compute the standard deviation per bin. If those values do not very much from bin to bin, then you probably can not weight the data.  If those values do show variability then the overall scatter around your fitted line may well be driven by other things and therefore you should consider weighting (you can also make a residual plot and inspect for this kind of covariance)</a:t>
            </a:r>
          </a:p>
        </p:txBody>
      </p:sp>
    </p:spTree>
    <p:extLst>
      <p:ext uri="{BB962C8B-B14F-4D97-AF65-F5344CB8AC3E}">
        <p14:creationId xmlns:p14="http://schemas.microsoft.com/office/powerpoint/2010/main" val="50555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
            <a:ext cx="10515600" cy="1325563"/>
          </a:xfrm>
        </p:spPr>
        <p:txBody>
          <a:bodyPr/>
          <a:lstStyle/>
          <a:p>
            <a:r>
              <a:rPr lang="en-US" dirty="0"/>
              <a:t>Residual Plots can tell you a great deal</a:t>
            </a:r>
          </a:p>
        </p:txBody>
      </p:sp>
      <p:pic>
        <p:nvPicPr>
          <p:cNvPr id="6" name="Content Placeholder 5"/>
          <p:cNvPicPr>
            <a:picLocks noGrp="1" noChangeAspect="1"/>
          </p:cNvPicPr>
          <p:nvPr>
            <p:ph idx="1"/>
          </p:nvPr>
        </p:nvPicPr>
        <p:blipFill>
          <a:blip r:embed="rId2"/>
          <a:stretch>
            <a:fillRect/>
          </a:stretch>
        </p:blipFill>
        <p:spPr>
          <a:xfrm>
            <a:off x="8608690" y="1812929"/>
            <a:ext cx="3477457" cy="2479675"/>
          </a:xfrm>
          <a:prstGeom prst="rect">
            <a:avLst/>
          </a:prstGeom>
        </p:spPr>
      </p:pic>
      <p:pic>
        <p:nvPicPr>
          <p:cNvPr id="4" name="Picture 3"/>
          <p:cNvPicPr>
            <a:picLocks noChangeAspect="1"/>
          </p:cNvPicPr>
          <p:nvPr/>
        </p:nvPicPr>
        <p:blipFill>
          <a:blip r:embed="rId3"/>
          <a:stretch>
            <a:fillRect/>
          </a:stretch>
        </p:blipFill>
        <p:spPr>
          <a:xfrm>
            <a:off x="165101" y="1825629"/>
            <a:ext cx="3922387" cy="2466975"/>
          </a:xfrm>
          <a:prstGeom prst="rect">
            <a:avLst/>
          </a:prstGeom>
        </p:spPr>
      </p:pic>
      <p:pic>
        <p:nvPicPr>
          <p:cNvPr id="5" name="Picture 4"/>
          <p:cNvPicPr>
            <a:picLocks noChangeAspect="1"/>
          </p:cNvPicPr>
          <p:nvPr/>
        </p:nvPicPr>
        <p:blipFill>
          <a:blip r:embed="rId4"/>
          <a:stretch>
            <a:fillRect/>
          </a:stretch>
        </p:blipFill>
        <p:spPr>
          <a:xfrm>
            <a:off x="4201249" y="1158878"/>
            <a:ext cx="4611179" cy="3319463"/>
          </a:xfrm>
          <a:prstGeom prst="rect">
            <a:avLst/>
          </a:prstGeom>
        </p:spPr>
      </p:pic>
    </p:spTree>
    <p:extLst>
      <p:ext uri="{BB962C8B-B14F-4D97-AF65-F5344CB8AC3E}">
        <p14:creationId xmlns:p14="http://schemas.microsoft.com/office/powerpoint/2010/main" val="33003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smtClean="0"/>
              <a:t>Note that sigma clipping is a first order weighting</a:t>
            </a:r>
          </a:p>
          <a:p>
            <a:r>
              <a:rPr lang="en-US" dirty="0" smtClean="0"/>
              <a:t>If you have reason to believe that your X-data has problems then you can weight by 1/X or 1/X^2.  This is often true when X is a time variable – indeed I will give you global temperature data that I want you to weight in time</a:t>
            </a:r>
          </a:p>
          <a:p>
            <a:r>
              <a:rPr lang="en-US" dirty="0" smtClean="0"/>
              <a:t>If your data point represents an average of multiple data sets then always weight by the inverse square of the noise</a:t>
            </a:r>
            <a:endParaRPr lang="en-US" dirty="0"/>
          </a:p>
        </p:txBody>
      </p:sp>
    </p:spTree>
    <p:extLst>
      <p:ext uri="{BB962C8B-B14F-4D97-AF65-F5344CB8AC3E}">
        <p14:creationId xmlns:p14="http://schemas.microsoft.com/office/powerpoint/2010/main" val="297263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Google how you do this?</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98202" y="1563107"/>
            <a:ext cx="9221040" cy="479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40538" y="2989780"/>
            <a:ext cx="3195263" cy="923330"/>
          </a:xfrm>
          <a:prstGeom prst="rect">
            <a:avLst/>
          </a:prstGeom>
          <a:noFill/>
        </p:spPr>
        <p:txBody>
          <a:bodyPr wrap="square" rtlCol="0">
            <a:spAutoFit/>
          </a:bodyPr>
          <a:lstStyle/>
          <a:p>
            <a:r>
              <a:rPr lang="en-US" dirty="0" smtClean="0"/>
              <a:t>This is normal regression – what values of a and b produce the lowest number?</a:t>
            </a:r>
            <a:endParaRPr lang="en-US" dirty="0"/>
          </a:p>
        </p:txBody>
      </p:sp>
      <p:sp>
        <p:nvSpPr>
          <p:cNvPr id="5" name="TextBox 4"/>
          <p:cNvSpPr txBox="1"/>
          <p:nvPr/>
        </p:nvSpPr>
        <p:spPr>
          <a:xfrm>
            <a:off x="7417942" y="4335694"/>
            <a:ext cx="2219218" cy="646331"/>
          </a:xfrm>
          <a:prstGeom prst="rect">
            <a:avLst/>
          </a:prstGeom>
          <a:noFill/>
        </p:spPr>
        <p:txBody>
          <a:bodyPr wrap="square" rtlCol="0">
            <a:spAutoFit/>
          </a:bodyPr>
          <a:lstStyle/>
          <a:p>
            <a:r>
              <a:rPr lang="en-US" dirty="0" smtClean="0"/>
              <a:t>This uses weights of some form</a:t>
            </a:r>
            <a:endParaRPr lang="en-US" dirty="0"/>
          </a:p>
        </p:txBody>
      </p:sp>
      <p:cxnSp>
        <p:nvCxnSpPr>
          <p:cNvPr id="7" name="Elbow Connector 6"/>
          <p:cNvCxnSpPr/>
          <p:nvPr/>
        </p:nvCxnSpPr>
        <p:spPr>
          <a:xfrm rot="10800000" flipV="1">
            <a:off x="7417943" y="5106256"/>
            <a:ext cx="893851" cy="102742"/>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3308279" y="5363111"/>
            <a:ext cx="4263775" cy="719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631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1_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330</Words>
  <Application>Microsoft Office PowerPoint</Application>
  <PresentationFormat>Custom</PresentationFormat>
  <Paragraphs>19</Paragraphs>
  <Slides>8</Slides>
  <Notes>0</Notes>
  <HiddenSlides>0</HiddenSlides>
  <MMClips>0</MMClips>
  <ScaleCrop>false</ScaleCrop>
  <HeadingPairs>
    <vt:vector size="4" baseType="variant">
      <vt:variant>
        <vt:lpstr>Theme</vt:lpstr>
      </vt:variant>
      <vt:variant>
        <vt:i4>5</vt:i4>
      </vt:variant>
      <vt:variant>
        <vt:lpstr>Slide Titles</vt:lpstr>
      </vt:variant>
      <vt:variant>
        <vt:i4>8</vt:i4>
      </vt:variant>
    </vt:vector>
  </HeadingPairs>
  <TitlesOfParts>
    <vt:vector size="13" baseType="lpstr">
      <vt:lpstr>Metro</vt:lpstr>
      <vt:lpstr>Module</vt:lpstr>
      <vt:lpstr>1_Metro</vt:lpstr>
      <vt:lpstr>Apex</vt:lpstr>
      <vt:lpstr>Median</vt:lpstr>
      <vt:lpstr>Weighted Least Squares Fit</vt:lpstr>
      <vt:lpstr>Weighting Methods – there are many, plus you can make up your own scheme – who says you can’t?</vt:lpstr>
      <vt:lpstr>PowerPoint Presentation</vt:lpstr>
      <vt:lpstr>PowerPoint Presentation</vt:lpstr>
      <vt:lpstr>Guide to weighting</vt:lpstr>
      <vt:lpstr>Residual Plots can tell you a great deal</vt:lpstr>
      <vt:lpstr>More</vt:lpstr>
      <vt:lpstr>Ask Google how you do this?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Least Squares Fit</dc:title>
  <dc:creator>Greg</dc:creator>
  <cp:lastModifiedBy>Dr. Nuts</cp:lastModifiedBy>
  <cp:revision>8</cp:revision>
  <dcterms:created xsi:type="dcterms:W3CDTF">2017-04-28T03:03:29Z</dcterms:created>
  <dcterms:modified xsi:type="dcterms:W3CDTF">2017-04-28T17:15:53Z</dcterms:modified>
</cp:coreProperties>
</file>