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sldIdLst>
    <p:sldId id="256" r:id="rId7"/>
    <p:sldId id="257" r:id="rId8"/>
    <p:sldId id="258" r:id="rId9"/>
    <p:sldId id="261" r:id="rId10"/>
    <p:sldId id="262" r:id="rId11"/>
    <p:sldId id="260" r:id="rId12"/>
    <p:sldId id="259" r:id="rId13"/>
    <p:sldId id="264" r:id="rId14"/>
    <p:sldId id="263"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11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C8B3-B940-4FCC-B23A-F97DFCFB8922}" type="slidenum">
              <a:rPr lang="en-US" smtClean="0"/>
              <a:t>‹#›</a:t>
            </a:fld>
            <a:endParaRPr lang="en-US"/>
          </a:p>
        </p:txBody>
      </p:sp>
    </p:spTree>
    <p:extLst>
      <p:ext uri="{BB962C8B-B14F-4D97-AF65-F5344CB8AC3E}">
        <p14:creationId xmlns:p14="http://schemas.microsoft.com/office/powerpoint/2010/main" val="1304189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C8B3-B940-4FCC-B23A-F97DFCFB8922}" type="slidenum">
              <a:rPr lang="en-US" smtClean="0"/>
              <a:t>‹#›</a:t>
            </a:fld>
            <a:endParaRPr lang="en-US"/>
          </a:p>
        </p:txBody>
      </p:sp>
    </p:spTree>
    <p:extLst>
      <p:ext uri="{BB962C8B-B14F-4D97-AF65-F5344CB8AC3E}">
        <p14:creationId xmlns:p14="http://schemas.microsoft.com/office/powerpoint/2010/main" val="62744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C8B3-B940-4FCC-B23A-F97DFCFB8922}" type="slidenum">
              <a:rPr lang="en-US" smtClean="0"/>
              <a:t>‹#›</a:t>
            </a:fld>
            <a:endParaRPr lang="en-US"/>
          </a:p>
        </p:txBody>
      </p:sp>
    </p:spTree>
    <p:extLst>
      <p:ext uri="{BB962C8B-B14F-4D97-AF65-F5344CB8AC3E}">
        <p14:creationId xmlns:p14="http://schemas.microsoft.com/office/powerpoint/2010/main" val="3430692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C8B3-B940-4FCC-B23A-F97DFCFB8922}" type="slidenum">
              <a:rPr lang="en-US" smtClean="0"/>
              <a:t>‹#›</a:t>
            </a:fld>
            <a:endParaRPr lang="en-US"/>
          </a:p>
        </p:txBody>
      </p:sp>
    </p:spTree>
    <p:extLst>
      <p:ext uri="{BB962C8B-B14F-4D97-AF65-F5344CB8AC3E}">
        <p14:creationId xmlns:p14="http://schemas.microsoft.com/office/powerpoint/2010/main" val="2758906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01AC8B3-B940-4FCC-B23A-F97DFCFB8922}"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001AC8B3-B940-4FCC-B23A-F97DFCFB8922}"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1AC8B3-B940-4FCC-B23A-F97DFCFB8922}"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01AC8B3-B940-4FCC-B23A-F97DFCFB8922}"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C8B3-B940-4FCC-B23A-F97DFCFB8922}" type="slidenum">
              <a:rPr lang="en-US" smtClean="0"/>
              <a:t>‹#›</a:t>
            </a:fld>
            <a:endParaRPr lang="en-US"/>
          </a:p>
        </p:txBody>
      </p:sp>
    </p:spTree>
    <p:extLst>
      <p:ext uri="{BB962C8B-B14F-4D97-AF65-F5344CB8AC3E}">
        <p14:creationId xmlns:p14="http://schemas.microsoft.com/office/powerpoint/2010/main" val="3001242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EA5EB01E-EF78-41A7-833E-2E4E142D3C7F}" type="datetimeFigureOut">
              <a:rPr lang="en-US" smtClean="0"/>
              <a:t>5/11/2017</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1AC8B3-B940-4FCC-B23A-F97DFCFB8922}"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EA5EB01E-EF78-41A7-833E-2E4E142D3C7F}" type="datetimeFigureOut">
              <a:rPr lang="en-US" smtClean="0"/>
              <a:t>5/11/2017</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001AC8B3-B940-4FCC-B23A-F97DFCFB8922}" type="slidenum">
              <a:rPr lang="en-US" smtClean="0"/>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EA5EB01E-EF78-41A7-833E-2E4E142D3C7F}" type="datetimeFigureOut">
              <a:rPr lang="en-US" smtClean="0"/>
              <a:t>5/11/2017</a:t>
            </a:fld>
            <a:endParaRPr lang="en-US"/>
          </a:p>
        </p:txBody>
      </p:sp>
      <p:sp>
        <p:nvSpPr>
          <p:cNvPr id="11" name="Slide Number Placeholder 10"/>
          <p:cNvSpPr>
            <a:spLocks noGrp="1"/>
          </p:cNvSpPr>
          <p:nvPr>
            <p:ph type="sldNum" sz="quarter" idx="11"/>
          </p:nvPr>
        </p:nvSpPr>
        <p:spPr/>
        <p:txBody>
          <a:bodyPr/>
          <a:lstStyle/>
          <a:p>
            <a:fld id="{001AC8B3-B940-4FCC-B23A-F97DFCFB8922}"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EA5EB01E-EF78-41A7-833E-2E4E142D3C7F}" type="datetimeFigureOut">
              <a:rPr lang="en-US" smtClean="0"/>
              <a:t>5/11/2017</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001AC8B3-B940-4FCC-B23A-F97DFCFB8922}" type="slidenum">
              <a:rPr lang="en-US" smtClean="0"/>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EA5EB01E-EF78-41A7-833E-2E4E142D3C7F}" type="datetimeFigureOut">
              <a:rPr lang="en-US" smtClean="0"/>
              <a:t>5/11/2017</a:t>
            </a:fld>
            <a:endParaRPr lang="en-US"/>
          </a:p>
        </p:txBody>
      </p:sp>
      <p:sp>
        <p:nvSpPr>
          <p:cNvPr id="13" name="Slide Number Placeholder 12"/>
          <p:cNvSpPr>
            <a:spLocks noGrp="1"/>
          </p:cNvSpPr>
          <p:nvPr>
            <p:ph type="sldNum" sz="quarter" idx="11"/>
          </p:nvPr>
        </p:nvSpPr>
        <p:spPr/>
        <p:txBody>
          <a:bodyPr/>
          <a:lstStyle/>
          <a:p>
            <a:fld id="{001AC8B3-B940-4FCC-B23A-F97DFCFB8922}"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EA5EB01E-EF78-41A7-833E-2E4E142D3C7F}" type="datetimeFigureOut">
              <a:rPr lang="en-US" smtClean="0"/>
              <a:t>5/11/2017</a:t>
            </a:fld>
            <a:endParaRPr lang="en-US"/>
          </a:p>
        </p:txBody>
      </p:sp>
      <p:sp>
        <p:nvSpPr>
          <p:cNvPr id="14" name="Slide Number Placeholder 13"/>
          <p:cNvSpPr>
            <a:spLocks noGrp="1"/>
          </p:cNvSpPr>
          <p:nvPr>
            <p:ph type="sldNum" sz="quarter" idx="11"/>
          </p:nvPr>
        </p:nvSpPr>
        <p:spPr/>
        <p:txBody>
          <a:bodyPr/>
          <a:lstStyle/>
          <a:p>
            <a:fld id="{001AC8B3-B940-4FCC-B23A-F97DFCFB8922}"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EA5EB01E-EF78-41A7-833E-2E4E142D3C7F}" type="datetimeFigureOut">
              <a:rPr lang="en-US" smtClean="0"/>
              <a:t>5/11/2017</a:t>
            </a:fld>
            <a:endParaRPr lang="en-US"/>
          </a:p>
        </p:txBody>
      </p:sp>
      <p:sp>
        <p:nvSpPr>
          <p:cNvPr id="10" name="Slide Number Placeholder 9"/>
          <p:cNvSpPr>
            <a:spLocks noGrp="1"/>
          </p:cNvSpPr>
          <p:nvPr>
            <p:ph type="sldNum" sz="quarter" idx="11"/>
          </p:nvPr>
        </p:nvSpPr>
        <p:spPr/>
        <p:txBody>
          <a:bodyPr/>
          <a:lstStyle/>
          <a:p>
            <a:fld id="{001AC8B3-B940-4FCC-B23A-F97DFCFB8922}"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EB01E-EF78-41A7-833E-2E4E142D3C7F}"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AC8B3-B940-4FCC-B23A-F97DFCFB8922}" type="slidenum">
              <a:rPr lang="en-US" smtClean="0"/>
              <a:t>‹#›</a:t>
            </a:fld>
            <a:endParaRPr lang="en-US"/>
          </a:p>
        </p:txBody>
      </p:sp>
    </p:spTree>
    <p:extLst>
      <p:ext uri="{BB962C8B-B14F-4D97-AF65-F5344CB8AC3E}">
        <p14:creationId xmlns:p14="http://schemas.microsoft.com/office/powerpoint/2010/main" val="26461979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EA5EB01E-EF78-41A7-833E-2E4E142D3C7F}" type="datetimeFigureOut">
              <a:rPr lang="en-US" smtClean="0"/>
              <a:t>5/11/2017</a:t>
            </a:fld>
            <a:endParaRPr lang="en-US"/>
          </a:p>
        </p:txBody>
      </p:sp>
      <p:sp>
        <p:nvSpPr>
          <p:cNvPr id="9" name="Slide Number Placeholder 8"/>
          <p:cNvSpPr>
            <a:spLocks noGrp="1"/>
          </p:cNvSpPr>
          <p:nvPr>
            <p:ph type="sldNum" sz="quarter" idx="11"/>
          </p:nvPr>
        </p:nvSpPr>
        <p:spPr/>
        <p:txBody>
          <a:bodyPr/>
          <a:lstStyle/>
          <a:p>
            <a:fld id="{001AC8B3-B940-4FCC-B23A-F97DFCFB892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EA5EB01E-EF78-41A7-833E-2E4E142D3C7F}" type="datetimeFigureOut">
              <a:rPr lang="en-US" smtClean="0"/>
              <a:t>5/11/2017</a:t>
            </a:fld>
            <a:endParaRPr lang="en-US"/>
          </a:p>
        </p:txBody>
      </p:sp>
      <p:sp>
        <p:nvSpPr>
          <p:cNvPr id="16" name="Slide Number Placeholder 15"/>
          <p:cNvSpPr>
            <a:spLocks noGrp="1"/>
          </p:cNvSpPr>
          <p:nvPr>
            <p:ph type="sldNum" sz="quarter" idx="11"/>
          </p:nvPr>
        </p:nvSpPr>
        <p:spPr/>
        <p:txBody>
          <a:bodyPr/>
          <a:lstStyle/>
          <a:p>
            <a:fld id="{001AC8B3-B940-4FCC-B23A-F97DFCFB8922}"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EA5EB01E-EF78-41A7-833E-2E4E142D3C7F}" type="datetimeFigureOut">
              <a:rPr lang="en-US" smtClean="0"/>
              <a:t>5/11/2017</a:t>
            </a:fld>
            <a:endParaRPr lang="en-US"/>
          </a:p>
        </p:txBody>
      </p:sp>
      <p:sp>
        <p:nvSpPr>
          <p:cNvPr id="17" name="Slide Number Placeholder 16"/>
          <p:cNvSpPr>
            <a:spLocks noGrp="1"/>
          </p:cNvSpPr>
          <p:nvPr>
            <p:ph type="sldNum" sz="quarter" idx="11"/>
          </p:nvPr>
        </p:nvSpPr>
        <p:spPr/>
        <p:txBody>
          <a:bodyPr/>
          <a:lstStyle/>
          <a:p>
            <a:fld id="{001AC8B3-B940-4FCC-B23A-F97DFCFB8922}"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EA5EB01E-EF78-41A7-833E-2E4E142D3C7F}" type="datetimeFigureOut">
              <a:rPr lang="en-US" smtClean="0"/>
              <a:t>5/11/2017</a:t>
            </a:fld>
            <a:endParaRPr lang="en-US"/>
          </a:p>
        </p:txBody>
      </p:sp>
      <p:sp>
        <p:nvSpPr>
          <p:cNvPr id="14" name="Slide Number Placeholder 13"/>
          <p:cNvSpPr>
            <a:spLocks noGrp="1"/>
          </p:cNvSpPr>
          <p:nvPr>
            <p:ph type="sldNum" sz="quarter" idx="11"/>
          </p:nvPr>
        </p:nvSpPr>
        <p:spPr/>
        <p:txBody>
          <a:bodyPr/>
          <a:lstStyle/>
          <a:p>
            <a:fld id="{001AC8B3-B940-4FCC-B23A-F97DFCFB8922}"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EA5EB01E-EF78-41A7-833E-2E4E142D3C7F}" type="datetimeFigureOut">
              <a:rPr lang="en-US" smtClean="0"/>
              <a:t>5/11/2017</a:t>
            </a:fld>
            <a:endParaRPr lang="en-US"/>
          </a:p>
        </p:txBody>
      </p:sp>
      <p:sp>
        <p:nvSpPr>
          <p:cNvPr id="14" name="Slide Number Placeholder 13"/>
          <p:cNvSpPr>
            <a:spLocks noGrp="1"/>
          </p:cNvSpPr>
          <p:nvPr>
            <p:ph type="sldNum" sz="quarter" idx="11"/>
          </p:nvPr>
        </p:nvSpPr>
        <p:spPr/>
        <p:txBody>
          <a:bodyPr/>
          <a:lstStyle/>
          <a:p>
            <a:fld id="{001AC8B3-B940-4FCC-B23A-F97DFCFB8922}"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EA5EB01E-EF78-41A7-833E-2E4E142D3C7F}" type="datetimeFigureOut">
              <a:rPr lang="en-US" smtClean="0"/>
              <a:t>5/11/2017</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01AC8B3-B940-4FCC-B23A-F97DFCFB8922}"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C8B3-B940-4FCC-B23A-F97DFCFB8922}" type="slidenum">
              <a:rPr lang="en-US" smtClean="0"/>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C8B3-B940-4FCC-B23A-F97DFCFB8922}" type="slidenum">
              <a:rPr lang="en-US" smtClean="0"/>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A5EB01E-EF78-41A7-833E-2E4E142D3C7F}"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AC8B3-B940-4FCC-B23A-F97DFCFB8922}"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5EB01E-EF78-41A7-833E-2E4E142D3C7F}" type="datetimeFigureOut">
              <a:rPr lang="en-US" smtClean="0"/>
              <a:t>5/11/2017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1AC8B3-B940-4FCC-B23A-F97DFCFB892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5EB01E-EF78-41A7-833E-2E4E142D3C7F}" type="datetimeFigureOut">
              <a:rPr lang="en-US" smtClean="0"/>
              <a:t>5/11/2017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1AC8B3-B940-4FCC-B23A-F97DFCFB8922}" type="slidenum">
              <a:rPr lang="en-US" smtClean="0"/>
              <a:t>‹#›</a:t>
            </a:fld>
            <a:endParaRPr lang="en-US"/>
          </a:p>
        </p:txBody>
      </p:sp>
    </p:spTree>
    <p:extLst>
      <p:ext uri="{BB962C8B-B14F-4D97-AF65-F5344CB8AC3E}">
        <p14:creationId xmlns:p14="http://schemas.microsoft.com/office/powerpoint/2010/main" val="865711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5EB01E-EF78-41A7-833E-2E4E142D3C7F}" type="datetimeFigureOut">
              <a:rPr lang="en-US" smtClean="0"/>
              <a:t>5/11/2017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1AC8B3-B940-4FCC-B23A-F97DFCFB8922}" type="slidenum">
              <a:rPr lang="en-US" smtClean="0"/>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EB01E-EF78-41A7-833E-2E4E142D3C7F}" type="datetimeFigureOut">
              <a:rPr lang="en-US" smtClean="0"/>
              <a:t>5/11/2017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1AC8B3-B940-4FCC-B23A-F97DFCFB8922}" type="slidenum">
              <a:rPr lang="en-US" smtClean="0"/>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A5EB01E-EF78-41A7-833E-2E4E142D3C7F}" type="datetimeFigureOut">
              <a:rPr lang="en-US" smtClean="0"/>
              <a:t>5/11/2017</a:t>
            </a:fld>
            <a:endParaRPr lang="en-US"/>
          </a:p>
        </p:txBody>
      </p:sp>
      <p:sp>
        <p:nvSpPr>
          <p:cNvPr id="7" name="Slide Number Placeholder 6"/>
          <p:cNvSpPr>
            <a:spLocks noGrp="1"/>
          </p:cNvSpPr>
          <p:nvPr>
            <p:ph type="sldNum" sz="quarter" idx="12"/>
          </p:nvPr>
        </p:nvSpPr>
        <p:spPr/>
        <p:txBody>
          <a:bodyPr/>
          <a:lstStyle/>
          <a:p>
            <a:fld id="{001AC8B3-B940-4FCC-B23A-F97DFCFB8922}"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EB01E-EF78-41A7-833E-2E4E142D3C7F}" type="datetimeFigureOut">
              <a:rPr lang="en-US" smtClean="0"/>
              <a:t>5/11/2017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001AC8B3-B940-4FCC-B23A-F97DFCFB8922}" type="slidenum">
              <a:rPr lang="en-US" smtClean="0"/>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C8B3-B940-4FCC-B23A-F97DFCFB8922}" type="slidenum">
              <a:rPr lang="en-US" smtClean="0"/>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C8B3-B940-4FCC-B23A-F97DFCFB8922}"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A5EB01E-EF78-41A7-833E-2E4E142D3C7F}" type="datetimeFigureOut">
              <a:rPr lang="en-US" smtClean="0"/>
              <a:t>5/11/2017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01AC8B3-B940-4FCC-B23A-F97DFCFB892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01AC8B3-B940-4FCC-B23A-F97DFCFB8922}"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EA5EB01E-EF78-41A7-833E-2E4E142D3C7F}" type="datetimeFigureOut">
              <a:rPr lang="en-US" smtClean="0"/>
              <a:t>5/11/2017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01AC8B3-B940-4FCC-B23A-F97DFCFB8922}"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EA5EB01E-EF78-41A7-833E-2E4E142D3C7F}" type="datetimeFigureOut">
              <a:rPr lang="en-US" smtClean="0"/>
              <a:t>5/11/2017</a:t>
            </a:fld>
            <a:endParaRPr lang="en-US"/>
          </a:p>
        </p:txBody>
      </p:sp>
      <p:sp>
        <p:nvSpPr>
          <p:cNvPr id="10" name="Slide Number Placeholder 9"/>
          <p:cNvSpPr>
            <a:spLocks noGrp="1"/>
          </p:cNvSpPr>
          <p:nvPr>
            <p:ph type="sldNum" sz="quarter" idx="16"/>
          </p:nvPr>
        </p:nvSpPr>
        <p:spPr/>
        <p:txBody>
          <a:bodyPr rtlCol="0"/>
          <a:lstStyle/>
          <a:p>
            <a:fld id="{001AC8B3-B940-4FCC-B23A-F97DFCFB8922}"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5EB01E-EF78-41A7-833E-2E4E142D3C7F}" type="datetimeFigureOut">
              <a:rPr lang="en-US" smtClean="0"/>
              <a:t>5/11/2017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1AC8B3-B940-4FCC-B23A-F97DFCFB8922}" type="slidenum">
              <a:rPr lang="en-US" smtClean="0"/>
              <a:t>‹#›</a:t>
            </a:fld>
            <a:endParaRPr lang="en-US"/>
          </a:p>
        </p:txBody>
      </p:sp>
    </p:spTree>
    <p:extLst>
      <p:ext uri="{BB962C8B-B14F-4D97-AF65-F5344CB8AC3E}">
        <p14:creationId xmlns:p14="http://schemas.microsoft.com/office/powerpoint/2010/main" val="9248685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EA5EB01E-EF78-41A7-833E-2E4E142D3C7F}" type="datetimeFigureOut">
              <a:rPr lang="en-US" smtClean="0"/>
              <a:t>5/11/2017</a:t>
            </a:fld>
            <a:endParaRPr lang="en-US"/>
          </a:p>
        </p:txBody>
      </p:sp>
      <p:sp>
        <p:nvSpPr>
          <p:cNvPr id="12" name="Slide Number Placeholder 11"/>
          <p:cNvSpPr>
            <a:spLocks noGrp="1"/>
          </p:cNvSpPr>
          <p:nvPr>
            <p:ph type="sldNum" sz="quarter" idx="16"/>
          </p:nvPr>
        </p:nvSpPr>
        <p:spPr/>
        <p:txBody>
          <a:bodyPr rtlCol="0"/>
          <a:lstStyle/>
          <a:p>
            <a:fld id="{001AC8B3-B940-4FCC-B23A-F97DFCFB8922}"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5EB01E-EF78-41A7-833E-2E4E142D3C7F}" type="datetimeFigureOut">
              <a:rPr lang="en-US" smtClean="0"/>
              <a:t>5/11/2017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01AC8B3-B940-4FCC-B23A-F97DFCFB8922}" type="slidenum">
              <a:rPr lang="en-US" smtClean="0"/>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EB01E-EF78-41A7-833E-2E4E142D3C7F}" type="datetimeFigureOut">
              <a:rPr lang="en-US" smtClean="0"/>
              <a:t>5/11/2017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01AC8B3-B940-4FCC-B23A-F97DFCFB8922}" type="slidenum">
              <a:rPr lang="en-US" smtClean="0"/>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A5EB01E-EF78-41A7-833E-2E4E142D3C7F}"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01AC8B3-B940-4FCC-B23A-F97DFCFB8922}"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EA5EB01E-EF78-41A7-833E-2E4E142D3C7F}" type="datetimeFigureOut">
              <a:rPr lang="en-US" smtClean="0"/>
              <a:t>5/11/2017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01AC8B3-B940-4FCC-B23A-F97DFCFB8922}"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AC8B3-B940-4FCC-B23A-F97DFCFB8922}" type="slidenum">
              <a:rPr lang="en-US" smtClean="0"/>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A5EB01E-EF78-41A7-833E-2E4E142D3C7F}" type="datetimeFigureOut">
              <a:rPr lang="en-US" smtClean="0"/>
              <a:t>5/11/2017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01AC8B3-B940-4FCC-B23A-F97DFCFB892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EB01E-EF78-41A7-833E-2E4E142D3C7F}" type="datetimeFigureOut">
              <a:rPr lang="en-US" smtClean="0"/>
              <a:t>5/11/2017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1AC8B3-B940-4FCC-B23A-F97DFCFB8922}" type="slidenum">
              <a:rPr lang="en-US" smtClean="0"/>
              <a:t>‹#›</a:t>
            </a:fld>
            <a:endParaRPr lang="en-US"/>
          </a:p>
        </p:txBody>
      </p:sp>
    </p:spTree>
    <p:extLst>
      <p:ext uri="{BB962C8B-B14F-4D97-AF65-F5344CB8AC3E}">
        <p14:creationId xmlns:p14="http://schemas.microsoft.com/office/powerpoint/2010/main" val="134661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EB01E-EF78-41A7-833E-2E4E142D3C7F}"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AC8B3-B940-4FCC-B23A-F97DFCFB8922}" type="slidenum">
              <a:rPr lang="en-US" smtClean="0"/>
              <a:t>‹#›</a:t>
            </a:fld>
            <a:endParaRPr lang="en-US"/>
          </a:p>
        </p:txBody>
      </p:sp>
    </p:spTree>
    <p:extLst>
      <p:ext uri="{BB962C8B-B14F-4D97-AF65-F5344CB8AC3E}">
        <p14:creationId xmlns:p14="http://schemas.microsoft.com/office/powerpoint/2010/main" val="31560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EB01E-EF78-41A7-833E-2E4E142D3C7F}"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AC8B3-B940-4FCC-B23A-F97DFCFB8922}" type="slidenum">
              <a:rPr lang="en-US" smtClean="0"/>
              <a:t>‹#›</a:t>
            </a:fld>
            <a:endParaRPr lang="en-US"/>
          </a:p>
        </p:txBody>
      </p:sp>
    </p:spTree>
    <p:extLst>
      <p:ext uri="{BB962C8B-B14F-4D97-AF65-F5344CB8AC3E}">
        <p14:creationId xmlns:p14="http://schemas.microsoft.com/office/powerpoint/2010/main" val="203492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EB01E-EF78-41A7-833E-2E4E142D3C7F}" type="datetimeFigureOut">
              <a:rPr lang="en-US" smtClean="0"/>
              <a:t>5/11/2017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AC8B3-B940-4FCC-B23A-F97DFCFB8922}" type="slidenum">
              <a:rPr lang="en-US" smtClean="0"/>
              <a:t>‹#›</a:t>
            </a:fld>
            <a:endParaRPr lang="en-US"/>
          </a:p>
        </p:txBody>
      </p:sp>
    </p:spTree>
    <p:extLst>
      <p:ext uri="{BB962C8B-B14F-4D97-AF65-F5344CB8AC3E}">
        <p14:creationId xmlns:p14="http://schemas.microsoft.com/office/powerpoint/2010/main" val="2761555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A5EB01E-EF78-41A7-833E-2E4E142D3C7F}" type="datetimeFigureOut">
              <a:rPr lang="en-US" smtClean="0"/>
              <a:t>5/11/2017</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01AC8B3-B940-4FCC-B23A-F97DFCFB892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EA5EB01E-EF78-41A7-833E-2E4E142D3C7F}" type="datetimeFigureOut">
              <a:rPr lang="en-US" smtClean="0"/>
              <a:t>5/11/2017</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01AC8B3-B940-4FCC-B23A-F97DFCFB892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001AC8B3-B940-4FCC-B23A-F97DFCFB8922}" type="slidenum">
              <a:rPr lang="en-US" smtClean="0"/>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EA5EB01E-EF78-41A7-833E-2E4E142D3C7F}" type="datetimeFigureOut">
              <a:rPr lang="en-US" smtClean="0"/>
              <a:t>5/11/2017</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EA5EB01E-EF78-41A7-833E-2E4E142D3C7F}" type="datetimeFigureOut">
              <a:rPr lang="en-US" smtClean="0"/>
              <a:t>5/11/2017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01AC8B3-B940-4FCC-B23A-F97DFCFB892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A5EB01E-EF78-41A7-833E-2E4E142D3C7F}" type="datetimeFigureOut">
              <a:rPr lang="en-US" smtClean="0"/>
              <a:t>5/11/2017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01AC8B3-B940-4FCC-B23A-F97DFCFB892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Dealing with Noisy Data</a:t>
            </a:r>
            <a:endParaRPr lang="en-US" dirty="0"/>
          </a:p>
        </p:txBody>
      </p:sp>
      <p:sp>
        <p:nvSpPr>
          <p:cNvPr id="3" name="Subtitle 2"/>
          <p:cNvSpPr>
            <a:spLocks noGrp="1"/>
          </p:cNvSpPr>
          <p:nvPr>
            <p:ph type="subTitle" idx="1"/>
          </p:nvPr>
        </p:nvSpPr>
        <p:spPr/>
        <p:txBody>
          <a:bodyPr/>
          <a:lstStyle/>
          <a:p>
            <a:r>
              <a:rPr lang="en-US" dirty="0" smtClean="0"/>
              <a:t>Smoothing Techniques</a:t>
            </a:r>
            <a:endParaRPr lang="en-US" dirty="0"/>
          </a:p>
        </p:txBody>
      </p:sp>
    </p:spTree>
    <p:extLst>
      <p:ext uri="{BB962C8B-B14F-4D97-AF65-F5344CB8AC3E}">
        <p14:creationId xmlns:p14="http://schemas.microsoft.com/office/powerpoint/2010/main" val="1589626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Convolved Time Series</a:t>
            </a:r>
            <a:endParaRPr lang="en-US" dirty="0"/>
          </a:p>
        </p:txBody>
      </p:sp>
      <p:sp>
        <p:nvSpPr>
          <p:cNvPr id="3" name="Content Placeholder 2"/>
          <p:cNvSpPr>
            <a:spLocks noGrp="1"/>
          </p:cNvSpPr>
          <p:nvPr>
            <p:ph idx="1"/>
          </p:nvPr>
        </p:nvSpPr>
        <p:spPr/>
        <p:txBody>
          <a:bodyPr/>
          <a:lstStyle/>
          <a:p>
            <a:r>
              <a:rPr lang="en-US" dirty="0" smtClean="0"/>
              <a:t>This shows clustering of events and overall form of the data much better</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721429"/>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38800" y="3124200"/>
            <a:ext cx="2971800" cy="1477328"/>
          </a:xfrm>
          <a:prstGeom prst="rect">
            <a:avLst/>
          </a:prstGeom>
          <a:noFill/>
        </p:spPr>
        <p:txBody>
          <a:bodyPr wrap="square" rtlCol="0">
            <a:spAutoFit/>
          </a:bodyPr>
          <a:lstStyle/>
          <a:p>
            <a:r>
              <a:rPr lang="en-US" b="1" dirty="0"/>
              <a:t>This particular method is very good for image or pattern recognition and can be important for analyzing climate </a:t>
            </a:r>
            <a:r>
              <a:rPr lang="en-US" b="1" dirty="0" smtClean="0"/>
              <a:t>data.</a:t>
            </a:r>
            <a:endParaRPr lang="en-US" dirty="0"/>
          </a:p>
        </p:txBody>
      </p:sp>
    </p:spTree>
    <p:extLst>
      <p:ext uri="{BB962C8B-B14F-4D97-AF65-F5344CB8AC3E}">
        <p14:creationId xmlns:p14="http://schemas.microsoft.com/office/powerpoint/2010/main" val="844397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Want to find overall evolution of some phenomena</a:t>
            </a:r>
            <a:endParaRPr lang="en-US" dirty="0"/>
          </a:p>
        </p:txBody>
      </p:sp>
      <p:sp>
        <p:nvSpPr>
          <p:cNvPr id="3" name="Content Placeholder 2"/>
          <p:cNvSpPr>
            <a:spLocks noGrp="1"/>
          </p:cNvSpPr>
          <p:nvPr>
            <p:ph idx="1"/>
          </p:nvPr>
        </p:nvSpPr>
        <p:spPr/>
        <p:txBody>
          <a:bodyPr/>
          <a:lstStyle/>
          <a:p>
            <a:r>
              <a:rPr lang="en-US" b="1" dirty="0"/>
              <a:t>In general, most environmental data has a considerable amount of random noise it. The origin of this random noise is</a:t>
            </a:r>
          </a:p>
          <a:p>
            <a:pPr lvl="1"/>
            <a:r>
              <a:rPr lang="en-US" b="1" dirty="0"/>
              <a:t>the phenomena itself has a lot of intrinsic variability - this is especially true with climate data</a:t>
            </a:r>
          </a:p>
          <a:p>
            <a:pPr lvl="1"/>
            <a:r>
              <a:rPr lang="en-US" b="1" dirty="0"/>
              <a:t>the measurements are often difficult and imprecise</a:t>
            </a:r>
          </a:p>
          <a:p>
            <a:endParaRPr lang="en-US" dirty="0"/>
          </a:p>
        </p:txBody>
      </p:sp>
    </p:spTree>
    <p:extLst>
      <p:ext uri="{BB962C8B-B14F-4D97-AF65-F5344CB8AC3E}">
        <p14:creationId xmlns:p14="http://schemas.microsoft.com/office/powerpoint/2010/main" val="1998382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7086600" cy="4419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endParaRPr lang="en-US" dirty="0"/>
          </a:p>
        </p:txBody>
      </p:sp>
      <p:sp>
        <p:nvSpPr>
          <p:cNvPr id="4" name="TextBox 3"/>
          <p:cNvSpPr txBox="1"/>
          <p:nvPr/>
        </p:nvSpPr>
        <p:spPr>
          <a:xfrm>
            <a:off x="152400" y="4283170"/>
            <a:ext cx="7239000" cy="2585323"/>
          </a:xfrm>
          <a:prstGeom prst="rect">
            <a:avLst/>
          </a:prstGeom>
          <a:noFill/>
        </p:spPr>
        <p:txBody>
          <a:bodyPr wrap="square" rtlCol="0">
            <a:spAutoFit/>
          </a:bodyPr>
          <a:lstStyle/>
          <a:p>
            <a:r>
              <a:rPr lang="en-US" b="1" dirty="0" smtClean="0"/>
              <a:t>This example shows </a:t>
            </a:r>
            <a:r>
              <a:rPr lang="en-US" b="1" dirty="0"/>
              <a:t>a time series where the intrinsic variability completely swamps out any potential trend. To identify possible trends it is necessary to smooth the data. </a:t>
            </a:r>
            <a:endParaRPr lang="en-US" b="1" dirty="0" smtClean="0"/>
          </a:p>
          <a:p>
            <a:endParaRPr lang="en-US" b="1" dirty="0"/>
          </a:p>
          <a:p>
            <a:r>
              <a:rPr lang="en-US" b="1" dirty="0"/>
              <a:t>Any data that has significant </a:t>
            </a:r>
            <a:r>
              <a:rPr lang="en-US" b="1" dirty="0" smtClean="0"/>
              <a:t>fluctuations </a:t>
            </a:r>
            <a:r>
              <a:rPr lang="en-US" b="1" dirty="0"/>
              <a:t>as a function of time may dominate the underlying wave form (trend with time). You therefore want to dampen out the fluctuations to reveal the underlying wave form.</a:t>
            </a:r>
          </a:p>
          <a:p>
            <a:endParaRPr lang="en-US" b="1" dirty="0"/>
          </a:p>
          <a:p>
            <a:endParaRPr lang="en-US" dirty="0"/>
          </a:p>
        </p:txBody>
      </p:sp>
    </p:spTree>
    <p:extLst>
      <p:ext uri="{BB962C8B-B14F-4D97-AF65-F5344CB8AC3E}">
        <p14:creationId xmlns:p14="http://schemas.microsoft.com/office/powerpoint/2010/main" val="3556722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t>Smoothing vs Averaging</a:t>
            </a:r>
            <a:endParaRPr lang="en-US" sz="2400" dirty="0"/>
          </a:p>
        </p:txBody>
      </p:sp>
      <p:sp>
        <p:nvSpPr>
          <p:cNvPr id="3" name="Content Placeholder 2"/>
          <p:cNvSpPr>
            <a:spLocks noGrp="1"/>
          </p:cNvSpPr>
          <p:nvPr>
            <p:ph idx="1"/>
          </p:nvPr>
        </p:nvSpPr>
        <p:spPr/>
        <p:txBody>
          <a:bodyPr>
            <a:normAutofit fontScale="77500" lnSpcReduction="20000"/>
          </a:bodyPr>
          <a:lstStyle/>
          <a:p>
            <a:r>
              <a:rPr lang="en-US" b="1" dirty="0"/>
              <a:t>Averaging ends up with fewer actually data points</a:t>
            </a:r>
          </a:p>
          <a:p>
            <a:r>
              <a:rPr lang="en-US" b="1" dirty="0"/>
              <a:t>Smoothing preserves the number of data points </a:t>
            </a:r>
            <a:r>
              <a:rPr lang="en-US" b="1" dirty="0" smtClean="0"/>
              <a:t>and </a:t>
            </a:r>
            <a:r>
              <a:rPr lang="en-US" b="1" dirty="0"/>
              <a:t>lowers the amplitude of the noise by coupling the data </a:t>
            </a:r>
            <a:r>
              <a:rPr lang="en-US" b="1" dirty="0" smtClean="0"/>
              <a:t>points; smoothing length is a trade-off</a:t>
            </a:r>
          </a:p>
          <a:p>
            <a:pPr lvl="1"/>
            <a:r>
              <a:rPr lang="en-US" b="1" dirty="0"/>
              <a:t>Boxcar smoothing or sliding average: this works best when there is some underlying waveform to the data (long period systematics vs. short period fluctuations) (Note that the Excel function of "moving average" is, in fact equivalent to boxcar smoothing</a:t>
            </a:r>
            <a:r>
              <a:rPr lang="en-US" b="1" dirty="0" smtClean="0"/>
              <a:t>).</a:t>
            </a:r>
          </a:p>
          <a:p>
            <a:pPr lvl="1"/>
            <a:r>
              <a:rPr lang="en-US" b="1" dirty="0"/>
              <a:t>Box Averaging: Replace N data points by the average of those data points. So suppose you have 100 data points and you average them in groups of 3. You will then up with 33 data points.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81000"/>
            <a:ext cx="2667000" cy="1929581"/>
          </a:xfrm>
          <a:prstGeom prst="rect">
            <a:avLst/>
          </a:prstGeom>
        </p:spPr>
      </p:pic>
    </p:spTree>
    <p:extLst>
      <p:ext uri="{BB962C8B-B14F-4D97-AF65-F5344CB8AC3E}">
        <p14:creationId xmlns:p14="http://schemas.microsoft.com/office/powerpoint/2010/main" val="224527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Smoothing</a:t>
            </a:r>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05000"/>
            <a:ext cx="40100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219200" y="2466975"/>
            <a:ext cx="6019800" cy="923330"/>
          </a:xfrm>
          <a:prstGeom prst="rect">
            <a:avLst/>
          </a:prstGeom>
          <a:noFill/>
        </p:spPr>
        <p:txBody>
          <a:bodyPr wrap="square" rtlCol="0">
            <a:spAutoFit/>
          </a:bodyPr>
          <a:lstStyle/>
          <a:p>
            <a:r>
              <a:rPr lang="en-US" b="1" dirty="0"/>
              <a:t>Here the smoothed statistic, </a:t>
            </a:r>
            <a:r>
              <a:rPr lang="en-US" b="1" dirty="0" err="1"/>
              <a:t>s</a:t>
            </a:r>
            <a:r>
              <a:rPr lang="en-US" b="1" baseline="-25000" dirty="0" err="1"/>
              <a:t>t</a:t>
            </a:r>
            <a:r>
              <a:rPr lang="en-US" b="1" dirty="0"/>
              <a:t> is the weighed average of the previous data value (</a:t>
            </a:r>
            <a:r>
              <a:rPr lang="en-US" b="1" dirty="0" err="1"/>
              <a:t>x</a:t>
            </a:r>
            <a:r>
              <a:rPr lang="en-US" b="1" baseline="-25000" dirty="0" err="1"/>
              <a:t>t-i</a:t>
            </a:r>
            <a:r>
              <a:rPr lang="en-US" b="1" dirty="0"/>
              <a:t>) and the previous smoothed statistic, </a:t>
            </a:r>
            <a:r>
              <a:rPr lang="en-US" b="1" dirty="0" err="1"/>
              <a:t>s</a:t>
            </a:r>
            <a:r>
              <a:rPr lang="en-US" b="1" baseline="-25000" dirty="0" err="1"/>
              <a:t>t-i</a:t>
            </a:r>
            <a:r>
              <a:rPr lang="en-US" b="1" dirty="0"/>
              <a:t>; α is the smoothing factor (a value between 0 and 1). </a:t>
            </a:r>
            <a:endParaRPr lang="en-US" dirty="0"/>
          </a:p>
        </p:txBody>
      </p:sp>
      <p:sp>
        <p:nvSpPr>
          <p:cNvPr id="5" name="TextBox 4"/>
          <p:cNvSpPr txBox="1"/>
          <p:nvPr/>
        </p:nvSpPr>
        <p:spPr>
          <a:xfrm>
            <a:off x="762000" y="3505200"/>
            <a:ext cx="7696200" cy="3139321"/>
          </a:xfrm>
          <a:prstGeom prst="rect">
            <a:avLst/>
          </a:prstGeom>
          <a:noFill/>
        </p:spPr>
        <p:txBody>
          <a:bodyPr wrap="square" rtlCol="0">
            <a:spAutoFit/>
          </a:bodyPr>
          <a:lstStyle/>
          <a:p>
            <a:r>
              <a:rPr lang="en-US" b="1" dirty="0"/>
              <a:t>This method is often applied to data which has lots of short term fluctuations in it. Financial or stock market data is often treated this way but climate time series also lend itself to this smoothing approach</a:t>
            </a:r>
            <a:r>
              <a:rPr lang="en-US" b="1" dirty="0" smtClean="0"/>
              <a:t>. </a:t>
            </a:r>
          </a:p>
          <a:p>
            <a:endParaRPr lang="en-US" b="1" dirty="0"/>
          </a:p>
          <a:p>
            <a:r>
              <a:rPr lang="en-US" b="1" dirty="0" smtClean="0"/>
              <a:t>The </a:t>
            </a:r>
            <a:r>
              <a:rPr lang="en-US" b="1" dirty="0"/>
              <a:t>functional form of this smoothing is governed by one </a:t>
            </a:r>
            <a:r>
              <a:rPr lang="en-US" b="1" dirty="0" smtClean="0"/>
              <a:t>smoothing parameter</a:t>
            </a:r>
            <a:r>
              <a:rPr lang="en-US" b="1" dirty="0"/>
              <a:t>, </a:t>
            </a:r>
            <a:r>
              <a:rPr lang="en-US" b="1" dirty="0" smtClean="0"/>
              <a:t>and </a:t>
            </a:r>
            <a:r>
              <a:rPr lang="en-US" b="1" dirty="0"/>
              <a:t>it has a value between 0 and 1. Values close to one have less of a smoothing effect and give greater weight to recent changes in the data, while closer to zero have a greater smoothing effect and are less responsive to recent changes. There is no formally correct procedure for choosing the smoothing factor -its a scientific judgement call.</a:t>
            </a:r>
          </a:p>
          <a:p>
            <a:endParaRPr lang="en-US" dirty="0"/>
          </a:p>
        </p:txBody>
      </p:sp>
    </p:spTree>
    <p:extLst>
      <p:ext uri="{BB962C8B-B14F-4D97-AF65-F5344CB8AC3E}">
        <p14:creationId xmlns:p14="http://schemas.microsoft.com/office/powerpoint/2010/main" val="652384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Guassian</a:t>
            </a:r>
            <a:r>
              <a:rPr lang="en-US" b="1" dirty="0"/>
              <a:t> Kernel Smoothing: </a:t>
            </a:r>
            <a:endParaRPr lang="en-US" dirty="0"/>
          </a:p>
        </p:txBody>
      </p:sp>
      <p:sp>
        <p:nvSpPr>
          <p:cNvPr id="3" name="Content Placeholder 2"/>
          <p:cNvSpPr>
            <a:spLocks noGrp="1"/>
          </p:cNvSpPr>
          <p:nvPr>
            <p:ph sz="quarter" idx="1"/>
          </p:nvPr>
        </p:nvSpPr>
        <p:spPr/>
        <p:txBody>
          <a:bodyPr>
            <a:normAutofit/>
          </a:bodyPr>
          <a:lstStyle/>
          <a:p>
            <a:r>
              <a:rPr lang="en-US" dirty="0" smtClean="0"/>
              <a:t>This is very well suited to time series and not used nearly enough</a:t>
            </a:r>
          </a:p>
          <a:p>
            <a:r>
              <a:rPr lang="en-US" dirty="0" smtClean="0"/>
              <a:t>This form of smoothing is a weighted form</a:t>
            </a:r>
          </a:p>
          <a:p>
            <a:r>
              <a:rPr lang="en-US" b="1" dirty="0"/>
              <a:t>The 'kernel' for smoothing, defines the shape of the function that is used to take the average of the </a:t>
            </a:r>
            <a:r>
              <a:rPr lang="en-US" b="1" dirty="0" smtClean="0"/>
              <a:t>neighboring </a:t>
            </a:r>
            <a:r>
              <a:rPr lang="en-US" b="1" dirty="0"/>
              <a:t>points. A Gaussian kernel is a kernel with the shape of a Gaussian (normal distribution) curve. </a:t>
            </a:r>
            <a:endParaRPr lang="en-US" dirty="0"/>
          </a:p>
        </p:txBody>
      </p:sp>
    </p:spTree>
    <p:extLst>
      <p:ext uri="{BB962C8B-B14F-4D97-AF65-F5344CB8AC3E}">
        <p14:creationId xmlns:p14="http://schemas.microsoft.com/office/powerpoint/2010/main" val="191168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Kernel Smoothing</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2875492" cy="2156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447800"/>
            <a:ext cx="27432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85800" y="3657600"/>
            <a:ext cx="6553200" cy="1754326"/>
          </a:xfrm>
          <a:prstGeom prst="rect">
            <a:avLst/>
          </a:prstGeom>
        </p:spPr>
        <p:txBody>
          <a:bodyPr wrap="square">
            <a:spAutoFit/>
          </a:bodyPr>
          <a:lstStyle/>
          <a:p>
            <a:r>
              <a:rPr lang="en-US" b="1" dirty="0"/>
              <a:t>The basic process of smoothing is very simple. We proceed through the data point by point. For each data point we generate a new value that is some function of the original value at that point and the surrounding data points </a:t>
            </a:r>
            <a:r>
              <a:rPr lang="en-US" b="1" dirty="0" smtClean="0"/>
              <a:t>as weighted by the kernel.  In this case we have chosen our kernel to have a standard deviation of 2.5 units on the X-axis.</a:t>
            </a:r>
            <a:endParaRPr lang="en-US" dirty="0"/>
          </a:p>
        </p:txBody>
      </p:sp>
    </p:spTree>
    <p:extLst>
      <p:ext uri="{BB962C8B-B14F-4D97-AF65-F5344CB8AC3E}">
        <p14:creationId xmlns:p14="http://schemas.microsoft.com/office/powerpoint/2010/main" val="3979220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2875492" cy="2156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48000" y="497842"/>
            <a:ext cx="5257800" cy="646331"/>
          </a:xfrm>
          <a:prstGeom prst="rect">
            <a:avLst/>
          </a:prstGeom>
          <a:noFill/>
        </p:spPr>
        <p:txBody>
          <a:bodyPr wrap="square" rtlCol="0">
            <a:spAutoFit/>
          </a:bodyPr>
          <a:lstStyle/>
          <a:p>
            <a:r>
              <a:rPr lang="en-US" dirty="0" smtClean="0"/>
              <a:t>This is the discrete representation of our kernel.  Note that the total area under the Kernel must = 1</a:t>
            </a:r>
            <a:endParaRPr lang="en-US" dirty="0"/>
          </a:p>
        </p:txBody>
      </p:sp>
      <p:sp>
        <p:nvSpPr>
          <p:cNvPr id="5" name="TextBox 4"/>
          <p:cNvSpPr txBox="1"/>
          <p:nvPr/>
        </p:nvSpPr>
        <p:spPr>
          <a:xfrm>
            <a:off x="685800" y="2743200"/>
            <a:ext cx="5105400" cy="923330"/>
          </a:xfrm>
          <a:prstGeom prst="rect">
            <a:avLst/>
          </a:prstGeom>
          <a:noFill/>
        </p:spPr>
        <p:txBody>
          <a:bodyPr wrap="square" rtlCol="0">
            <a:spAutoFit/>
          </a:bodyPr>
          <a:lstStyle/>
          <a:p>
            <a:r>
              <a:rPr lang="en-US" dirty="0" smtClean="0"/>
              <a:t>We center our Kernel at x =14.  The table below summarizes the </a:t>
            </a:r>
            <a:r>
              <a:rPr lang="en-US" dirty="0" err="1" smtClean="0"/>
              <a:t>x,y</a:t>
            </a:r>
            <a:r>
              <a:rPr lang="en-US" dirty="0" smtClean="0"/>
              <a:t>, values of the discrete function above as well as the actual Y-data in the raw case</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447800"/>
            <a:ext cx="2878137"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962400"/>
            <a:ext cx="204787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238500" y="3951514"/>
            <a:ext cx="4610100" cy="2308324"/>
          </a:xfrm>
          <a:prstGeom prst="rect">
            <a:avLst/>
          </a:prstGeom>
          <a:noFill/>
        </p:spPr>
        <p:txBody>
          <a:bodyPr wrap="square" rtlCol="0">
            <a:spAutoFit/>
          </a:bodyPr>
          <a:lstStyle/>
          <a:p>
            <a:r>
              <a:rPr lang="en-US" b="1" dirty="0"/>
              <a:t>Note: we used a </a:t>
            </a:r>
            <a:r>
              <a:rPr lang="en-US" b="1" dirty="0" smtClean="0"/>
              <a:t>Gaussian </a:t>
            </a:r>
            <a:r>
              <a:rPr lang="en-US" b="1" dirty="0"/>
              <a:t>kernel with σ = 2.5. The example used here just uses the first 5 points (</a:t>
            </a:r>
            <a:r>
              <a:rPr lang="en-US" b="1" dirty="0" err="1"/>
              <a:t>eg</a:t>
            </a:r>
            <a:r>
              <a:rPr lang="en-US" b="1" dirty="0"/>
              <a:t>. ~ +/- 1 σ) which represents 86.5 % of the total area and so contains most of the weight in the smoothing (but you really do want to use all of the kernel to get the best results) </a:t>
            </a:r>
            <a:r>
              <a:rPr lang="en-US" dirty="0" smtClean="0"/>
              <a:t/>
            </a:r>
            <a:br>
              <a:rPr lang="en-US" dirty="0" smtClean="0"/>
            </a:br>
            <a:endParaRPr lang="en-US" dirty="0"/>
          </a:p>
        </p:txBody>
      </p:sp>
    </p:spTree>
    <p:extLst>
      <p:ext uri="{BB962C8B-B14F-4D97-AF65-F5344CB8AC3E}">
        <p14:creationId xmlns:p14="http://schemas.microsoft.com/office/powerpoint/2010/main" val="1694170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Procedure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2877561" cy="215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581400" y="1371600"/>
            <a:ext cx="4953000" cy="3970318"/>
          </a:xfrm>
          <a:prstGeom prst="rect">
            <a:avLst/>
          </a:prstGeom>
          <a:noFill/>
        </p:spPr>
        <p:txBody>
          <a:bodyPr wrap="square" rtlCol="0">
            <a:spAutoFit/>
          </a:bodyPr>
          <a:lstStyle/>
          <a:p>
            <a:r>
              <a:rPr lang="en-US" b="1" dirty="0"/>
              <a:t>We want to produce a new value for x = 14 based on this weighted smoothing function. That means we </a:t>
            </a:r>
            <a:r>
              <a:rPr lang="en-US" b="1" u="sng" dirty="0"/>
              <a:t>convolve </a:t>
            </a:r>
            <a:r>
              <a:rPr lang="en-US" b="1" dirty="0"/>
              <a:t>our function with the data. That sounds onerous, but its really quite simple and works like this</a:t>
            </a:r>
            <a:r>
              <a:rPr lang="en-US" b="1" dirty="0" smtClean="0"/>
              <a:t>.</a:t>
            </a:r>
          </a:p>
          <a:p>
            <a:endParaRPr lang="en-US" b="1" dirty="0"/>
          </a:p>
          <a:p>
            <a:r>
              <a:rPr lang="en-US" b="1" dirty="0"/>
              <a:t>The new Y-data point at X=14 is then</a:t>
            </a:r>
            <a:r>
              <a:rPr lang="en-US" b="1" dirty="0" smtClean="0"/>
              <a:t>:</a:t>
            </a:r>
          </a:p>
          <a:p>
            <a:endParaRPr lang="en-US" b="1" dirty="0"/>
          </a:p>
          <a:p>
            <a:r>
              <a:rPr lang="en-US" b="1" dirty="0"/>
              <a:t>0.117*1.065 + 0.198*0.389 + 0.235*0.349 + 0.198*-0.656 + 0.117*-.</a:t>
            </a:r>
            <a:r>
              <a:rPr lang="en-US" b="1" dirty="0" smtClean="0"/>
              <a:t>195  = .141  </a:t>
            </a:r>
            <a:r>
              <a:rPr lang="en-US" b="1" dirty="0"/>
              <a:t>(compared to the actual data value of .349</a:t>
            </a:r>
            <a:r>
              <a:rPr lang="en-US" b="1" dirty="0" smtClean="0"/>
              <a:t>).</a:t>
            </a:r>
          </a:p>
          <a:p>
            <a:endParaRPr lang="en-US" b="1" dirty="0"/>
          </a:p>
          <a:p>
            <a:r>
              <a:rPr lang="en-US" b="1" dirty="0"/>
              <a:t>We then apply the same procedure to point 15 </a:t>
            </a:r>
            <a:r>
              <a:rPr lang="en-US" b="1" dirty="0" err="1"/>
              <a:t>etc</a:t>
            </a:r>
            <a:r>
              <a:rPr lang="en-US" b="1" dirty="0"/>
              <a:t> and end up with a convolved time </a:t>
            </a:r>
            <a:r>
              <a:rPr lang="en-US" b="1" dirty="0" smtClean="0"/>
              <a:t>series. </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81400"/>
            <a:ext cx="2043113"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587194"/>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5.jpeg"/></Relationships>
</file>

<file path=ppt/theme/_rels/them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4.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5.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629</Words>
  <Application>Microsoft Office PowerPoint</Application>
  <PresentationFormat>On-screen Show (4:3)</PresentationFormat>
  <Paragraphs>39</Paragraphs>
  <Slides>10</Slides>
  <Notes>0</Notes>
  <HiddenSlides>0</HiddenSlides>
  <MMClips>0</MMClips>
  <ScaleCrop>false</ScaleCrop>
  <HeadingPairs>
    <vt:vector size="4" baseType="variant">
      <vt:variant>
        <vt:lpstr>Theme</vt:lpstr>
      </vt:variant>
      <vt:variant>
        <vt:i4>6</vt:i4>
      </vt:variant>
      <vt:variant>
        <vt:lpstr>Slide Titles</vt:lpstr>
      </vt:variant>
      <vt:variant>
        <vt:i4>10</vt:i4>
      </vt:variant>
    </vt:vector>
  </HeadingPairs>
  <TitlesOfParts>
    <vt:vector size="16" baseType="lpstr">
      <vt:lpstr>Office Theme</vt:lpstr>
      <vt:lpstr>Aspect</vt:lpstr>
      <vt:lpstr>Metro</vt:lpstr>
      <vt:lpstr>Composite</vt:lpstr>
      <vt:lpstr>Austin</vt:lpstr>
      <vt:lpstr>Median</vt:lpstr>
      <vt:lpstr>Dealing with Noisy Data</vt:lpstr>
      <vt:lpstr>Want to find overall evolution of some phenomena</vt:lpstr>
      <vt:lpstr>PowerPoint Presentation</vt:lpstr>
      <vt:lpstr>Smoothing vs Averaging</vt:lpstr>
      <vt:lpstr>Exponential Smoothing</vt:lpstr>
      <vt:lpstr>Guassian Kernel Smoothing: </vt:lpstr>
      <vt:lpstr>Example Kernel Smoothing</vt:lpstr>
      <vt:lpstr>PowerPoint Presentation</vt:lpstr>
      <vt:lpstr>Operational Procedure</vt:lpstr>
      <vt:lpstr>Convolved Time Series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 with Noisy Data</dc:title>
  <dc:creator>Dr. Nuts</dc:creator>
  <cp:lastModifiedBy>Dr. Nuts</cp:lastModifiedBy>
  <cp:revision>4</cp:revision>
  <dcterms:created xsi:type="dcterms:W3CDTF">2017-05-11T18:25:46Z</dcterms:created>
  <dcterms:modified xsi:type="dcterms:W3CDTF">2017-05-11T18:54:51Z</dcterms:modified>
</cp:coreProperties>
</file>