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6"/>
  </p:notesMasterIdLst>
  <p:sldIdLst>
    <p:sldId id="256" r:id="rId2"/>
    <p:sldId id="257" r:id="rId3"/>
    <p:sldId id="258" r:id="rId4"/>
    <p:sldId id="271" r:id="rId5"/>
    <p:sldId id="259" r:id="rId6"/>
    <p:sldId id="265" r:id="rId7"/>
    <p:sldId id="260" r:id="rId8"/>
    <p:sldId id="261" r:id="rId9"/>
    <p:sldId id="267" r:id="rId10"/>
    <p:sldId id="262" r:id="rId11"/>
    <p:sldId id="270" r:id="rId12"/>
    <p:sldId id="268" r:id="rId13"/>
    <p:sldId id="266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0" autoAdjust="0"/>
    <p:restoredTop sz="72113" autoAdjust="0"/>
  </p:normalViewPr>
  <p:slideViewPr>
    <p:cSldViewPr snapToGrid="0">
      <p:cViewPr varScale="1">
        <p:scale>
          <a:sx n="62" d="100"/>
          <a:sy n="62" d="100"/>
        </p:scale>
        <p:origin x="19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17.1.2021.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Zapravo</a:t>
            </a:r>
            <a:r>
              <a:rPr lang="hr-HR" baseline="0" dirty="0"/>
              <a:t> izgraditi aplikaciju onakvu kakvom je koristi neka tvrtka. Dakle nemamo mogućnost prijave neke tvrtke, nego to je ono šta neka firma vidi kad bi hipotetski koristila ovu našu web aplikaciju.  </a:t>
            </a:r>
            <a:r>
              <a:rPr lang="hr-HR" baseline="0" dirty="0" err="1"/>
              <a:t>Scrum</a:t>
            </a:r>
            <a:r>
              <a:rPr lang="hr-HR" baseline="0" dirty="0"/>
              <a:t> i </a:t>
            </a:r>
            <a:r>
              <a:rPr lang="hr-HR" baseline="0" dirty="0" err="1"/>
              <a:t>Kanban</a:t>
            </a:r>
            <a:r>
              <a:rPr lang="hr-HR" baseline="0" dirty="0"/>
              <a:t> </a:t>
            </a:r>
            <a:r>
              <a:rPr lang="hr-HR" baseline="0" dirty="0" err="1"/>
              <a:t>backlog</a:t>
            </a:r>
            <a:r>
              <a:rPr lang="hr-HR" baseline="0" dirty="0"/>
              <a:t> za </a:t>
            </a:r>
            <a:r>
              <a:rPr lang="hr-HR" baseline="0" dirty="0" err="1"/>
              <a:t>taskove</a:t>
            </a:r>
            <a:r>
              <a:rPr lang="hr-HR" baseline="0" dirty="0"/>
              <a:t>.</a:t>
            </a:r>
          </a:p>
          <a:p>
            <a:r>
              <a:rPr lang="hr-HR" baseline="0" dirty="0"/>
              <a:t>Prva tri proizvoda za </a:t>
            </a:r>
            <a:r>
              <a:rPr lang="hr-HR" baseline="0" dirty="0" err="1"/>
              <a:t>scrum</a:t>
            </a:r>
            <a:r>
              <a:rPr lang="hr-HR" baseline="0" dirty="0"/>
              <a:t> druga tri za </a:t>
            </a:r>
            <a:r>
              <a:rPr lang="hr-HR" baseline="0" dirty="0" err="1"/>
              <a:t>kanban</a:t>
            </a:r>
            <a:r>
              <a:rPr lang="hr-HR" baseline="0" dirty="0"/>
              <a:t>.</a:t>
            </a:r>
          </a:p>
          <a:p>
            <a:endParaRPr lang="hr-HR" baseline="0" dirty="0"/>
          </a:p>
          <a:p>
            <a:r>
              <a:rPr lang="hr-HR" dirty="0"/>
              <a:t>Naravno</a:t>
            </a:r>
            <a:r>
              <a:rPr lang="hr-HR" baseline="0" dirty="0"/>
              <a:t> da su svi ovi proizvodi kompleksniji i </a:t>
            </a:r>
            <a:r>
              <a:rPr lang="hr-HR" baseline="0" dirty="0" err="1"/>
              <a:t>sadrze</a:t>
            </a:r>
            <a:r>
              <a:rPr lang="hr-HR" baseline="0" dirty="0"/>
              <a:t> vise manje sve </a:t>
            </a:r>
            <a:r>
              <a:rPr lang="hr-HR" baseline="0" dirty="0" err="1"/>
              <a:t>znacajke</a:t>
            </a:r>
            <a:r>
              <a:rPr lang="hr-HR" baseline="0" dirty="0"/>
              <a:t> kao i nas, ono sto bi istaknuo je da </a:t>
            </a:r>
            <a:r>
              <a:rPr lang="hr-HR" baseline="0" dirty="0" err="1"/>
              <a:t>mozda</a:t>
            </a:r>
            <a:r>
              <a:rPr lang="hr-HR" baseline="0" dirty="0"/>
              <a:t> nemaju </a:t>
            </a:r>
            <a:r>
              <a:rPr lang="hr-HR" baseline="0" dirty="0" err="1"/>
              <a:t>mogucnost</a:t>
            </a:r>
            <a:r>
              <a:rPr lang="hr-HR" baseline="0" dirty="0"/>
              <a:t> ovakve direktne integracije s Google </a:t>
            </a:r>
            <a:r>
              <a:rPr lang="hr-HR" baseline="0" dirty="0" err="1"/>
              <a:t>Calendarom</a:t>
            </a:r>
            <a:r>
              <a:rPr lang="hr-HR" baseline="0" dirty="0"/>
              <a:t> i njegovim API-</a:t>
            </a:r>
            <a:r>
              <a:rPr lang="hr-HR" baseline="0" dirty="0" err="1"/>
              <a:t>jem</a:t>
            </a:r>
            <a:r>
              <a:rPr lang="hr-HR" baseline="0" dirty="0"/>
              <a:t>. </a:t>
            </a:r>
            <a:endParaRPr lang="en-US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43479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Upravljanje osobnim podatcima</a:t>
            </a:r>
            <a:r>
              <a:rPr lang="hr-HR" baseline="0" dirty="0"/>
              <a:t>: prijava u sustav, </a:t>
            </a:r>
            <a:r>
              <a:rPr lang="hr-HR" baseline="0" dirty="0" err="1"/>
              <a:t>forgot</a:t>
            </a:r>
            <a:r>
              <a:rPr lang="hr-HR" baseline="0" dirty="0"/>
              <a:t> password, </a:t>
            </a:r>
            <a:r>
              <a:rPr lang="hr-HR" baseline="0" dirty="0" err="1"/>
              <a:t>change</a:t>
            </a:r>
            <a:r>
              <a:rPr lang="hr-HR" baseline="0" dirty="0"/>
              <a:t> password</a:t>
            </a:r>
            <a:endParaRPr lang="hr-HR" dirty="0"/>
          </a:p>
          <a:p>
            <a:endParaRPr lang="hr-HR" dirty="0"/>
          </a:p>
          <a:p>
            <a:endParaRPr lang="hr-HR" dirty="0"/>
          </a:p>
          <a:p>
            <a:r>
              <a:rPr lang="hr-HR" dirty="0" err="1"/>
              <a:t>Developeri</a:t>
            </a:r>
            <a:r>
              <a:rPr lang="hr-HR" baseline="0" dirty="0"/>
              <a:t> mogu mijenjat zadatke svojeg tima, preuzimat vise njih i radit na njima istovremeno = ažuriranje vremena, gledanje </a:t>
            </a:r>
            <a:r>
              <a:rPr lang="hr-HR" baseline="0" dirty="0" err="1"/>
              <a:t>taskova</a:t>
            </a:r>
            <a:r>
              <a:rPr lang="hr-HR" baseline="0" dirty="0"/>
              <a:t> i sl.</a:t>
            </a:r>
          </a:p>
          <a:p>
            <a:r>
              <a:rPr lang="hr-HR" baseline="0" dirty="0"/>
              <a:t>Team leaderi stvaraju zadatak i </a:t>
            </a:r>
            <a:r>
              <a:rPr lang="hr-HR" baseline="0" dirty="0" err="1"/>
              <a:t>task</a:t>
            </a:r>
            <a:r>
              <a:rPr lang="hr-HR" baseline="0" dirty="0"/>
              <a:t> je onda izravno </a:t>
            </a:r>
            <a:r>
              <a:rPr lang="hr-HR" baseline="0" dirty="0" err="1"/>
              <a:t>pridruzen</a:t>
            </a:r>
            <a:r>
              <a:rPr lang="hr-HR" baseline="0" dirty="0"/>
              <a:t> njima</a:t>
            </a:r>
          </a:p>
          <a:p>
            <a:r>
              <a:rPr lang="hr-HR" baseline="0" dirty="0"/>
              <a:t>Koordinatori i uprava biraju </a:t>
            </a:r>
            <a:r>
              <a:rPr lang="hr-HR" baseline="0" dirty="0" err="1"/>
              <a:t>team</a:t>
            </a:r>
            <a:r>
              <a:rPr lang="hr-HR" baseline="0" dirty="0"/>
              <a:t> za koji </a:t>
            </a:r>
            <a:r>
              <a:rPr lang="hr-HR" baseline="0" dirty="0" err="1"/>
              <a:t>zele</a:t>
            </a:r>
            <a:r>
              <a:rPr lang="hr-HR" baseline="0" dirty="0"/>
              <a:t> vidjet </a:t>
            </a:r>
            <a:r>
              <a:rPr lang="hr-HR" baseline="0" dirty="0" err="1"/>
              <a:t>backlog</a:t>
            </a:r>
            <a:r>
              <a:rPr lang="hr-HR" baseline="0" dirty="0"/>
              <a:t>, uprava </a:t>
            </a:r>
            <a:r>
              <a:rPr lang="hr-HR" baseline="0" dirty="0" err="1"/>
              <a:t>izmedu</a:t>
            </a:r>
            <a:r>
              <a:rPr lang="hr-HR" baseline="0" dirty="0"/>
              <a:t> svih timova, koordinatori timovi iz radne skupine</a:t>
            </a:r>
          </a:p>
          <a:p>
            <a:endParaRPr lang="hr-HR" baseline="0" dirty="0"/>
          </a:p>
          <a:p>
            <a:r>
              <a:rPr lang="hr-HR" baseline="0" dirty="0"/>
              <a:t>Generičke </a:t>
            </a:r>
            <a:r>
              <a:rPr lang="hr-HR" baseline="0" dirty="0" err="1"/>
              <a:t>funkiconalnost</a:t>
            </a:r>
            <a:endParaRPr lang="hr-HR" baseline="0" dirty="0"/>
          </a:p>
          <a:p>
            <a:r>
              <a:rPr lang="hr-HR" baseline="0" dirty="0"/>
              <a:t> Google </a:t>
            </a:r>
            <a:r>
              <a:rPr lang="hr-HR" baseline="0" dirty="0" err="1"/>
              <a:t>search</a:t>
            </a:r>
            <a:r>
              <a:rPr lang="hr-HR" baseline="0" dirty="0"/>
              <a:t> za svih </a:t>
            </a:r>
          </a:p>
          <a:p>
            <a:endParaRPr lang="hr-HR" baseline="0" dirty="0"/>
          </a:p>
          <a:p>
            <a:endParaRPr lang="hr-HR" baseline="0" dirty="0"/>
          </a:p>
          <a:p>
            <a:r>
              <a:rPr lang="hr-HR" baseline="0" dirty="0"/>
              <a:t>Sastanci: </a:t>
            </a:r>
            <a:r>
              <a:rPr lang="hr-HR" baseline="0" dirty="0" err="1"/>
              <a:t>developeri</a:t>
            </a:r>
            <a:r>
              <a:rPr lang="hr-HR" baseline="0" dirty="0"/>
              <a:t> nemaju mogućnost stvaranja sastanka, ostali da</a:t>
            </a:r>
          </a:p>
          <a:p>
            <a:r>
              <a:rPr lang="hr-HR" baseline="0" dirty="0"/>
              <a:t>Team leader šalje obavijest svim </a:t>
            </a:r>
            <a:r>
              <a:rPr lang="hr-HR" baseline="0" dirty="0" err="1"/>
              <a:t>developerima</a:t>
            </a:r>
            <a:r>
              <a:rPr lang="hr-HR" baseline="0" dirty="0"/>
              <a:t>, koordinator svim </a:t>
            </a:r>
            <a:r>
              <a:rPr lang="hr-HR" baseline="0" dirty="0" err="1"/>
              <a:t>team</a:t>
            </a:r>
            <a:r>
              <a:rPr lang="hr-HR" baseline="0" dirty="0"/>
              <a:t> leaderima, uprava svim koordinatorima</a:t>
            </a:r>
          </a:p>
          <a:p>
            <a:r>
              <a:rPr lang="hr-HR" baseline="0" dirty="0"/>
              <a:t>Izravne kolege: </a:t>
            </a:r>
            <a:r>
              <a:rPr lang="hr-HR" baseline="0" dirty="0" err="1"/>
              <a:t>developer</a:t>
            </a:r>
            <a:r>
              <a:rPr lang="hr-HR" baseline="0" dirty="0"/>
              <a:t> vidi članove svog tima, </a:t>
            </a:r>
            <a:r>
              <a:rPr lang="hr-HR" baseline="0" dirty="0" err="1"/>
              <a:t>team</a:t>
            </a:r>
            <a:r>
              <a:rPr lang="hr-HR" baseline="0" dirty="0"/>
              <a:t> leader cijeli tim, koordinator sve vođe tima, uprava sve koordinatore</a:t>
            </a: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86588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JWT </a:t>
            </a:r>
            <a:r>
              <a:rPr lang="hr-HR" dirty="0" err="1"/>
              <a:t>token</a:t>
            </a:r>
            <a:r>
              <a:rPr lang="hr-HR" dirty="0"/>
              <a:t> –</a:t>
            </a:r>
            <a:r>
              <a:rPr lang="hr-HR" baseline="0" dirty="0"/>
              <a:t> prijava, </a:t>
            </a:r>
            <a:r>
              <a:rPr lang="hr-HR" baseline="0" dirty="0" err="1"/>
              <a:t>dobijes</a:t>
            </a:r>
            <a:r>
              <a:rPr lang="hr-HR" baseline="0" dirty="0"/>
              <a:t> </a:t>
            </a:r>
            <a:r>
              <a:rPr lang="hr-HR" baseline="0" dirty="0" err="1"/>
              <a:t>token</a:t>
            </a:r>
            <a:r>
              <a:rPr lang="hr-HR" baseline="0" dirty="0"/>
              <a:t> i spremi ga u </a:t>
            </a:r>
            <a:r>
              <a:rPr lang="hr-HR" baseline="0" dirty="0" err="1"/>
              <a:t>localStorage</a:t>
            </a:r>
            <a:endParaRPr lang="hr-HR" baseline="0" dirty="0"/>
          </a:p>
          <a:p>
            <a:r>
              <a:rPr lang="hr-HR" baseline="0" dirty="0"/>
              <a:t>ORM – </a:t>
            </a:r>
            <a:r>
              <a:rPr lang="hr-HR" baseline="0" dirty="0" err="1"/>
              <a:t>Object</a:t>
            </a:r>
            <a:r>
              <a:rPr lang="hr-HR" baseline="0" dirty="0"/>
              <a:t> </a:t>
            </a:r>
            <a:r>
              <a:rPr lang="hr-HR" baseline="0" dirty="0" err="1"/>
              <a:t>relational</a:t>
            </a:r>
            <a:r>
              <a:rPr lang="hr-HR" baseline="0" dirty="0"/>
              <a:t> </a:t>
            </a:r>
            <a:r>
              <a:rPr lang="hr-HR" baseline="0" dirty="0" err="1"/>
              <a:t>mapping</a:t>
            </a:r>
            <a:r>
              <a:rPr lang="hr-HR" baseline="0" dirty="0"/>
              <a:t> koristi se </a:t>
            </a:r>
            <a:r>
              <a:rPr lang="hr-HR" baseline="0" dirty="0" err="1"/>
              <a:t>entity</a:t>
            </a:r>
            <a:r>
              <a:rPr lang="hr-HR" baseline="0" dirty="0"/>
              <a:t> </a:t>
            </a:r>
            <a:r>
              <a:rPr lang="hr-HR" baseline="0" dirty="0" err="1"/>
              <a:t>framework</a:t>
            </a:r>
            <a:r>
              <a:rPr lang="hr-HR" baseline="0" dirty="0"/>
              <a:t> </a:t>
            </a:r>
          </a:p>
          <a:p>
            <a:r>
              <a:rPr lang="hr-HR" baseline="0" dirty="0"/>
              <a:t>Asinkron pristup bazi – konkurentnost i </a:t>
            </a:r>
            <a:r>
              <a:rPr lang="hr-HR" baseline="0" dirty="0" err="1"/>
              <a:t>responzivnost</a:t>
            </a:r>
            <a:endParaRPr lang="hr-HR" baseline="0" dirty="0"/>
          </a:p>
          <a:p>
            <a:endParaRPr lang="hr-HR" dirty="0"/>
          </a:p>
          <a:p>
            <a:endParaRPr lang="en-US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6443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00981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Nestandardan</a:t>
            </a:r>
            <a:r>
              <a:rPr lang="hr-HR" baseline="0" dirty="0"/>
              <a:t> jer su projekti u potpunosti odvojeni, MVC u .</a:t>
            </a:r>
            <a:r>
              <a:rPr lang="hr-HR" baseline="0" dirty="0" err="1"/>
              <a:t>netu</a:t>
            </a:r>
            <a:r>
              <a:rPr lang="hr-HR" baseline="0" dirty="0"/>
              <a:t> se </a:t>
            </a:r>
            <a:r>
              <a:rPr lang="hr-HR" baseline="0" dirty="0" err="1"/>
              <a:t>moze</a:t>
            </a:r>
            <a:r>
              <a:rPr lang="hr-HR" baseline="0" dirty="0"/>
              <a:t> raditi i unutar jednog projekta</a:t>
            </a:r>
            <a:endParaRPr lang="hr-HR" dirty="0"/>
          </a:p>
          <a:p>
            <a:endParaRPr lang="hr-HR" dirty="0"/>
          </a:p>
          <a:p>
            <a:r>
              <a:rPr lang="hr-HR" dirty="0"/>
              <a:t>Podijeli pa vladaj</a:t>
            </a:r>
            <a:r>
              <a:rPr lang="hr-HR" baseline="0" dirty="0"/>
              <a:t> – podjela u foldere svaki ima svoju funkciju i uporabu – DB, </a:t>
            </a:r>
            <a:r>
              <a:rPr lang="hr-HR" baseline="0" dirty="0" err="1"/>
              <a:t>Models</a:t>
            </a:r>
            <a:r>
              <a:rPr lang="hr-HR" baseline="0" dirty="0"/>
              <a:t>, </a:t>
            </a:r>
            <a:r>
              <a:rPr lang="hr-HR" baseline="0" dirty="0" err="1"/>
              <a:t>Business_Logic</a:t>
            </a:r>
            <a:endParaRPr lang="hr-HR" baseline="0" dirty="0"/>
          </a:p>
          <a:p>
            <a:r>
              <a:rPr lang="hr-HR" baseline="0" dirty="0"/>
              <a:t>Oblikuj za ispitivanje – </a:t>
            </a:r>
            <a:r>
              <a:rPr lang="hr-HR" baseline="0" dirty="0" err="1"/>
              <a:t>unit</a:t>
            </a:r>
            <a:r>
              <a:rPr lang="hr-HR" baseline="0" dirty="0"/>
              <a:t> testovi i </a:t>
            </a:r>
            <a:r>
              <a:rPr lang="hr-HR" baseline="0" dirty="0" err="1"/>
              <a:t>selenium</a:t>
            </a:r>
            <a:r>
              <a:rPr lang="hr-HR" baseline="0" dirty="0"/>
              <a:t> testovi, sama tehnologija i takav način oblikovanja nam to omogućuje</a:t>
            </a:r>
          </a:p>
          <a:p>
            <a:r>
              <a:rPr lang="hr-HR" baseline="0" dirty="0"/>
              <a:t>Smanjenje međuovisnosti – funkcionalnosti odvojene u zasebne klase, </a:t>
            </a:r>
            <a:r>
              <a:rPr lang="hr-HR" baseline="0" dirty="0" err="1"/>
              <a:t>irzravno</a:t>
            </a:r>
            <a:r>
              <a:rPr lang="hr-HR" baseline="0" dirty="0"/>
              <a:t> povezano sa oblikuj za fleksibilnost</a:t>
            </a:r>
          </a:p>
          <a:p>
            <a:r>
              <a:rPr lang="hr-HR" baseline="0" dirty="0"/>
              <a:t>Oblikuj za fleksibilnost – korištenje servisa na </a:t>
            </a:r>
            <a:r>
              <a:rPr lang="hr-HR" baseline="0" dirty="0" err="1"/>
              <a:t>backendu</a:t>
            </a:r>
            <a:r>
              <a:rPr lang="hr-HR" baseline="0" dirty="0"/>
              <a:t> i frontu koji nam daju isključivo funkcionalnosti odnosno podatke koje nam trebaju u tom trenutku</a:t>
            </a:r>
          </a:p>
          <a:p>
            <a:r>
              <a:rPr lang="hr-HR" baseline="0" dirty="0"/>
              <a:t>Oblikuj za prenosivost - .</a:t>
            </a:r>
            <a:r>
              <a:rPr lang="hr-HR" baseline="0" dirty="0" err="1"/>
              <a:t>net</a:t>
            </a:r>
            <a:r>
              <a:rPr lang="hr-HR" baseline="0" dirty="0"/>
              <a:t> </a:t>
            </a:r>
            <a:r>
              <a:rPr lang="hr-HR" baseline="0" dirty="0" err="1"/>
              <a:t>core</a:t>
            </a:r>
            <a:r>
              <a:rPr lang="hr-HR" baseline="0" dirty="0"/>
              <a:t> platforma nam to omogućuje, korištenje na različitim Osima</a:t>
            </a:r>
          </a:p>
          <a:p>
            <a:endParaRPr lang="hr-HR" baseline="0" dirty="0"/>
          </a:p>
          <a:p>
            <a:r>
              <a:rPr lang="hr-HR" baseline="0" dirty="0"/>
              <a:t>Naravno i ostali principi se koriste u nekoj manjoj mjeri</a:t>
            </a:r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912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To</a:t>
            </a:r>
            <a:r>
              <a:rPr lang="hr-HR" baseline="0" dirty="0"/>
              <a:t> je neka najosnovnija podjela bila u početku, kasnije po potrebi, ali recimo u </a:t>
            </a:r>
            <a:r>
              <a:rPr lang="hr-HR" baseline="0" dirty="0" err="1"/>
              <a:t>zavrsnim</a:t>
            </a:r>
            <a:r>
              <a:rPr lang="hr-HR" baseline="0" dirty="0"/>
              <a:t> fazama kad su se funkcionalnosti testirale</a:t>
            </a:r>
          </a:p>
          <a:p>
            <a:endParaRPr lang="en-US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2953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2020./2021.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17.1.2021.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17.1.2021.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eb.whatsapp.com/" TargetMode="External"/><Relationship Id="rId3" Type="http://schemas.openxmlformats.org/officeDocument/2006/relationships/hyperlink" Target="https://dotnet.microsoft.com/download" TargetMode="External"/><Relationship Id="rId7" Type="http://schemas.openxmlformats.org/officeDocument/2006/relationships/hyperlink" Target="https://www.texstudio.org/" TargetMode="External"/><Relationship Id="rId2" Type="http://schemas.openxmlformats.org/officeDocument/2006/relationships/hyperlink" Target="https://azure.microsoft.com/en-u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atex-project.org/" TargetMode="External"/><Relationship Id="rId5" Type="http://schemas.openxmlformats.org/officeDocument/2006/relationships/hyperlink" Target="https://www.microsoft.com/en-us/microsoft-teams/group-chat-software" TargetMode="External"/><Relationship Id="rId4" Type="http://schemas.openxmlformats.org/officeDocument/2006/relationships/hyperlink" Target="https://angular.io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andi8647@gmail.com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/>
              <a:t>Agilna platforma</a:t>
            </a:r>
            <a:br>
              <a:rPr lang="en-US" dirty="0"/>
            </a:br>
            <a:r>
              <a:rPr lang="hr-HR" sz="4400" dirty="0" err="1"/>
              <a:t>Greenland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Tim</a:t>
            </a:r>
          </a:p>
          <a:p>
            <a:pPr lvl="1"/>
            <a:r>
              <a:rPr lang="hr-HR" dirty="0"/>
              <a:t>4 </a:t>
            </a:r>
            <a:r>
              <a:rPr lang="hr-HR" dirty="0" err="1"/>
              <a:t>backend</a:t>
            </a:r>
            <a:r>
              <a:rPr lang="hr-HR" dirty="0"/>
              <a:t> </a:t>
            </a:r>
            <a:r>
              <a:rPr lang="hr-HR" dirty="0" err="1"/>
              <a:t>developera</a:t>
            </a:r>
            <a:r>
              <a:rPr lang="hr-HR" dirty="0"/>
              <a:t> =&gt; 2 </a:t>
            </a:r>
            <a:r>
              <a:rPr lang="hr-HR" dirty="0" err="1"/>
              <a:t>developera</a:t>
            </a:r>
            <a:r>
              <a:rPr lang="hr-HR" dirty="0"/>
              <a:t>, 1 </a:t>
            </a:r>
            <a:r>
              <a:rPr lang="hr-HR" dirty="0" err="1"/>
              <a:t>tester</a:t>
            </a:r>
            <a:r>
              <a:rPr lang="hr-HR" dirty="0"/>
              <a:t>, 1 za dokumentaciju</a:t>
            </a:r>
          </a:p>
          <a:p>
            <a:pPr lvl="1"/>
            <a:r>
              <a:rPr lang="hr-HR" dirty="0"/>
              <a:t>3 </a:t>
            </a:r>
            <a:r>
              <a:rPr lang="hr-HR" dirty="0" err="1"/>
              <a:t>frontend</a:t>
            </a:r>
            <a:r>
              <a:rPr lang="hr-HR" dirty="0"/>
              <a:t> </a:t>
            </a:r>
            <a:r>
              <a:rPr lang="hr-HR" dirty="0" err="1"/>
              <a:t>developera</a:t>
            </a:r>
            <a:endParaRPr lang="hr-HR" dirty="0"/>
          </a:p>
          <a:p>
            <a:pPr marL="457200" lvl="1" indent="0"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  <p:pic>
        <p:nvPicPr>
          <p:cNvPr id="8" name="Slika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1536"/>
            <a:ext cx="9144000" cy="24253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1B32C6-708A-438E-940B-607BF4A184E4}"/>
              </a:ext>
            </a:extLst>
          </p:cNvPr>
          <p:cNvSpPr txBox="1"/>
          <p:nvPr/>
        </p:nvSpPr>
        <p:spPr>
          <a:xfrm>
            <a:off x="628650" y="3338442"/>
            <a:ext cx="2615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</a:rPr>
              <a:t>Tijek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 err="1">
                <a:solidFill>
                  <a:srgbClr val="0000FF"/>
                </a:solidFill>
              </a:rPr>
              <a:t>razvoja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 err="1">
                <a:solidFill>
                  <a:srgbClr val="0000FF"/>
                </a:solidFill>
              </a:rPr>
              <a:t>aplikacije</a:t>
            </a:r>
            <a:endParaRPr lang="hr-HR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  <a:endParaRPr lang="en-US" dirty="0"/>
          </a:p>
        </p:txBody>
      </p:sp>
      <p:pic>
        <p:nvPicPr>
          <p:cNvPr id="5" name="Rezervirano mjesto sadržaja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7497"/>
            <a:ext cx="9134418" cy="2507342"/>
          </a:xfrm>
        </p:spPr>
      </p:pic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CE02C9-D106-4F76-9263-1C3B547467D7}"/>
              </a:ext>
            </a:extLst>
          </p:cNvPr>
          <p:cNvSpPr txBox="1"/>
          <p:nvPr/>
        </p:nvSpPr>
        <p:spPr>
          <a:xfrm>
            <a:off x="628650" y="2189379"/>
            <a:ext cx="3204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</a:rPr>
              <a:t>Tijek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 err="1">
                <a:solidFill>
                  <a:srgbClr val="0000FF"/>
                </a:solidFill>
              </a:rPr>
              <a:t>pisanja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 err="1">
                <a:solidFill>
                  <a:srgbClr val="0000FF"/>
                </a:solidFill>
              </a:rPr>
              <a:t>dokumentacije</a:t>
            </a:r>
            <a:endParaRPr lang="hr-HR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42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Naučene lekcije</a:t>
            </a:r>
            <a:endParaRPr lang="en-US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Pozitivno</a:t>
            </a:r>
          </a:p>
          <a:p>
            <a:pPr lvl="1"/>
            <a:r>
              <a:rPr lang="hr-HR" dirty="0"/>
              <a:t>Projekt je na</a:t>
            </a:r>
            <a:r>
              <a:rPr lang="en-US" dirty="0"/>
              <a:t> </a:t>
            </a:r>
            <a:r>
              <a:rPr lang="hr-HR" dirty="0"/>
              <a:t>kraju uspješan</a:t>
            </a:r>
          </a:p>
          <a:p>
            <a:pPr lvl="2"/>
            <a:r>
              <a:rPr lang="en-US" dirty="0"/>
              <a:t>u</a:t>
            </a:r>
            <a:r>
              <a:rPr lang="hr-HR" dirty="0"/>
              <a:t>z neke </a:t>
            </a:r>
            <a:r>
              <a:rPr lang="hr-HR" dirty="0" err="1"/>
              <a:t>bugove</a:t>
            </a:r>
            <a:r>
              <a:rPr lang="hr-HR" dirty="0"/>
              <a:t>, naravno </a:t>
            </a:r>
            <a:r>
              <a:rPr lang="hr-HR" dirty="0">
                <a:sym typeface="Wingdings" panose="05000000000000000000" pitchFamily="2" charset="2"/>
              </a:rPr>
              <a:t></a:t>
            </a:r>
            <a:endParaRPr lang="hr-HR" dirty="0"/>
          </a:p>
          <a:p>
            <a:pPr lvl="1"/>
            <a:r>
              <a:rPr lang="hr-HR" dirty="0"/>
              <a:t>Način implementacije</a:t>
            </a:r>
          </a:p>
          <a:p>
            <a:pPr lvl="1"/>
            <a:r>
              <a:rPr lang="hr-HR" dirty="0"/>
              <a:t>Timski rad</a:t>
            </a:r>
          </a:p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Negativno</a:t>
            </a:r>
          </a:p>
          <a:p>
            <a:pPr lvl="1"/>
            <a:r>
              <a:rPr lang="hr-HR" dirty="0"/>
              <a:t>Veliko opterećenje tijekom semestra</a:t>
            </a:r>
          </a:p>
          <a:p>
            <a:pPr lvl="1"/>
            <a:r>
              <a:rPr lang="hr-HR" dirty="0"/>
              <a:t>Promjene u funkcionalnim zahtjevima</a:t>
            </a:r>
          </a:p>
          <a:p>
            <a:pPr lvl="1"/>
            <a:r>
              <a:rPr lang="hr-HR" dirty="0"/>
              <a:t>Snalaženje s </a:t>
            </a:r>
            <a:r>
              <a:rPr lang="hr-HR" dirty="0" err="1"/>
              <a:t>gitom</a:t>
            </a:r>
            <a:r>
              <a:rPr lang="hr-HR" dirty="0"/>
              <a:t> </a:t>
            </a: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11337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Linkovi</a:t>
            </a:r>
            <a:endParaRPr lang="en-US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https://azure.microsoft.com/en-us/</a:t>
            </a:r>
            <a:endParaRPr lang="hr-HR" dirty="0"/>
          </a:p>
          <a:p>
            <a:r>
              <a:rPr lang="en-US" dirty="0">
                <a:hlinkClick r:id="rId3"/>
              </a:rPr>
              <a:t>https://dotnet.microsoft.com/download</a:t>
            </a:r>
            <a:endParaRPr lang="hr-HR" dirty="0"/>
          </a:p>
          <a:p>
            <a:r>
              <a:rPr lang="hr-HR" dirty="0">
                <a:hlinkClick r:id="rId4"/>
              </a:rPr>
              <a:t>https://angular.io/</a:t>
            </a:r>
            <a:endParaRPr lang="hr-HR" dirty="0"/>
          </a:p>
          <a:p>
            <a:r>
              <a:rPr lang="en-US" dirty="0">
                <a:hlinkClick r:id="rId5"/>
              </a:rPr>
              <a:t>https://www.microsoft.com/en-us/microsoft-teams/group-chat-software</a:t>
            </a:r>
            <a:endParaRPr lang="hr-HR" dirty="0"/>
          </a:p>
          <a:p>
            <a:r>
              <a:rPr lang="hr-HR" dirty="0">
                <a:hlinkClick r:id="rId6"/>
              </a:rPr>
              <a:t>https://www.latex-project.org/</a:t>
            </a:r>
            <a:endParaRPr lang="hr-HR" dirty="0"/>
          </a:p>
          <a:p>
            <a:r>
              <a:rPr lang="hr-HR" dirty="0">
                <a:hlinkClick r:id="rId7"/>
              </a:rPr>
              <a:t>https://www.texstudio.org/</a:t>
            </a:r>
            <a:endParaRPr lang="hr-HR" dirty="0"/>
          </a:p>
          <a:p>
            <a:r>
              <a:rPr lang="en-US" dirty="0">
                <a:hlinkClick r:id="rId8"/>
              </a:rPr>
              <a:t>https://web.whatsapp.com/</a:t>
            </a:r>
            <a:endParaRPr lang="hr-HR" dirty="0"/>
          </a:p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31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Grupa </a:t>
            </a:r>
            <a:r>
              <a:rPr lang="hr-HR" dirty="0" err="1"/>
              <a:t>Greenland</a:t>
            </a:r>
            <a:endParaRPr lang="en-US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628650" y="1209965"/>
            <a:ext cx="7886700" cy="511691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hr-HR" dirty="0"/>
              <a:t>Andi </a:t>
            </a:r>
            <a:r>
              <a:rPr lang="hr-HR" dirty="0" err="1"/>
              <a:t>Škrgat</a:t>
            </a:r>
            <a:r>
              <a:rPr lang="en-US" dirty="0"/>
              <a:t>, </a:t>
            </a:r>
            <a:r>
              <a:rPr lang="hr-HR" sz="1900" dirty="0">
                <a:hlinkClick r:id="rId2"/>
              </a:rPr>
              <a:t>andi8647@gmail.com</a:t>
            </a:r>
            <a:endParaRPr lang="hr-HR" sz="1900" dirty="0"/>
          </a:p>
          <a:p>
            <a:pPr>
              <a:lnSpc>
                <a:spcPct val="110000"/>
              </a:lnSpc>
            </a:pPr>
            <a:r>
              <a:rPr lang="hr-HR" dirty="0"/>
              <a:t>Ivan Vrkić</a:t>
            </a:r>
          </a:p>
          <a:p>
            <a:pPr>
              <a:lnSpc>
                <a:spcPct val="110000"/>
              </a:lnSpc>
            </a:pPr>
            <a:r>
              <a:rPr lang="hr-HR" dirty="0"/>
              <a:t>Domagoj </a:t>
            </a:r>
            <a:r>
              <a:rPr lang="hr-HR" dirty="0" err="1"/>
              <a:t>Mustač</a:t>
            </a:r>
            <a:endParaRPr lang="hr-HR" dirty="0"/>
          </a:p>
          <a:p>
            <a:pPr>
              <a:lnSpc>
                <a:spcPct val="110000"/>
              </a:lnSpc>
            </a:pPr>
            <a:r>
              <a:rPr lang="hr-HR" dirty="0"/>
              <a:t>Petar Dragojević</a:t>
            </a:r>
          </a:p>
          <a:p>
            <a:pPr>
              <a:lnSpc>
                <a:spcPct val="110000"/>
              </a:lnSpc>
            </a:pPr>
            <a:r>
              <a:rPr lang="hr-HR" dirty="0"/>
              <a:t>Filip Pavičić</a:t>
            </a:r>
          </a:p>
          <a:p>
            <a:pPr>
              <a:lnSpc>
                <a:spcPct val="110000"/>
              </a:lnSpc>
            </a:pPr>
            <a:r>
              <a:rPr lang="hr-HR" dirty="0"/>
              <a:t>Tomislav Seljan</a:t>
            </a:r>
          </a:p>
          <a:p>
            <a:pPr>
              <a:lnSpc>
                <a:spcPct val="110000"/>
              </a:lnSpc>
            </a:pPr>
            <a:r>
              <a:rPr lang="hr-HR" dirty="0"/>
              <a:t>Luka Došen</a:t>
            </a:r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2488A9-A2FC-42CC-A867-5A4A15309CFB}"/>
              </a:ext>
            </a:extLst>
          </p:cNvPr>
          <p:cNvSpPr txBox="1"/>
          <p:nvPr/>
        </p:nvSpPr>
        <p:spPr>
          <a:xfrm>
            <a:off x="5389090" y="1870137"/>
            <a:ext cx="312626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FER mail!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9605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Cilj: razviti platformu za upravljanje projektnim zadacima</a:t>
            </a:r>
          </a:p>
          <a:p>
            <a:r>
              <a:rPr lang="hr-HR" dirty="0" err="1"/>
              <a:t>Scrum</a:t>
            </a:r>
            <a:r>
              <a:rPr lang="hr-HR" dirty="0"/>
              <a:t> i </a:t>
            </a:r>
            <a:r>
              <a:rPr lang="hr-HR" dirty="0" err="1"/>
              <a:t>Kanban</a:t>
            </a:r>
            <a:endParaRPr lang="hr-HR" dirty="0"/>
          </a:p>
          <a:p>
            <a:endParaRPr lang="hr-HR" dirty="0"/>
          </a:p>
          <a:p>
            <a:r>
              <a:rPr lang="hr-HR" dirty="0"/>
              <a:t>Slični već postojeći proizvodi:</a:t>
            </a:r>
          </a:p>
          <a:p>
            <a:pPr lvl="1"/>
            <a:r>
              <a:rPr lang="hr-HR" dirty="0" err="1"/>
              <a:t>Jira</a:t>
            </a:r>
            <a:endParaRPr lang="hr-HR" dirty="0"/>
          </a:p>
          <a:p>
            <a:pPr lvl="1"/>
            <a:r>
              <a:rPr lang="hr-HR" dirty="0" err="1"/>
              <a:t>ProjectManager</a:t>
            </a:r>
            <a:endParaRPr lang="hr-HR" dirty="0"/>
          </a:p>
          <a:p>
            <a:pPr lvl="1"/>
            <a:r>
              <a:rPr lang="hr-HR" dirty="0" err="1"/>
              <a:t>Axosoft</a:t>
            </a:r>
            <a:endParaRPr lang="hr-HR" dirty="0"/>
          </a:p>
          <a:p>
            <a:pPr lvl="1"/>
            <a:r>
              <a:rPr lang="hr-HR" dirty="0" err="1"/>
              <a:t>KanbanFlow</a:t>
            </a:r>
            <a:endParaRPr lang="hr-HR" dirty="0"/>
          </a:p>
          <a:p>
            <a:pPr lvl="1"/>
            <a:r>
              <a:rPr lang="hr-HR" dirty="0" err="1"/>
              <a:t>Breeze</a:t>
            </a:r>
            <a:endParaRPr lang="hr-HR" dirty="0"/>
          </a:p>
          <a:p>
            <a:pPr lvl="1"/>
            <a:r>
              <a:rPr lang="hr-HR" dirty="0" err="1"/>
              <a:t>KanbanTool</a:t>
            </a:r>
            <a:endParaRPr lang="hr-HR" dirty="0"/>
          </a:p>
          <a:p>
            <a:pPr lvl="1"/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B287-C2D1-486A-BB13-18A090D2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A28C5-2BE9-48C0-A746-2AA4243B9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Ovdje</a:t>
            </a:r>
            <a:r>
              <a:rPr lang="en-US" i="1" dirty="0"/>
              <a:t> </a:t>
            </a:r>
            <a:r>
              <a:rPr lang="en-US" i="1" dirty="0" err="1"/>
              <a:t>staviti</a:t>
            </a:r>
            <a:r>
              <a:rPr lang="en-US" i="1" dirty="0"/>
              <a:t> screenshot Kanban </a:t>
            </a:r>
            <a:r>
              <a:rPr lang="en-US" i="1" dirty="0" err="1"/>
              <a:t>ploče</a:t>
            </a:r>
            <a:r>
              <a:rPr lang="en-US" i="1" dirty="0"/>
              <a:t> da se </a:t>
            </a:r>
            <a:r>
              <a:rPr lang="en-US" i="1" dirty="0" err="1"/>
              <a:t>vidi</a:t>
            </a:r>
            <a:r>
              <a:rPr lang="en-US" i="1" dirty="0"/>
              <a:t> </a:t>
            </a:r>
            <a:r>
              <a:rPr lang="en-US" i="1" dirty="0" err="1"/>
              <a:t>suština</a:t>
            </a:r>
            <a:r>
              <a:rPr lang="en-US" i="1" dirty="0"/>
              <a:t> </a:t>
            </a:r>
            <a:r>
              <a:rPr lang="en-US" i="1" dirty="0" err="1"/>
              <a:t>priče</a:t>
            </a:r>
            <a:endParaRPr lang="hr-HR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58BD3-8EBC-4070-A03D-8591F84D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8096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Funkcionalni zahtjevi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Upravljanje osobnim podatcima</a:t>
            </a:r>
          </a:p>
          <a:p>
            <a:pPr lvl="1"/>
            <a:r>
              <a:rPr lang="hr-HR" dirty="0"/>
              <a:t>Prijava</a:t>
            </a:r>
          </a:p>
          <a:p>
            <a:pPr lvl="1"/>
            <a:r>
              <a:rPr lang="hr-HR" dirty="0"/>
              <a:t>Zaboravljena lozinka</a:t>
            </a:r>
          </a:p>
          <a:p>
            <a:pPr lvl="1"/>
            <a:r>
              <a:rPr lang="hr-HR" dirty="0"/>
              <a:t>Promjena lozinke</a:t>
            </a:r>
          </a:p>
          <a:p>
            <a:r>
              <a:rPr lang="hr-HR" dirty="0"/>
              <a:t>Upravljanje zadacima</a:t>
            </a:r>
          </a:p>
          <a:p>
            <a:pPr lvl="1"/>
            <a:r>
              <a:rPr lang="en-US" dirty="0" err="1"/>
              <a:t>Stvaranje</a:t>
            </a:r>
            <a:endParaRPr lang="hr-HR" dirty="0"/>
          </a:p>
          <a:p>
            <a:pPr lvl="1"/>
            <a:r>
              <a:rPr lang="hr-HR" dirty="0"/>
              <a:t>Uređivanje</a:t>
            </a:r>
          </a:p>
          <a:p>
            <a:pPr lvl="1"/>
            <a:r>
              <a:rPr lang="hr-HR" dirty="0"/>
              <a:t>Preuzimanje </a:t>
            </a:r>
          </a:p>
          <a:p>
            <a:r>
              <a:rPr lang="hr-HR" dirty="0"/>
              <a:t>Uprava</a:t>
            </a:r>
          </a:p>
          <a:p>
            <a:pPr lvl="1"/>
            <a:r>
              <a:rPr lang="hr-HR" dirty="0"/>
              <a:t>Dodavanje novog zaposlenika, tima i radne skupine </a:t>
            </a:r>
          </a:p>
          <a:p>
            <a:r>
              <a:rPr lang="hr-HR" dirty="0"/>
              <a:t>Generičke funkcionalnosti</a:t>
            </a:r>
          </a:p>
          <a:p>
            <a:pPr lvl="1"/>
            <a:r>
              <a:rPr lang="hr-HR" dirty="0"/>
              <a:t>Google </a:t>
            </a:r>
            <a:r>
              <a:rPr lang="en-US" dirty="0" err="1"/>
              <a:t>pretraga</a:t>
            </a:r>
            <a:r>
              <a:rPr lang="hr-HR" dirty="0"/>
              <a:t>, kolege, novosti, sastanci</a:t>
            </a:r>
          </a:p>
          <a:p>
            <a:pPr lvl="1"/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Nefunkcionalni zahtjevi</a:t>
            </a:r>
            <a:endParaRPr lang="en-US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Prijava – JWT  https://jwt.io/</a:t>
            </a:r>
          </a:p>
          <a:p>
            <a:r>
              <a:rPr lang="hr-HR" dirty="0"/>
              <a:t>Lozinke u bazi zaštićene sha256 enkripcijom</a:t>
            </a:r>
          </a:p>
          <a:p>
            <a:r>
              <a:rPr lang="hr-HR" dirty="0"/>
              <a:t>Pristup aplikaciji pomoću HTTP </a:t>
            </a:r>
            <a:r>
              <a:rPr lang="hr-HR" dirty="0" err="1"/>
              <a:t>prokotola</a:t>
            </a:r>
            <a:r>
              <a:rPr lang="hr-HR" dirty="0"/>
              <a:t> – </a:t>
            </a:r>
            <a:r>
              <a:rPr lang="hr-HR" dirty="0" err="1"/>
              <a:t>port</a:t>
            </a:r>
            <a:r>
              <a:rPr lang="hr-HR" dirty="0"/>
              <a:t> 80</a:t>
            </a:r>
          </a:p>
          <a:p>
            <a:r>
              <a:rPr lang="hr-HR" dirty="0"/>
              <a:t>Google </a:t>
            </a:r>
            <a:r>
              <a:rPr lang="hr-HR" dirty="0" err="1"/>
              <a:t>Calendar</a:t>
            </a:r>
            <a:r>
              <a:rPr lang="hr-HR" dirty="0"/>
              <a:t> </a:t>
            </a:r>
          </a:p>
          <a:p>
            <a:r>
              <a:rPr lang="hr-HR" dirty="0"/>
              <a:t>Pristup bazi pomoću ORM</a:t>
            </a:r>
          </a:p>
          <a:p>
            <a:r>
              <a:rPr lang="hr-HR" dirty="0"/>
              <a:t>Asinkroni pristup bazi podataka</a:t>
            </a: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6972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 err="1"/>
              <a:t>Backend</a:t>
            </a:r>
            <a:r>
              <a:rPr lang="hr-HR" dirty="0"/>
              <a:t>:</a:t>
            </a:r>
          </a:p>
          <a:p>
            <a:pPr lvl="1"/>
            <a:r>
              <a:rPr lang="hr-HR" dirty="0"/>
              <a:t>.NET CORE 3.1</a:t>
            </a:r>
          </a:p>
          <a:p>
            <a:pPr lvl="1"/>
            <a:r>
              <a:rPr lang="hr-HR" dirty="0"/>
              <a:t>SQL SERVER 2019</a:t>
            </a:r>
          </a:p>
          <a:p>
            <a:pPr lvl="1"/>
            <a:r>
              <a:rPr lang="hr-HR" dirty="0"/>
              <a:t>C# </a:t>
            </a:r>
          </a:p>
          <a:p>
            <a:pPr lvl="1"/>
            <a:r>
              <a:rPr lang="hr-HR" dirty="0" err="1"/>
              <a:t>Microsof</a:t>
            </a:r>
            <a:r>
              <a:rPr lang="en-US" dirty="0"/>
              <a:t>t</a:t>
            </a:r>
            <a:r>
              <a:rPr lang="hr-HR" dirty="0"/>
              <a:t> Azure Cloud Computing Service</a:t>
            </a:r>
          </a:p>
          <a:p>
            <a:r>
              <a:rPr lang="hr-HR" dirty="0" err="1"/>
              <a:t>Frontend</a:t>
            </a:r>
            <a:endParaRPr lang="hr-HR" dirty="0"/>
          </a:p>
          <a:p>
            <a:pPr lvl="1"/>
            <a:r>
              <a:rPr lang="hr-HR" dirty="0" err="1"/>
              <a:t>Angular</a:t>
            </a:r>
            <a:r>
              <a:rPr lang="hr-HR" dirty="0"/>
              <a:t> 10</a:t>
            </a:r>
          </a:p>
          <a:p>
            <a:pPr lvl="1"/>
            <a:r>
              <a:rPr lang="hr-HR" dirty="0" err="1"/>
              <a:t>Bootstrap</a:t>
            </a:r>
          </a:p>
          <a:p>
            <a:r>
              <a:rPr lang="hr-HR" dirty="0"/>
              <a:t>Dokumentacija:</a:t>
            </a:r>
          </a:p>
          <a:p>
            <a:pPr lvl="1"/>
            <a:r>
              <a:rPr lang="hr-HR" dirty="0" err="1"/>
              <a:t>LaTex</a:t>
            </a:r>
            <a:endParaRPr lang="hr-HR" dirty="0"/>
          </a:p>
          <a:p>
            <a:pPr lvl="1"/>
            <a:r>
              <a:rPr lang="hr-HR" dirty="0" err="1"/>
              <a:t>TexStudio</a:t>
            </a:r>
            <a:endParaRPr lang="hr-HR" dirty="0"/>
          </a:p>
          <a:p>
            <a:r>
              <a:rPr lang="hr-HR" dirty="0"/>
              <a:t>Komunikacija:</a:t>
            </a:r>
          </a:p>
          <a:p>
            <a:pPr lvl="1"/>
            <a:r>
              <a:rPr lang="hr-HR" dirty="0"/>
              <a:t>Microsoft </a:t>
            </a:r>
            <a:r>
              <a:rPr lang="hr-HR" dirty="0" err="1"/>
              <a:t>Teams</a:t>
            </a:r>
            <a:r>
              <a:rPr lang="hr-HR" dirty="0"/>
              <a:t> </a:t>
            </a:r>
          </a:p>
          <a:p>
            <a:pPr lvl="1"/>
            <a:r>
              <a:rPr lang="hr-HR" dirty="0" err="1"/>
              <a:t>Whatsapp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D2F028-E1E6-48F6-9B3F-B4076501CDB1}"/>
              </a:ext>
            </a:extLst>
          </p:cNvPr>
          <p:cNvSpPr txBox="1"/>
          <p:nvPr/>
        </p:nvSpPr>
        <p:spPr>
          <a:xfrm>
            <a:off x="6321254" y="1717589"/>
            <a:ext cx="2669059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Staviti</a:t>
            </a:r>
            <a:r>
              <a:rPr lang="en-US" dirty="0"/>
              <a:t> </a:t>
            </a:r>
            <a:r>
              <a:rPr lang="en-US" dirty="0" err="1"/>
              <a:t>logotipove</a:t>
            </a:r>
            <a:r>
              <a:rPr lang="en-US" dirty="0"/>
              <a:t> od .NET, Angular… da </a:t>
            </a:r>
            <a:r>
              <a:rPr lang="en-US" dirty="0" err="1"/>
              <a:t>vizualno</a:t>
            </a:r>
            <a:r>
              <a:rPr lang="en-US" dirty="0"/>
              <a:t> </a:t>
            </a:r>
            <a:r>
              <a:rPr lang="en-US" dirty="0" err="1"/>
              <a:t>odmah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jasno</a:t>
            </a:r>
            <a:r>
              <a:rPr lang="en-US" dirty="0"/>
              <a:t> u </a:t>
            </a:r>
            <a:r>
              <a:rPr lang="en-US" dirty="0" err="1"/>
              <a:t>čemu</a:t>
            </a:r>
            <a:r>
              <a:rPr lang="en-US" dirty="0"/>
              <a:t> je </a:t>
            </a:r>
            <a:r>
              <a:rPr lang="en-US" dirty="0" err="1"/>
              <a:t>rađena</a:t>
            </a:r>
            <a:r>
              <a:rPr lang="en-US" dirty="0"/>
              <a:t> </a:t>
            </a:r>
            <a:r>
              <a:rPr lang="en-US" dirty="0" err="1"/>
              <a:t>aplikacija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MVC </a:t>
            </a:r>
            <a:r>
              <a:rPr lang="en-US" dirty="0" err="1"/>
              <a:t>prilagođen</a:t>
            </a:r>
            <a:r>
              <a:rPr lang="hr-HR" dirty="0"/>
              <a:t> u kontekstu .NET CORE tehnologije</a:t>
            </a:r>
          </a:p>
          <a:p>
            <a:r>
              <a:rPr lang="en-US" dirty="0" err="1"/>
              <a:t>Primjenjeni</a:t>
            </a:r>
            <a:r>
              <a:rPr lang="en-US" dirty="0"/>
              <a:t> p</a:t>
            </a:r>
            <a:r>
              <a:rPr lang="hr-HR" dirty="0" err="1"/>
              <a:t>rincipi</a:t>
            </a:r>
            <a:r>
              <a:rPr lang="en-US" dirty="0"/>
              <a:t> </a:t>
            </a:r>
            <a:r>
              <a:rPr lang="en-US" dirty="0" err="1"/>
              <a:t>oblikovanja</a:t>
            </a:r>
            <a:r>
              <a:rPr lang="hr-HR" dirty="0"/>
              <a:t>:</a:t>
            </a:r>
          </a:p>
          <a:p>
            <a:pPr lvl="1"/>
            <a:r>
              <a:rPr lang="hr-HR" dirty="0"/>
              <a:t>Podijeli pa vladaj</a:t>
            </a:r>
          </a:p>
          <a:p>
            <a:pPr lvl="1"/>
            <a:r>
              <a:rPr lang="hr-HR" dirty="0"/>
              <a:t>Oblikuj za ispitivanje</a:t>
            </a:r>
          </a:p>
          <a:p>
            <a:pPr lvl="1"/>
            <a:r>
              <a:rPr lang="hr-HR" dirty="0"/>
              <a:t>Smanjivanje međuovisnosti</a:t>
            </a:r>
          </a:p>
          <a:p>
            <a:pPr lvl="1"/>
            <a:r>
              <a:rPr lang="hr-HR" dirty="0"/>
              <a:t>Oblikuj za fleksibilnost</a:t>
            </a:r>
          </a:p>
          <a:p>
            <a:pPr lvl="1"/>
            <a:r>
              <a:rPr lang="hr-HR" dirty="0"/>
              <a:t>Oblikuj za prenosivost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  <a:endParaRPr lang="en-US" dirty="0"/>
          </a:p>
        </p:txBody>
      </p:sp>
      <p:pic>
        <p:nvPicPr>
          <p:cNvPr id="5" name="Rezervirano mjesto sadržaja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67" y="1841157"/>
            <a:ext cx="8653065" cy="4053016"/>
          </a:xfrm>
        </p:spPr>
      </p:pic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13739619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1251</TotalTime>
  <Words>752</Words>
  <Application>Microsoft Office PowerPoint</Application>
  <PresentationFormat>On-screen Show (4:3)</PresentationFormat>
  <Paragraphs>152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Agilna platforma Greenland</vt:lpstr>
      <vt:lpstr>Sadržaj</vt:lpstr>
      <vt:lpstr>Opis zadatka</vt:lpstr>
      <vt:lpstr>PowerPoint Presentation</vt:lpstr>
      <vt:lpstr>Funkcionalni zahtjevi</vt:lpstr>
      <vt:lpstr>Nefunkcionalni zahtjevi</vt:lpstr>
      <vt:lpstr>Korišteni alati i tehnologije</vt:lpstr>
      <vt:lpstr>Arhitektura sustava</vt:lpstr>
      <vt:lpstr>Arhitektura sustava</vt:lpstr>
      <vt:lpstr>Organizacija rada</vt:lpstr>
      <vt:lpstr>Organizacija rada</vt:lpstr>
      <vt:lpstr>Naučene lekcije</vt:lpstr>
      <vt:lpstr>Linkovi</vt:lpstr>
      <vt:lpstr>Grupa Greenland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Nikolina Frid</cp:lastModifiedBy>
  <cp:revision>30</cp:revision>
  <dcterms:created xsi:type="dcterms:W3CDTF">2016-01-18T13:10:52Z</dcterms:created>
  <dcterms:modified xsi:type="dcterms:W3CDTF">2021-01-17T10:49:31Z</dcterms:modified>
</cp:coreProperties>
</file>