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6" r:id="rId3"/>
    <p:sldId id="455" r:id="rId4"/>
    <p:sldId id="456" r:id="rId5"/>
    <p:sldId id="467" r:id="rId6"/>
    <p:sldId id="465" r:id="rId7"/>
    <p:sldId id="466" r:id="rId8"/>
    <p:sldId id="485" r:id="rId9"/>
    <p:sldId id="486" r:id="rId10"/>
    <p:sldId id="487" r:id="rId11"/>
    <p:sldId id="488" r:id="rId12"/>
    <p:sldId id="489" r:id="rId13"/>
    <p:sldId id="490" r:id="rId14"/>
    <p:sldId id="457" r:id="rId15"/>
    <p:sldId id="470" r:id="rId16"/>
    <p:sldId id="458" r:id="rId17"/>
    <p:sldId id="471" r:id="rId18"/>
    <p:sldId id="468" r:id="rId19"/>
    <p:sldId id="472" r:id="rId20"/>
    <p:sldId id="469" r:id="rId21"/>
    <p:sldId id="476" r:id="rId22"/>
    <p:sldId id="477" r:id="rId23"/>
    <p:sldId id="479" r:id="rId24"/>
    <p:sldId id="478" r:id="rId25"/>
    <p:sldId id="480" r:id="rId26"/>
    <p:sldId id="461" r:id="rId27"/>
    <p:sldId id="462" r:id="rId28"/>
    <p:sldId id="482" r:id="rId29"/>
    <p:sldId id="491" r:id="rId30"/>
    <p:sldId id="463" r:id="rId31"/>
    <p:sldId id="464" r:id="rId32"/>
    <p:sldId id="484" r:id="rId33"/>
    <p:sldId id="483" r:id="rId34"/>
    <p:sldId id="492" r:id="rId35"/>
    <p:sldId id="454" r:id="rId36"/>
    <p:sldId id="493" r:id="rId37"/>
    <p:sldId id="494" r:id="rId38"/>
  </p:sldIdLst>
  <p:sldSz cx="9144000" cy="6858000" type="screen4x3"/>
  <p:notesSz cx="6669088" cy="9926638"/>
  <p:custDataLst>
    <p:tags r:id="rId4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 autoAdjust="0"/>
    <p:restoredTop sz="93991" autoAdjust="0"/>
  </p:normalViewPr>
  <p:slideViewPr>
    <p:cSldViewPr>
      <p:cViewPr>
        <p:scale>
          <a:sx n="80" d="100"/>
          <a:sy n="80" d="100"/>
        </p:scale>
        <p:origin x="8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17-07-2013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17-07-2013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8945-FAD0-4CE3-9745-B4661830AD63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/>
              <a:t>Any time you rebuild the clustered index, you also automatically rebuild all non-clustered indexes on the table.</a:t>
            </a:r>
          </a:p>
        </p:txBody>
      </p:sp>
    </p:spTree>
    <p:extLst>
      <p:ext uri="{BB962C8B-B14F-4D97-AF65-F5344CB8AC3E}">
        <p14:creationId xmlns:p14="http://schemas.microsoft.com/office/powerpoint/2010/main" val="30751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35C2-DAF8-4095-9A6D-E3C164FA90C2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Can set FILL FACTOR at a server level or specify with each clustered index.</a:t>
            </a:r>
          </a:p>
          <a:p>
            <a:pPr>
              <a:buFontTx/>
              <a:buChar char="-"/>
            </a:pPr>
            <a:r>
              <a:rPr lang="en-US" dirty="0"/>
              <a:t>A good rule of thumb setting is 75-80%</a:t>
            </a:r>
          </a:p>
          <a:p>
            <a:pPr>
              <a:buFontTx/>
              <a:buChar char="-"/>
            </a:pPr>
            <a:r>
              <a:rPr lang="en-US" dirty="0"/>
              <a:t>Should not set at the server level since some tables perform worse with fill factor of less than 100%.</a:t>
            </a:r>
          </a:p>
          <a:p>
            <a:pPr>
              <a:buFontTx/>
              <a:buChar char="-"/>
            </a:pPr>
            <a:r>
              <a:rPr lang="en-US" dirty="0"/>
              <a:t>Naturally, this option strongly affects the amount of space that a table and its indexes will consume.  However, disk is cheap!</a:t>
            </a:r>
          </a:p>
        </p:txBody>
      </p:sp>
    </p:spTree>
    <p:extLst>
      <p:ext uri="{BB962C8B-B14F-4D97-AF65-F5344CB8AC3E}">
        <p14:creationId xmlns:p14="http://schemas.microsoft.com/office/powerpoint/2010/main" val="127404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eg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3031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116876" cy="569120"/>
          </a:xfrm>
        </p:spPr>
        <p:txBody>
          <a:bodyPr lIns="0" tIns="0" rIns="0" bIns="0" anchor="ctr" anchorCtr="0"/>
          <a:lstStyle/>
          <a:p>
            <a:pPr eaLnBrk="0" hangingPunct="0"/>
            <a:r>
              <a:rPr lang="en-US" dirty="0" smtClean="0">
                <a:solidFill>
                  <a:srgbClr val="FAF7C8"/>
                </a:solidFill>
              </a:rPr>
              <a:t>Database </a:t>
            </a:r>
            <a:r>
              <a:rPr lang="en-US" dirty="0">
                <a:solidFill>
                  <a:srgbClr val="FAF7C8"/>
                </a:solidFill>
              </a:rPr>
              <a:t>Performance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0912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966320"/>
            <a:ext cx="3352800" cy="400110"/>
          </a:xfrm>
        </p:spPr>
        <p:txBody>
          <a:bodyPr/>
          <a:lstStyle/>
          <a:p>
            <a:r>
              <a:rPr lang="en-US" sz="2000" dirty="0" smtClean="0"/>
              <a:t>Manager Technical Training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310336"/>
            <a:ext cx="3352800" cy="369332"/>
          </a:xfrm>
        </p:spPr>
        <p:txBody>
          <a:bodyPr/>
          <a:lstStyle/>
          <a:p>
            <a:r>
              <a:rPr lang="en-US" sz="1800" smtClean="0">
                <a:hlinkClick r:id="rId3"/>
              </a:rPr>
              <a:t>http://www.nakov.com</a:t>
            </a:r>
            <a:endParaRPr lang="en-US" sz="1800" dirty="0"/>
          </a:p>
        </p:txBody>
      </p:sp>
      <p:pic>
        <p:nvPicPr>
          <p:cNvPr id="2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28" y="4535388"/>
            <a:ext cx="2799149" cy="186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21462"/>
            <a:ext cx="1082937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geekknowhow.com/custom/spe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96180"/>
            <a:ext cx="3065972" cy="1440160"/>
          </a:xfrm>
          <a:prstGeom prst="roundRect">
            <a:avLst>
              <a:gd name="adj" fmla="val 50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ventrino.com/icons/iconex_bd/128x128/plain/data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346"/>
            <a:ext cx="1545827" cy="15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7809">
            <a:off x="652405" y="853403"/>
            <a:ext cx="1557646" cy="16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0983918">
            <a:off x="3841308" y="5073443"/>
            <a:ext cx="2095876" cy="8771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the following SQL query: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 smtClean="0"/>
              <a:t>Its execution plan might be as follows: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/>
              <a:t>Read </a:t>
            </a:r>
            <a:r>
              <a:rPr lang="en-US" sz="2800" dirty="0" smtClean="0"/>
              <a:t>execution plans </a:t>
            </a:r>
            <a:r>
              <a:rPr lang="en-US" sz="2800" dirty="0"/>
              <a:t>from top right to bottom </a:t>
            </a:r>
            <a:r>
              <a:rPr lang="en-US" sz="2800" dirty="0" smtClean="0"/>
              <a:t>left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800"/>
            <a:ext cx="777686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c.CustomerID, soh.SalesOrderID, soh.OrderDate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Sales.Customer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 JOIN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Sales.SalesOrderHeader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soh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c.CustomerID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soh.CustomerID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soh.OrderDate &gt; '20040101'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ORDER BY soh.OrderDate DESC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4221088"/>
            <a:ext cx="6515100" cy="1762125"/>
          </a:xfrm>
          <a:prstGeom prst="roundRect">
            <a:avLst>
              <a:gd name="adj" fmla="val 153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Scan </a:t>
            </a:r>
            <a:r>
              <a:rPr lang="en-US" sz="3000" dirty="0" smtClean="0"/>
              <a:t>– </a:t>
            </a:r>
            <a:r>
              <a:rPr lang="en-US" sz="3000" dirty="0"/>
              <a:t>O(n) operation</a:t>
            </a:r>
            <a:r>
              <a:rPr lang="en-US" sz="3000" dirty="0" smtClean="0"/>
              <a:t> </a:t>
            </a:r>
          </a:p>
          <a:p>
            <a:pPr lvl="1"/>
            <a:r>
              <a:rPr lang="en-US" sz="2800" dirty="0" smtClean="0"/>
              <a:t>Walks through the B-Tree clustered index</a:t>
            </a:r>
          </a:p>
          <a:p>
            <a:pPr lvl="1"/>
            <a:r>
              <a:rPr lang="en-US" sz="2800" dirty="0" smtClean="0"/>
              <a:t>The data is sorted by the clustered-index key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Scan </a:t>
            </a:r>
            <a:r>
              <a:rPr lang="en-US" sz="3000" dirty="0" smtClean="0"/>
              <a:t>– </a:t>
            </a:r>
            <a:r>
              <a:rPr lang="en-US" sz="3000" dirty="0"/>
              <a:t>O(n) </a:t>
            </a:r>
            <a:r>
              <a:rPr lang="en-US" sz="3000" dirty="0" smtClean="0"/>
              <a:t>operation</a:t>
            </a:r>
          </a:p>
          <a:p>
            <a:pPr lvl="1"/>
            <a:r>
              <a:rPr lang="en-US" sz="2800" dirty="0"/>
              <a:t>Walks through the B-Tree </a:t>
            </a:r>
            <a:r>
              <a:rPr lang="en-US" sz="2800" dirty="0" smtClean="0"/>
              <a:t>index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Seek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 smtClean="0"/>
              <a:t>–</a:t>
            </a:r>
            <a:r>
              <a:rPr lang="en-US" sz="3000" dirty="0" smtClean="0"/>
              <a:t> O(log(n)) operation</a:t>
            </a:r>
            <a:endParaRPr lang="bg-BG" sz="3000" dirty="0" smtClean="0"/>
          </a:p>
          <a:p>
            <a:pPr lvl="1"/>
            <a:r>
              <a:rPr lang="en-US" dirty="0" smtClean="0"/>
              <a:t>Similar performance like</a:t>
            </a:r>
            <a:r>
              <a:rPr lang="bg-BG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Seek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Lookup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en-US" sz="3000" dirty="0" smtClean="0"/>
              <a:t>O(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) </a:t>
            </a:r>
            <a:r>
              <a:rPr lang="en-US" sz="3000" dirty="0"/>
              <a:t>operation</a:t>
            </a:r>
            <a:endParaRPr lang="bg-BG" sz="3000" dirty="0"/>
          </a:p>
          <a:p>
            <a:pPr lvl="1"/>
            <a:r>
              <a:rPr lang="en-US" dirty="0" smtClean="0"/>
              <a:t>Finds a table record by its ID (read a record)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33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80" y="3087241"/>
            <a:ext cx="1952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54" y="4077072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17" y="5373216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Join </a:t>
            </a:r>
            <a:r>
              <a:rPr lang="en-US" sz="2800" dirty="0"/>
              <a:t>– </a:t>
            </a:r>
            <a:r>
              <a:rPr lang="en-US" sz="2800" dirty="0" smtClean="0"/>
              <a:t>O (n*m) operation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Nested “for each row</a:t>
            </a:r>
            <a:r>
              <a:rPr lang="en-US" sz="2800" dirty="0"/>
              <a:t>…”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Join </a:t>
            </a:r>
            <a:r>
              <a:rPr lang="en-US" sz="2800" dirty="0"/>
              <a:t>– O (</a:t>
            </a:r>
            <a:r>
              <a:rPr lang="en-US" sz="2800" dirty="0" smtClean="0"/>
              <a:t>n + m</a:t>
            </a:r>
            <a:r>
              <a:rPr lang="en-US" sz="2800" dirty="0"/>
              <a:t>) operation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Scans </a:t>
            </a:r>
            <a:r>
              <a:rPr lang="en-US" sz="2800" dirty="0"/>
              <a:t>both sides of join in parallel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Ideal for large range </a:t>
            </a:r>
            <a:r>
              <a:rPr lang="en-US" sz="2800" dirty="0" smtClean="0"/>
              <a:t>scans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sort is required when both columns are indexed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r>
              <a:rPr lang="en-US" sz="2800" dirty="0"/>
              <a:t> – O </a:t>
            </a:r>
            <a:r>
              <a:rPr lang="en-US" sz="2800" dirty="0" smtClean="0"/>
              <a:t>(n </a:t>
            </a:r>
            <a:r>
              <a:rPr lang="en-US" sz="2800" dirty="0"/>
              <a:t>+ m) operation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“Hashes” </a:t>
            </a:r>
            <a:r>
              <a:rPr lang="en-US" sz="2800" dirty="0" smtClean="0"/>
              <a:t>the join </a:t>
            </a:r>
            <a:r>
              <a:rPr lang="en-US" sz="2800" dirty="0"/>
              <a:t>column/s from </a:t>
            </a:r>
            <a:r>
              <a:rPr lang="en-US" sz="2800" dirty="0" smtClean="0"/>
              <a:t>one side </a:t>
            </a:r>
            <a:r>
              <a:rPr lang="en-US" sz="2800" dirty="0"/>
              <a:t>of </a:t>
            </a:r>
            <a:r>
              <a:rPr lang="en-US" sz="2800" dirty="0" smtClean="0"/>
              <a:t>join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“Probes” with the other side (the larger)</a:t>
            </a:r>
          </a:p>
        </p:txBody>
      </p:sp>
      <p:pic>
        <p:nvPicPr>
          <p:cNvPr id="4" name="Picture 18" descr="NestedLoopJoin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24744"/>
            <a:ext cx="80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MergeJoin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19" y="2420888"/>
            <a:ext cx="733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ashJoin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82" y="4576167"/>
            <a:ext cx="723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9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Clustered and Non-Clustered Indexes</a:t>
            </a:r>
            <a:endParaRPr lang="en-US" dirty="0"/>
          </a:p>
        </p:txBody>
      </p:sp>
      <p:pic>
        <p:nvPicPr>
          <p:cNvPr id="7170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4" y="950247"/>
            <a:ext cx="4462264" cy="339069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Indexes</a:t>
            </a:r>
            <a:r>
              <a:rPr lang="en-US" dirty="0" smtClean="0"/>
              <a:t> </a:t>
            </a:r>
            <a:r>
              <a:rPr lang="en-US" dirty="0"/>
              <a:t>speed up searching of values in a certain column or group of </a:t>
            </a:r>
            <a:r>
              <a:rPr lang="en-US" dirty="0" smtClean="0"/>
              <a:t>columns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Provide </a:t>
            </a:r>
            <a:r>
              <a:rPr lang="en-US" dirty="0" smtClean="0"/>
              <a:t>fast data </a:t>
            </a:r>
            <a:r>
              <a:rPr lang="en-US" dirty="0"/>
              <a:t>access in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</a:p>
          <a:p>
            <a:pPr>
              <a:spcBef>
                <a:spcPct val="25000"/>
              </a:spcBef>
            </a:pPr>
            <a:r>
              <a:rPr lang="en-US" dirty="0" smtClean="0"/>
              <a:t>Insert / update / delete of records </a:t>
            </a:r>
            <a:r>
              <a:rPr lang="en-US" dirty="0"/>
              <a:t>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Useful </a:t>
            </a:r>
            <a:r>
              <a:rPr lang="en-US" dirty="0"/>
              <a:t>for big tables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000+</a:t>
            </a:r>
            <a:r>
              <a:rPr lang="en-US" dirty="0" smtClean="0"/>
              <a:t> rows)</a:t>
            </a:r>
          </a:p>
          <a:p>
            <a:pPr>
              <a:spcBef>
                <a:spcPct val="25000"/>
              </a:spcBef>
            </a:pPr>
            <a:r>
              <a:rPr lang="en-US" dirty="0"/>
              <a:t>Indexes can be built-in the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indexes </a:t>
            </a:r>
            <a:r>
              <a:rPr lang="en-US" dirty="0"/>
              <a:t>are the actual physically written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An index built-in the table as B-tree – very fast!</a:t>
            </a:r>
            <a:endParaRPr lang="en-US" dirty="0"/>
          </a:p>
          <a:p>
            <a:pPr lvl="1"/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sz="2800" dirty="0"/>
              <a:t> statement with no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sz="2800" dirty="0"/>
              <a:t> clause will return data in the clustered index </a:t>
            </a:r>
            <a:r>
              <a:rPr lang="en-US" sz="2800" dirty="0" smtClean="0"/>
              <a:t>order</a:t>
            </a:r>
            <a:endParaRPr lang="en-US" sz="2800" dirty="0"/>
          </a:p>
          <a:p>
            <a:pPr lvl="1"/>
            <a:r>
              <a:rPr lang="en-US" dirty="0" smtClean="0"/>
              <a:t>Highly </a:t>
            </a:r>
            <a:r>
              <a:rPr lang="en-US" dirty="0"/>
              <a:t>recommended for every table!</a:t>
            </a:r>
          </a:p>
          <a:p>
            <a:pPr lvl="1"/>
            <a:r>
              <a:rPr lang="en-US" dirty="0"/>
              <a:t>Very useful </a:t>
            </a:r>
            <a:r>
              <a:rPr lang="en-US" dirty="0" smtClean="0"/>
              <a:t>for fast execution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clauses</a:t>
            </a:r>
            <a:endParaRPr lang="en-US" dirty="0" smtClean="0"/>
          </a:p>
          <a:p>
            <a:r>
              <a:rPr lang="en-US" sz="3400" dirty="0"/>
              <a:t>Maximum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 clustered index per </a:t>
            </a:r>
            <a:r>
              <a:rPr lang="en-US" sz="3400" dirty="0" smtClean="0"/>
              <a:t>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1026" name="Picture 2" descr="http://manuals.sybase.com/onlinebooks/group-asarc/asg1200e/aseperf/@raster?filename=fig4_3.gif;target=3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53275" cy="5286375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fast retrieving </a:t>
            </a:r>
            <a:r>
              <a:rPr lang="en-US" dirty="0"/>
              <a:t>a single record or a range of </a:t>
            </a:r>
            <a:r>
              <a:rPr lang="en-US" dirty="0" smtClean="0"/>
              <a:t>records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Maintained in a separate </a:t>
            </a:r>
            <a:r>
              <a:rPr lang="en-US" dirty="0" smtClean="0"/>
              <a:t>structure in the DB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Tend to be much narrower than the base </a:t>
            </a:r>
            <a:r>
              <a:rPr lang="en-US" dirty="0" smtClean="0"/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locate the exact record(s) </a:t>
            </a:r>
            <a:r>
              <a:rPr lang="en-US" dirty="0" smtClean="0"/>
              <a:t>with less I/O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at least one more intermediate level than the clustered </a:t>
            </a:r>
            <a:r>
              <a:rPr lang="en-US" dirty="0" smtClean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Much </a:t>
            </a:r>
            <a:r>
              <a:rPr lang="en-US" dirty="0"/>
              <a:t>less valuable if table doesn’t have a clustered </a:t>
            </a:r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2050" name="Picture 2" descr="http://www.lcard.ru/~nail/sybase/perf/fig4_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8" y="1052736"/>
            <a:ext cx="7472758" cy="5365058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5999584" cy="5832648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DB Performance Factors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Query Execution Plans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 smtClean="0"/>
              <a:t>Operations and Costs: Table Scan, Nested Loops, Index Seek, Clustered Index Seek, Merge Join, Hash Join, Sort, Hash Match,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/>
              <a:t>Table Indexes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/>
              <a:t>Clustered Indexes and</a:t>
            </a:r>
            <a:br>
              <a:rPr lang="en-US" sz="2700" dirty="0"/>
            </a:br>
            <a:r>
              <a:rPr lang="en-US" sz="2700" dirty="0"/>
              <a:t>Non-Clustered Indexes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Caching SQL Query Results</a:t>
            </a:r>
            <a:endParaRPr lang="en-US" sz="29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Table Partitioning in MySQL</a:t>
            </a:r>
          </a:p>
        </p:txBody>
      </p:sp>
      <p:pic>
        <p:nvPicPr>
          <p:cNvPr id="1026" name="Picture 2" descr="http://getactivestorage.com/images/ActiveRAID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11" y="2636912"/>
            <a:ext cx="2819183" cy="20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nowledgecompass.files.wordpress.com/2011/09/datbas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34" b="16410"/>
          <a:stretch/>
        </p:blipFill>
        <p:spPr bwMode="auto">
          <a:xfrm>
            <a:off x="6062707" y="4869161"/>
            <a:ext cx="2556570" cy="1512168"/>
          </a:xfrm>
          <a:prstGeom prst="roundRect">
            <a:avLst>
              <a:gd name="adj" fmla="val 41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86" y="980728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/>
              <a:t>Full-Text Search in SQL </a:t>
            </a:r>
            <a:r>
              <a:rPr lang="en-US" dirty="0" smtClean="0"/>
              <a:t>Server</a:t>
            </a:r>
          </a:p>
          <a:p>
            <a:pPr marL="628650" lvl="1" indent="-271463"/>
            <a:r>
              <a:rPr lang="en-US" dirty="0" smtClean="0"/>
              <a:t>Allows full-text </a:t>
            </a:r>
            <a:r>
              <a:rPr lang="en-US" dirty="0"/>
              <a:t>queries against character-based data in SQL Server </a:t>
            </a:r>
            <a:r>
              <a:rPr lang="en-US" dirty="0" smtClean="0"/>
              <a:t>table</a:t>
            </a:r>
          </a:p>
          <a:p>
            <a:pPr marL="628650" lvl="1" indent="-271463"/>
            <a:r>
              <a:rPr lang="en-US" dirty="0" smtClean="0"/>
              <a:t>It splits the text into words and indexes them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Catalog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Index for the tables and columns you want to search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The index is populated in background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 CONTAINS(&lt;column&gt;, 'text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You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 access by some column </a:t>
            </a:r>
            <a:r>
              <a:rPr lang="en-US" sz="3000" dirty="0" smtClean="0"/>
              <a:t>or group of columns</a:t>
            </a:r>
          </a:p>
          <a:p>
            <a:pPr lvl="1"/>
            <a:r>
              <a:rPr lang="en-US" sz="2800" dirty="0" smtClean="0"/>
              <a:t>Unless the records are less than 1 000</a:t>
            </a:r>
          </a:p>
          <a:p>
            <a:r>
              <a:rPr lang="en-US" sz="3000" dirty="0" smtClean="0"/>
              <a:t>Search by certain column/s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3000" dirty="0" smtClean="0"/>
              <a:t> clause)</a:t>
            </a:r>
          </a:p>
          <a:p>
            <a:r>
              <a:rPr lang="en-US" sz="3000" dirty="0" smtClean="0"/>
              <a:t>Data </a:t>
            </a:r>
            <a:r>
              <a:rPr lang="en-US" sz="3000" dirty="0"/>
              <a:t>within the column is used to build </a:t>
            </a:r>
            <a:r>
              <a:rPr lang="en-US" sz="3000" dirty="0" smtClean="0"/>
              <a:t>joins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 </a:t>
            </a:r>
            <a:r>
              <a:rPr lang="en-US" dirty="0"/>
              <a:t>are almost always good candidates for </a:t>
            </a:r>
            <a:r>
              <a:rPr lang="en-US" dirty="0" smtClean="0"/>
              <a:t>indexes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data in the column is needed in the same order every time it is </a:t>
            </a:r>
            <a:r>
              <a:rPr lang="en-US" sz="3000" dirty="0" smtClean="0"/>
              <a:t>retrieved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BY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98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values in the intermediate node can answer the query without going to the leaf </a:t>
            </a:r>
            <a:r>
              <a:rPr lang="en-US" sz="3000" dirty="0" smtClean="0"/>
              <a:t>node</a:t>
            </a:r>
            <a:endParaRPr lang="bg-BG" sz="3000" dirty="0" smtClean="0"/>
          </a:p>
          <a:p>
            <a:pPr lvl="1"/>
            <a:r>
              <a:rPr lang="en-US" sz="2800" dirty="0" smtClean="0"/>
              <a:t>E.g.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values in the column must </a:t>
            </a:r>
            <a:r>
              <a:rPr lang="en-US" sz="3000" dirty="0" smtClean="0"/>
              <a:t>be unique (avoid duplicates)</a:t>
            </a:r>
          </a:p>
          <a:p>
            <a:pPr lvl="1"/>
            <a:r>
              <a:rPr lang="en-US" sz="2800" dirty="0" smtClean="0"/>
              <a:t>Primary key constraints always create an index</a:t>
            </a:r>
          </a:p>
          <a:p>
            <a:pPr lvl="1"/>
            <a:r>
              <a:rPr lang="en-US" sz="2800" dirty="0"/>
              <a:t>Unique </a:t>
            </a:r>
            <a:r>
              <a:rPr lang="en-US" sz="2800" dirty="0" smtClean="0"/>
              <a:t>key constraints </a:t>
            </a:r>
            <a:r>
              <a:rPr lang="en-US" sz="2800" dirty="0"/>
              <a:t>always create an </a:t>
            </a:r>
            <a:r>
              <a:rPr lang="en-US" sz="2800" dirty="0" smtClean="0"/>
              <a:t>index</a:t>
            </a:r>
            <a:endParaRPr lang="en-US" sz="2800" dirty="0"/>
          </a:p>
          <a:p>
            <a:r>
              <a:rPr lang="en-US" sz="3000" dirty="0" smtClean="0"/>
              <a:t>The </a:t>
            </a:r>
            <a:r>
              <a:rPr lang="en-US" sz="3000" dirty="0"/>
              <a:t>values of </a:t>
            </a:r>
            <a:r>
              <a:rPr lang="en-US" sz="3000" dirty="0" smtClean="0"/>
              <a:t>a column group is used to split into categories</a:t>
            </a:r>
          </a:p>
          <a:p>
            <a:pPr lvl="1"/>
            <a:r>
              <a:rPr lang="en-US" sz="2800" dirty="0" smtClean="0"/>
              <a:t>Especially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BY</a:t>
            </a:r>
            <a:r>
              <a:rPr lang="en-US" sz="2800" dirty="0"/>
              <a:t> </a:t>
            </a:r>
            <a:r>
              <a:rPr lang="en-US" sz="2800" dirty="0" smtClean="0"/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0220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Indexes?</a:t>
            </a:r>
          </a:p>
        </p:txBody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512" y="914400"/>
            <a:ext cx="8712968" cy="5715000"/>
          </a:xfrm>
        </p:spPr>
        <p:txBody>
          <a:bodyPr/>
          <a:lstStyle/>
          <a:p>
            <a:r>
              <a:rPr lang="en-US" dirty="0" smtClean="0"/>
              <a:t>Adding non-clustered indexes to a table can greatly speed-up SELECT statements</a:t>
            </a:r>
          </a:p>
          <a:p>
            <a:r>
              <a:rPr lang="en-US" dirty="0" smtClean="0"/>
              <a:t>Every index has a certain amount of overhead</a:t>
            </a:r>
          </a:p>
          <a:p>
            <a:pPr lvl="1"/>
            <a:r>
              <a:rPr lang="en-US" sz="2800" dirty="0" smtClean="0"/>
              <a:t>The greater the number of indexes, the more overhead with every INSERT, UPDATE, and DELETE statements</a:t>
            </a:r>
          </a:p>
          <a:p>
            <a:r>
              <a:rPr lang="en-US" dirty="0" smtClean="0"/>
              <a:t>Must balance the needs of the application with the pros and cons of added indexes</a:t>
            </a:r>
          </a:p>
          <a:p>
            <a:pPr lvl="1"/>
            <a:r>
              <a:rPr lang="en-US" dirty="0" smtClean="0"/>
              <a:t>OLAP </a:t>
            </a:r>
            <a:r>
              <a:rPr lang="en-US" dirty="0" smtClean="0">
                <a:sym typeface="Wingdings" panose="05000000000000000000" pitchFamily="2" charset="2"/>
              </a:rPr>
              <a:t> more indexes (more read, less modify)</a:t>
            </a:r>
          </a:p>
          <a:p>
            <a:pPr lvl="1"/>
            <a:r>
              <a:rPr lang="en-US" dirty="0" smtClean="0"/>
              <a:t>OLTP </a:t>
            </a:r>
            <a:r>
              <a:rPr lang="en-US" dirty="0" smtClean="0">
                <a:sym typeface="Wingdings" panose="05000000000000000000" pitchFamily="2" charset="2"/>
              </a:rPr>
              <a:t> less indexes (more modify, less 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Factor</a:t>
            </a:r>
          </a:p>
        </p:txBody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686800" cy="5792688"/>
          </a:xfrm>
        </p:spPr>
        <p:txBody>
          <a:bodyPr/>
          <a:lstStyle/>
          <a:p>
            <a:r>
              <a:rPr lang="en-US" dirty="0"/>
              <a:t>When SQL Server creates indexes, every page is nearly 100% </a:t>
            </a:r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sz="2800" dirty="0"/>
              <a:t>No room on the </a:t>
            </a:r>
            <a:r>
              <a:rPr lang="en-US" sz="2800" dirty="0" smtClean="0"/>
              <a:t>leafs </a:t>
            </a:r>
            <a:r>
              <a:rPr lang="en-US" sz="2800" dirty="0"/>
              <a:t>or intermediate pages for INSERTs, UPDATEs, or </a:t>
            </a:r>
            <a:r>
              <a:rPr lang="en-US" sz="2800" dirty="0" smtClean="0"/>
              <a:t>DELETEs</a:t>
            </a:r>
            <a:endParaRPr lang="en-US" sz="2800" dirty="0"/>
          </a:p>
          <a:p>
            <a:pPr lvl="1"/>
            <a:r>
              <a:rPr lang="en-US" sz="2800" dirty="0" smtClean="0"/>
              <a:t>The default (100%) </a:t>
            </a:r>
            <a:r>
              <a:rPr lang="en-US" sz="2800" dirty="0"/>
              <a:t>can cause costly page splits on certain </a:t>
            </a:r>
            <a:r>
              <a:rPr lang="en-US" sz="2800" dirty="0" smtClean="0"/>
              <a:t>tables</a:t>
            </a:r>
            <a:endParaRPr lang="en-US" sz="2800" dirty="0"/>
          </a:p>
          <a:p>
            <a:pPr lvl="1"/>
            <a:r>
              <a:rPr lang="en-US" sz="2800" dirty="0"/>
              <a:t>Promotes table </a:t>
            </a:r>
            <a:r>
              <a:rPr lang="en-US" sz="2800" dirty="0" smtClean="0"/>
              <a:t>fragmentation</a:t>
            </a:r>
            <a:endParaRPr lang="en-US" sz="2800" dirty="0"/>
          </a:p>
          <a:p>
            <a:r>
              <a:rPr lang="en-US" dirty="0" smtClean="0"/>
              <a:t>You can specify </a:t>
            </a:r>
            <a:r>
              <a:rPr lang="en-US" dirty="0"/>
              <a:t>amount of free space in leaf pages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/>
              <a:t> (prefer 75-80%)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dirty="0"/>
              <a:t>option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002">
            <a:off x="237273" y="2652505"/>
            <a:ext cx="7006366" cy="1327888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207">
            <a:off x="1891584" y="1094413"/>
            <a:ext cx="5729859" cy="106926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Using Cache Table for Improved Performance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SQL Query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can significantly improve the performance of heavy joins</a:t>
            </a:r>
          </a:p>
          <a:p>
            <a:pPr lvl="1"/>
            <a:r>
              <a:rPr lang="en-US" dirty="0"/>
              <a:t>E.g. joining 8 tables is slower than scanning an already pre-computed (de-normalized) table</a:t>
            </a:r>
          </a:p>
          <a:p>
            <a:pPr lvl="1"/>
            <a:r>
              <a:rPr lang="en-US" dirty="0"/>
              <a:t>Can be done </a:t>
            </a:r>
            <a:r>
              <a:rPr lang="en-US" dirty="0" smtClean="0"/>
              <a:t>at </a:t>
            </a:r>
            <a:r>
              <a:rPr lang="en-US" dirty="0"/>
              <a:t>application or </a:t>
            </a:r>
            <a:r>
              <a:rPr lang="en-US" dirty="0" smtClean="0"/>
              <a:t>at DB level</a:t>
            </a:r>
            <a:endParaRPr lang="en-US" dirty="0"/>
          </a:p>
          <a:p>
            <a:r>
              <a:rPr lang="en-US" dirty="0" smtClean="0"/>
              <a:t>Caching SQL query results at database level</a:t>
            </a:r>
            <a:endParaRPr lang="en-US" dirty="0"/>
          </a:p>
          <a:p>
            <a:pPr lvl="1"/>
            <a:r>
              <a:rPr lang="en-US" dirty="0" smtClean="0"/>
              <a:t>Just insert the SQL results into a cache-table</a:t>
            </a:r>
          </a:p>
          <a:p>
            <a:pPr lvl="1"/>
            <a:r>
              <a:rPr lang="en-US" dirty="0" smtClean="0"/>
              <a:t>Update the cache at certain time interval</a:t>
            </a:r>
          </a:p>
          <a:p>
            <a:pPr lvl="2"/>
            <a:r>
              <a:rPr lang="en-US" dirty="0" smtClean="0"/>
              <a:t>May be automated through a scheduled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SQL Query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r>
              <a:rPr lang="en-US" sz="3000" dirty="0" smtClean="0"/>
              <a:t>Creating a cache-table:</a:t>
            </a:r>
          </a:p>
          <a:p>
            <a:endParaRPr lang="en-US" sz="3000" dirty="0" smtClean="0"/>
          </a:p>
          <a:p>
            <a:endParaRPr lang="en-US" sz="3000" dirty="0"/>
          </a:p>
          <a:p>
            <a:pPr>
              <a:spcBef>
                <a:spcPts val="3600"/>
              </a:spcBef>
            </a:pPr>
            <a:r>
              <a:rPr lang="en-US" sz="3000" dirty="0" smtClean="0"/>
              <a:t>Rebuilding the cache: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490938"/>
            <a:ext cx="77768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CacheOfMsgCheapJan2012(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PRIMARY KEY,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MsgDate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datetime,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MsgPrice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AuthorName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varchar(100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764532"/>
            <a:ext cx="777686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BEGIN TRANSACTION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 FROM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m.MsgId,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m.MsgDate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m.MsgPrice, a.AuthorName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dbo.Messages m JOIN dbo.Authors a 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m.AuthorId = a.AuthorId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m.MsgDate BETWEEN '1-Jan-2012' AND '31-Jan-2012'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m.MsgPrice &lt; 100000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2884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offline, stor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518">
            <a:off x="6718631" y="2302382"/>
            <a:ext cx="1356251" cy="1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789040"/>
            <a:ext cx="7924800" cy="1584177"/>
          </a:xfrm>
        </p:spPr>
        <p:txBody>
          <a:bodyPr/>
          <a:lstStyle/>
          <a:p>
            <a:r>
              <a:rPr lang="en-US" sz="5400" dirty="0" smtClean="0"/>
              <a:t>Database</a:t>
            </a:r>
            <a:br>
              <a:rPr lang="en-US" sz="5400" dirty="0" smtClean="0"/>
            </a:br>
            <a:r>
              <a:rPr lang="en-US" sz="5400" dirty="0" smtClean="0"/>
              <a:t>Performance Factors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369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performance, settings, spe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4" y="942628"/>
            <a:ext cx="2596480" cy="25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, networking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25721"/>
            <a:ext cx="2047293" cy="20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g, gear, preferences, settings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25" y="206578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sting, power, server, statu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60">
            <a:off x="5292080" y="1628800"/>
            <a:ext cx="2087190" cy="20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76106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3325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548680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Partitioning: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dirty="0" smtClean="0"/>
              <a:t>Partitioning is a physical split of a large table into several pieces by some criteria</a:t>
            </a:r>
            <a:endParaRPr lang="en-US" dirty="0"/>
          </a:p>
        </p:txBody>
      </p:sp>
      <p:pic>
        <p:nvPicPr>
          <p:cNvPr id="3074" name="Picture 2" descr="http://docs.oracle.com/cd/E11882_01/server.112/e16541/img/vldb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6" y="2564904"/>
            <a:ext cx="7649066" cy="36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 – Example </a:t>
            </a:r>
            <a:endParaRPr lang="en-US" dirty="0"/>
          </a:p>
        </p:txBody>
      </p:sp>
      <p:pic>
        <p:nvPicPr>
          <p:cNvPr id="4098" name="Picture 2" descr="http://i.msdn.microsoft.com/dynimg/IC1449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264216" cy="5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4704"/>
            <a:ext cx="8686800" cy="5791200"/>
          </a:xfrm>
        </p:spPr>
        <p:txBody>
          <a:bodyPr/>
          <a:lstStyle/>
          <a:p>
            <a:r>
              <a:rPr lang="en-US" sz="3000" dirty="0" smtClean="0"/>
              <a:t>Partitioning by hash code: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Partitioning by range: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383346"/>
            <a:ext cx="7776864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NOT NULL AUTO_INCREMENT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AuthorId int NOT NULL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MsgText nvarchar(300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MsgDate datetime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PRIMARY KEY (MsgId, AuthorId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BY HASH(AuthorId) PARTITIONS 5;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4586352"/>
            <a:ext cx="777686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 … )) 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BY RANGE(YEAR(MsgDate)) (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p0 VALUES LESS THAN (1990),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p2 VALUES LESS THAN (2000),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p4 VALUES LESS THAN MAXVALUE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13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83050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 smtClean="0"/>
              <a:t>Partitioning in MySQL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476672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23320" y="3287372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648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</a:t>
            </a:r>
            <a:r>
              <a:rPr lang="en-US" sz="2800" smtClean="0"/>
              <a:t>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420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Hardware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CPU &amp; RAM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Storage, drives, RAID arrays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SSD drives boost I/O performance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 system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Services </a:t>
            </a:r>
            <a:r>
              <a:rPr lang="en-US" dirty="0" smtClean="0">
                <a:sym typeface="Wingdings" pitchFamily="2" charset="2"/>
              </a:rPr>
              <a:t> turn off unused services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Drivers </a:t>
            </a:r>
            <a:r>
              <a:rPr lang="en-US" dirty="0" smtClean="0">
                <a:sym typeface="Wingdings" pitchFamily="2" charset="2"/>
              </a:rPr>
              <a:t> use high-performance devices drivers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Network configuration </a:t>
            </a:r>
            <a:r>
              <a:rPr lang="en-US" dirty="0" smtClean="0">
                <a:sym typeface="Wingdings" pitchFamily="2" charset="2"/>
              </a:rPr>
              <a:t> maximize throughput</a:t>
            </a:r>
          </a:p>
          <a:p>
            <a:pPr lvl="2">
              <a:lnSpc>
                <a:spcPct val="98000"/>
              </a:lnSpc>
            </a:pPr>
            <a:r>
              <a:rPr lang="en-US" dirty="0" smtClean="0">
                <a:sym typeface="Wingdings" pitchFamily="2" charset="2"/>
              </a:rPr>
              <a:t>Virtual memory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pagefile.sys</a:t>
            </a:r>
            <a:r>
              <a:rPr lang="en-US" dirty="0" smtClean="0">
                <a:sym typeface="Wingdings" pitchFamily="2" charset="2"/>
              </a:rPr>
              <a:t> on each HDD</a:t>
            </a:r>
          </a:p>
        </p:txBody>
      </p:sp>
      <p:pic>
        <p:nvPicPr>
          <p:cNvPr id="3074" name="Picture 2" descr="chip, cpu, hardware, microchip, processor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28" b="13835"/>
          <a:stretch/>
        </p:blipFill>
        <p:spPr bwMode="auto">
          <a:xfrm>
            <a:off x="6156176" y="1627664"/>
            <a:ext cx="2438400" cy="1485900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er, softw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3257580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512"/>
            <a:ext cx="8686800" cy="57912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version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Standard Edition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 </a:t>
            </a:r>
            <a:r>
              <a:rPr lang="en-US" dirty="0" smtClean="0"/>
              <a:t>CPUs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Enterprise Edition –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en-US" dirty="0" smtClean="0"/>
              <a:t> </a:t>
            </a:r>
            <a:r>
              <a:rPr lang="en-US" dirty="0"/>
              <a:t>GB RAM,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 CPUs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database storage and files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size and location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Reinitialize indexes and table fill factor (weekly)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statistics (nightly)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sysindexes (nightly)</a:t>
            </a:r>
          </a:p>
        </p:txBody>
      </p:sp>
      <p:pic>
        <p:nvPicPr>
          <p:cNvPr id="4098" name="Picture 2" descr="http://www.isrwebagency.com/images/sql-serv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16" y="1484784"/>
            <a:ext cx="1837340" cy="576064"/>
          </a:xfrm>
          <a:prstGeom prst="roundRect">
            <a:avLst>
              <a:gd name="adj" fmla="val 64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ation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56991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40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Schema normalization (3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&amp; 4</a:t>
            </a:r>
            <a:r>
              <a:rPr lang="en-US" baseline="30000" dirty="0" smtClean="0"/>
              <a:t>th</a:t>
            </a:r>
            <a:r>
              <a:rPr lang="en-US" dirty="0" smtClean="0"/>
              <a:t> normal form?)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Constraints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Triggers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Indexed </a:t>
            </a:r>
            <a:r>
              <a:rPr lang="en-US" dirty="0">
                <a:sym typeface="Wingdings" pitchFamily="2" charset="2"/>
              </a:rPr>
              <a:t>views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Table partitioning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Physical storage settings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Clustering</a:t>
            </a:r>
          </a:p>
        </p:txBody>
      </p:sp>
      <p:pic>
        <p:nvPicPr>
          <p:cNvPr id="5122" name="Picture 2" descr="http://www.cloudcomputingworld.org/wp-content/uploads/2009/07/Platform-as-a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24842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91200"/>
          </a:xfrm>
        </p:spPr>
        <p:txBody>
          <a:bodyPr/>
          <a:lstStyle/>
          <a:p>
            <a:r>
              <a:rPr lang="en-US" dirty="0" smtClean="0"/>
              <a:t>DB performance depends on many factors: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tuning</a:t>
            </a:r>
          </a:p>
          <a:p>
            <a:pPr lvl="2"/>
            <a:r>
              <a:rPr lang="en-US" dirty="0" smtClean="0"/>
              <a:t>Efficient SQL</a:t>
            </a:r>
          </a:p>
          <a:p>
            <a:pPr lvl="2"/>
            <a:r>
              <a:rPr lang="en-US" dirty="0" smtClean="0"/>
              <a:t>Use efficiently indexes</a:t>
            </a:r>
          </a:p>
          <a:p>
            <a:pPr lvl="2"/>
            <a:r>
              <a:rPr lang="en-US" dirty="0" smtClean="0"/>
              <a:t>Optimize physical I/O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tuning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ORM framework, caching, </a:t>
            </a:r>
            <a:r>
              <a:rPr lang="en-US" dirty="0" smtClean="0"/>
              <a:t>query </a:t>
            </a:r>
            <a:r>
              <a:rPr lang="en-US" dirty="0"/>
              <a:t>efficiency, N+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query problem, batch </a:t>
            </a:r>
            <a:r>
              <a:rPr lang="en-US" dirty="0" smtClean="0"/>
              <a:t>operations, transactions, etc.</a:t>
            </a:r>
            <a:endParaRPr lang="en-US" dirty="0"/>
          </a:p>
        </p:txBody>
      </p:sp>
      <p:pic>
        <p:nvPicPr>
          <p:cNvPr id="6146" name="Picture 2" descr="document, file, preview, search, zo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06" y="17728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78" y="35010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How to Analyze </a:t>
            </a:r>
            <a:r>
              <a:rPr lang="en-US" smtClean="0"/>
              <a:t>Query Execution Plans?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0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query </a:t>
            </a:r>
            <a:r>
              <a:rPr lang="en-US" dirty="0"/>
              <a:t>execution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Server “compiles” query into a </a:t>
            </a:r>
            <a:r>
              <a:rPr lang="en-US" dirty="0" smtClean="0"/>
              <a:t>sequential </a:t>
            </a:r>
            <a:r>
              <a:rPr lang="en-US" dirty="0"/>
              <a:t>steps which are executed one after the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Individual steps also have internal sequential </a:t>
            </a:r>
            <a:r>
              <a:rPr lang="en-US" dirty="0" smtClean="0"/>
              <a:t>processing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table scans are processed one page after another &amp; </a:t>
            </a:r>
            <a:r>
              <a:rPr lang="en-US" dirty="0" smtClean="0"/>
              <a:t>row by row within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steps could be complex, consisting of several sub-steps (like an expression tree)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Plans </a:t>
            </a:r>
            <a:r>
              <a:rPr lang="en-US" dirty="0" smtClean="0"/>
              <a:t>visualize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ppt/theme/themeOverride2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</TotalTime>
  <Words>1634</Words>
  <Application>Microsoft Office PowerPoint</Application>
  <PresentationFormat>On-screen Show (4:3)</PresentationFormat>
  <Paragraphs>253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Telerik-Academy-2012</vt:lpstr>
      <vt:lpstr>Database Performance</vt:lpstr>
      <vt:lpstr>Table of Contents</vt:lpstr>
      <vt:lpstr>Database Performance Factors</vt:lpstr>
      <vt:lpstr>DB Performance</vt:lpstr>
      <vt:lpstr>DB Performance (2)</vt:lpstr>
      <vt:lpstr>DB Performance (2)</vt:lpstr>
      <vt:lpstr>DB Performance (3)</vt:lpstr>
      <vt:lpstr>Query Execution Plans</vt:lpstr>
      <vt:lpstr>Query Execution Plans</vt:lpstr>
      <vt:lpstr>Execution Plan: Example</vt:lpstr>
      <vt:lpstr>Query Operations</vt:lpstr>
      <vt:lpstr>Join Operations</vt:lpstr>
      <vt:lpstr>Query Execution Plans</vt:lpstr>
      <vt:lpstr>Table Indexes</vt:lpstr>
      <vt:lpstr>Indexes</vt:lpstr>
      <vt:lpstr>Clustered Indexes</vt:lpstr>
      <vt:lpstr>Clustered Index: Structure</vt:lpstr>
      <vt:lpstr>Non-Clustered Indexes</vt:lpstr>
      <vt:lpstr>Non-Clustered Index: Structure</vt:lpstr>
      <vt:lpstr>Full-Text Indexes</vt:lpstr>
      <vt:lpstr>Add Index When</vt:lpstr>
      <vt:lpstr>Add Index When (2)</vt:lpstr>
      <vt:lpstr>How Many Indexes?</vt:lpstr>
      <vt:lpstr>Fill Factor</vt:lpstr>
      <vt:lpstr>Table Indexes</vt:lpstr>
      <vt:lpstr>Caching SQL Query Results</vt:lpstr>
      <vt:lpstr>Caching SQL Query Results</vt:lpstr>
      <vt:lpstr>Caching SQL Query Results (2)</vt:lpstr>
      <vt:lpstr>Caching SQL Query Results</vt:lpstr>
      <vt:lpstr>Table Partitioning</vt:lpstr>
      <vt:lpstr>Table Partitioning: Concepts</vt:lpstr>
      <vt:lpstr>Table Partitioning – Example </vt:lpstr>
      <vt:lpstr>Partitioning in MySQL</vt:lpstr>
      <vt:lpstr>Partitioning in MySQL</vt:lpstr>
      <vt:lpstr>Database Performance</vt:lpstr>
      <vt:lpstr>Exercises</vt:lpstr>
      <vt:lpstr>Free Trainings @ Telerik Academy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Svetlin Nakov</cp:lastModifiedBy>
  <cp:revision>559</cp:revision>
  <dcterms:created xsi:type="dcterms:W3CDTF">2003-11-24T23:05:59Z</dcterms:created>
  <dcterms:modified xsi:type="dcterms:W3CDTF">2013-07-17T11:40:10Z</dcterms:modified>
  <cp:category>databases, database development</cp:category>
</cp:coreProperties>
</file>