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</p:sldIdLst>
  <p:sldSz cx="9144000" cy="6858000" type="screen4x3"/>
  <p:notesSz cx="6669088" cy="9926638"/>
  <p:custDataLst>
    <p:tags r:id="rId27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4935" autoAdjust="0"/>
  </p:normalViewPr>
  <p:slideViewPr>
    <p:cSldViewPr>
      <p:cViewPr>
        <p:scale>
          <a:sx n="75" d="100"/>
          <a:sy n="75" d="100"/>
        </p:scale>
        <p:origin x="115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17.07.2013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4C6D40-BCC7-428A-B2A2-A9BEDD2F1EB0}" type="datetime1">
              <a:rPr lang="en-US" smtClean="0"/>
              <a:pPr/>
              <a:t>17.07.2013</a:t>
            </a:fld>
            <a:r>
              <a:rPr lang="en-US" smtClean="0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DD3417-B363-4284-A16D-67F320162AFD}" type="slidenum">
              <a:rPr lang="en-US" smtClean="0"/>
              <a:pPr/>
              <a:t>16</a:t>
            </a:fld>
            <a:r>
              <a:rPr lang="en-US" smtClean="0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125493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5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6764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in ADO.NET</a:t>
            </a:r>
            <a:br>
              <a:rPr lang="en-US" dirty="0" smtClean="0"/>
            </a:br>
            <a:r>
              <a:rPr lang="en-US" dirty="0" smtClean="0"/>
              <a:t>and Entity Framework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4343" name="Picture 7" descr="C:\Trash\DB-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1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14347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5823">
            <a:off x="7053159" y="625128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14349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7590">
            <a:off x="4735597" y="680843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14351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032">
            <a:off x="2186548" y="601628"/>
            <a:ext cx="1524000" cy="1524000"/>
          </a:xfrm>
          <a:prstGeom prst="rect">
            <a:avLst/>
          </a:prstGeom>
          <a:noFill/>
        </p:spPr>
      </p:pic>
      <p:pic>
        <p:nvPicPr>
          <p:cNvPr id="11" name="Picture 2" descr="database, storage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453531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16039" y="4614432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SQL</a:t>
            </a:r>
            <a:endParaRPr lang="en-US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1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3000" dirty="0" smtClean="0"/>
              <a:t> specifies which transaction to be used (new / existing / none)</a:t>
            </a:r>
            <a:endParaRPr lang="bg-BG" sz="3000" dirty="0"/>
          </a:p>
        </p:txBody>
      </p:sp>
      <p:graphicFrame>
        <p:nvGraphicFramePr>
          <p:cNvPr id="5" name="Group 308"/>
          <p:cNvGraphicFramePr>
            <a:graphicFrameLocks/>
          </p:cNvGraphicFramePr>
          <p:nvPr/>
        </p:nvGraphicFramePr>
        <p:xfrm>
          <a:off x="652132" y="2438400"/>
          <a:ext cx="7882268" cy="3736600"/>
        </p:xfrm>
        <a:graphic>
          <a:graphicData uri="http://schemas.openxmlformats.org/drawingml/2006/table">
            <a:tbl>
              <a:tblPr/>
              <a:tblGrid>
                <a:gridCol w="3256829"/>
                <a:gridCol w="2110839"/>
                <a:gridCol w="251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TransactionScopeOption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 Already Exists?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Action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(default)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created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Existing ambient transaction is used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RequiresNew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explicitly created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Suppress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 transaction is used at all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493A6B1-5B17-460F-8752-59C0B228624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10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99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2" y="1371600"/>
            <a:ext cx="7994648" cy="4982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RootMethod()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TransactionScope())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SomeMethod();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SomeMethod()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TransactionScope(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TransactionScopeOption.Required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62400" y="1066800"/>
            <a:ext cx="4194174" cy="527804"/>
          </a:xfrm>
          <a:prstGeom prst="wedgeRoundRectCallout">
            <a:avLst>
              <a:gd name="adj1" fmla="val 617"/>
              <a:gd name="adj2" fmla="val 1073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transaction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33800" y="3429000"/>
            <a:ext cx="4772025" cy="527804"/>
          </a:xfrm>
          <a:prstGeom prst="wedgeRoundRectCallout">
            <a:avLst>
              <a:gd name="adj1" fmla="val -38114"/>
              <a:gd name="adj2" fmla="val 1316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Joins the existing transaction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7071FAB-90C7-48E5-B650-8D67F20BEE14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08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Completing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informs the transaction coordinator that it is acceptable to commit the transaction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not called, the transaction will be rolled 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Calling it doesn't guarantee that the transaction will be committed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the end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block of the root transaction, it is committed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Only if the root TS and all joined TS have called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FC777AF-BFD7-43FA-9697-30180608D33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8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Trash\table-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2185">
            <a:off x="4997960" y="3264751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994">
            <a:off x="2793122" y="3693863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58410">
            <a:off x="1104786" y="3238385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6858000" cy="990598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noProof="1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438400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71601"/>
            <a:ext cx="6400800" cy="1447800"/>
          </a:xfrm>
        </p:spPr>
        <p:txBody>
          <a:bodyPr/>
          <a:lstStyle/>
          <a:p>
            <a:r>
              <a:rPr lang="en-US" dirty="0" smtClean="0"/>
              <a:t>Using Transactions in Entity Framework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Transactions in Entity </a:t>
            </a:r>
            <a:r>
              <a:rPr lang="en-US" dirty="0" smtClean="0"/>
              <a:t>Framework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 EF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ObjectContext.SaveChanges()</a:t>
            </a:r>
            <a:r>
              <a:rPr lang="en-US" sz="3000" dirty="0" smtClean="0"/>
              <a:t> always operates in a transaction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Either all changes are persisted, or none of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Enable optimistic concurrency control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ConcurrencyMode=Fixed</a:t>
            </a:r>
            <a:r>
              <a:rPr lang="en-US" dirty="0" smtClean="0"/>
              <a:t> for certain property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OptimisticConcurrencyException</a:t>
            </a:r>
            <a:r>
              <a:rPr lang="en-US" sz="2800" dirty="0" smtClean="0"/>
              <a:t> is thrown when the changes cannot be persisted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Conflicts can be resolved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 Refresh(StoreWins</a:t>
            </a:r>
            <a:r>
              <a:rPr lang="en-US" sz="3200" dirty="0"/>
              <a:t> /</a:t>
            </a:r>
            <a:r>
              <a:rPr lang="en-US" sz="3200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ClientWins)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You still can 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in EF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C534631-F6BA-4F8F-AADB-85CDF562AB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28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in EF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 valid new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Category",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Description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category, just 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testing"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an invalid new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newCategoryLongName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 Loooooooong Name",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context.Categories.AddObject(newCategoryLongName);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entire transaction will fail due to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insertion failure for the second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8BA3A79-C1A3-415B-A965-DBE0856D2EB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28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in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optimistic concurrency for e certain property of an </a:t>
            </a:r>
            <a:r>
              <a:rPr lang="en-US" smtClean="0"/>
              <a:t>entity in EF: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14600" y="2438400"/>
            <a:ext cx="3543300" cy="3733800"/>
          </a:xfrm>
          <a:prstGeom prst="roundRect">
            <a:avLst>
              <a:gd name="adj" fmla="val 8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17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9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700" dirty="0"/>
              <a:t>OptimisticConcurrencyException</a:t>
            </a:r>
            <a:br>
              <a:rPr lang="en-US" sz="3700" dirty="0"/>
            </a:br>
            <a:r>
              <a:rPr lang="en-US" sz="3700" dirty="0" smtClean="0"/>
              <a:t>– Example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52121"/>
            <a:ext cx="8077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newCategory = new Category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 context works in different transaction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anotherContext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NorthwindEntities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lastCategory =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(from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 in anotherContext.Categories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cat.CategoryID == newCategory.CategoryID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cat).First();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lastCategory.CategoryName = lastCategory.CategoryName + " 2";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anotherContext.SaveChanges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This will cause OptimisticConcurrencyException if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Categories.CategoryName has ConcurrencyMode=Fixed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newCategory.CategoryName = newCategory.CategoryName + " 3";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18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1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Transactions in ADO.NET</a:t>
            </a:r>
            <a:br>
              <a:rPr lang="en-US" dirty="0"/>
            </a:br>
            <a:r>
              <a:rPr lang="en-US" dirty="0"/>
              <a:t>and Entity Framework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5021239" y="134276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303733" y="1439448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70733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32501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060197" y="4285426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05929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26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  <a:tabLst>
                <a:tab pos="3052763" algn="l"/>
              </a:tabLst>
            </a:pPr>
            <a:r>
              <a:rPr lang="en-US" dirty="0" smtClean="0"/>
              <a:t>Transactions in ADO.NET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Starting, Committing and Aborting Transactions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Distributed Transactions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Implicit transactions</a:t>
            </a:r>
          </a:p>
          <a:p>
            <a:pPr marL="709612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  <a:tabLst>
                <a:tab pos="3052763" algn="l"/>
              </a:tabLst>
            </a:pPr>
            <a:r>
              <a:rPr lang="en-US" dirty="0" smtClean="0"/>
              <a:t>Transactions in Entity Framework (EF)</a:t>
            </a:r>
          </a:p>
          <a:p>
            <a:pPr marL="1057275" lvl="1" indent="-514350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/>
              <a:t>Optimistic Concurrency in EF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32240" y="2431282"/>
            <a:ext cx="1861814" cy="1861814"/>
            <a:chOff x="6804248" y="2431282"/>
            <a:chExt cx="1861814" cy="1861814"/>
          </a:xfrm>
        </p:grpSpPr>
        <p:pic>
          <p:nvPicPr>
            <p:cNvPr id="1026" name="Picture 2" descr="books, 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431282"/>
              <a:ext cx="1861814" cy="1861814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908925" y="3009768"/>
              <a:ext cx="1191352" cy="5632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36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  <a:endParaRPr lang="en-US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2CB9193F-4227-4DBF-8531-72055B88EE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3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Suppose you are creating a simple engine for an ATM machine</a:t>
            </a:r>
            <a:r>
              <a:rPr lang="ru-RU" sz="2800" dirty="0" smtClean="0"/>
              <a:t>. </a:t>
            </a:r>
            <a:r>
              <a:rPr lang="en-US" sz="2800" dirty="0" smtClean="0"/>
              <a:t>Create a new database "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ATM</a:t>
            </a:r>
            <a:r>
              <a:rPr lang="en-US" sz="2800" dirty="0" smtClean="0"/>
              <a:t>"</a:t>
            </a:r>
            <a:r>
              <a:rPr lang="ru-RU" sz="2800" dirty="0" smtClean="0"/>
              <a:t> </a:t>
            </a:r>
            <a:r>
              <a:rPr lang="en-US" sz="2800" dirty="0" smtClean="0"/>
              <a:t>in</a:t>
            </a:r>
            <a:r>
              <a:rPr lang="ru-RU" sz="2800" dirty="0" smtClean="0"/>
              <a:t> SQL Server </a:t>
            </a:r>
            <a:r>
              <a:rPr lang="en-US" sz="2800" dirty="0" smtClean="0"/>
              <a:t>to hold the accounts of the card holders and the balance (money) for each account</a:t>
            </a:r>
            <a:r>
              <a:rPr lang="ru-RU" sz="2800" dirty="0" smtClean="0"/>
              <a:t>. </a:t>
            </a:r>
            <a:r>
              <a:rPr lang="en-US" sz="2800" dirty="0" smtClean="0"/>
              <a:t>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en-US" sz="2800" dirty="0" smtClean="0"/>
              <a:t> with the following fields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(int)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(char(10))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(char(4)</a:t>
            </a: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(money)</a:t>
            </a:r>
            <a:endParaRPr lang="ru-RU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buNone/>
            </a:pPr>
            <a:r>
              <a:rPr lang="en-US" sz="2800" dirty="0" smtClean="0"/>
              <a:t>Add a few sample records in the table.</a:t>
            </a:r>
            <a:endParaRPr lang="en-US" sz="3200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26E8457-C89A-4B3E-B2AC-498BA489CF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20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9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  <a:tabLst/>
            </a:pPr>
            <a:r>
              <a:rPr lang="en-US" sz="2800" dirty="0" smtClean="0"/>
              <a:t>Using transactions write a method which retrieves some money </a:t>
            </a:r>
            <a:r>
              <a:rPr lang="ru-RU" sz="2800" dirty="0" smtClean="0"/>
              <a:t>(</a:t>
            </a:r>
            <a:r>
              <a:rPr lang="en-US" sz="2800" dirty="0" smtClean="0"/>
              <a:t>for example</a:t>
            </a:r>
            <a:r>
              <a:rPr lang="ru-RU" sz="2800" dirty="0" smtClean="0"/>
              <a:t> </a:t>
            </a:r>
            <a:r>
              <a:rPr lang="en-US" sz="2800" dirty="0" smtClean="0"/>
              <a:t>$</a:t>
            </a:r>
            <a:r>
              <a:rPr lang="ru-RU" sz="2800" dirty="0" smtClean="0"/>
              <a:t>200)</a:t>
            </a:r>
            <a:r>
              <a:rPr lang="en-US" sz="2800" dirty="0" smtClean="0"/>
              <a:t> from certain account</a:t>
            </a:r>
            <a:r>
              <a:rPr lang="ru-RU" sz="2800" dirty="0" smtClean="0"/>
              <a:t>. </a:t>
            </a:r>
            <a:r>
              <a:rPr lang="en-US" sz="2800" dirty="0" smtClean="0"/>
              <a:t>The retrieval is successful when the following sequence of sub-operations is completed successfully: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 query checks if the given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600" dirty="0" smtClean="0"/>
              <a:t> and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600" dirty="0" smtClean="0"/>
              <a:t> are valid</a:t>
            </a:r>
            <a:r>
              <a:rPr lang="ru-RU" sz="2600" dirty="0" smtClean="0"/>
              <a:t>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amount on</a:t>
            </a:r>
            <a:r>
              <a:rPr lang="ru-RU" sz="2600" dirty="0" smtClean="0"/>
              <a:t> </a:t>
            </a:r>
            <a:r>
              <a:rPr lang="en-US" sz="2600" dirty="0" smtClean="0"/>
              <a:t>the account </a:t>
            </a:r>
            <a:r>
              <a:rPr lang="ru-RU" sz="2600" dirty="0" smtClean="0"/>
              <a:t>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) </a:t>
            </a:r>
            <a:r>
              <a:rPr lang="en-US" sz="2600" dirty="0" smtClean="0"/>
              <a:t>is evaluated to see whether it is bigger than the requested sum </a:t>
            </a:r>
            <a:r>
              <a:rPr lang="ru-RU" sz="2600" dirty="0" smtClean="0"/>
              <a:t>(</a:t>
            </a:r>
            <a:r>
              <a:rPr lang="en-US" sz="2600" dirty="0" smtClean="0"/>
              <a:t>more than</a:t>
            </a:r>
            <a:r>
              <a:rPr lang="ru-RU" sz="2600" dirty="0" smtClean="0"/>
              <a:t> </a:t>
            </a:r>
            <a:r>
              <a:rPr lang="en-US" sz="2600" dirty="0" smtClean="0"/>
              <a:t>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ATM machine pays the required sum</a:t>
            </a:r>
            <a:r>
              <a:rPr lang="ru-RU" sz="2600" dirty="0" smtClean="0"/>
              <a:t> (</a:t>
            </a:r>
            <a:r>
              <a:rPr lang="en-US" sz="2600" dirty="0" smtClean="0"/>
              <a:t>e.g. 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 </a:t>
            </a:r>
            <a:r>
              <a:rPr lang="en-US" sz="2600" dirty="0" smtClean="0"/>
              <a:t>and stores in the table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ru-RU" sz="2600" dirty="0" smtClean="0"/>
              <a:t> </a:t>
            </a:r>
            <a:r>
              <a:rPr lang="en-US" sz="2600" dirty="0" smtClean="0"/>
              <a:t>the new amount</a:t>
            </a:r>
            <a:r>
              <a:rPr lang="ru-RU" sz="2600" dirty="0" smtClean="0"/>
              <a:t> 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  <a:endParaRPr lang="ru-RU" sz="2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BB3AD-E5A5-4649-A8CD-132C191DB41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0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2" indent="0">
              <a:lnSpc>
                <a:spcPct val="100000"/>
              </a:lnSpc>
              <a:buNone/>
            </a:pPr>
            <a:r>
              <a:rPr lang="en-US" dirty="0" smtClean="0"/>
              <a:t>Why does the isolation level need to be set to</a:t>
            </a:r>
            <a:r>
              <a:rPr lang="bg-BG" dirty="0" smtClean="0"/>
              <a:t> “</a:t>
            </a:r>
            <a:r>
              <a:rPr lang="en-US" dirty="0" smtClean="0"/>
              <a:t>repeatable read</a:t>
            </a:r>
            <a:r>
              <a:rPr lang="bg-BG" dirty="0" smtClean="0"/>
              <a:t>”</a:t>
            </a:r>
            <a:r>
              <a:rPr lang="en-US" dirty="0" smtClean="0"/>
              <a:t>?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Extend the project from the previous exercise and 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ru-RU" sz="2800" dirty="0" smtClean="0"/>
              <a:t> </a:t>
            </a:r>
            <a:r>
              <a:rPr lang="en-US" sz="2800" dirty="0" smtClean="0"/>
              <a:t>with fields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TransactionDate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Ammount</a:t>
            </a:r>
            <a:r>
              <a:rPr lang="ru-RU" sz="2800" dirty="0" smtClean="0"/>
              <a:t>) </a:t>
            </a:r>
            <a:r>
              <a:rPr lang="en-US" sz="2800" dirty="0" smtClean="0"/>
              <a:t>containing information about all money retrievals on all accounts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Modify the program logic so that it saves historical information (logs) in the new table after each successful money withdrawal</a:t>
            </a:r>
            <a:r>
              <a:rPr lang="ru-RU" sz="2800" dirty="0" smtClean="0"/>
              <a:t>.</a:t>
            </a:r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What should the isolation level be for the transaction</a:t>
            </a:r>
            <a:r>
              <a:rPr lang="bg-BG" sz="2800" dirty="0" smtClean="0"/>
              <a:t>?</a:t>
            </a: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04F2F-C920-4E66-AE59-71CC484AC4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8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* Write </a:t>
            </a:r>
            <a:r>
              <a:rPr lang="en-US" sz="2800" dirty="0" smtClean="0"/>
              <a:t>unite tests for all your transactional logic. Ensure you test all border cases.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C146FDA-9BFB-405C-9708-E28481D8E452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32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71601"/>
            <a:ext cx="5486400" cy="1447800"/>
          </a:xfrm>
        </p:spPr>
        <p:txBody>
          <a:bodyPr/>
          <a:lstStyle/>
          <a:p>
            <a:r>
              <a:rPr lang="en-US" dirty="0" smtClean="0"/>
              <a:t>Using Transactions in ADO.NET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2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transactions in</a:t>
            </a:r>
            <a:r>
              <a:rPr lang="bg-BG" dirty="0" smtClean="0"/>
              <a:t> ADO.NET</a:t>
            </a:r>
          </a:p>
          <a:p>
            <a:pPr lvl="1"/>
            <a:r>
              <a:rPr lang="en-US" dirty="0" smtClean="0"/>
              <a:t>Beginning a transaction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Including a command</a:t>
            </a:r>
            <a:r>
              <a:rPr lang="bg-BG" dirty="0" smtClean="0"/>
              <a:t> </a:t>
            </a:r>
            <a:r>
              <a:rPr lang="en-US" dirty="0" smtClean="0"/>
              <a:t>in a given transaction:</a:t>
            </a:r>
            <a:endParaRPr lang="bg-BG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Committing </a:t>
            </a:r>
            <a:r>
              <a:rPr lang="bg-BG" dirty="0" smtClean="0"/>
              <a:t>/ </a:t>
            </a:r>
            <a:r>
              <a:rPr lang="en-US" dirty="0" smtClean="0"/>
              <a:t>aborting a transaction: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76872"/>
            <a:ext cx="7150100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dbConnection.BeginTransaction();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3861048"/>
            <a:ext cx="7178676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ommand.Transaction = trans;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157192"/>
            <a:ext cx="7178676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trans.Commit();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rans.Rollback();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951CAAD-7BD4-429C-86BD-9AE743EDFC6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4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level of isolation is specified by the enumeration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IsolationLevel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ReadUncommited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ReadCommited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RepeatableRead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Snapshot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Chaos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Example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2163" y="5805264"/>
            <a:ext cx="7589838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 dbConnection.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BeginTransaction(IsolationLevel.Serializable);</a:t>
            </a:r>
          </a:p>
        </p:txBody>
      </p:sp>
      <p:pic>
        <p:nvPicPr>
          <p:cNvPr id="40964" name="Picture 4" descr="http://ts3.mm.bing.net/images/thumbnail.aspx?q=1696014929918&amp;id=ef356464c72cf85db741fcddccc378f4&amp;url=http%3a%2f%2fsupport.bull.com%2fols%2fimages%2fimages_bts%2ftransactionnel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715000" y="2541269"/>
            <a:ext cx="3000188" cy="2868931"/>
          </a:xfrm>
          <a:prstGeom prst="roundRect">
            <a:avLst>
              <a:gd name="adj" fmla="val 44937"/>
            </a:avLst>
          </a:prstGeom>
          <a:noFill/>
          <a:effectLst>
            <a:softEdge rad="317500"/>
          </a:effectLst>
        </p:spPr>
      </p:pic>
      <p:pic>
        <p:nvPicPr>
          <p:cNvPr id="8" name="Picture 9" descr="C:\Trash\transaction-she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2458" y="2133600"/>
            <a:ext cx="2557279" cy="2624136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D2D388E-9AB2-45BD-9B39-94339B93BF15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5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ADO.NET Transactions – Example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2" y="1385530"/>
            <a:ext cx="7537448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 dbCon.BeginTransaction(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IsolationLevel.ReadCommitted);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cmd = dbCon.CreateCommand();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cmd.Transaction = trans;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// Perform some SQL commands here …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trans.Commit();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catch (SqlException e)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Console.WriteLine("Exception: {0}", e.Message);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trans.Rollback();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Console.WriteLine("Transaction cancelled.");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6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514600"/>
            <a:ext cx="1182502" cy="1182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98FAD59-CDBC-4FCA-A702-B94532898C5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2994">
            <a:off x="2869322" y="3846262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58410">
            <a:off x="1180985" y="3258136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3751"/>
            <a:ext cx="6858000" cy="990598"/>
          </a:xfrm>
        </p:spPr>
        <p:txBody>
          <a:bodyPr/>
          <a:lstStyle/>
          <a:p>
            <a:r>
              <a:rPr lang="en-US" dirty="0" smtClean="0"/>
              <a:t>ADO.NET Transactions</a:t>
            </a:r>
            <a:endParaRPr lang="bg-BG" dirty="0">
              <a:effectLst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610551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1" y="3372551"/>
            <a:ext cx="2667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4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noProof="1" smtClean="0">
                <a:cs typeface="Consolas" pitchFamily="49" charset="0"/>
              </a:rPr>
              <a:t> Class</a:t>
            </a:r>
            <a:endParaRPr lang="en-US" noProof="1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en-US" dirty="0" smtClean="0"/>
              <a:t>In </a:t>
            </a:r>
            <a:r>
              <a:rPr lang="bg-BG" dirty="0" smtClean="0"/>
              <a:t>ADO.NET</a:t>
            </a:r>
            <a:r>
              <a:rPr lang="en-US" dirty="0" smtClean="0"/>
              <a:t> you can implement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Each operation in transaction scope joins the existing ambient transaction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MSDTC service may be required to be running</a:t>
            </a:r>
          </a:p>
          <a:p>
            <a:pPr>
              <a:spcBef>
                <a:spcPct val="28000"/>
              </a:spcBef>
            </a:pPr>
            <a:r>
              <a:rPr lang="en-US" dirty="0" smtClean="0"/>
              <a:t>Advantages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dirty="0" smtClean="0"/>
              <a:t>Easier to implement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Supports distributed transactions (MSDTC)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CD17068-8018-44E4-B951-93DFE281C18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8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5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000" dirty="0" smtClean="0"/>
              <a:t>When instantiating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sz="2800" dirty="0" smtClean="0"/>
              <a:t>You either join the existing (ambient) transaction</a:t>
            </a:r>
          </a:p>
          <a:p>
            <a:pPr lvl="1"/>
            <a:r>
              <a:rPr lang="en-US" sz="2800" dirty="0" smtClean="0"/>
              <a:t>Or create a new ambient transaction</a:t>
            </a:r>
          </a:p>
          <a:p>
            <a:pPr lvl="1"/>
            <a:r>
              <a:rPr lang="en-US" sz="2800" dirty="0" smtClean="0"/>
              <a:t>Or you don't apply transactional logic at all</a:t>
            </a:r>
          </a:p>
          <a:p>
            <a:r>
              <a:rPr lang="en-US" sz="3000" dirty="0" smtClean="0"/>
              <a:t>The transaction coordinator (MSDTC) determines to which transaction to participate based on</a:t>
            </a:r>
          </a:p>
          <a:p>
            <a:pPr lvl="1"/>
            <a:r>
              <a:rPr lang="en-US" sz="2800" dirty="0" smtClean="0"/>
              <a:t>If there is an open existing transaction</a:t>
            </a:r>
          </a:p>
          <a:p>
            <a:pPr lvl="1"/>
            <a:r>
              <a:rPr lang="en-US" sz="2800" dirty="0" smtClean="0"/>
              <a:t>The value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2800" dirty="0" smtClean="0"/>
              <a:t> parameter </a:t>
            </a:r>
            <a:endParaRPr lang="bg-BG" sz="2800" b="0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7F4ABA9-44FB-400D-99B8-72A52FBBD88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9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8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5122</TotalTime>
  <Words>1064</Words>
  <Application>Microsoft Office PowerPoint</Application>
  <PresentationFormat>On-screen Show (4:3)</PresentationFormat>
  <Paragraphs>217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Cambria</vt:lpstr>
      <vt:lpstr>Consolas</vt:lpstr>
      <vt:lpstr>Corbel</vt:lpstr>
      <vt:lpstr>Wingdings</vt:lpstr>
      <vt:lpstr>Wingdings 2</vt:lpstr>
      <vt:lpstr>Telerik-Academy-2012</vt:lpstr>
      <vt:lpstr>Transactions in ADO.NET and Entity Framework</vt:lpstr>
      <vt:lpstr>Table of Contents</vt:lpstr>
      <vt:lpstr>Using Transactions in ADO.NET</vt:lpstr>
      <vt:lpstr>Using Transactions</vt:lpstr>
      <vt:lpstr>Using Transactions (2)</vt:lpstr>
      <vt:lpstr>ADO.NET Transactions – Example</vt:lpstr>
      <vt:lpstr>ADO.NET Transactions</vt:lpstr>
      <vt:lpstr>TransactionScope Class</vt:lpstr>
      <vt:lpstr>Using TransactionScope</vt:lpstr>
      <vt:lpstr>The TransactionScope Class</vt:lpstr>
      <vt:lpstr>TransactionScope – Example</vt:lpstr>
      <vt:lpstr>Completing a TransactionScope</vt:lpstr>
      <vt:lpstr>TransactionScope</vt:lpstr>
      <vt:lpstr>Using Transactions in Entity Framework</vt:lpstr>
      <vt:lpstr>Transactions in Entity Framework (EF)</vt:lpstr>
      <vt:lpstr>Transactions in EF – Example</vt:lpstr>
      <vt:lpstr>Optimistic Concurrency in EF</vt:lpstr>
      <vt:lpstr>OptimisticConcurrencyException – Example</vt:lpstr>
      <vt:lpstr>Transactions in ADO.NET and Entity Framework</vt:lpstr>
      <vt:lpstr>Exercises</vt:lpstr>
      <vt:lpstr>Exercises (2)</vt:lpstr>
      <vt:lpstr>Exercises (3)</vt:lpstr>
      <vt:lpstr>Exercises (4)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ADO.NET and Entity Framework</dc:title>
  <dc:creator>Svetlin Nakov</dc:creator>
  <cp:keywords>databases, transactions, ADO.NET, EF</cp:keywords>
  <cp:lastModifiedBy>Svetlin Nakov</cp:lastModifiedBy>
  <cp:revision>481</cp:revision>
  <dcterms:created xsi:type="dcterms:W3CDTF">2003-11-24T23:05:59Z</dcterms:created>
  <dcterms:modified xsi:type="dcterms:W3CDTF">2013-07-17T12:57:37Z</dcterms:modified>
  <cp:category>databases</cp:category>
</cp:coreProperties>
</file>