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320" r:id="rId2"/>
    <p:sldId id="375" r:id="rId3"/>
    <p:sldId id="336" r:id="rId4"/>
    <p:sldId id="362" r:id="rId5"/>
    <p:sldId id="358" r:id="rId6"/>
    <p:sldId id="338" r:id="rId7"/>
    <p:sldId id="339" r:id="rId8"/>
    <p:sldId id="340" r:id="rId9"/>
    <p:sldId id="341" r:id="rId10"/>
    <p:sldId id="381" r:id="rId11"/>
    <p:sldId id="363" r:id="rId12"/>
    <p:sldId id="364" r:id="rId13"/>
    <p:sldId id="366" r:id="rId14"/>
    <p:sldId id="367" r:id="rId15"/>
    <p:sldId id="378" r:id="rId16"/>
    <p:sldId id="379" r:id="rId17"/>
    <p:sldId id="380" r:id="rId18"/>
    <p:sldId id="345" r:id="rId19"/>
    <p:sldId id="376" r:id="rId20"/>
    <p:sldId id="377" r:id="rId21"/>
    <p:sldId id="370" r:id="rId22"/>
    <p:sldId id="371" r:id="rId23"/>
    <p:sldId id="372" r:id="rId24"/>
    <p:sldId id="373" r:id="rId25"/>
    <p:sldId id="374" r:id="rId26"/>
    <p:sldId id="347" r:id="rId27"/>
    <p:sldId id="348" r:id="rId28"/>
    <p:sldId id="354" r:id="rId29"/>
    <p:sldId id="333" r:id="rId30"/>
  </p:sldIdLst>
  <p:sldSz cx="9144000" cy="6858000" type="screen4x3"/>
  <p:notesSz cx="6881813" cy="9296400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AF7C8"/>
    <a:srgbClr val="9BCC00"/>
    <a:srgbClr val="9ED000"/>
    <a:srgbClr val="F4FCD8"/>
    <a:srgbClr val="E8FF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-10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7/9/2013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7/9/2013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7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83507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hyperlink" Target="http://www.nakov.com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://nakov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nikolay.i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tgeorge.net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http://pborukova.wordpress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hyperlink" Target="http://rusevs.wordpress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jpeg"/><Relationship Id="rId7" Type="http://schemas.openxmlformats.org/officeDocument/2006/relationships/image" Target="../media/image43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roprogramming.info/" TargetMode="External"/><Relationship Id="rId2" Type="http://schemas.openxmlformats.org/officeDocument/2006/relationships/hyperlink" Target="http://www.introprogramming.info/intro-csharp-boo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csharp-fundamenta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hyperlink" Target="http://academy.telerik.com/student-courses/programming/csharp-programming-part-2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Courses/Courses/Details/20" TargetMode="External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elerikacademy.com/Courses/Courses/Details/97" TargetMode="Externa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products/visual-studio-express-for-windows-deskto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gif"/><Relationship Id="rId4" Type="http://schemas.openxmlformats.org/officeDocument/2006/relationships/image" Target="../media/image4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6.png"/><Relationship Id="rId4" Type="http://schemas.openxmlformats.org/officeDocument/2006/relationships/image" Target="../media/image57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6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bgcoder.com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hyperlink" Target="http://academy.telerik.com/student-courses/programming/" TargetMode="External"/><Relationship Id="rId7" Type="http://schemas.openxmlformats.org/officeDocument/2006/relationships/hyperlink" Target="http://academy.telerik.com/academy/success-stories" TargetMode="External"/><Relationship Id="rId2" Type="http://schemas.openxmlformats.org/officeDocument/2006/relationships/hyperlink" Target="http://academy.telerik.com/academy/curriculu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cademy.telerik.com/academy/majors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://academy.telerik.com/student-courses/web-design-and-ui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1524000"/>
          </a:xfrm>
        </p:spPr>
        <p:txBody>
          <a:bodyPr/>
          <a:lstStyle/>
          <a:p>
            <a:r>
              <a:rPr lang="en-US" dirty="0" smtClean="0"/>
              <a:t>C# Part II – Course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en-US" dirty="0" smtClean="0"/>
              <a:t>Course Program, Evaluation and Exams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sp>
        <p:nvSpPr>
          <p:cNvPr id="12" name="TextBox 10"/>
          <p:cNvSpPr txBox="1"/>
          <p:nvPr/>
        </p:nvSpPr>
        <p:spPr>
          <a:xfrm rot="21402176">
            <a:off x="846995" y="1059393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5"/>
              </a:rPr>
              <a:t>http://csharpfundamentals.telerik.com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3" name="Picture 2" descr="http://www.thechangeblog.com/wp-content/uploads/2009/02/fundamentals-of-success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0684" y="4588708"/>
            <a:ext cx="2957526" cy="1812092"/>
          </a:xfrm>
          <a:prstGeom prst="roundRect">
            <a:avLst>
              <a:gd name="adj" fmla="val 7247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, code, document, file, sharp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7600" y="4405376"/>
            <a:ext cx="1385823" cy="138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33800" y="4718008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>
            <a:hlinkClick r:id="rId5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1544" y="511628"/>
            <a:ext cx="1690210" cy="1611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Saturday Workshops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and Multidimensional arrays (13.07)</a:t>
            </a:r>
          </a:p>
          <a:p>
            <a:r>
              <a:rPr lang="en-US" dirty="0" smtClean="0"/>
              <a:t>Methods and Numeral systems (20.07)</a:t>
            </a:r>
          </a:p>
          <a:p>
            <a:r>
              <a:rPr lang="en-US" dirty="0" smtClean="0"/>
              <a:t>Creating a game (27.07)</a:t>
            </a:r>
          </a:p>
          <a:p>
            <a:r>
              <a:rPr lang="en-US" dirty="0" smtClean="0"/>
              <a:t>Using classes and objects (03.08)</a:t>
            </a:r>
          </a:p>
          <a:p>
            <a:r>
              <a:rPr lang="en-US" dirty="0" smtClean="0"/>
              <a:t>Exception handling and Text files (10.08)</a:t>
            </a:r>
          </a:p>
          <a:p>
            <a:r>
              <a:rPr lang="en-US" dirty="0" smtClean="0"/>
              <a:t>String and text processing (17.08)</a:t>
            </a:r>
          </a:p>
          <a:p>
            <a:r>
              <a:rPr lang="en-US" dirty="0" smtClean="0"/>
              <a:t>Exam preparation (until exam day)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934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14425" y="1371600"/>
            <a:ext cx="6877050" cy="685800"/>
          </a:xfrm>
        </p:spPr>
        <p:txBody>
          <a:bodyPr/>
          <a:lstStyle/>
          <a:p>
            <a:r>
              <a:rPr lang="en-US" smtClean="0"/>
              <a:t>The Trainers </a:t>
            </a:r>
            <a:r>
              <a:rPr lang="en-US" dirty="0" smtClean="0"/>
              <a:t>Team</a:t>
            </a:r>
            <a:endParaRPr lang="en-US" dirty="0"/>
          </a:p>
        </p:txBody>
      </p:sp>
      <p:pic>
        <p:nvPicPr>
          <p:cNvPr id="21508" name="Picture 4" descr="http://www.svc.edu/images/horizontals_wide/classroom/professor_teach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9299" y="2667000"/>
            <a:ext cx="6882176" cy="3276600"/>
          </a:xfrm>
          <a:prstGeom prst="roundRect">
            <a:avLst>
              <a:gd name="adj" fmla="val 7074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5529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Svetlin Nakov</a:t>
            </a:r>
            <a:r>
              <a:rPr lang="en-US" dirty="0" smtClean="0"/>
              <a:t>, PhD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Manager Technical Training @</a:t>
            </a:r>
            <a:br>
              <a:rPr lang="en-US" dirty="0" smtClean="0"/>
            </a:br>
            <a:r>
              <a:rPr lang="en-US" dirty="0" smtClean="0"/>
              <a:t>Telerik Software Academy</a:t>
            </a:r>
            <a:endParaRPr lang="en-US" dirty="0"/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20</a:t>
            </a:r>
            <a:r>
              <a:rPr lang="en-US" dirty="0" smtClean="0"/>
              <a:t> years software development</a:t>
            </a:r>
            <a:br>
              <a:rPr lang="en-US" dirty="0" smtClean="0"/>
            </a:br>
            <a:r>
              <a:rPr lang="en-US" dirty="0" smtClean="0"/>
              <a:t>experience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10+ years experience as trainer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Author of 6 </a:t>
            </a:r>
            <a:r>
              <a:rPr lang="en-US" dirty="0" smtClean="0"/>
              <a:t>books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Speaker at </a:t>
            </a:r>
            <a:r>
              <a:rPr lang="en-US" dirty="0"/>
              <a:t>hundreds of </a:t>
            </a:r>
            <a:r>
              <a:rPr lang="en-US" dirty="0" smtClean="0"/>
              <a:t>events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noProof="1">
                <a:solidFill>
                  <a:srgbClr val="CCFF66">
                    <a:lumMod val="40000"/>
                    <a:lumOff val="60000"/>
                  </a:srgbClr>
                </a:solidFill>
              </a:rPr>
              <a:t>svetlin.nakov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 [at] telerik.com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Web site / Blog</a:t>
            </a:r>
            <a:r>
              <a:rPr lang="ru-RU" dirty="0">
                <a:solidFill>
                  <a:srgbClr val="CCFF66">
                    <a:lumMod val="40000"/>
                    <a:lumOff val="60000"/>
                  </a:srgbClr>
                </a:solidFill>
              </a:rPr>
              <a:t>: 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  <a:hlinkClick r:id="rId2"/>
              </a:rPr>
              <a:t>http://</a:t>
            </a:r>
            <a:r>
              <a:rPr lang="ru-RU" dirty="0" smtClean="0">
                <a:solidFill>
                  <a:srgbClr val="CCFF66">
                    <a:lumMod val="40000"/>
                    <a:lumOff val="60000"/>
                  </a:srgbClr>
                </a:solidFill>
                <a:hlinkClick r:id="rId2"/>
              </a:rPr>
              <a:t>nakov.com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93F68D-FE3C-4D32-84BC-7CF1B4400E63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6" descr="Svetlin-Nakov-face-sma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1295400"/>
            <a:ext cx="1622425" cy="198120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384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Nikolay Kostov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Senior Software Developer and</a:t>
            </a:r>
            <a:br>
              <a:rPr lang="en-US" dirty="0" smtClean="0"/>
            </a:br>
            <a:r>
              <a:rPr lang="en-US" dirty="0" smtClean="0"/>
              <a:t>Technical Trainer @ Telerik Corp.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Student </a:t>
            </a:r>
            <a:r>
              <a:rPr lang="en-US" dirty="0" smtClean="0"/>
              <a:t>at </a:t>
            </a:r>
            <a:r>
              <a:rPr lang="en-US" dirty="0" smtClean="0"/>
              <a:t>Sofia University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Computer Science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and </a:t>
            </a:r>
            <a:r>
              <a:rPr lang="en-US" dirty="0"/>
              <a:t>Informatics competitions </a:t>
            </a:r>
            <a:r>
              <a:rPr lang="en-US" dirty="0" smtClean="0"/>
              <a:t>contestant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Graduate from the </a:t>
            </a:r>
            <a:r>
              <a:rPr lang="en-US" dirty="0" smtClean="0"/>
              <a:t>second season </a:t>
            </a:r>
            <a:r>
              <a:rPr lang="en-US" dirty="0"/>
              <a:t>of </a:t>
            </a:r>
            <a:br>
              <a:rPr lang="en-US" dirty="0"/>
            </a:br>
            <a:r>
              <a:rPr lang="en-US" dirty="0" smtClean="0"/>
              <a:t>Telerik Software Academy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noProof="1" smtClean="0"/>
              <a:t>nikolay.kostov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</a:t>
            </a:r>
            <a:r>
              <a:rPr lang="en-US" dirty="0"/>
              <a:t>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nikolay.it</a:t>
            </a:r>
            <a:r>
              <a:rPr lang="en-US" dirty="0" smtClean="0"/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1164" y="1295400"/>
            <a:ext cx="1687036" cy="205908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BE91A763-B25C-411D-A4A3-CA96385075F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1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81800" y="1293717"/>
            <a:ext cx="1676400" cy="2059083"/>
          </a:xfrm>
          <a:prstGeom prst="rect">
            <a:avLst/>
          </a:prstGeom>
          <a:ln>
            <a:solidFill>
              <a:srgbClr val="FFFFFF">
                <a:alpha val="30000"/>
              </a:srgb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George Georgiev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Technical </a:t>
            </a:r>
            <a:r>
              <a:rPr lang="en-US" dirty="0" smtClean="0"/>
              <a:t>Trainer @ </a:t>
            </a:r>
            <a:r>
              <a:rPr lang="en-US" dirty="0"/>
              <a:t>Telerik Corp.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Informatics and IT competitions </a:t>
            </a:r>
            <a:br>
              <a:rPr lang="en-US" dirty="0" smtClean="0"/>
            </a:br>
            <a:r>
              <a:rPr lang="en-US" dirty="0" smtClean="0"/>
              <a:t>contestant and winner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Student in Sofia University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Software engineering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Graduate from the </a:t>
            </a:r>
            <a:r>
              <a:rPr lang="en-US" dirty="0" smtClean="0"/>
              <a:t>third season of</a:t>
            </a:r>
            <a:br>
              <a:rPr lang="en-US" dirty="0" smtClean="0"/>
            </a:br>
            <a:r>
              <a:rPr lang="en-US" dirty="0" smtClean="0"/>
              <a:t>Telerik Software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E-mail: </a:t>
            </a:r>
            <a:r>
              <a:rPr lang="en-US" noProof="1" smtClean="0"/>
              <a:t>georgi.georgiev</a:t>
            </a:r>
            <a:r>
              <a:rPr lang="en-US" dirty="0" smtClean="0"/>
              <a:t>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itgeorge.net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 (3)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A01F06F2-510C-4FCD-A4C0-7499E4240B1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5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Ivaylo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Kenov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Technical Assistant </a:t>
            </a:r>
            <a:br>
              <a:rPr lang="en-US" dirty="0" smtClean="0"/>
            </a:br>
            <a:r>
              <a:rPr lang="en-US" dirty="0" smtClean="0"/>
              <a:t>@ Telerik Corp.</a:t>
            </a:r>
          </a:p>
          <a:p>
            <a:pPr lvl="1"/>
            <a:r>
              <a:rPr lang="en-US" dirty="0" smtClean="0"/>
              <a:t>Student at Telerik Academy</a:t>
            </a:r>
            <a:br>
              <a:rPr lang="en-US" dirty="0" smtClean="0"/>
            </a:br>
            <a:r>
              <a:rPr lang="en-US" dirty="0" smtClean="0"/>
              <a:t>Season 2012/2013 </a:t>
            </a:r>
          </a:p>
          <a:p>
            <a:pPr lvl="1"/>
            <a:r>
              <a:rPr lang="en-US" dirty="0" smtClean="0"/>
              <a:t>Mathematical competitions contestant</a:t>
            </a:r>
          </a:p>
          <a:p>
            <a:pPr lvl="1"/>
            <a:r>
              <a:rPr lang="en-US" dirty="0" smtClean="0"/>
              <a:t>E-mail: </a:t>
            </a:r>
            <a:r>
              <a:rPr lang="en-US" dirty="0" err="1" smtClean="0"/>
              <a:t>ivaylo.kenov</a:t>
            </a:r>
            <a:r>
              <a:rPr lang="en-US" dirty="0" smtClean="0"/>
              <a:t> [at] telerik.com</a:t>
            </a:r>
          </a:p>
          <a:p>
            <a:pPr lvl="1"/>
            <a:r>
              <a:rPr lang="en-US" dirty="0" smtClean="0"/>
              <a:t>Champion in OOP and DSA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219200"/>
            <a:ext cx="1857613" cy="2293478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2168568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Penka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Borukova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Currently student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at </a:t>
            </a:r>
            <a:r>
              <a:rPr lang="en-US" dirty="0"/>
              <a:t>Telerik Academy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Student at Sofia University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Computer Science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Used to be part of the team that started Game-Craft company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Programmer enthusiast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Email: </a:t>
            </a:r>
            <a:r>
              <a:rPr lang="en-US" noProof="1"/>
              <a:t>p.borukova [at] gmail.com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Blog: </a:t>
            </a:r>
            <a:r>
              <a:rPr lang="en-US" dirty="0">
                <a:hlinkClick r:id="rId2"/>
              </a:rPr>
              <a:t>http://pborukova.wordpress.com/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019915"/>
            <a:ext cx="1815457" cy="2332885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528173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 </a:t>
            </a:r>
            <a:r>
              <a:rPr lang="en-US" dirty="0" smtClean="0"/>
              <a:t>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Subo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Rusev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Student in Sofia University</a:t>
            </a:r>
          </a:p>
          <a:p>
            <a:pPr lvl="2"/>
            <a:r>
              <a:rPr lang="en-US" dirty="0" smtClean="0"/>
              <a:t>Computer Science</a:t>
            </a:r>
          </a:p>
          <a:p>
            <a:pPr lvl="1"/>
            <a:r>
              <a:rPr lang="en-US" dirty="0" smtClean="0"/>
              <a:t>Student from the fourth</a:t>
            </a:r>
            <a:br>
              <a:rPr lang="en-US" dirty="0" smtClean="0"/>
            </a:br>
            <a:r>
              <a:rPr lang="en-US" dirty="0" smtClean="0"/>
              <a:t>season from Telerik Academy</a:t>
            </a:r>
          </a:p>
          <a:p>
            <a:pPr lvl="1"/>
            <a:r>
              <a:rPr lang="en-US" dirty="0" smtClean="0"/>
              <a:t>Plays guitar</a:t>
            </a:r>
          </a:p>
          <a:p>
            <a:pPr lvl="1"/>
            <a:r>
              <a:rPr lang="en-US" dirty="0" smtClean="0"/>
              <a:t>E-mail: </a:t>
            </a:r>
            <a:r>
              <a:rPr lang="en-US" dirty="0" err="1" smtClean="0"/>
              <a:t>rusev_s</a:t>
            </a:r>
            <a:r>
              <a:rPr lang="en-US" dirty="0" smtClean="0"/>
              <a:t> [at] yahoo.com</a:t>
            </a:r>
          </a:p>
          <a:p>
            <a:pPr lvl="1"/>
            <a:r>
              <a:rPr lang="en-US" dirty="0"/>
              <a:t>Blog: </a:t>
            </a:r>
            <a:r>
              <a:rPr lang="en-US" dirty="0">
                <a:hlinkClick r:id="rId2"/>
              </a:rPr>
              <a:t>http://rusevs.wordpress.com/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990600"/>
            <a:ext cx="2895600" cy="2171700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4006681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5029200" cy="685800"/>
          </a:xfrm>
        </p:spPr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402680"/>
            <a:ext cx="5029200" cy="569120"/>
          </a:xfrm>
        </p:spPr>
        <p:txBody>
          <a:bodyPr/>
          <a:lstStyle/>
          <a:p>
            <a:r>
              <a:rPr lang="en-US" dirty="0" smtClean="0"/>
              <a:t>Thank God There Are Bonuses!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1842502" cy="207615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771" y="762000"/>
            <a:ext cx="2634342" cy="2712064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 descr="http://images.yourdictionary.com/images/definitions/lg/evalu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994172"/>
            <a:ext cx="3799114" cy="2113651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9085" y="4051948"/>
            <a:ext cx="1055915" cy="6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6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2086" y="2862944"/>
            <a:ext cx="925660" cy="5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8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Part II – 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90700"/>
            <a:ext cx="8686800" cy="58674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Evaluation components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exam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 work </a:t>
            </a:r>
            <a:r>
              <a:rPr lang="en-US" dirty="0"/>
              <a:t>–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/>
              <a:t>Homework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evaluation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2">
              <a:lnSpc>
                <a:spcPct val="95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peer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reviews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per homework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95000"/>
              </a:lnSpc>
            </a:pPr>
            <a:r>
              <a:rPr lang="en-US" dirty="0" smtClean="0"/>
              <a:t>Bonuses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dirty="0" smtClean="0"/>
              <a:t> – bonus up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Helping</a:t>
            </a:r>
            <a:r>
              <a:rPr lang="en-US" dirty="0" smtClean="0"/>
              <a:t> the other students </a:t>
            </a:r>
            <a:r>
              <a:rPr lang="en-US" dirty="0"/>
              <a:t>– bonus up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65F6953F-1329-4013-BAA1-01481098A94E}" type="slidenum">
              <a:rPr lang="en-US" smtClean="0"/>
              <a:t>19</a:t>
            </a:fld>
            <a:endParaRPr lang="en-US" dirty="0"/>
          </a:p>
        </p:txBody>
      </p:sp>
      <p:pic>
        <p:nvPicPr>
          <p:cNvPr id="12290" name="Picture 2" descr="http://us.123rf.com/400wm/400/400/ivelinradkov/ivelinradkov1108/ivelinradkov110800011/10309197-customer-service-evaluation-form-with-green-tick-on-excellent-with-felt-tip-pe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72200" y="1186204"/>
            <a:ext cx="2438400" cy="121628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academy.telerik.com/images/default-album/telerik-software-academy-exam.jpg?sfvrsn=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2952410"/>
            <a:ext cx="2438400" cy="150876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6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 smtClean="0"/>
              <a:t>What's Coming Next in the Academy?</a:t>
            </a:r>
          </a:p>
          <a:p>
            <a:r>
              <a:rPr lang="en-US" dirty="0" smtClean="0"/>
              <a:t>The C# Part II Course Program</a:t>
            </a:r>
          </a:p>
          <a:p>
            <a:r>
              <a:rPr lang="en-US" dirty="0" smtClean="0"/>
              <a:t>The Trainers Team</a:t>
            </a:r>
          </a:p>
          <a:p>
            <a:r>
              <a:rPr lang="en-US" dirty="0"/>
              <a:t>Exams </a:t>
            </a:r>
            <a:r>
              <a:rPr lang="en-US" dirty="0" smtClean="0"/>
              <a:t>and Evaluation</a:t>
            </a:r>
          </a:p>
          <a:p>
            <a:pPr lvl="1"/>
            <a:r>
              <a:rPr lang="en-US" dirty="0" smtClean="0"/>
              <a:t>Standard Criteria</a:t>
            </a:r>
          </a:p>
          <a:p>
            <a:pPr lvl="1"/>
            <a:r>
              <a:rPr lang="en-US" dirty="0" smtClean="0"/>
              <a:t>Bonuses</a:t>
            </a:r>
          </a:p>
          <a:p>
            <a:r>
              <a:rPr lang="en-US" dirty="0" smtClean="0"/>
              <a:t>Resources for the Course</a:t>
            </a:r>
          </a:p>
          <a:p>
            <a:r>
              <a:rPr lang="en-US" dirty="0" smtClean="0"/>
              <a:t>Champions from C# Part I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4600" y="1905002"/>
            <a:ext cx="2347402" cy="3505198"/>
          </a:xfrm>
          <a:prstGeom prst="round2SameRect">
            <a:avLst>
              <a:gd name="adj1" fmla="val 7856"/>
              <a:gd name="adj2" fmla="val 5565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Peer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 feedback </a:t>
            </a:r>
            <a:r>
              <a:rPr lang="en-US" dirty="0" smtClean="0"/>
              <a:t>for their homework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give feedback </a:t>
            </a:r>
            <a:r>
              <a:rPr lang="en-US" dirty="0" smtClean="0"/>
              <a:t>for few random homework submissions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Students submit homework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anonymously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Please exclude your name from the submissions!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For each homework</a:t>
            </a:r>
            <a:r>
              <a:rPr lang="en-US" dirty="0"/>
              <a:t> submitted</a:t>
            </a:r>
            <a:endParaRPr lang="en-US" dirty="0" smtClean="0"/>
          </a:p>
          <a:p>
            <a:pPr lvl="2">
              <a:lnSpc>
                <a:spcPct val="95000"/>
              </a:lnSpc>
            </a:pPr>
            <a:r>
              <a:rPr lang="en-US" dirty="0" smtClean="0"/>
              <a:t>Students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random homeworks</a:t>
            </a:r>
          </a:p>
          <a:p>
            <a:pPr lvl="2">
              <a:lnSpc>
                <a:spcPct val="95000"/>
              </a:lnSpc>
            </a:pPr>
            <a:r>
              <a:rPr lang="en-US" dirty="0"/>
              <a:t>From the same topic, after the deadline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Give written feedback, at least 200 characters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Low-quality feedback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report </a:t>
            </a:r>
            <a:r>
              <a:rPr lang="en-US" dirty="0"/>
              <a:t>for punishment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99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06601"/>
            <a:ext cx="7086600" cy="685800"/>
          </a:xfrm>
        </p:spPr>
        <p:txBody>
          <a:bodyPr/>
          <a:lstStyle/>
          <a:p>
            <a:pPr algn="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834480"/>
            <a:ext cx="7858125" cy="569120"/>
          </a:xfrm>
        </p:spPr>
        <p:txBody>
          <a:bodyPr/>
          <a:lstStyle/>
          <a:p>
            <a:pPr algn="r"/>
            <a:r>
              <a:rPr lang="en-US" dirty="0" smtClean="0"/>
              <a:t>What We Need in Addition to this Course Content?</a:t>
            </a:r>
            <a:endParaRPr lang="en-US" dirty="0"/>
          </a:p>
        </p:txBody>
      </p:sp>
      <p:pic>
        <p:nvPicPr>
          <p:cNvPr id="10242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37245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http://www.bbc.co.uk/blogs/ni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0375" y="37290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dashboard, widge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2400" y="641349"/>
            <a:ext cx="16954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arth, folder, internet, 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1" y="361950"/>
            <a:ext cx="1390649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6800" y="304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149" y="495298"/>
            <a:ext cx="1104902" cy="11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www.manager.bg/sites/default/files/news_photos/wikipedia-logo-en-big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7067" y="39624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document, file, find, search, tex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75">
            <a:off x="797108" y="1030194"/>
            <a:ext cx="1716331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2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The C# Textbook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447800"/>
            <a:ext cx="6705600" cy="28956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official textbook </a:t>
            </a:r>
            <a:r>
              <a:rPr lang="en-US" dirty="0" smtClean="0"/>
              <a:t>for the course</a:t>
            </a:r>
          </a:p>
          <a:p>
            <a:pPr marL="533400" lvl="1" indent="-266700"/>
            <a:r>
              <a:rPr lang="en-US" dirty="0" smtClean="0"/>
              <a:t>“Introduction to Programming with C#”, Nakov S. and his team, 2010</a:t>
            </a:r>
          </a:p>
          <a:p>
            <a:pPr marL="533400" lvl="1" indent="-266700"/>
            <a:r>
              <a:rPr lang="en-US" dirty="0" smtClean="0"/>
              <a:t>Freely downloadable from: </a:t>
            </a:r>
            <a:r>
              <a:rPr lang="en-US" dirty="0" smtClean="0">
                <a:hlinkClick r:id="rId2"/>
              </a:rPr>
              <a:t>www.introprogramming.info</a:t>
            </a:r>
            <a:endParaRPr lang="en-US" dirty="0" smtClean="0"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4953000"/>
            <a:ext cx="8534400" cy="14478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C# programming tracks follows the book</a:t>
            </a:r>
          </a:p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C# Part II 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 pitchFamily="2" charset="2"/>
              </a:rPr>
              <a:t> chapters 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  <a:sym typeface="Wingdings" pitchFamily="2" charset="2"/>
              </a:rPr>
              <a:t>7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 pitchFamily="2" charset="2"/>
              </a:rPr>
              <a:t>…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15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 pitchFamily="2" charset="2"/>
              </a:rPr>
              <a:t> (with exceptions)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 descr="http://www.nakov.com/wp-content/uploads/2010/11/cover-small.jp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7200" y="1605150"/>
            <a:ext cx="1812667" cy="2564886"/>
          </a:xfrm>
          <a:prstGeom prst="rect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17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>
              <a:spcBef>
                <a:spcPts val="240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for the exercises</a:t>
            </a:r>
          </a:p>
          <a:p>
            <a:pPr lvl="1"/>
            <a:r>
              <a:rPr lang="en-US" sz="2900" dirty="0" smtClean="0"/>
              <a:t>Share source code / discuss ideas</a:t>
            </a:r>
          </a:p>
          <a:p>
            <a:pPr>
              <a:spcBef>
                <a:spcPts val="1200"/>
              </a:spcBef>
            </a:pPr>
            <a:r>
              <a:rPr lang="en-US" dirty="0"/>
              <a:t>The C# </a:t>
            </a:r>
            <a:r>
              <a:rPr lang="en-US" dirty="0" smtClean="0"/>
              <a:t>Part II 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803400"/>
            <a:ext cx="8077200" cy="6368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forums.academy.telerik.com/csharp-fundamentals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306704"/>
            <a:ext cx="8077200" cy="10178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http://academy.telerik.com/student-courses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/</a:t>
            </a:r>
            <a:b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</a:b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programming/csharp-programming-part-2/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>
            <a:hlinkClick r:id="rId5" tooltip="C# Fundamentals course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3371026"/>
            <a:ext cx="1429576" cy="142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7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Telerik Integrated</a:t>
            </a:r>
            <a:br>
              <a:rPr lang="en-US" dirty="0" smtClean="0"/>
            </a:br>
            <a:r>
              <a:rPr lang="en-US" dirty="0" smtClean="0"/>
              <a:t>Learning System (TILS)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Telerik Integrated Learning System (TILS)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 smtClean="0"/>
              <a:t>Homework peer reviews</a:t>
            </a:r>
          </a:p>
          <a:p>
            <a:pPr lvl="1"/>
            <a:r>
              <a:rPr lang="en-US" dirty="0" smtClean="0"/>
              <a:t>Presence cards with barcode</a:t>
            </a:r>
          </a:p>
          <a:p>
            <a:pPr lvl="1"/>
            <a:r>
              <a:rPr lang="en-US" dirty="0" smtClean="0"/>
              <a:t>Reports about your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4224" y="3381500"/>
            <a:ext cx="2728341" cy="2133600"/>
          </a:xfrm>
          <a:prstGeom prst="roundRect">
            <a:avLst>
              <a:gd name="adj" fmla="val 2752"/>
            </a:avLst>
          </a:prstGeom>
        </p:spPr>
      </p:pic>
      <p:sp>
        <p:nvSpPr>
          <p:cNvPr id="6" name="Rounded Rectangle 5"/>
          <p:cNvSpPr/>
          <p:nvPr/>
        </p:nvSpPr>
        <p:spPr>
          <a:xfrm>
            <a:off x="533400" y="5896100"/>
            <a:ext cx="8077200" cy="609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5"/>
              </a:rPr>
              <a:t>telerikacademy.com/Courses/Courses/Details/97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Microsoft Windows (XP / Win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 / Win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Microsoft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2012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hlinkClick r:id="rId3"/>
              </a:rPr>
              <a:t>Visual Studio Express </a:t>
            </a:r>
            <a:r>
              <a:rPr lang="en-US" dirty="0">
                <a:latin typeface="Consolas" pitchFamily="49" charset="0"/>
                <a:cs typeface="Consolas" pitchFamily="49" charset="0"/>
                <a:hlinkClick r:id="rId3"/>
              </a:rPr>
              <a:t>2012</a:t>
            </a:r>
            <a:r>
              <a:rPr lang="en-US" dirty="0" smtClean="0"/>
              <a:t> (free version </a:t>
            </a:r>
            <a:r>
              <a:rPr lang="en-US" dirty="0"/>
              <a:t>of VS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2012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.NET Framework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4.5</a:t>
            </a:r>
            <a:r>
              <a:rPr lang="en-US" dirty="0" smtClean="0"/>
              <a:t> (included in Visual Studio)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Visual Studio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2005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2008</a:t>
            </a:r>
            <a:r>
              <a:rPr lang="en-US" dirty="0" smtClean="0"/>
              <a:t> or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2010</a:t>
            </a:r>
            <a:r>
              <a:rPr lang="en-US" dirty="0" smtClean="0"/>
              <a:t> is also 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8" name="Picture 4" descr="http://blogs.msdn.com/blogfiles/swiss_dpe_team/WindowsLiveWriter/BetaPhasevonVisua.NETFramework4verlngert_5079/.NET_Logo_6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656" t="-14872" r="-4961" b="-13678"/>
          <a:stretch>
            <a:fillRect/>
          </a:stretch>
        </p:blipFill>
        <p:spPr bwMode="auto">
          <a:xfrm>
            <a:off x="4114800" y="5029200"/>
            <a:ext cx="4476750" cy="13716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/>
        </p:spPr>
      </p:pic>
      <p:pic>
        <p:nvPicPr>
          <p:cNvPr id="9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5029200"/>
            <a:ext cx="3260522" cy="1371599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457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Champions of the First Part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1981200"/>
            <a:ext cx="7924800" cy="569120"/>
          </a:xfrm>
        </p:spPr>
        <p:txBody>
          <a:bodyPr/>
          <a:lstStyle/>
          <a:p>
            <a:r>
              <a:rPr lang="en-US" dirty="0" smtClean="0"/>
              <a:t>Telerik Academy Ninja Champions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53226" y="2971800"/>
            <a:ext cx="3452574" cy="318135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lumMod val="60000"/>
                <a:lumOff val="40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 descr="http://academy.telerik.com/images/default-album/programming-champion-telerik-academy.png?sfvrsn=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2971801"/>
            <a:ext cx="3176064" cy="317606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lumMod val="60000"/>
                <a:lumOff val="40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38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Champions: C# Part 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r>
              <a:rPr lang="en-US" noProof="1" smtClean="0"/>
              <a:t># 1 – </a:t>
            </a:r>
            <a:r>
              <a:rPr lang="en-US" noProof="1" smtClean="0">
                <a:effectLst/>
              </a:rPr>
              <a:t>Martin Nikolov</a:t>
            </a:r>
            <a:endParaRPr lang="en-US" noProof="1" smtClean="0"/>
          </a:p>
          <a:p>
            <a:r>
              <a:rPr lang="en-US" noProof="1" smtClean="0"/>
              <a:t># 2 – </a:t>
            </a:r>
            <a:r>
              <a:rPr lang="en-US" dirty="0" err="1" smtClean="0">
                <a:effectLst/>
              </a:rPr>
              <a:t>Jivko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Pavlovski</a:t>
            </a:r>
            <a:endParaRPr lang="en-US" noProof="1" smtClean="0"/>
          </a:p>
          <a:p>
            <a:r>
              <a:rPr lang="en-US" noProof="1" smtClean="0"/>
              <a:t># 3 – </a:t>
            </a:r>
            <a:r>
              <a:rPr lang="en-US" dirty="0" smtClean="0">
                <a:effectLst/>
              </a:rPr>
              <a:t>Stefan </a:t>
            </a:r>
            <a:r>
              <a:rPr lang="en-US" dirty="0" err="1" smtClean="0">
                <a:effectLst/>
              </a:rPr>
              <a:t>Mirevski</a:t>
            </a:r>
            <a:endParaRPr lang="en-US" dirty="0" smtClean="0">
              <a:effectLst/>
            </a:endParaRPr>
          </a:p>
          <a:p>
            <a:r>
              <a:rPr lang="en-US" noProof="1"/>
              <a:t># 4 –</a:t>
            </a:r>
            <a:r>
              <a:rPr lang="en-US" noProof="1" smtClean="0"/>
              <a:t> </a:t>
            </a:r>
            <a:r>
              <a:rPr lang="en-US" dirty="0" smtClean="0">
                <a:effectLst/>
              </a:rPr>
              <a:t>Desislava </a:t>
            </a:r>
            <a:r>
              <a:rPr lang="en-US" dirty="0" err="1" smtClean="0">
                <a:effectLst/>
              </a:rPr>
              <a:t>Panayotova</a:t>
            </a:r>
            <a:endParaRPr lang="en-US" dirty="0" smtClean="0">
              <a:effectLst/>
            </a:endParaRPr>
          </a:p>
          <a:p>
            <a:r>
              <a:rPr lang="en-US" noProof="1"/>
              <a:t># </a:t>
            </a:r>
            <a:r>
              <a:rPr lang="en-US" noProof="1" smtClean="0"/>
              <a:t>5 – </a:t>
            </a:r>
            <a:r>
              <a:rPr lang="en-US" dirty="0" smtClean="0">
                <a:effectLst/>
              </a:rPr>
              <a:t>Stefan </a:t>
            </a:r>
            <a:r>
              <a:rPr lang="en-US" dirty="0" err="1" smtClean="0">
                <a:effectLst/>
              </a:rPr>
              <a:t>Varbanov</a:t>
            </a:r>
            <a:endParaRPr lang="en-US" noProof="1"/>
          </a:p>
        </p:txBody>
      </p:sp>
      <p:pic>
        <p:nvPicPr>
          <p:cNvPr id="12290" name="Picture 2" descr="http://www.montana.edu/wwwextec/images/champi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3600" y="3623982"/>
            <a:ext cx="2781300" cy="2781300"/>
          </a:xfrm>
          <a:prstGeom prst="roundRect">
            <a:avLst>
              <a:gd name="adj" fmla="val 2221"/>
            </a:avLst>
          </a:prstGeom>
          <a:noFill/>
          <a:ln w="19050"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://www.abdulkerimdulger.com/sites/default/files/c-sharp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800" y="4538382"/>
            <a:ext cx="1866900" cy="1866900"/>
          </a:xfrm>
          <a:prstGeom prst="roundRect">
            <a:avLst>
              <a:gd name="adj" fmla="val 6489"/>
            </a:avLst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google.bg/url?source=imglanding&amp;ct=img&amp;q=http://3.bp.blogspot.com/_pqc1Ho2DfSs/SQFIbVYy2KI/AAAAAAAADrY/ctNoiGGxOSw/s400/iamninja.png&amp;sa=X&amp;ei=BBbrUOCRN8TjtQbsjICADQ&amp;ved=0CAkQ8wc4Lg&amp;usg=AFQjCNEQP1XUm783cxyyiXzqyyzjL6wlHQ"/>
          <p:cNvPicPr>
            <a:picLocks noChangeAspect="1" noChangeArrowheads="1"/>
          </p:cNvPicPr>
          <p:nvPr/>
        </p:nvPicPr>
        <p:blipFill>
          <a:blip r:embed="rId5" cstate="screen">
            <a:clrChange>
              <a:clrFrom>
                <a:srgbClr val="000000">
                  <a:alpha val="99608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2600" y="1264919"/>
            <a:ext cx="2286000" cy="132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A5196D2F-D5A7-4E7D-852A-CA3F32274879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1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C# Fundamentals </a:t>
            </a:r>
            <a:r>
              <a:rPr lang="en-US" dirty="0" smtClean="0"/>
              <a:t>–</a:t>
            </a:r>
            <a:br>
              <a:rPr lang="en-US" dirty="0" smtClean="0"/>
            </a:br>
            <a:r>
              <a:rPr lang="en-US" dirty="0" smtClean="0"/>
              <a:t>Part </a:t>
            </a:r>
            <a:r>
              <a:rPr lang="en-US" dirty="0"/>
              <a:t>II </a:t>
            </a:r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2050" name="Picture 2" descr="http://i386.photobucket.com/albums/oo308/Psycho_Saturn/Lolcats/Question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4343400"/>
            <a:ext cx="2819400" cy="1866443"/>
          </a:xfrm>
          <a:prstGeom prst="roundRect">
            <a:avLst>
              <a:gd name="adj" fmla="val 6025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72200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25602" name="Picture 2" descr="http://www.itchmo.com/wp-content/uploads/2007/09/1189982779284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7592" y="1066800"/>
            <a:ext cx="2255921" cy="1524000"/>
          </a:xfrm>
          <a:prstGeom prst="roundRect">
            <a:avLst>
              <a:gd name="adj" fmla="val 6025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78475">
            <a:off x="7340601" y="190846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binary, programming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32381">
            <a:off x="783556" y="474322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7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Fundamentals – Part II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2174080"/>
            <a:ext cx="7924800" cy="569120"/>
          </a:xfrm>
        </p:spPr>
        <p:txBody>
          <a:bodyPr/>
          <a:lstStyle/>
          <a:p>
            <a:r>
              <a:rPr lang="en-US" dirty="0" smtClean="0"/>
              <a:t>Coming To The Next Module</a:t>
            </a:r>
            <a:endParaRPr lang="en-US" dirty="0"/>
          </a:p>
        </p:txBody>
      </p:sp>
      <p:pic>
        <p:nvPicPr>
          <p:cNvPr id="3076" name="Picture 4" descr="http://2.bp.blogspot.com/-51cnn1K8GYE/TVg1XTd-6FI/AAAAAAAAAPM/ycaAcCjw8OE/s1600/56the-next-step-ope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0000" y="3124200"/>
            <a:ext cx="4064000" cy="3048000"/>
          </a:xfrm>
          <a:prstGeom prst="roundRect">
            <a:avLst>
              <a:gd name="adj" fmla="val 510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What's Coming Next?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C# Part II</a:t>
            </a:r>
          </a:p>
          <a:p>
            <a:pPr lvl="1"/>
            <a:r>
              <a:rPr lang="en-US" dirty="0" smtClean="0"/>
              <a:t>Continuation of C# – Part I</a:t>
            </a:r>
          </a:p>
          <a:p>
            <a:pPr lvl="1"/>
            <a:r>
              <a:rPr lang="en-US" dirty="0" smtClean="0"/>
              <a:t>Fundamentals of programming</a:t>
            </a:r>
          </a:p>
          <a:p>
            <a:r>
              <a:rPr lang="en-US" dirty="0" smtClean="0"/>
              <a:t>Pretty much the same</a:t>
            </a:r>
          </a:p>
          <a:p>
            <a:pPr lvl="1"/>
            <a:r>
              <a:rPr lang="en-US" dirty="0" smtClean="0"/>
              <a:t>Lectures </a:t>
            </a:r>
            <a:r>
              <a:rPr lang="en-US" dirty="0" smtClean="0"/>
              <a:t>one time </a:t>
            </a:r>
            <a:r>
              <a:rPr lang="en-US" dirty="0" smtClean="0"/>
              <a:t>a week</a:t>
            </a:r>
          </a:p>
          <a:p>
            <a:pPr lvl="1"/>
            <a:r>
              <a:rPr lang="en-US" dirty="0" smtClean="0"/>
              <a:t>Practical exam after </a:t>
            </a:r>
            <a:r>
              <a:rPr lang="en-US" dirty="0" smtClean="0"/>
              <a:t>two months</a:t>
            </a:r>
            <a:endParaRPr lang="en-US" dirty="0" smtClean="0"/>
          </a:p>
          <a:p>
            <a:r>
              <a:rPr lang="en-US" dirty="0" smtClean="0"/>
              <a:t>The course exam?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 problems for 6 hours</a:t>
            </a:r>
          </a:p>
          <a:p>
            <a:pPr lvl="1"/>
            <a:r>
              <a:rPr lang="en-US" dirty="0" smtClean="0">
                <a:hlinkClick r:id="rId2"/>
              </a:rPr>
              <a:t>http://bgcoder.com</a:t>
            </a:r>
            <a:endParaRPr lang="en-US" dirty="0" smtClean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4038600"/>
            <a:ext cx="2362200" cy="2442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0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Programming 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hlinkClick r:id="rId2"/>
              </a:rPr>
              <a:t>Software Academy curriculum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>
              <a:hlinkClick r:id="rId3"/>
            </a:endParaRPr>
          </a:p>
          <a:p>
            <a:pPr>
              <a:lnSpc>
                <a:spcPct val="100000"/>
              </a:lnSpc>
            </a:pPr>
            <a:endParaRPr lang="en-US" dirty="0" smtClean="0">
              <a:hlinkClick r:id="rId3"/>
            </a:endParaRPr>
          </a:p>
          <a:p>
            <a:pPr>
              <a:lnSpc>
                <a:spcPct val="100000"/>
              </a:lnSpc>
            </a:pPr>
            <a:endParaRPr lang="en-US" dirty="0">
              <a:hlinkClick r:id="rId3"/>
            </a:endParaRPr>
          </a:p>
          <a:p>
            <a:pPr>
              <a:lnSpc>
                <a:spcPct val="100000"/>
              </a:lnSpc>
            </a:pPr>
            <a:endParaRPr lang="en-US" dirty="0" smtClean="0">
              <a:hlinkClick r:id="rId3"/>
            </a:endParaRPr>
          </a:p>
          <a:p>
            <a:pPr>
              <a:lnSpc>
                <a:spcPct val="100000"/>
              </a:lnSpc>
            </a:pPr>
            <a:endParaRPr lang="en-US" dirty="0" smtClean="0">
              <a:hlinkClick r:id="rId3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hlinkClick r:id="rId3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hlinkClick r:id="rId3"/>
              </a:rPr>
              <a:t>The C# Programming Track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hlinkClick r:id="rId4"/>
              </a:rPr>
              <a:t>The Web Development Track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8194" name="Picture 2" descr="http://academy.telerik.com/images/default-album/telerik-software-academy---curriculum.png?sfvrsn=4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1774372"/>
            <a:ext cx="2253592" cy="3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86200" y="1981200"/>
            <a:ext cx="3298916" cy="2468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2575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6"/>
              </a:rPr>
              <a:t>Specialties</a:t>
            </a:r>
            <a:b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6"/>
              </a:rPr>
            </a:b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6"/>
              </a:rPr>
              <a:t>@ the Academy</a:t>
            </a: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ct val="105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7"/>
              </a:rPr>
              <a:t>Success Stories</a:t>
            </a:r>
            <a:b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7"/>
              </a:rPr>
            </a:b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7"/>
              </a:rPr>
              <a:t>@ Telerik</a:t>
            </a: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0242" name="Picture 2" descr="http://www.cs.ox.ac.uk/images/research/pl.jpg"/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972300" y="4648200"/>
            <a:ext cx="2819400" cy="190500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66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smtClean="0"/>
              <a:t>C</a:t>
            </a:r>
            <a:r>
              <a:rPr lang="en-US" dirty="0" smtClean="0"/>
              <a:t># Part II – 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281083"/>
            <a:ext cx="7924800" cy="569120"/>
          </a:xfrm>
        </p:spPr>
        <p:txBody>
          <a:bodyPr/>
          <a:lstStyle/>
          <a:p>
            <a:r>
              <a:rPr lang="en-US" dirty="0" smtClean="0"/>
              <a:t>What Will We Cover </a:t>
            </a:r>
            <a:r>
              <a:rPr lang="en-US" dirty="0"/>
              <a:t>in C# Part </a:t>
            </a:r>
            <a:r>
              <a:rPr lang="en-US" dirty="0" smtClean="0"/>
              <a:t>II?</a:t>
            </a:r>
            <a:endParaRPr lang="en-US" dirty="0"/>
          </a:p>
        </p:txBody>
      </p:sp>
      <p:pic>
        <p:nvPicPr>
          <p:cNvPr id="5122" name="Picture 2" descr="http://www.siegelgale.com/wp-content/uploads/2010/08/07_TheNewSchool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4833" y="3231204"/>
            <a:ext cx="5216106" cy="2940996"/>
          </a:xfrm>
          <a:prstGeom prst="roundRect">
            <a:avLst>
              <a:gd name="adj" fmla="val 4702"/>
            </a:avLst>
          </a:prstGeom>
          <a:noFill/>
          <a:ln w="28575">
            <a:solidFill>
              <a:schemeClr val="accent5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C# II Course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Working with arrays</a:t>
            </a:r>
          </a:p>
          <a:p>
            <a:pPr lvl="1"/>
            <a:r>
              <a:rPr lang="en-US" dirty="0" smtClean="0"/>
              <a:t>Algorithms on sequences</a:t>
            </a:r>
          </a:p>
          <a:p>
            <a:r>
              <a:rPr lang="en-US" dirty="0" smtClean="0"/>
              <a:t>Multidimensional Arrays</a:t>
            </a:r>
          </a:p>
          <a:p>
            <a:pPr lvl="1"/>
            <a:r>
              <a:rPr lang="en-US" dirty="0" smtClean="0"/>
              <a:t>Matrices, cubes etc.</a:t>
            </a:r>
          </a:p>
          <a:p>
            <a:pPr lvl="1"/>
            <a:r>
              <a:rPr lang="en-US" dirty="0" smtClean="0"/>
              <a:t>Algorithms on matrices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 smtClean="0"/>
              <a:t>Creating and calling methods</a:t>
            </a:r>
          </a:p>
          <a:p>
            <a:pPr lvl="1"/>
            <a:r>
              <a:rPr lang="en-US" dirty="0" smtClean="0"/>
              <a:t>Return </a:t>
            </a:r>
            <a:r>
              <a:rPr lang="en-US" dirty="0"/>
              <a:t>type, arguments, </a:t>
            </a:r>
            <a:r>
              <a:rPr lang="en-US" dirty="0" smtClean="0"/>
              <a:t>overloading</a:t>
            </a:r>
            <a:endParaRPr lang="en-US" dirty="0"/>
          </a:p>
        </p:txBody>
      </p:sp>
      <p:pic>
        <p:nvPicPr>
          <p:cNvPr id="6146" name="Picture 2" descr="http://upload.wikimedia.org/wikipedia/commons/a/a7/Halbach_array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77949">
            <a:off x="5587340" y="718982"/>
            <a:ext cx="3200400" cy="2560320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rrow, back, green, left, next, return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86500" y="489671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google.bg/url?source=imglanding&amp;ct=img&amp;q=http://www.simple-talk.com/iwritefor/articlefiles/600-second.jpg&amp;sa=X&amp;ei=xgnrUPr-EIOxhAeH3oDoBA&amp;ved=0CAoQ8wc&amp;usg=AFQjCNGKPnQoi3TOr5qiXyi5gLd-75Pvtw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62537" y="3389168"/>
            <a:ext cx="2447925" cy="110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C# II Course Program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Numeral Systems</a:t>
            </a:r>
          </a:p>
          <a:p>
            <a:pPr lvl="1"/>
            <a:r>
              <a:rPr lang="en-US" dirty="0" smtClean="0"/>
              <a:t>Binary, decimal, hexadecimal</a:t>
            </a:r>
          </a:p>
          <a:p>
            <a:pPr lvl="1"/>
            <a:r>
              <a:rPr lang="en-US" dirty="0" smtClean="0"/>
              <a:t>Representation of numbers</a:t>
            </a:r>
          </a:p>
          <a:p>
            <a:r>
              <a:rPr lang="en-US" dirty="0" smtClean="0"/>
              <a:t>Creating and Using Objects</a:t>
            </a:r>
          </a:p>
          <a:p>
            <a:pPr lvl="1"/>
            <a:r>
              <a:rPr lang="en-US" dirty="0" smtClean="0"/>
              <a:t>What is object?</a:t>
            </a:r>
          </a:p>
          <a:p>
            <a:pPr lvl="1"/>
            <a:r>
              <a:rPr lang="en-US" dirty="0" smtClean="0"/>
              <a:t>Using .NET standard classes</a:t>
            </a:r>
          </a:p>
          <a:p>
            <a:r>
              <a:rPr lang="en-US" dirty="0" smtClean="0"/>
              <a:t>Exception Handling</a:t>
            </a:r>
          </a:p>
          <a:p>
            <a:pPr lvl="1"/>
            <a:r>
              <a:rPr lang="en-US" dirty="0" smtClean="0"/>
              <a:t>What are exception?</a:t>
            </a:r>
          </a:p>
          <a:p>
            <a:pPr lvl="1"/>
            <a:r>
              <a:rPr lang="en-US" dirty="0" smtClean="0"/>
              <a:t>Catching and throwing exceptions</a:t>
            </a:r>
          </a:p>
        </p:txBody>
      </p:sp>
      <p:pic>
        <p:nvPicPr>
          <p:cNvPr id="3074" name="Picture 2" descr="error, hand writte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48006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lass, module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7461" y="3048000"/>
            <a:ext cx="1386939" cy="135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dreamstime.com/pixel-numbers-icons-thumb19345056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1219200"/>
            <a:ext cx="1501239" cy="1501239"/>
          </a:xfrm>
          <a:prstGeom prst="roundRect">
            <a:avLst>
              <a:gd name="adj" fmla="val 3219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9F29EDEF-45EC-4325-A7F0-D3B3CABCC29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83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C# II Course Program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/>
              <a:t>Strings and Text Processing</a:t>
            </a:r>
          </a:p>
          <a:p>
            <a:pPr lvl="1"/>
            <a:r>
              <a:rPr lang="en-US" dirty="0" smtClean="0"/>
              <a:t>Working with strings</a:t>
            </a:r>
            <a:endParaRPr lang="en-US" dirty="0"/>
          </a:p>
          <a:p>
            <a:pPr lvl="1"/>
            <a:r>
              <a:rPr lang="en-US" dirty="0" smtClean="0"/>
              <a:t>Building strings</a:t>
            </a:r>
            <a:endParaRPr lang="en-US" noProof="1"/>
          </a:p>
          <a:p>
            <a:r>
              <a:rPr lang="en-US" dirty="0" smtClean="0"/>
              <a:t>Text Files</a:t>
            </a:r>
          </a:p>
          <a:p>
            <a:pPr lvl="1"/>
            <a:r>
              <a:rPr lang="en-US" dirty="0" smtClean="0"/>
              <a:t>Reading and writing text files</a:t>
            </a:r>
          </a:p>
          <a:p>
            <a:r>
              <a:rPr lang="en-US" dirty="0" smtClean="0"/>
              <a:t>Practical Exam Preparation</a:t>
            </a:r>
          </a:p>
          <a:p>
            <a:pPr lvl="1"/>
            <a:r>
              <a:rPr lang="en-US" dirty="0" smtClean="0"/>
              <a:t>Solving the last year's problems</a:t>
            </a:r>
          </a:p>
          <a:p>
            <a:r>
              <a:rPr lang="en-US" dirty="0" smtClean="0"/>
              <a:t>Practical Exam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problems for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 smtClean="0"/>
              <a:t> hours</a:t>
            </a:r>
          </a:p>
          <a:p>
            <a:pPr lvl="1"/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42614" y="4572000"/>
            <a:ext cx="1867986" cy="17526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file, filing, folder, full, pap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02036" y="28669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deephighlands.files.wordpress.com/2012/11/istockhanddnaslider_0.pn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12972" y="1310146"/>
            <a:ext cx="2730926" cy="1052054"/>
          </a:xfrm>
          <a:prstGeom prst="roundRect">
            <a:avLst>
              <a:gd name="adj" fmla="val 6508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B7DAEFBC-EA88-424D-ACA5-3D2328D88A0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1426</TotalTime>
  <Words>797</Words>
  <Application>Microsoft Office PowerPoint</Application>
  <PresentationFormat>On-screen Show (4:3)</PresentationFormat>
  <Paragraphs>230</Paragraphs>
  <Slides>29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Telerik Academy</vt:lpstr>
      <vt:lpstr>C# Part II – Course Intro</vt:lpstr>
      <vt:lpstr>Table of Contents</vt:lpstr>
      <vt:lpstr>C# Fundamentals – Part II</vt:lpstr>
      <vt:lpstr>What's Coming Next?</vt:lpstr>
      <vt:lpstr>C# Programming Track</vt:lpstr>
      <vt:lpstr>C# Part II – Program</vt:lpstr>
      <vt:lpstr>The C# II Course Program</vt:lpstr>
      <vt:lpstr>The C# II Course Program (2)</vt:lpstr>
      <vt:lpstr>The C# II Course Program (3)</vt:lpstr>
      <vt:lpstr>Saturday Workshops</vt:lpstr>
      <vt:lpstr>The Trainers Team</vt:lpstr>
      <vt:lpstr>Trainers Team</vt:lpstr>
      <vt:lpstr>Trainers Team (2)</vt:lpstr>
      <vt:lpstr>Trainers Team (3)</vt:lpstr>
      <vt:lpstr>Trainers Team (4)</vt:lpstr>
      <vt:lpstr>Trainers Team (5)</vt:lpstr>
      <vt:lpstr>Trainers Team (6)</vt:lpstr>
      <vt:lpstr>Evaluation </vt:lpstr>
      <vt:lpstr>C# Part II – Evaluation</vt:lpstr>
      <vt:lpstr>Homework Peer Reviews</vt:lpstr>
      <vt:lpstr>Resources</vt:lpstr>
      <vt:lpstr>The C# Textbook</vt:lpstr>
      <vt:lpstr>Course Web Site &amp; Forums</vt:lpstr>
      <vt:lpstr>Telerik Integrated Learning System (TILS)</vt:lpstr>
      <vt:lpstr>Required Software</vt:lpstr>
      <vt:lpstr>Champions of the First Part</vt:lpstr>
      <vt:lpstr>Champions: C# Part I</vt:lpstr>
      <vt:lpstr>C# Fundamentals – Part II Introduction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Part II - Course Intro</dc:title>
  <dc:subject>Telerik Software Academy</dc:subject>
  <dc:creator>Svetlin Nakov</dc:creator>
  <cp:keywords>C#, course, telerik software academy, free courses for developers</cp:keywords>
  <cp:lastModifiedBy>Ivaylo Kenov</cp:lastModifiedBy>
  <cp:revision>370</cp:revision>
  <dcterms:created xsi:type="dcterms:W3CDTF">2007-12-08T16:03:35Z</dcterms:created>
  <dcterms:modified xsi:type="dcterms:W3CDTF">2013-07-09T12:12:13Z</dcterms:modified>
  <cp:category>software engineering</cp:category>
</cp:coreProperties>
</file>