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60" r:id="rId5"/>
    <p:sldId id="262" r:id="rId6"/>
    <p:sldId id="264" r:id="rId7"/>
    <p:sldId id="266" r:id="rId8"/>
    <p:sldId id="267"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13.7.2013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54630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13.7.2013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9598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13.7.2013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72829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13.7.2013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80195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31CFF-9904-48CC-A2C3-807452BDBEC7}" type="datetimeFigureOut">
              <a:rPr lang="bg-BG" smtClean="0"/>
              <a:t>13.7.2013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410857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87C31CFF-9904-48CC-A2C3-807452BDBEC7}" type="datetimeFigureOut">
              <a:rPr lang="bg-BG" smtClean="0"/>
              <a:t>13.7.2013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290339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87C31CFF-9904-48CC-A2C3-807452BDBEC7}" type="datetimeFigureOut">
              <a:rPr lang="bg-BG" smtClean="0"/>
              <a:t>13.7.2013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7913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87C31CFF-9904-48CC-A2C3-807452BDBEC7}" type="datetimeFigureOut">
              <a:rPr lang="bg-BG" smtClean="0"/>
              <a:t>13.7.2013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88215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31CFF-9904-48CC-A2C3-807452BDBEC7}" type="datetimeFigureOut">
              <a:rPr lang="bg-BG" smtClean="0"/>
              <a:t>13.7.2013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11482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31CFF-9904-48CC-A2C3-807452BDBEC7}" type="datetimeFigureOut">
              <a:rPr lang="bg-BG" smtClean="0"/>
              <a:t>13.7.2013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41797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31CFF-9904-48CC-A2C3-807452BDBEC7}" type="datetimeFigureOut">
              <a:rPr lang="bg-BG" smtClean="0"/>
              <a:t>13.7.2013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8633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31CFF-9904-48CC-A2C3-807452BDBEC7}" type="datetimeFigureOut">
              <a:rPr lang="bg-BG" smtClean="0"/>
              <a:t>13.7.2013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4840D-5A01-4B64-9CC6-DF77A10CA4F8}" type="slidenum">
              <a:rPr lang="bg-BG" smtClean="0"/>
              <a:t>‹#›</a:t>
            </a:fld>
            <a:endParaRPr lang="bg-BG"/>
          </a:p>
        </p:txBody>
      </p:sp>
    </p:spTree>
    <p:extLst>
      <p:ext uri="{BB962C8B-B14F-4D97-AF65-F5344CB8AC3E}">
        <p14:creationId xmlns:p14="http://schemas.microsoft.com/office/powerpoint/2010/main" val="66552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7504" y="260648"/>
            <a:ext cx="7776864" cy="6192688"/>
          </a:xfrm>
          <a:prstGeom prst="roundRect">
            <a:avLst>
              <a:gd name="adj" fmla="val 53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bg-BG"/>
          </a:p>
        </p:txBody>
      </p:sp>
      <p:graphicFrame>
        <p:nvGraphicFramePr>
          <p:cNvPr id="5" name="Table 4"/>
          <p:cNvGraphicFramePr>
            <a:graphicFrameLocks noGrp="1"/>
          </p:cNvGraphicFramePr>
          <p:nvPr>
            <p:extLst>
              <p:ext uri="{D42A27DB-BD31-4B8C-83A1-F6EECF244321}">
                <p14:modId xmlns:p14="http://schemas.microsoft.com/office/powerpoint/2010/main" val="4086741077"/>
              </p:ext>
            </p:extLst>
          </p:nvPr>
        </p:nvGraphicFramePr>
        <p:xfrm>
          <a:off x="567215" y="836712"/>
          <a:ext cx="7101129" cy="4896544"/>
        </p:xfrm>
        <a:graphic>
          <a:graphicData uri="http://schemas.openxmlformats.org/drawingml/2006/table">
            <a:tbl>
              <a:tblPr firstRow="1" firstCol="1" lastRow="1" lastCol="1" bandRow="1" bandCol="1">
                <a:tableStyleId>{5C22544A-7EE6-4342-B048-85BDC9FD1C3A}</a:tableStyleId>
              </a:tblPr>
              <a:tblGrid>
                <a:gridCol w="1841218"/>
                <a:gridCol w="5259911"/>
              </a:tblGrid>
              <a:tr h="2284590">
                <a:tc>
                  <a:txBody>
                    <a:bodyPr/>
                    <a:lstStyle/>
                    <a:p>
                      <a:pPr marL="467995" marR="180340" algn="just">
                        <a:lnSpc>
                          <a:spcPct val="115000"/>
                        </a:lnSpc>
                        <a:spcAft>
                          <a:spcPts val="1000"/>
                        </a:spcAft>
                      </a:pPr>
                      <a:r>
                        <a:rPr lang="bg-BG" sz="1600" dirty="0">
                          <a:effectLst/>
                        </a:rPr>
                        <a:t>Дата:	</a:t>
                      </a:r>
                      <a:endParaRPr lang="bg-BG" sz="1800" dirty="0">
                        <a:effectLst/>
                      </a:endParaRPr>
                    </a:p>
                    <a:p>
                      <a:pPr marL="467995" marR="180340" algn="just">
                        <a:lnSpc>
                          <a:spcPct val="115000"/>
                        </a:lnSpc>
                        <a:spcAft>
                          <a:spcPts val="1000"/>
                        </a:spcAft>
                      </a:pPr>
                      <a:r>
                        <a:rPr lang="bg-BG" sz="1600" dirty="0">
                          <a:effectLst/>
                        </a:rPr>
                        <a:t>Участници:</a:t>
                      </a:r>
                      <a:r>
                        <a:rPr lang="bg-BG" sz="1100" dirty="0">
                          <a:effectLst/>
                        </a:rPr>
                        <a:t>	</a:t>
                      </a:r>
                      <a:endParaRPr lang="bg-BG" sz="1200" dirty="0">
                        <a:effectLst/>
                      </a:endParaRPr>
                    </a:p>
                    <a:p>
                      <a:pPr marL="467995" marR="180340" algn="just">
                        <a:lnSpc>
                          <a:spcPct val="115000"/>
                        </a:lnSpc>
                        <a:spcAft>
                          <a:spcPts val="1000"/>
                        </a:spcAft>
                      </a:pPr>
                      <a:r>
                        <a:rPr lang="bg-BG" sz="1200" dirty="0">
                          <a:effectLst/>
                        </a:rPr>
                        <a:t> </a:t>
                      </a:r>
                      <a:endParaRPr lang="bg-BG" sz="1200" dirty="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800" dirty="0" smtClean="0">
                          <a:effectLst/>
                        </a:rPr>
                        <a:t>12.07.2013</a:t>
                      </a:r>
                    </a:p>
                    <a:p>
                      <a:pPr marL="467995" marR="180340" algn="just">
                        <a:lnSpc>
                          <a:spcPct val="115000"/>
                        </a:lnSpc>
                        <a:spcAft>
                          <a:spcPts val="1000"/>
                        </a:spcAft>
                      </a:pPr>
                      <a:r>
                        <a:rPr lang="bg-BG" sz="1800" dirty="0" smtClean="0">
                          <a:effectLst/>
                        </a:rPr>
                        <a:t>1. Антоанета</a:t>
                      </a:r>
                      <a:r>
                        <a:rPr lang="bg-BG" sz="1800" baseline="0" dirty="0" smtClean="0">
                          <a:effectLst/>
                        </a:rPr>
                        <a:t> Маринова</a:t>
                      </a:r>
                      <a:endParaRPr lang="bg-BG" sz="1800" dirty="0" smtClean="0">
                        <a:effectLst/>
                      </a:endParaRPr>
                    </a:p>
                    <a:p>
                      <a:pPr marL="467995" marR="180340" algn="just">
                        <a:lnSpc>
                          <a:spcPct val="115000"/>
                        </a:lnSpc>
                        <a:spcAft>
                          <a:spcPts val="1000"/>
                        </a:spcAft>
                      </a:pPr>
                      <a:r>
                        <a:rPr lang="bg-BG" sz="1800" dirty="0" smtClean="0">
                          <a:effectLst/>
                        </a:rPr>
                        <a:t>2.Иван Димитров</a:t>
                      </a:r>
                    </a:p>
                    <a:p>
                      <a:pPr marL="467995" marR="180340" algn="just">
                        <a:lnSpc>
                          <a:spcPct val="115000"/>
                        </a:lnSpc>
                        <a:spcAft>
                          <a:spcPts val="1000"/>
                        </a:spcAft>
                      </a:pPr>
                      <a:r>
                        <a:rPr lang="bg-BG" sz="1800" dirty="0" smtClean="0">
                          <a:effectLst/>
                        </a:rPr>
                        <a:t>3.Емилия</a:t>
                      </a:r>
                      <a:r>
                        <a:rPr lang="bg-BG" sz="1800" baseline="0" dirty="0" smtClean="0">
                          <a:effectLst/>
                        </a:rPr>
                        <a:t> Тотева</a:t>
                      </a:r>
                      <a:endParaRPr lang="bg-BG" sz="1800" dirty="0" smtClean="0">
                        <a:effectLst/>
                      </a:endParaRPr>
                    </a:p>
                    <a:p>
                      <a:pPr marL="467995" marR="180340" algn="just">
                        <a:lnSpc>
                          <a:spcPct val="115000"/>
                        </a:lnSpc>
                        <a:spcAft>
                          <a:spcPts val="1000"/>
                        </a:spcAft>
                      </a:pPr>
                      <a:r>
                        <a:rPr lang="bg-BG" sz="1800" dirty="0" smtClean="0">
                          <a:effectLst/>
                        </a:rPr>
                        <a:t>4.Каталина Димитров</a:t>
                      </a:r>
                      <a:endParaRPr lang="bg-BG" sz="2000" dirty="0">
                        <a:effectLst/>
                      </a:endParaRPr>
                    </a:p>
                  </a:txBody>
                  <a:tcPr marL="68580" marR="68580" marT="0" marB="0"/>
                </a:tc>
              </a:tr>
              <a:tr h="301540">
                <a:tc>
                  <a:txBody>
                    <a:bodyPr/>
                    <a:lstStyle/>
                    <a:p>
                      <a:pPr marL="467995" marR="180340" algn="just">
                        <a:lnSpc>
                          <a:spcPct val="115000"/>
                        </a:lnSpc>
                        <a:spcAft>
                          <a:spcPts val="1000"/>
                        </a:spcAft>
                      </a:pPr>
                      <a:r>
                        <a:rPr lang="bg-BG" sz="1100">
                          <a:effectLst/>
                        </a:rPr>
                        <a:t>Изготвил:</a:t>
                      </a:r>
                      <a:endParaRPr lang="bg-BG" sz="120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100" dirty="0" smtClean="0">
                          <a:effectLst/>
                        </a:rPr>
                        <a:t>Иван Димитров</a:t>
                      </a:r>
                      <a:endParaRPr lang="bg-BG" sz="1200" dirty="0">
                        <a:effectLst/>
                        <a:latin typeface="Times New Roman"/>
                        <a:ea typeface="Calibri"/>
                      </a:endParaRPr>
                    </a:p>
                  </a:txBody>
                  <a:tcPr marL="68580" marR="68580" marT="0" marB="0"/>
                </a:tc>
              </a:tr>
              <a:tr h="2310414">
                <a:tc gridSpan="2">
                  <a:txBody>
                    <a:bodyPr/>
                    <a:lstStyle/>
                    <a:p>
                      <a:pPr marL="467995" marR="180340" algn="ctr">
                        <a:lnSpc>
                          <a:spcPct val="115000"/>
                        </a:lnSpc>
                        <a:spcAft>
                          <a:spcPts val="1000"/>
                        </a:spcAft>
                      </a:pPr>
                      <a:r>
                        <a:rPr lang="bg-BG" sz="1100" dirty="0">
                          <a:effectLst/>
                        </a:rPr>
                        <a:t>Обсъждани теми</a:t>
                      </a:r>
                      <a:r>
                        <a:rPr lang="bg-BG" sz="1100" dirty="0" smtClean="0">
                          <a:effectLst/>
                        </a:rPr>
                        <a:t>:</a:t>
                      </a:r>
                    </a:p>
                    <a:p>
                      <a:pPr marL="467995" marR="180340" algn="l">
                        <a:lnSpc>
                          <a:spcPct val="115000"/>
                        </a:lnSpc>
                        <a:spcAft>
                          <a:spcPts val="1000"/>
                        </a:spcAft>
                      </a:pPr>
                      <a:r>
                        <a:rPr lang="bg-BG" sz="2000" dirty="0" smtClean="0">
                          <a:effectLst/>
                        </a:rPr>
                        <a:t>• </a:t>
                      </a:r>
                      <a:r>
                        <a:rPr lang="bg-BG" sz="2000" baseline="0" dirty="0" smtClean="0">
                          <a:effectLst/>
                        </a:rPr>
                        <a:t>Главни концепции на играта</a:t>
                      </a:r>
                    </a:p>
                    <a:p>
                      <a:pPr marL="467995" marR="180340" algn="l">
                        <a:lnSpc>
                          <a:spcPct val="115000"/>
                        </a:lnSpc>
                        <a:spcAft>
                          <a:spcPts val="1000"/>
                        </a:spcAft>
                      </a:pPr>
                      <a:r>
                        <a:rPr lang="bg-BG" sz="2000" baseline="0" dirty="0" smtClean="0">
                          <a:effectLst/>
                        </a:rPr>
                        <a:t>• Параметри</a:t>
                      </a:r>
                    </a:p>
                    <a:p>
                      <a:pPr marL="467995" marR="180340" algn="l">
                        <a:lnSpc>
                          <a:spcPct val="115000"/>
                        </a:lnSpc>
                        <a:spcAft>
                          <a:spcPts val="1000"/>
                        </a:spcAft>
                      </a:pPr>
                      <a:r>
                        <a:rPr lang="bg-BG" sz="2000" baseline="0" dirty="0" smtClean="0">
                          <a:effectLst/>
                        </a:rPr>
                        <a:t>• Пиене на бира и ядене на разни вкусни неща</a:t>
                      </a:r>
                    </a:p>
                    <a:p>
                      <a:pPr marL="467995" marR="180340" algn="ctr">
                        <a:lnSpc>
                          <a:spcPct val="115000"/>
                        </a:lnSpc>
                        <a:spcAft>
                          <a:spcPts val="1000"/>
                        </a:spcAft>
                      </a:pPr>
                      <a:endParaRPr lang="bg-BG" sz="1200" dirty="0">
                        <a:effectLst/>
                      </a:endParaRPr>
                    </a:p>
                  </a:txBody>
                  <a:tcPr marL="68580" marR="68580" marT="0" marB="0"/>
                </a:tc>
                <a:tc hMerge="1">
                  <a:txBody>
                    <a:bodyPr/>
                    <a:lstStyle/>
                    <a:p>
                      <a:endParaRPr lang="bg-BG"/>
                    </a:p>
                  </a:txBody>
                  <a:tcPr/>
                </a:tc>
              </a:tr>
            </a:tbl>
          </a:graphicData>
        </a:graphic>
      </p:graphicFrame>
      <p:sp>
        <p:nvSpPr>
          <p:cNvPr id="6" name="Rectangle 1"/>
          <p:cNvSpPr>
            <a:spLocks noChangeArrowheads="1"/>
          </p:cNvSpPr>
          <p:nvPr/>
        </p:nvSpPr>
        <p:spPr bwMode="auto">
          <a:xfrm>
            <a:off x="1187624" y="304582"/>
            <a:ext cx="66967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bg-BG" sz="18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Протокол от проведена работна среща </a:t>
            </a:r>
            <a:r>
              <a:rPr kumimoji="0" lang="en-US" sz="18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 </a:t>
            </a:r>
            <a:r>
              <a:rPr lang="bg-BG" sz="1400" b="1" dirty="0" smtClean="0">
                <a:solidFill>
                  <a:srgbClr val="17365D"/>
                </a:solidFill>
                <a:latin typeface="Cambria" pitchFamily="18" charset="0"/>
                <a:ea typeface="Times New Roman" pitchFamily="18" charset="0"/>
                <a:cs typeface="Times New Roman" pitchFamily="18" charset="0"/>
              </a:rPr>
              <a:t>12</a:t>
            </a:r>
            <a:r>
              <a:rPr kumimoji="0" lang="en-US" sz="14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.0</a:t>
            </a:r>
            <a:r>
              <a:rPr lang="bg-BG" sz="1400" b="1" dirty="0">
                <a:solidFill>
                  <a:srgbClr val="17365D"/>
                </a:solidFill>
                <a:latin typeface="Cambria" pitchFamily="18" charset="0"/>
                <a:ea typeface="Times New Roman" pitchFamily="18" charset="0"/>
                <a:cs typeface="Times New Roman" pitchFamily="18" charset="0"/>
              </a:rPr>
              <a:t>7</a:t>
            </a:r>
            <a:r>
              <a:rPr kumimoji="0" lang="en-US" sz="14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.2013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3551" y="48558"/>
            <a:ext cx="1053565" cy="60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0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797152"/>
            <a:ext cx="1698699" cy="1903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5536" y="260648"/>
            <a:ext cx="6768752"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Team "Felix The Cat"</a:t>
            </a:r>
          </a:p>
        </p:txBody>
      </p:sp>
      <p:sp>
        <p:nvSpPr>
          <p:cNvPr id="6" name="Rounded Rectangle 5"/>
          <p:cNvSpPr/>
          <p:nvPr/>
        </p:nvSpPr>
        <p:spPr>
          <a:xfrm>
            <a:off x="395536" y="764704"/>
            <a:ext cx="8424936" cy="4176464"/>
          </a:xfrm>
          <a:prstGeom prst="roundRect">
            <a:avLst>
              <a:gd name="adj" fmla="val 7272"/>
            </a:avLst>
          </a:prstGeom>
        </p:spPr>
        <p:style>
          <a:lnRef idx="1">
            <a:schemeClr val="accent1"/>
          </a:lnRef>
          <a:fillRef idx="2">
            <a:schemeClr val="accent1"/>
          </a:fillRef>
          <a:effectRef idx="1">
            <a:schemeClr val="accent1"/>
          </a:effectRef>
          <a:fontRef idx="minor">
            <a:schemeClr val="dk1"/>
          </a:fontRef>
        </p:style>
        <p:txBody>
          <a:bodyPr rtlCol="0" anchor="ctr"/>
          <a:lstStyle/>
          <a:p>
            <a:r>
              <a:rPr lang="bg-BG" dirty="0" smtClean="0">
                <a:solidFill>
                  <a:schemeClr val="accent6">
                    <a:lumMod val="75000"/>
                  </a:schemeClr>
                </a:solidFill>
              </a:rPr>
              <a:t>Главна концепция:</a:t>
            </a:r>
          </a:p>
          <a:p>
            <a:r>
              <a:rPr lang="bg-BG" dirty="0" smtClean="0"/>
              <a:t>	Екипа се обедини около идеята, че трите основни стълба върху, които требва да  лежи нашето приложение са:</a:t>
            </a:r>
          </a:p>
          <a:p>
            <a:pPr marL="1657350" lvl="3" indent="-285750">
              <a:buFont typeface="Arial" pitchFamily="34" charset="0"/>
              <a:buChar char="•"/>
            </a:pPr>
            <a:r>
              <a:rPr lang="bg-BG" dirty="0" smtClean="0"/>
              <a:t>Програмта да е забавна</a:t>
            </a:r>
          </a:p>
          <a:p>
            <a:pPr marL="1657350" lvl="3" indent="-285750">
              <a:buFont typeface="Arial" pitchFamily="34" charset="0"/>
              <a:buChar char="•"/>
            </a:pPr>
            <a:r>
              <a:rPr lang="bg-BG" dirty="0" smtClean="0"/>
              <a:t>Да развива компетенции </a:t>
            </a:r>
          </a:p>
          <a:p>
            <a:pPr marL="1657350" lvl="3" indent="-285750">
              <a:buFont typeface="Arial" pitchFamily="34" charset="0"/>
              <a:buChar char="•"/>
            </a:pPr>
            <a:r>
              <a:rPr lang="bg-BG" dirty="0" smtClean="0"/>
              <a:t>Да е оригинална и иновативна</a:t>
            </a:r>
          </a:p>
          <a:p>
            <a:pPr lvl="3"/>
            <a:endParaRPr lang="bg-BG" dirty="0"/>
          </a:p>
          <a:p>
            <a:r>
              <a:rPr lang="bg-BG" dirty="0" smtClean="0">
                <a:solidFill>
                  <a:schemeClr val="accent6">
                    <a:lumMod val="75000"/>
                  </a:schemeClr>
                </a:solidFill>
              </a:rPr>
              <a:t>Историята..</a:t>
            </a:r>
          </a:p>
          <a:p>
            <a:pPr lvl="1"/>
            <a:r>
              <a:rPr lang="bg-BG" dirty="0" smtClean="0"/>
              <a:t>... Феликс от малък си мечтае да стане дот нет нинджа... Бе чул за академията на Телерик... И бе твърдо решил да влезе в нея и да стане шампион.</a:t>
            </a:r>
          </a:p>
          <a:p>
            <a:pPr lvl="1"/>
            <a:r>
              <a:rPr lang="bg-BG" dirty="0" smtClean="0"/>
              <a:t>Естествено той разбираше, че за да  приемат една котка в академията  тя трябва  да развие някой основни компетенции....</a:t>
            </a:r>
          </a:p>
          <a:p>
            <a:pPr lvl="1"/>
            <a:r>
              <a:rPr lang="bg-BG" dirty="0" smtClean="0"/>
              <a:t>	ТИ, можеш да му помогнеш....  </a:t>
            </a:r>
          </a:p>
          <a:p>
            <a:r>
              <a:rPr lang="bg-BG" dirty="0"/>
              <a:t>	</a:t>
            </a:r>
            <a:r>
              <a:rPr lang="bg-BG" dirty="0" smtClean="0"/>
              <a:t>				.....ъъъъ , всъщност можеш ли?</a:t>
            </a:r>
          </a:p>
        </p:txBody>
      </p:sp>
      <p:sp>
        <p:nvSpPr>
          <p:cNvPr id="7" name="Rounded Rectangle 6">
            <a:hlinkClick r:id="rId3" action="ppaction://hlinksldjump"/>
          </p:cNvPr>
          <p:cNvSpPr/>
          <p:nvPr/>
        </p:nvSpPr>
        <p:spPr>
          <a:xfrm>
            <a:off x="2771800" y="5087623"/>
            <a:ext cx="1872208" cy="50243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hlinkClick r:id="rId3" action="ppaction://hlinksldjump"/>
              </a:rPr>
              <a:t>Game 1</a:t>
            </a:r>
            <a:endParaRPr lang="bg-BG" dirty="0"/>
          </a:p>
        </p:txBody>
      </p:sp>
      <p:sp>
        <p:nvSpPr>
          <p:cNvPr id="9" name="Rounded Rectangle 8"/>
          <p:cNvSpPr/>
          <p:nvPr/>
        </p:nvSpPr>
        <p:spPr>
          <a:xfrm>
            <a:off x="5652120" y="5877272"/>
            <a:ext cx="1561450" cy="43093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hlinkClick r:id="rId4" action="ppaction://hlinksldjump"/>
              </a:rPr>
              <a:t>Game 5</a:t>
            </a:r>
            <a:endParaRPr lang="bg-BG" dirty="0"/>
          </a:p>
        </p:txBody>
      </p:sp>
      <p:sp>
        <p:nvSpPr>
          <p:cNvPr id="10" name="Rounded Rectangle 9"/>
          <p:cNvSpPr/>
          <p:nvPr/>
        </p:nvSpPr>
        <p:spPr>
          <a:xfrm>
            <a:off x="3630668" y="5877272"/>
            <a:ext cx="1440160" cy="43204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hlinkClick r:id="rId5" action="ppaction://hlinksldjump"/>
              </a:rPr>
              <a:t>Game 4</a:t>
            </a:r>
            <a:endParaRPr lang="bg-BG" dirty="0"/>
          </a:p>
        </p:txBody>
      </p:sp>
      <p:sp>
        <p:nvSpPr>
          <p:cNvPr id="11" name="Rounded Rectangle 10"/>
          <p:cNvSpPr/>
          <p:nvPr/>
        </p:nvSpPr>
        <p:spPr>
          <a:xfrm>
            <a:off x="5070828" y="5087623"/>
            <a:ext cx="1661412" cy="5024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hlinkClick r:id="rId6" action="ppaction://hlinksldjump"/>
              </a:rPr>
              <a:t>Game 2</a:t>
            </a:r>
            <a:endParaRPr lang="bg-BG" dirty="0"/>
          </a:p>
        </p:txBody>
      </p:sp>
      <p:sp>
        <p:nvSpPr>
          <p:cNvPr id="12" name="Rounded Rectangle 11"/>
          <p:cNvSpPr/>
          <p:nvPr/>
        </p:nvSpPr>
        <p:spPr>
          <a:xfrm>
            <a:off x="7164288" y="5111707"/>
            <a:ext cx="1584176" cy="47834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7" action="ppaction://hlinksldjump"/>
              </a:rPr>
              <a:t>Game 3</a:t>
            </a:r>
            <a:endParaRPr lang="bg-BG" dirty="0"/>
          </a:p>
        </p:txBody>
      </p:sp>
      <p:pic>
        <p:nvPicPr>
          <p:cNvPr id="13"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3551" y="48558"/>
            <a:ext cx="1053565" cy="60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53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4476" y="188640"/>
            <a:ext cx="8458003" cy="4320480"/>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1. </a:t>
            </a:r>
            <a:r>
              <a:rPr lang="bg-BG" dirty="0" smtClean="0"/>
              <a:t>М</a:t>
            </a:r>
            <a:r>
              <a:rPr lang="en-US" dirty="0" err="1" smtClean="0"/>
              <a:t>athematics</a:t>
            </a:r>
            <a:endParaRPr lang="en-US" dirty="0" smtClean="0"/>
          </a:p>
          <a:p>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Феликс трябва да реши възможно най - много задачи за кратко време. 	При всяко решаване на задача една от рибите, които са над него пада. И той трябва да я изяде. Задачите са за бързо пресмятане... И са като балони в които има цифри и знак  съответно +, -, * или </a:t>
            </a:r>
            <a:r>
              <a:rPr lang="en-US" dirty="0" smtClean="0"/>
              <a:t>/</a:t>
            </a:r>
            <a:r>
              <a:rPr lang="bg-BG" dirty="0" smtClean="0"/>
              <a:t> .</a:t>
            </a:r>
            <a:endParaRPr lang="bg-BG" dirty="0"/>
          </a:p>
          <a:p>
            <a:r>
              <a:rPr lang="bg-BG" dirty="0" smtClean="0">
                <a:solidFill>
                  <a:schemeClr val="accent6">
                    <a:lumMod val="75000"/>
                  </a:schemeClr>
                </a:solidFill>
              </a:rPr>
              <a:t>02.Начин на игра и правила</a:t>
            </a:r>
          </a:p>
          <a:p>
            <a:r>
              <a:rPr lang="bg-BG" dirty="0" smtClean="0"/>
              <a:t>Феликс  е разположен най – долу на конзолата. След като човекът който играе въведе резултата от математическото уравнение пада една риба от  тези които са над котката и той трябва да я улови и изяде. </a:t>
            </a:r>
            <a:endParaRPr lang="bg-BG" dirty="0" smtClean="0">
              <a:solidFill>
                <a:schemeClr val="accent6">
                  <a:lumMod val="75000"/>
                </a:schemeClr>
              </a:solidFill>
            </a:endParaRPr>
          </a:p>
          <a:p>
            <a:r>
              <a:rPr lang="bg-BG" dirty="0" smtClean="0">
                <a:solidFill>
                  <a:schemeClr val="accent6">
                    <a:lumMod val="75000"/>
                  </a:schemeClr>
                </a:solidFill>
              </a:rPr>
              <a:t>03.Резултат</a:t>
            </a:r>
          </a:p>
          <a:p>
            <a:r>
              <a:rPr lang="bg-BG" dirty="0" smtClean="0"/>
              <a:t>Всяка риба е  една точка. За да влезе в академията Феликс трябва да събере общо от всички игри 100 точки.</a:t>
            </a:r>
            <a:r>
              <a:rPr lang="en-US" dirty="0" smtClean="0"/>
              <a:t>Max </a:t>
            </a:r>
            <a:r>
              <a:rPr lang="es-ES_tradnl" dirty="0" smtClean="0"/>
              <a:t> </a:t>
            </a:r>
            <a:r>
              <a:rPr lang="bg-BG" dirty="0" smtClean="0"/>
              <a:t>от тази игра е 25 т.</a:t>
            </a:r>
          </a:p>
          <a:p>
            <a:endParaRPr lang="bg-BG"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158990"/>
            <a:ext cx="3502730" cy="2582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6575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9512" y="116632"/>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bg-BG" dirty="0" smtClean="0"/>
              <a:t>2</a:t>
            </a:r>
            <a:r>
              <a:rPr lang="en-US" dirty="0" smtClean="0"/>
              <a:t>. Linguistics</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Феликс говори перфектно котешки но за да влезе в академията трябва да научи перфектно английски. А език се учи най - добре чрез преживяване. Усещате ли вече какво предстои? </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tx1"/>
                </a:solidFill>
              </a:rPr>
              <a:t>Най – горе на конзолата отново е разположена </a:t>
            </a:r>
            <a:r>
              <a:rPr lang="bg-BG" dirty="0" smtClean="0">
                <a:solidFill>
                  <a:schemeClr val="tx1"/>
                </a:solidFill>
              </a:rPr>
              <a:t>прехраната, </a:t>
            </a:r>
            <a:r>
              <a:rPr lang="bg-BG" dirty="0" smtClean="0">
                <a:solidFill>
                  <a:schemeClr val="tx1"/>
                </a:solidFill>
              </a:rPr>
              <a:t>която той трябва да заслужи. Посредата има дума на </a:t>
            </a:r>
            <a:r>
              <a:rPr lang="en-US" dirty="0" smtClean="0">
                <a:solidFill>
                  <a:schemeClr val="tx1"/>
                </a:solidFill>
              </a:rPr>
              <a:t>BG</a:t>
            </a:r>
            <a:r>
              <a:rPr lang="bg-BG" dirty="0" smtClean="0">
                <a:solidFill>
                  <a:schemeClr val="tx1"/>
                </a:solidFill>
              </a:rPr>
              <a:t>, която той трябва да преведе на английски език.Обмисляме  вариант да има 4 възможности от които да се избира.Възможно е да се изписва изречение и да се търси дума или съюз който трябва да се попълни. </a:t>
            </a:r>
          </a:p>
          <a:p>
            <a:r>
              <a:rPr lang="bg-BG" dirty="0" smtClean="0">
                <a:solidFill>
                  <a:schemeClr val="accent6">
                    <a:lumMod val="75000"/>
                  </a:schemeClr>
                </a:solidFill>
              </a:rPr>
              <a:t>03.Резултат</a:t>
            </a:r>
          </a:p>
          <a:p>
            <a:r>
              <a:rPr lang="bg-BG" dirty="0" smtClean="0"/>
              <a:t>Тук рибите ще са само декорация и точките ще се отброяват при правилно въведена дума. За да не се разсейва плейъра. Идеята е да тестваме английският му, а не  координацията . Фелих може да променя физиономията си ако играчът познае думата или не...</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423602"/>
            <a:ext cx="3240360" cy="2362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191" y="116632"/>
            <a:ext cx="1152273" cy="66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031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1520" y="116632"/>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bg-BG" dirty="0"/>
              <a:t>3</a:t>
            </a:r>
            <a:r>
              <a:rPr lang="en-US" dirty="0" smtClean="0"/>
              <a:t>. Action</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Всяка една игра трябва да е  актрактивна и след математиката и езиците идва време малко да се разтоварим като вземем любимата пушака на феликс и отидем на лов за сини слонове.... т.е. за риби. </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tx1"/>
                </a:solidFill>
              </a:rPr>
              <a:t>Най – горе на конзолата отново е разположена прехраната, която той трябва да заслужи. Преди тази игра може да се даде избор на играчът да избере оръжие спрямо точките, които до този момент е събрал. Съответно Лък(изтрелва една стрела, която се движи бавно), пушка която изтрелва по бързи куршуми и спецялното оръжие граната ... Която поразява три съседни риби.</a:t>
            </a:r>
          </a:p>
          <a:p>
            <a:r>
              <a:rPr lang="bg-BG" dirty="0" smtClean="0">
                <a:solidFill>
                  <a:schemeClr val="accent6">
                    <a:lumMod val="75000"/>
                  </a:schemeClr>
                </a:solidFill>
              </a:rPr>
              <a:t>03.Резултат</a:t>
            </a:r>
            <a:endParaRPr lang="bg-BG" dirty="0"/>
          </a:p>
          <a:p>
            <a:r>
              <a:rPr lang="bg-BG" dirty="0" smtClean="0">
                <a:solidFill>
                  <a:schemeClr val="tx1"/>
                </a:solidFill>
              </a:rPr>
              <a:t>Всяка оцелена риба носи една точка. Максимален резултат 25 т. Тук можем да сложим таймер 1 мин.</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4456526"/>
            <a:ext cx="2952327" cy="223302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9537"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78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9512" y="116632"/>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bg-BG" dirty="0" smtClean="0"/>
              <a:t>4</a:t>
            </a:r>
            <a:r>
              <a:rPr lang="en-US" dirty="0" smtClean="0"/>
              <a:t>. </a:t>
            </a:r>
            <a:r>
              <a:rPr lang="en-US" dirty="0"/>
              <a:t>R</a:t>
            </a:r>
            <a:r>
              <a:rPr lang="en-US" dirty="0" smtClean="0"/>
              <a:t>eflexes</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За всеки  един бъдещ програмист е важно да е бърз в писането на клавиатурата, също така да има добри лефлекси... Това е особено важно и за една котка...Естествено Феликс не прави изключение</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tx1"/>
                </a:solidFill>
              </a:rPr>
              <a:t>	Най </a:t>
            </a:r>
            <a:r>
              <a:rPr lang="bg-BG" dirty="0" smtClean="0">
                <a:solidFill>
                  <a:schemeClr val="tx1"/>
                </a:solidFill>
              </a:rPr>
              <a:t>– горе на конзолата отново е разположена прехраната, която той трябва да заслужи. Откоре надолу се спускат различни символи, които плейърът трябва да натисне, преди да са достигнали земята. Колкото по добре се  справя толкова по бързо започват да падат те.Играта може да се ограничи само до четирите посоки. Но може и да носи някакво послание. </a:t>
            </a:r>
          </a:p>
          <a:p>
            <a:r>
              <a:rPr lang="bg-BG" dirty="0" smtClean="0">
                <a:solidFill>
                  <a:schemeClr val="accent6">
                    <a:lumMod val="75000"/>
                  </a:schemeClr>
                </a:solidFill>
              </a:rPr>
              <a:t>03.Резултат</a:t>
            </a:r>
            <a:endParaRPr lang="bg-BG" dirty="0"/>
          </a:p>
          <a:p>
            <a:r>
              <a:rPr lang="bg-BG" dirty="0" smtClean="0">
                <a:solidFill>
                  <a:schemeClr val="tx1"/>
                </a:solidFill>
              </a:rPr>
              <a:t>Според мен е яка идеята да измерва коеф. </a:t>
            </a:r>
            <a:r>
              <a:rPr lang="en-US" dirty="0" smtClean="0">
                <a:solidFill>
                  <a:schemeClr val="tx1"/>
                </a:solidFill>
              </a:rPr>
              <a:t>WPS </a:t>
            </a:r>
            <a:r>
              <a:rPr lang="bg-BG" dirty="0" smtClean="0">
                <a:solidFill>
                  <a:schemeClr val="tx1"/>
                </a:solidFill>
              </a:rPr>
              <a:t>и плейъра да получава 25 точки само ако достигне максимална скорост 25</a:t>
            </a:r>
            <a:r>
              <a:rPr lang="en-US" dirty="0" smtClean="0">
                <a:solidFill>
                  <a:schemeClr val="tx1"/>
                </a:solidFill>
              </a:rPr>
              <a:t> WPS.</a:t>
            </a:r>
            <a:endParaRPr lang="bg-BG" dirty="0" smtClean="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4264451"/>
            <a:ext cx="3312368" cy="2483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125"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7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1032" y="201453"/>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en-US" dirty="0"/>
              <a:t>5</a:t>
            </a:r>
            <a:r>
              <a:rPr lang="en-US" dirty="0" smtClean="0"/>
              <a:t>. Memory</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 като всяка котка помни само три неща, че е гладен, че му се спи и че трябва да си оближе лапичките. За да влезе в академията обаче трябва да бъде подложен на сурови тренировки.</a:t>
            </a:r>
            <a:endParaRPr lang="en-US" dirty="0" smtClean="0"/>
          </a:p>
          <a:p>
            <a:r>
              <a:rPr lang="bg-BG" dirty="0" smtClean="0">
                <a:solidFill>
                  <a:schemeClr val="accent6">
                    <a:lumMod val="75000"/>
                  </a:schemeClr>
                </a:solidFill>
              </a:rPr>
              <a:t>02.Начин на игра и правила</a:t>
            </a:r>
          </a:p>
          <a:p>
            <a:r>
              <a:rPr lang="bg-BG" dirty="0" smtClean="0">
                <a:solidFill>
                  <a:schemeClr val="bg1"/>
                </a:solidFill>
              </a:rPr>
              <a:t>	</a:t>
            </a:r>
            <a:r>
              <a:rPr lang="bg-BG" dirty="0" smtClean="0">
                <a:solidFill>
                  <a:schemeClr val="tx1"/>
                </a:solidFill>
              </a:rPr>
              <a:t>Тук мислим да реализираме една класическа игра при, която имаме дъска от </a:t>
            </a:r>
            <a:r>
              <a:rPr lang="en-US" dirty="0" smtClean="0">
                <a:solidFill>
                  <a:schemeClr val="tx1"/>
                </a:solidFill>
              </a:rPr>
              <a:t>n </a:t>
            </a:r>
            <a:r>
              <a:rPr lang="bg-BG" dirty="0" smtClean="0">
                <a:solidFill>
                  <a:schemeClr val="tx1"/>
                </a:solidFill>
              </a:rPr>
              <a:t>на </a:t>
            </a:r>
            <a:r>
              <a:rPr lang="en-US" dirty="0" smtClean="0">
                <a:solidFill>
                  <a:schemeClr val="tx1"/>
                </a:solidFill>
              </a:rPr>
              <a:t>m</a:t>
            </a:r>
            <a:r>
              <a:rPr lang="bg-BG" dirty="0" smtClean="0">
                <a:solidFill>
                  <a:schemeClr val="tx1"/>
                </a:solidFill>
              </a:rPr>
              <a:t> полета плейъра обръща две полета и после още две</a:t>
            </a:r>
            <a:r>
              <a:rPr lang="en-US" dirty="0" smtClean="0">
                <a:solidFill>
                  <a:schemeClr val="tx1"/>
                </a:solidFill>
              </a:rPr>
              <a:t>,</a:t>
            </a:r>
            <a:r>
              <a:rPr lang="bg-BG" dirty="0" smtClean="0">
                <a:solidFill>
                  <a:schemeClr val="tx1"/>
                </a:solidFill>
              </a:rPr>
              <a:t> докато намери две по две еднаквите плочки. Играта има възможност за отправяне на разлини послания с разлини символи ... Може да се изписва дума или да има някакви  картинки  и т.н.</a:t>
            </a:r>
          </a:p>
          <a:p>
            <a:r>
              <a:rPr lang="bg-BG" dirty="0" smtClean="0">
                <a:solidFill>
                  <a:schemeClr val="accent6">
                    <a:lumMod val="75000"/>
                  </a:schemeClr>
                </a:solidFill>
              </a:rPr>
              <a:t>03.Резултат</a:t>
            </a:r>
          </a:p>
          <a:p>
            <a:r>
              <a:rPr lang="bg-BG" dirty="0" smtClean="0">
                <a:solidFill>
                  <a:schemeClr val="tx1"/>
                </a:solidFill>
              </a:rPr>
              <a:t>Точките зависят от броя на разлините комбинации за да се изкарат 20 точки дъската трябва да е 8 на 5 </a:t>
            </a:r>
            <a:endParaRPr lang="bg-BG"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221088"/>
            <a:ext cx="4503992" cy="2592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608" y="332656"/>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429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204864"/>
            <a:ext cx="37909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899592" y="260648"/>
            <a:ext cx="597666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Естествено накрая </a:t>
            </a:r>
            <a:r>
              <a:rPr lang="en-US" dirty="0" smtClean="0"/>
              <a:t>Felix the cat </a:t>
            </a:r>
            <a:r>
              <a:rPr lang="bg-BG" dirty="0" smtClean="0"/>
              <a:t>започва дългия си път в академията... На телерик </a:t>
            </a:r>
            <a:r>
              <a:rPr lang="bg-BG" dirty="0" smtClean="0">
                <a:sym typeface="Wingdings" pitchFamily="2" charset="2"/>
              </a:rPr>
              <a:t></a:t>
            </a:r>
            <a:endParaRPr lang="bg-BG"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2060848"/>
            <a:ext cx="32385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221088"/>
            <a:ext cx="21526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5649"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362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537</Words>
  <Application>Microsoft Office PowerPoint</Application>
  <PresentationFormat>On-screen Show (4:3)</PresentationFormat>
  <Paragraphs>71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elek</dc:creator>
  <cp:lastModifiedBy>elek</cp:lastModifiedBy>
  <cp:revision>19</cp:revision>
  <dcterms:created xsi:type="dcterms:W3CDTF">2013-07-12T19:56:14Z</dcterms:created>
  <dcterms:modified xsi:type="dcterms:W3CDTF">2013-07-13T05:25:59Z</dcterms:modified>
</cp:coreProperties>
</file>