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2"/>
  </p:notesMasterIdLst>
  <p:handoutMasterIdLst>
    <p:handoutMasterId r:id="rId83"/>
  </p:handoutMasterIdLst>
  <p:sldIdLst>
    <p:sldId id="570" r:id="rId2"/>
    <p:sldId id="711" r:id="rId3"/>
    <p:sldId id="736" r:id="rId4"/>
    <p:sldId id="764" r:id="rId5"/>
    <p:sldId id="765" r:id="rId6"/>
    <p:sldId id="731" r:id="rId7"/>
    <p:sldId id="732" r:id="rId8"/>
    <p:sldId id="737" r:id="rId9"/>
    <p:sldId id="739" r:id="rId10"/>
    <p:sldId id="740" r:id="rId11"/>
    <p:sldId id="741" r:id="rId12"/>
    <p:sldId id="742" r:id="rId13"/>
    <p:sldId id="743" r:id="rId14"/>
    <p:sldId id="760" r:id="rId15"/>
    <p:sldId id="761" r:id="rId16"/>
    <p:sldId id="762" r:id="rId17"/>
    <p:sldId id="763" r:id="rId18"/>
    <p:sldId id="769" r:id="rId19"/>
    <p:sldId id="745" r:id="rId20"/>
    <p:sldId id="746" r:id="rId21"/>
    <p:sldId id="789" r:id="rId22"/>
    <p:sldId id="766" r:id="rId23"/>
    <p:sldId id="782" r:id="rId24"/>
    <p:sldId id="784" r:id="rId25"/>
    <p:sldId id="798" r:id="rId26"/>
    <p:sldId id="799" r:id="rId27"/>
    <p:sldId id="785" r:id="rId28"/>
    <p:sldId id="801" r:id="rId29"/>
    <p:sldId id="793" r:id="rId30"/>
    <p:sldId id="794" r:id="rId31"/>
    <p:sldId id="786" r:id="rId32"/>
    <p:sldId id="788" r:id="rId33"/>
    <p:sldId id="822" r:id="rId34"/>
    <p:sldId id="747" r:id="rId35"/>
    <p:sldId id="791" r:id="rId36"/>
    <p:sldId id="749" r:id="rId37"/>
    <p:sldId id="804" r:id="rId38"/>
    <p:sldId id="805" r:id="rId39"/>
    <p:sldId id="802" r:id="rId40"/>
    <p:sldId id="803" r:id="rId41"/>
    <p:sldId id="823" r:id="rId42"/>
    <p:sldId id="824" r:id="rId43"/>
    <p:sldId id="815" r:id="rId44"/>
    <p:sldId id="814" r:id="rId45"/>
    <p:sldId id="830" r:id="rId46"/>
    <p:sldId id="825" r:id="rId47"/>
    <p:sldId id="790" r:id="rId48"/>
    <p:sldId id="752" r:id="rId49"/>
    <p:sldId id="816" r:id="rId50"/>
    <p:sldId id="807" r:id="rId51"/>
    <p:sldId id="808" r:id="rId52"/>
    <p:sldId id="811" r:id="rId53"/>
    <p:sldId id="820" r:id="rId54"/>
    <p:sldId id="821" r:id="rId55"/>
    <p:sldId id="810" r:id="rId56"/>
    <p:sldId id="809" r:id="rId57"/>
    <p:sldId id="819" r:id="rId58"/>
    <p:sldId id="787" r:id="rId59"/>
    <p:sldId id="826" r:id="rId60"/>
    <p:sldId id="827" r:id="rId61"/>
    <p:sldId id="828" r:id="rId62"/>
    <p:sldId id="829" r:id="rId63"/>
    <p:sldId id="753" r:id="rId64"/>
    <p:sldId id="772" r:id="rId65"/>
    <p:sldId id="770" r:id="rId66"/>
    <p:sldId id="771" r:id="rId67"/>
    <p:sldId id="773" r:id="rId68"/>
    <p:sldId id="774" r:id="rId69"/>
    <p:sldId id="775" r:id="rId70"/>
    <p:sldId id="776" r:id="rId71"/>
    <p:sldId id="777" r:id="rId72"/>
    <p:sldId id="778" r:id="rId73"/>
    <p:sldId id="779" r:id="rId74"/>
    <p:sldId id="780" r:id="rId75"/>
    <p:sldId id="817" r:id="rId76"/>
    <p:sldId id="818" r:id="rId77"/>
    <p:sldId id="797" r:id="rId78"/>
    <p:sldId id="460" r:id="rId79"/>
    <p:sldId id="812" r:id="rId80"/>
    <p:sldId id="333" r:id="rId81"/>
  </p:sldIdLst>
  <p:sldSz cx="9144000" cy="6858000" type="screen4x3"/>
  <p:notesSz cx="6881813" cy="9296400"/>
  <p:custDataLst>
    <p:tags r:id="rId8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  <p14:sldId id="740"/>
            <p14:sldId id="741"/>
            <p14:sldId id="742"/>
            <p14:sldId id="743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</p14:sldIdLst>
        </p14:section>
        <p14:section name="Creational Patterns" id="{55938F4E-AE4B-4B60-806B-66A26EFF6566}">
          <p14:sldIdLst>
            <p14:sldId id="789"/>
            <p14:sldId id="766"/>
            <p14:sldId id="782"/>
            <p14:sldId id="784"/>
            <p14:sldId id="798"/>
            <p14:sldId id="799"/>
            <p14:sldId id="785"/>
            <p14:sldId id="801"/>
            <p14:sldId id="793"/>
            <p14:sldId id="794"/>
            <p14:sldId id="786"/>
            <p14:sldId id="788"/>
            <p14:sldId id="822"/>
            <p14:sldId id="747"/>
          </p14:sldIdLst>
        </p14:section>
        <p14:section name="Structural Patterns" id="{B190427D-19A4-4458-9F42-1F38AB2CAA8E}">
          <p14:sldIdLst>
            <p14:sldId id="791"/>
            <p14:sldId id="749"/>
            <p14:sldId id="804"/>
            <p14:sldId id="805"/>
            <p14:sldId id="802"/>
            <p14:sldId id="803"/>
            <p14:sldId id="823"/>
            <p14:sldId id="824"/>
            <p14:sldId id="815"/>
            <p14:sldId id="814"/>
            <p14:sldId id="830"/>
            <p14:sldId id="825"/>
          </p14:sldIdLst>
        </p14:section>
        <p14:section name="Behavioral Patterns" id="{1990D199-2A96-4D2D-98FC-86D51EC887A2}">
          <p14:sldIdLst>
            <p14:sldId id="790"/>
            <p14:sldId id="752"/>
            <p14:sldId id="816"/>
            <p14:sldId id="807"/>
            <p14:sldId id="808"/>
            <p14:sldId id="811"/>
            <p14:sldId id="820"/>
            <p14:sldId id="821"/>
            <p14:sldId id="810"/>
            <p14:sldId id="809"/>
            <p14:sldId id="819"/>
            <p14:sldId id="787"/>
            <p14:sldId id="826"/>
            <p14:sldId id="827"/>
            <p14:sldId id="828"/>
            <p14:sldId id="829"/>
            <p14:sldId id="753"/>
          </p14:sldIdLst>
        </p14:section>
        <p14:section name="Architectural patterns" id="{D0577658-92A9-4BB6-A06A-544BB2B6C0B5}">
          <p14:sldIdLst>
            <p14:sldId id="772"/>
            <p14:sldId id="770"/>
            <p14:sldId id="771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</p14:sldIdLst>
        </p14:section>
        <p14:section name="Other Patterns" id="{B9CEDF3F-01D4-455A-BB31-C253705E5F12}">
          <p14:sldIdLst>
            <p14:sldId id="817"/>
            <p14:sldId id="818"/>
            <p14:sldId id="797"/>
          </p14:sldIdLst>
        </p14:section>
        <p14:section name="Questions" id="{8D72C05E-39A0-4D2C-9043-EFF11327E274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F750B-FDDF-40D3-AE9A-CBA13A367BF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038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525C2-7165-4E82-80CC-0CB89DBDC72D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898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1894B1-8911-4ED9-A404-052F90D67930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661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4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6E343-E0E6-4B08-AFFF-C8AE351A239E}" type="slidenum">
              <a:rPr lang="en-US"/>
              <a:pPr/>
              <a:t>76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443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microsoft.com/office/2007/relationships/hdphoto" Target="../media/hdphoto5.wdp"/><Relationship Id="rId4" Type="http://schemas.openxmlformats.org/officeDocument/2006/relationships/image" Target="../media/image31.png"/><Relationship Id="rId9" Type="http://schemas.microsoft.com/office/2007/relationships/hdphoto" Target="../media/hdphoto7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and reusable solutions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problems in software design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792" y="564272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002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49553" y="1266060"/>
            <a:ext cx="1916125" cy="2254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2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55758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 at </a:t>
            </a:r>
            <a:r>
              <a:rPr lang="en-GB" dirty="0"/>
              <a:t>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“The </a:t>
            </a:r>
            <a:r>
              <a:rPr lang="en-GB" dirty="0" smtClean="0"/>
              <a:t>hardest </a:t>
            </a:r>
            <a:r>
              <a:rPr lang="en-GB" dirty="0"/>
              <a:t>part of programming is coming up with good variable </a:t>
            </a:r>
            <a:r>
              <a:rPr lang="en-GB" dirty="0" smtClean="0"/>
              <a:t>names”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222884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8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400109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contain a list of </a:t>
            </a:r>
            <a:r>
              <a:rPr lang="en-GB" dirty="0" smtClean="0"/>
              <a:t>preconditions</a:t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/>
              <a:t>must be met before </a:t>
            </a:r>
            <a:r>
              <a:rPr lang="en-GB" dirty="0" smtClean="0"/>
              <a:t>it makes</a:t>
            </a:r>
            <a:br>
              <a:rPr lang="en-GB" dirty="0" smtClean="0"/>
            </a:br>
            <a:r>
              <a:rPr lang="en-GB" dirty="0" smtClean="0"/>
              <a:t>sense </a:t>
            </a:r>
            <a:r>
              <a:rPr lang="en-GB" dirty="0"/>
              <a:t>to apply the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2438400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6887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42712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1655722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0802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8619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Evaluating design</a:t>
            </a:r>
            <a:br>
              <a:rPr lang="en-GB" dirty="0" smtClean="0"/>
            </a:br>
            <a:r>
              <a:rPr lang="en-GB" dirty="0" smtClean="0"/>
              <a:t>alternatives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costs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Includes </a:t>
            </a:r>
            <a:r>
              <a:rPr lang="en-GB" dirty="0"/>
              <a:t>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Flexibility, Extensibility, Portability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4970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852077" y="3462807"/>
            <a:ext cx="3524250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When to </a:t>
            </a:r>
            <a:r>
              <a:rPr lang="en-GB" smtClean="0"/>
              <a:t>Use Patterns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4101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Targets the wrong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The design patterns may just be a sign of some missing features of a given programming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/>
              <a:t>Lacks formal </a:t>
            </a:r>
            <a:r>
              <a:rPr lang="en-US" dirty="0" smtClean="0"/>
              <a:t>foundations</a:t>
            </a:r>
          </a:p>
          <a:p>
            <a:pPr lvl="1"/>
            <a:r>
              <a:rPr lang="en-US" dirty="0"/>
              <a:t>The study of design patterns has been excessively </a:t>
            </a:r>
            <a:r>
              <a:rPr lang="en-US" dirty="0" smtClean="0"/>
              <a:t>ad-hoc</a:t>
            </a:r>
            <a:endParaRPr lang="en-US" dirty="0"/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</a:t>
            </a:r>
            <a:r>
              <a:rPr lang="en-US" dirty="0" smtClean="0"/>
              <a:t>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</a:t>
            </a:r>
            <a:r>
              <a:rPr lang="en-US" dirty="0" smtClean="0"/>
              <a:t>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 smtClean="0"/>
              <a:t>Types </a:t>
            </a:r>
            <a:r>
              <a:rPr lang="en-US" dirty="0"/>
              <a:t>of Design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Creational </a:t>
            </a:r>
            <a:r>
              <a:rPr lang="en-US" dirty="0" smtClean="0"/>
              <a:t>patterns</a:t>
            </a:r>
            <a:endParaRPr lang="en-US" dirty="0"/>
          </a:p>
          <a:p>
            <a:pPr lvl="1"/>
            <a:r>
              <a:rPr lang="en-US" dirty="0" smtClean="0"/>
              <a:t>Structural patterns</a:t>
            </a:r>
            <a:endParaRPr lang="en-US" dirty="0"/>
          </a:p>
          <a:p>
            <a:pPr lvl="1"/>
            <a:r>
              <a:rPr lang="en-US" dirty="0" smtClean="0"/>
              <a:t>Behavioral patterns</a:t>
            </a:r>
          </a:p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Other Patterns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219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8" y="3129855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4994284" y="4420523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656794" y="4231368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70" y="1111288"/>
            <a:ext cx="3979210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119734"/>
            <a:ext cx="3886200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10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Singleton is the most often used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The Singleton</a:t>
            </a:r>
            <a:r>
              <a:rPr lang="en-US" noProof="1"/>
              <a:t> class is a class that is supposed to have only one (single) instance</a:t>
            </a:r>
            <a:endParaRPr lang="bg-BG" dirty="0"/>
          </a:p>
          <a:p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800600"/>
            <a:ext cx="523053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38336"/>
            <a:ext cx="7315200" cy="914400"/>
          </a:xfrm>
        </p:spPr>
        <p:txBody>
          <a:bodyPr/>
          <a:lstStyle/>
          <a:p>
            <a:r>
              <a:rPr lang="en-US" dirty="0" smtClean="0"/>
              <a:t>Double-Check / Lock</a:t>
            </a:r>
            <a:br>
              <a:rPr lang="en-US" dirty="0" smtClean="0"/>
            </a:br>
            <a:r>
              <a:rPr lang="en-US" dirty="0" smtClean="0"/>
              <a:t>Singleton Implementation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920880" cy="518603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sealed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static Log instance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Log Instance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get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lock (instance)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instance 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new Log();</a:t>
            </a:r>
            <a:endParaRPr kumimoji="1"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instance;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Often mistaken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</a:t>
            </a:r>
            <a:r>
              <a:rPr lang="en-US" dirty="0" smtClean="0"/>
              <a:t>abstraction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Factory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PizzaFactory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CreatePizza(PizzaType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Pizza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= null;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switch (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PizzaType.Cheese: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CheesePizza();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PizzaType.Pepperoni: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PepperoniPizza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PizzaType.Hawai: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HawaiPizza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4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allows achieving higher reusability and flexibility in the changing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429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315200" cy="685800"/>
          </a:xfrm>
        </p:spPr>
        <p:txBody>
          <a:bodyPr/>
          <a:lstStyle/>
          <a:p>
            <a:r>
              <a:rPr lang="en-US" sz="3800" dirty="0" smtClean="0"/>
              <a:t>Factory Method – Example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List&lt;Page&gt; _pages = new List&lt;Page&gt;();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List&lt;Page&gt;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{ get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_pages;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void CreatePages();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CV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SkillsPage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new BioPage()); //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: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ResultsPage, SummaryPage());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4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 – Example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305800" cy="584833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AbstractFactory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abstract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AfricaFactory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Wildebeest();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Lion();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AmericaFactory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Bison();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Wolf();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</a:t>
            </a:r>
            <a:r>
              <a:rPr lang="en-US" dirty="0" smtClean="0"/>
              <a:t>its representation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Separation of logic and data</a:t>
            </a:r>
          </a:p>
          <a:p>
            <a:r>
              <a:rPr lang="en-US" dirty="0" smtClean="0"/>
              <a:t>Solves 3 types of problems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constructions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10374"/>
            <a:ext cx="3886200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Builder is used by Director</a:t>
            </a:r>
          </a:p>
          <a:p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r>
              <a:rPr lang="en-US" dirty="0" smtClean="0"/>
              <a:t>Product is produced by the concrete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725" y="1144078"/>
            <a:ext cx="8143875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23220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</a:t>
            </a:r>
            <a:r>
              <a:rPr lang="en-US" dirty="0" smtClean="0"/>
              <a:t>acquisition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release of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</a:t>
            </a:r>
            <a:r>
              <a:rPr lang="en-US" dirty="0" smtClean="0"/>
              <a:t>value,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some other </a:t>
            </a:r>
            <a:r>
              <a:rPr lang="en-US" dirty="0" smtClean="0"/>
              <a:t>expensive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until </a:t>
            </a:r>
            <a:r>
              <a:rPr lang="en-US" dirty="0" smtClean="0"/>
              <a:t>the first time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1" y="980626"/>
            <a:ext cx="2928639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8" y="4191000"/>
            <a:ext cx="2131663" cy="21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6858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4659391" y="4120306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62487">
            <a:off x="5075894" y="1127849"/>
            <a:ext cx="3385902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7958">
            <a:off x="540381" y="3928969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90265">
            <a:off x="636290" y="844256"/>
            <a:ext cx="3992880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1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To deliver convenient interface from higher level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of subsystems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complex subsystem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Facade </a:t>
            </a:r>
            <a:r>
              <a:rPr lang="en-US" dirty="0" smtClean="0"/>
              <a:t>– Real World Example</a:t>
            </a:r>
            <a:endParaRPr lang="bg-BG" dirty="0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924800" cy="6096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3000" dirty="0" smtClean="0"/>
              <a:t>The hard way: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endParaRPr lang="en-US" sz="1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r>
              <a:rPr lang="en-US" sz="2000" noProof="1" smtClean="0"/>
              <a:t>popper.On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popper.Pop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amp.SetSurroundSound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amp.SetVolume(10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amp.SetDvd(dvd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screen.Down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lights.Dimm(20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projector.On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projector.WideScreenMode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dvd.Play("Dzift");</a:t>
            </a:r>
            <a:endParaRPr lang="bg-BG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5311140"/>
            <a:ext cx="7924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sz="3000" dirty="0" smtClean="0"/>
              <a:t>The facade way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noProof="1"/>
              <a:t>homeTheater.WatchMovie</a:t>
            </a:r>
            <a:r>
              <a:rPr lang="en-US" sz="2000" noProof="1" smtClean="0"/>
              <a:t>("Dzift</a:t>
            </a:r>
            <a:r>
              <a:rPr lang="en-US" sz="2000" noProof="1"/>
              <a:t>");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3113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to present</a:t>
            </a:r>
            <a:br>
              <a:rPr lang="en-US" dirty="0" smtClean="0"/>
            </a:br>
            <a:r>
              <a:rPr lang="en-US" dirty="0" smtClean="0"/>
              <a:t>hierarchy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4724400"/>
            <a:ext cx="3986213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and reusable solutions to common problems in software design</a:t>
            </a:r>
          </a:p>
          <a:p>
            <a:pPr lvl="1"/>
            <a:r>
              <a:rPr lang="en-US" dirty="0" smtClean="0"/>
              <a:t>Problem/solution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Not a finished solution</a:t>
            </a:r>
          </a:p>
          <a:p>
            <a:r>
              <a:rPr lang="en-US" dirty="0" smtClean="0"/>
              <a:t>A template or recipe for solving certain problems</a:t>
            </a:r>
          </a:p>
          <a:p>
            <a:r>
              <a:rPr lang="en-US" dirty="0" smtClean="0"/>
              <a:t>With names to identify and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52400"/>
            <a:ext cx="7315200" cy="609600"/>
          </a:xfrm>
        </p:spPr>
        <p:txBody>
          <a:bodyPr/>
          <a:lstStyle/>
          <a:p>
            <a:r>
              <a:rPr lang="en-US" dirty="0"/>
              <a:t>Composite </a:t>
            </a:r>
            <a:r>
              <a:rPr lang="en-US" dirty="0" smtClean="0"/>
              <a:t>Pattern – Example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08477"/>
            <a:ext cx="8458200" cy="390876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Draw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/*...*/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List&lt;Shape&gt; ownedShapes;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/*...*/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Line : Shape { public override void Draw() { ... }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4969639"/>
            <a:ext cx="8458200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rootShape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/* ... */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 representing another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indirection </a:t>
            </a:r>
            <a:r>
              <a:rPr lang="en-US" dirty="0"/>
              <a:t>to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delegation </a:t>
            </a:r>
            <a:r>
              <a:rPr lang="en-US" dirty="0"/>
              <a:t>to </a:t>
            </a: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86200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57469"/>
            <a:ext cx="3238500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Add 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.NET: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" y="3962400"/>
            <a:ext cx="5526798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4" y="4136139"/>
            <a:ext cx="2448983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0"/>
            <a:ext cx="4648200" cy="177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172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2" y="4724400"/>
            <a:ext cx="3093348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762000"/>
            <a:ext cx="8686800" cy="5759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to divide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and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From:</a:t>
            </a:r>
            <a:r>
              <a:rPr lang="en-US" dirty="0" smtClean="0"/>
              <a:t> Abstraction -&gt; Implementation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To:</a:t>
            </a:r>
            <a:r>
              <a:rPr lang="en-US" dirty="0" smtClean="0"/>
              <a:t> Abstraction -&gt;</a:t>
            </a:r>
            <a:br>
              <a:rPr lang="en-US" dirty="0" smtClean="0"/>
            </a:br>
            <a:r>
              <a:rPr lang="en-US" dirty="0" smtClean="0"/>
              <a:t>Abstraction -&gt;</a:t>
            </a:r>
            <a:br>
              <a:rPr lang="en-US" dirty="0" smtClean="0"/>
            </a:br>
            <a:r>
              <a:rPr lang="en-US" dirty="0" smtClean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5008237" cy="2119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5" y="5208651"/>
            <a:ext cx="2419350" cy="130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Proxy vs. Decorator vs.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sz="2900" dirty="0"/>
              <a:t> </a:t>
            </a:r>
            <a:r>
              <a:rPr lang="en-US" sz="2900" dirty="0" smtClean="0"/>
              <a:t>– to </a:t>
            </a:r>
            <a:r>
              <a:rPr lang="en-US" sz="2900" dirty="0"/>
              <a:t>lazy-instantiate an object, or hide the fact that you're calling a remote service, or control access to the </a:t>
            </a:r>
            <a:r>
              <a:rPr lang="en-US" sz="290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sz="2900" dirty="0" smtClean="0"/>
              <a:t> – to </a:t>
            </a:r>
            <a:r>
              <a:rPr lang="en-US" sz="2900" dirty="0"/>
              <a:t>add functionality to an </a:t>
            </a:r>
            <a:r>
              <a:rPr lang="en-US" sz="2900" dirty="0" smtClean="0"/>
              <a:t>object</a:t>
            </a:r>
            <a:r>
              <a:rPr lang="en-US" sz="2900" dirty="0"/>
              <a:t> </a:t>
            </a:r>
            <a:r>
              <a:rPr lang="en-US" sz="2900" dirty="0" smtClean="0"/>
              <a:t>runtime (not </a:t>
            </a:r>
            <a:r>
              <a:rPr lang="en-US" sz="2900" dirty="0"/>
              <a:t>by extending that object's </a:t>
            </a:r>
            <a:r>
              <a:rPr lang="en-US" sz="2900" dirty="0" smtClean="0"/>
              <a:t>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sz="2900" dirty="0" smtClean="0"/>
              <a:t> – to </a:t>
            </a:r>
            <a:r>
              <a:rPr lang="en-US" sz="2900" dirty="0"/>
              <a:t>map </a:t>
            </a:r>
            <a:r>
              <a:rPr lang="en-US" sz="2900" dirty="0" smtClean="0"/>
              <a:t>an abstract interface </a:t>
            </a:r>
            <a:r>
              <a:rPr lang="en-US" sz="2900" dirty="0"/>
              <a:t>to another object which has similar functional role, but a different </a:t>
            </a:r>
            <a:r>
              <a:rPr lang="en-US" sz="2900" dirty="0" smtClean="0"/>
              <a:t>interface (changes interface for the client)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Bridge</a:t>
            </a:r>
            <a:r>
              <a:rPr lang="en-US" sz="2900" dirty="0"/>
              <a:t> </a:t>
            </a:r>
            <a:r>
              <a:rPr lang="en-US" sz="2900" dirty="0" smtClean="0"/>
              <a:t>– define </a:t>
            </a:r>
            <a:r>
              <a:rPr lang="en-US" sz="2900" dirty="0"/>
              <a:t>both the abstract interface and the underlying implementation. I.e. you're not adapting to some legacy or third-party code, you're the designer of all the code but you need to be able to swap out different </a:t>
            </a:r>
            <a:r>
              <a:rPr lang="en-US" sz="2900" dirty="0" smtClean="0"/>
              <a:t>implementations (all changeable)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flexibility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4800600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34781"/>
            <a:ext cx="245388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953914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284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14800"/>
            <a:ext cx="3978737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4678842" y="3912050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51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communication (interaction) between the objects</a:t>
            </a:r>
          </a:p>
          <a:p>
            <a:pPr lvl="1"/>
            <a:r>
              <a:rPr lang="en-US" dirty="0" smtClean="0"/>
              <a:t>Either with </a:t>
            </a:r>
            <a:r>
              <a:rPr lang="en-US" dirty="0"/>
              <a:t>the assignment of responsibilities between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Or encapsulating </a:t>
            </a:r>
            <a:r>
              <a:rPr lang="en-US" dirty="0"/>
              <a:t>behavior in an object and delegating requests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pass a </a:t>
            </a: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from an object to the </a:t>
            </a:r>
            <a:r>
              <a:rPr lang="en-US" dirty="0" smtClean="0"/>
              <a:t>next</a:t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the request is fulfilled</a:t>
            </a:r>
            <a:endParaRPr lang="en-US" dirty="0" smtClean="0"/>
          </a:p>
          <a:p>
            <a:r>
              <a:rPr lang="en-US" dirty="0" smtClean="0"/>
              <a:t>Analogous </a:t>
            </a:r>
            <a:r>
              <a:rPr lang="en-US" dirty="0"/>
              <a:t>to the exception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Simplifies </a:t>
            </a:r>
            <a:r>
              <a:rPr lang="en-US" dirty="0"/>
              <a:t>object </a:t>
            </a:r>
            <a:r>
              <a:rPr lang="en-US" dirty="0" smtClean="0"/>
              <a:t>interconnections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sender keeps a single reference </a:t>
            </a:r>
            <a:r>
              <a:rPr lang="en-US" dirty="0" smtClean="0"/>
              <a:t>to the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764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5832326" cy="2044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5" y="1357729"/>
            <a:ext cx="2924175" cy="7897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deal with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have already been solved</a:t>
            </a:r>
          </a:p>
          <a:p>
            <a:r>
              <a:rPr lang="en-US" dirty="0" smtClean="0"/>
              <a:t>Patterns are not concerned with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Specific implementation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700338" y="228600"/>
            <a:ext cx="6073775" cy="609600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762774"/>
            <a:ext cx="8388350" cy="4647426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loops in </a:t>
            </a:r>
            <a:r>
              <a:rPr lang="en-US" dirty="0" smtClean="0"/>
              <a:t>C#</a:t>
            </a:r>
            <a:br>
              <a:rPr lang="en-US" dirty="0" smtClean="0"/>
            </a:br>
            <a:r>
              <a:rPr lang="en-US" dirty="0" smtClean="0"/>
              <a:t>uses the Iterator pattern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2" y="4802122"/>
            <a:ext cx="4110037" cy="167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97" y="3581400"/>
            <a:ext cx="2047875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83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5657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381000" y="36957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Implement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826794"/>
            <a:ext cx="83883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enumerator =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someObject.GetEnumerator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enumerator.Reset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enumerator.MoveNext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work with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enumerator.Current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The Command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</a:p>
          <a:p>
            <a:pPr marL="357188" lvl="1" indent="0">
              <a:spcBef>
                <a:spcPts val="12000"/>
              </a:spcBef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</a:t>
            </a:r>
            <a:r>
              <a:rPr lang="en-US" dirty="0"/>
              <a:t>in WPF and Silverlight encapsulate a 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81400"/>
            <a:ext cx="4070508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8" y="3709433"/>
            <a:ext cx="3862012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0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allows the subclasses to redefine the implementation of some of the parts of the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let the subclasses to change the algorithm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038600"/>
            <a:ext cx="4551745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18660"/>
            <a:ext cx="2544246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963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38800" y="3200400"/>
            <a:ext cx="2819400" cy="851297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</a:t>
            </a:r>
            <a:r>
              <a:rPr lang="en-US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6" y="3962400"/>
            <a:ext cx="344913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4384213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91553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Sort(List&lt;object&gt;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05853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28357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SortedList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strategy)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can be passed in constructor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sortStrategy.Sort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381000" y="317105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</a:t>
            </a:r>
            <a:br>
              <a:rPr lang="en-US" dirty="0" smtClean="0"/>
            </a:br>
            <a:r>
              <a:rPr lang="en-US" dirty="0" smtClean="0"/>
              <a:t>events </a:t>
            </a:r>
            <a:r>
              <a:rPr lang="en-US" dirty="0"/>
              <a:t>and </a:t>
            </a:r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458861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47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Simplifies communication between 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interaction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267200"/>
            <a:ext cx="5867400" cy="19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5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object's 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</a:t>
            </a:r>
          </a:p>
          <a:p>
            <a:r>
              <a:rPr lang="en-US" dirty="0"/>
              <a:t>A magic cookie that encapsulates a “check point” 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5638800" cy="239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50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”.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Alter an object's behavior when its state </a:t>
            </a:r>
            <a:r>
              <a:rPr lang="en-US" dirty="0" smtClean="0"/>
              <a:t>changes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Change behavior of the object with each state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Encapsulate </a:t>
            </a:r>
            <a:r>
              <a:rPr lang="en-US" dirty="0"/>
              <a:t>the logic of each state into an object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Allow dynamic state discovery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Make unit testing </a:t>
            </a:r>
            <a:r>
              <a:rPr lang="en-US" dirty="0" smtClean="0"/>
              <a:t>easier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An </a:t>
            </a:r>
            <a:r>
              <a:rPr lang="en-US" dirty="0"/>
              <a:t>object-oriented state </a:t>
            </a:r>
            <a:r>
              <a:rPr lang="en-US" dirty="0" smtClean="0"/>
              <a:t>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" y="4495800"/>
            <a:ext cx="4703909" cy="189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63" y="4690271"/>
            <a:ext cx="3124200" cy="1502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78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A way to include language (formal </a:t>
            </a:r>
            <a:r>
              <a:rPr lang="en-US" dirty="0" smtClean="0"/>
              <a:t>grammar) </a:t>
            </a:r>
            <a:r>
              <a:rPr lang="en-US" dirty="0"/>
              <a:t>elements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the representation to interpret sentences in the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7677"/>
            <a:ext cx="5018875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5" y="4277676"/>
            <a:ext cx="2771041" cy="2066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r>
              <a:rPr lang="en-US" dirty="0"/>
              <a:t>Defines a new operation to a class without </a:t>
            </a:r>
            <a:r>
              <a:rPr lang="en-US" dirty="0" smtClean="0"/>
              <a:t>change the elements of the class</a:t>
            </a:r>
          </a:p>
          <a:p>
            <a:pPr lvl="1"/>
            <a:r>
              <a:rPr lang="en-US" dirty="0"/>
              <a:t>The classic technique for 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dispatch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472440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04248"/>
            <a:ext cx="2375852" cy="177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28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06291"/>
            <a:ext cx="8915400" cy="57169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Designed to act as a default value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In .NET: </a:t>
            </a:r>
            <a:r>
              <a:rPr lang="en-US" dirty="0" err="1" smtClean="0"/>
              <a:t>String.Empty</a:t>
            </a:r>
            <a:r>
              <a:rPr lang="en-US" dirty="0" smtClean="0"/>
              <a:t>, </a:t>
            </a:r>
            <a:r>
              <a:rPr lang="en-US" dirty="0" err="1" smtClean="0"/>
              <a:t>EventArgs.Empty</a:t>
            </a:r>
            <a:r>
              <a:rPr lang="en-US" dirty="0" smtClean="0"/>
              <a:t>,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visitor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every node in </a:t>
            </a:r>
            <a:r>
              <a:rPr lang="en-US" dirty="0" smtClean="0"/>
              <a:t>a hierarchical </a:t>
            </a:r>
            <a:r>
              <a:rPr lang="en-US" dirty="0"/>
              <a:t>data </a:t>
            </a:r>
            <a:r>
              <a:rPr lang="en-US" dirty="0" smtClean="0"/>
              <a:t>structure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 stack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Scheduled-task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Single-serving visitor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133600"/>
            <a:ext cx="42767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3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/ application that provides services to multiple clients</a:t>
            </a:r>
          </a:p>
          <a:p>
            <a:pPr lvl="2"/>
            <a:r>
              <a:rPr lang="en-US" dirty="0" smtClean="0"/>
              <a:t>Could be IIS based Web server</a:t>
            </a:r>
          </a:p>
          <a:p>
            <a:pPr lvl="2"/>
            <a:r>
              <a:rPr lang="en-US" dirty="0" smtClean="0"/>
              <a:t>Could be WCF based service</a:t>
            </a:r>
          </a:p>
          <a:p>
            <a:pPr lvl="2"/>
            <a:r>
              <a:rPr lang="en-US" dirty="0" smtClean="0"/>
              <a:t>Could be a services in the cloud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Could be WPF, HTML5, Silverlight, ASP.NET,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59471"/>
            <a:ext cx="2981269" cy="1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6146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94986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6200" y="5892800"/>
            <a:ext cx="606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181600"/>
            <a:ext cx="886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4419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2510135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015" y="113853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9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2996" y="32004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5536288"/>
            <a:ext cx="1219200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248396" y="4876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2995" y="44196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598" y="1600200"/>
            <a:ext cx="1828800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1600200"/>
            <a:ext cx="1981198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396" y="36576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398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398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398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1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</a:t>
            </a:r>
            <a:r>
              <a:rPr lang="en-GB" dirty="0" smtClean="0"/>
              <a:t>Helm,</a:t>
            </a:r>
            <a:br>
              <a:rPr lang="en-GB" dirty="0" smtClean="0"/>
            </a:br>
            <a:r>
              <a:rPr lang="en-GB" dirty="0" smtClean="0"/>
              <a:t>Johnson</a:t>
            </a:r>
            <a:r>
              <a:rPr lang="en-GB" dirty="0"/>
              <a:t>, Vlissides 1995 (i.e</a:t>
            </a:r>
            <a:r>
              <a:rPr lang="en-GB" dirty="0" smtClean="0"/>
              <a:t>.,</a:t>
            </a:r>
            <a:br>
              <a:rPr lang="en-GB" dirty="0" smtClean="0"/>
            </a:br>
            <a:r>
              <a:rPr lang="en-GB" dirty="0" smtClean="0"/>
              <a:t>“Gang </a:t>
            </a:r>
            <a:r>
              <a:rPr lang="en-GB" dirty="0"/>
              <a:t>of </a:t>
            </a:r>
            <a:r>
              <a:rPr lang="en-GB" dirty="0" smtClean="0"/>
              <a:t>Four Book</a:t>
            </a:r>
            <a:r>
              <a:rPr lang="en-GB" dirty="0"/>
              <a:t>”)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 Architect </a:t>
            </a:r>
            <a:r>
              <a:rPr lang="en-GB" dirty="0"/>
              <a:t>on building homes, buildings and </a:t>
            </a:r>
            <a:r>
              <a:rPr lang="en-GB" dirty="0" smtClean="0"/>
              <a:t>towns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02280"/>
            <a:ext cx="1457908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Model-View-Presenter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(MVP)</a:t>
            </a:r>
            <a:r>
              <a:rPr lang="en-US" dirty="0" smtClean="0"/>
              <a:t> is UI design pattern similar to MVC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logic (prepares data taken from the model to be displayed in certain format)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Model-View-</a:t>
            </a:r>
            <a:r>
              <a:rPr lang="en-US" sz="3700" noProof="1" smtClean="0"/>
              <a:t>ViewModel</a:t>
            </a:r>
            <a:r>
              <a:rPr lang="en-US" sz="3700" dirty="0" smtClean="0"/>
              <a:t> (</a:t>
            </a:r>
            <a:r>
              <a:rPr lang="en-US" sz="3700" dirty="0"/>
              <a:t>MVVM</a:t>
            </a:r>
            <a:r>
              <a:rPr lang="en-US" sz="3700" dirty="0" smtClean="0"/>
              <a:t>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MVVM)</a:t>
            </a:r>
            <a:r>
              <a:rPr lang="en-US" sz="3000" dirty="0" smtClean="0"/>
              <a:t> is architectural pattern for modern UI development</a:t>
            </a:r>
          </a:p>
          <a:p>
            <a:pPr lvl="1"/>
            <a:r>
              <a:rPr lang="en-US" sz="2800" dirty="0" smtClean="0"/>
              <a:t>Invented by Microsoft for use in WPF and Silverlight</a:t>
            </a:r>
          </a:p>
          <a:p>
            <a:pPr lvl="1"/>
            <a:r>
              <a:rPr lang="en-US" sz="2800" dirty="0" smtClean="0"/>
              <a:t>Based 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MVP</a:t>
            </a:r>
            <a:r>
              <a:rPr lang="en-US" sz="2800" dirty="0" smtClean="0"/>
              <a:t> and Martin Fowler's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 Model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sz="2800" dirty="0" smtClean="0"/>
              <a:t>Officially published in the Prism project (</a:t>
            </a:r>
            <a:r>
              <a:rPr lang="en-US" sz="2800" dirty="0"/>
              <a:t>Composite Application Guidance for WPF and Silverlight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Separates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sz="2800" dirty="0" smtClean="0"/>
              <a:t>" (state and behavior) from </a:t>
            </a:r>
            <a:r>
              <a:rPr lang="en-US" sz="2800" dirty="0"/>
              <a:t>the rest of the </a:t>
            </a:r>
            <a:r>
              <a:rPr lang="en-US" sz="2800" dirty="0" smtClean="0"/>
              <a:t>application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Keeps </a:t>
            </a:r>
            <a:r>
              <a:rPr lang="en-US" sz="2800" dirty="0" smtClean="0"/>
              <a:t>the application </a:t>
            </a:r>
            <a:r>
              <a:rPr lang="en-US" sz="2800" dirty="0"/>
              <a:t>data </a:t>
            </a:r>
            <a:r>
              <a:rPr lang="en-US" sz="2800" dirty="0" smtClean="0"/>
              <a:t>/ state representation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data access layer or ORM framework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Windows, forms, controls, fields, buttons,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binder and converter </a:t>
            </a:r>
            <a:r>
              <a:rPr lang="en-US" sz="2800" dirty="0"/>
              <a:t>that changes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dirty="0" smtClean="0"/>
              <a:t> </a:t>
            </a:r>
            <a:r>
              <a:rPr lang="en-US" sz="2800" dirty="0"/>
              <a:t>information into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sz="2800" dirty="0"/>
              <a:t> </a:t>
            </a:r>
            <a:r>
              <a:rPr lang="en-US" sz="2800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Exposes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sz="2800" dirty="0" smtClean="0"/>
              <a:t> for binding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1143000"/>
          </a:xfrm>
        </p:spPr>
        <p:txBody>
          <a:bodyPr/>
          <a:lstStyle/>
          <a:p>
            <a:r>
              <a:rPr lang="en-US" sz="3000" dirty="0"/>
              <a:t>MVVM is like MVP but leverages the platform's build-in bi-directional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" y="1143000"/>
            <a:ext cx="7832040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Architecture (SOA)</a:t>
            </a:r>
            <a:r>
              <a:rPr lang="en-US" dirty="0" smtClean="0"/>
              <a:t> </a:t>
            </a:r>
            <a:r>
              <a:rPr lang="en-US" dirty="0"/>
              <a:t>is a concept 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"services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Autonomous, stateless </a:t>
            </a:r>
            <a:r>
              <a:rPr lang="en-US" dirty="0"/>
              <a:t>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Concurrency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Checked Locking</a:t>
            </a:r>
            <a:r>
              <a:rPr lang="en-US" dirty="0" smtClean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 Object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 object to can be safely used by many threads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Read-Write Lock</a:t>
            </a:r>
            <a:r>
              <a:rPr lang="en-US" dirty="0" smtClean="0"/>
              <a:t> </a:t>
            </a:r>
            <a:r>
              <a:rPr lang="en-US" dirty="0"/>
              <a:t>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Thread Pool</a:t>
            </a:r>
            <a:r>
              <a:rPr lang="en-US" dirty="0" smtClean="0"/>
              <a:t> pattern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 </a:t>
            </a:r>
            <a:r>
              <a:rPr lang="en-US" dirty="0"/>
              <a:t>number of threads are created to perform a number of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Software Patterns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Idioms</a:t>
            </a:r>
            <a:r>
              <a:rPr lang="en-US" dirty="0" smtClean="0"/>
              <a:t> (</a:t>
            </a:r>
            <a:r>
              <a:rPr lang="en-US" dirty="0"/>
              <a:t>low level, </a:t>
            </a:r>
            <a:r>
              <a:rPr lang="en-US" dirty="0" smtClean="0"/>
              <a:t>C++)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when should you define a virtual destructor?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dirty="0" smtClean="0"/>
              <a:t> (</a:t>
            </a:r>
            <a:r>
              <a:rPr lang="en-US" dirty="0"/>
              <a:t>micro-architectures) [Gamma-</a:t>
            </a:r>
            <a:r>
              <a:rPr lang="en-US" dirty="0" err="1"/>
              <a:t>GoF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Architectural patterns </a:t>
            </a:r>
            <a:r>
              <a:rPr lang="en-US" dirty="0" smtClean="0"/>
              <a:t>(systems </a:t>
            </a:r>
            <a:r>
              <a:rPr lang="en-US" dirty="0"/>
              <a:t>design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Client-Server, 3-Tier </a:t>
            </a:r>
            <a:r>
              <a:rPr lang="en-US" dirty="0"/>
              <a:t>/ </a:t>
            </a:r>
            <a:r>
              <a:rPr lang="en-US" dirty="0" smtClean="0"/>
              <a:t>Multi-Tier</a:t>
            </a:r>
            <a:endParaRPr lang="en-US" b="0" dirty="0"/>
          </a:p>
          <a:p>
            <a:pPr lvl="1"/>
            <a:r>
              <a:rPr lang="en-US" dirty="0"/>
              <a:t>MVC (Model-View-Controller)</a:t>
            </a:r>
            <a:endParaRPr lang="en-US" b="0" dirty="0"/>
          </a:p>
          <a:p>
            <a:pPr lvl="1"/>
            <a:r>
              <a:rPr lang="en-US" dirty="0"/>
              <a:t>MVP (Model-View-Presenter)</a:t>
            </a:r>
            <a:endParaRPr lang="en-US" b="0" dirty="0"/>
          </a:p>
          <a:p>
            <a:pPr lvl="1"/>
            <a:r>
              <a:rPr lang="en-US" dirty="0"/>
              <a:t>MVVM (Model View 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en-US" b="0" dirty="0"/>
          </a:p>
          <a:p>
            <a:pPr lvl="1"/>
            <a:r>
              <a:rPr lang="en-US" dirty="0"/>
              <a:t>SOA </a:t>
            </a:r>
            <a:r>
              <a:rPr lang="en-US" dirty="0" smtClean="0"/>
              <a:t>(Service-Oriented Architecture) Patterns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</a:t>
            </a:r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Iterator</a:t>
            </a:r>
            <a:r>
              <a:rPr lang="en-US" dirty="0"/>
              <a:t> pattern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dirty="0" smtClean="0"/>
              <a:t> 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in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 smtClean="0"/>
              <a:t> 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Chain of Responsibility</a:t>
            </a:r>
            <a:r>
              <a:rPr lang="en-US" dirty="0" smtClean="0"/>
              <a:t> 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String.Empty</a:t>
            </a:r>
            <a:r>
              <a:rPr lang="en-US" dirty="0" smtClean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 rot="440435">
            <a:off x="651210" y="4624551"/>
            <a:ext cx="2468880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Pattern name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 rot="21021543">
            <a:off x="2442562" y="5172489"/>
            <a:ext cx="124733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Intent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69919" y="5334000"/>
            <a:ext cx="2741651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Also Known 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1074812">
            <a:off x="2474667" y="4564243"/>
            <a:ext cx="201878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Motivation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 rot="21021543">
            <a:off x="223901" y="5201272"/>
            <a:ext cx="229578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Applicability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 rot="698701">
            <a:off x="4052311" y="4344873"/>
            <a:ext cx="185711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Structure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 rot="21348200">
            <a:off x="4435046" y="4830479"/>
            <a:ext cx="2209802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Participants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 rot="20746091">
            <a:off x="5968957" y="4020770"/>
            <a:ext cx="270311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Collaborations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 rot="21197300">
            <a:off x="6271858" y="5380296"/>
            <a:ext cx="259190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Consequences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 rot="21347676">
            <a:off x="506860" y="5820570"/>
            <a:ext cx="289954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Implementation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 rot="474365">
            <a:off x="3359043" y="5873394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Sample Code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 rot="369038">
            <a:off x="6559334" y="4768205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Known Uses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 rot="255862">
            <a:off x="5764638" y="5991998"/>
            <a:ext cx="2992733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Related Patterns</a:t>
            </a:r>
          </a:p>
        </p:txBody>
      </p: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6819</TotalTime>
  <Words>3453</Words>
  <Application>Microsoft Office PowerPoint</Application>
  <PresentationFormat>On-screen Show (4:3)</PresentationFormat>
  <Paragraphs>751</Paragraphs>
  <Slides>80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Design Patterns</vt:lpstr>
      <vt:lpstr>Table of Contents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PowerPoint Presentation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Double-Check / Lock Singleton Implementation</vt:lpstr>
      <vt:lpstr>Simple Factory</vt:lpstr>
      <vt:lpstr>Simple Factory – Example</vt:lpstr>
      <vt:lpstr>Factory Method</vt:lpstr>
      <vt:lpstr>Factory Method – Example</vt:lpstr>
      <vt:lpstr>Abstract Factory</vt:lpstr>
      <vt:lpstr>Abstract Factory – Example</vt:lpstr>
      <vt:lpstr>The Builder Pattern</vt:lpstr>
      <vt:lpstr>The Builder Pattern (2)</vt:lpstr>
      <vt:lpstr>Prototype Pattern</vt:lpstr>
      <vt:lpstr>Other Creational Patterns</vt:lpstr>
      <vt:lpstr>Structural Patterns</vt:lpstr>
      <vt:lpstr>Structural Patterns</vt:lpstr>
      <vt:lpstr>Facade Pattern</vt:lpstr>
      <vt:lpstr>Facade – Real World Example</vt:lpstr>
      <vt:lpstr>Composite Pattern</vt:lpstr>
      <vt:lpstr>Composite Pattern – Example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Behavioral Patterns</vt:lpstr>
      <vt:lpstr>Behavioral Patterns</vt:lpstr>
      <vt:lpstr>Chain of Responsibility Pattern</vt:lpstr>
      <vt:lpstr>Iterator Pattern</vt:lpstr>
      <vt:lpstr>Iterator – Example</vt:lpstr>
      <vt:lpstr>The 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Client-Server Architecture</vt:lpstr>
      <vt:lpstr>The 3-Tier Architecture</vt:lpstr>
      <vt:lpstr>Multi-Tier Architecture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SOA</vt:lpstr>
      <vt:lpstr>Other Design Patterns</vt:lpstr>
      <vt:lpstr>More Software Patterns</vt:lpstr>
      <vt:lpstr>Patterns in .NET Framework</vt:lpstr>
      <vt:lpstr>Design Patterns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1623</cp:revision>
  <dcterms:created xsi:type="dcterms:W3CDTF">2007-12-08T16:03:35Z</dcterms:created>
  <dcterms:modified xsi:type="dcterms:W3CDTF">2014-05-29T10:53:58Z</dcterms:modified>
  <cp:category>quality code, software engineering</cp:category>
</cp:coreProperties>
</file>