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20" r:id="rId2"/>
    <p:sldId id="336" r:id="rId3"/>
    <p:sldId id="427" r:id="rId4"/>
    <p:sldId id="413" r:id="rId5"/>
    <p:sldId id="424" r:id="rId6"/>
    <p:sldId id="425" r:id="rId7"/>
    <p:sldId id="426" r:id="rId8"/>
    <p:sldId id="411" r:id="rId9"/>
    <p:sldId id="415" r:id="rId10"/>
    <p:sldId id="358" r:id="rId11"/>
    <p:sldId id="414" r:id="rId12"/>
    <p:sldId id="417" r:id="rId13"/>
    <p:sldId id="418" r:id="rId14"/>
    <p:sldId id="422" r:id="rId15"/>
    <p:sldId id="364" r:id="rId16"/>
    <p:sldId id="410" r:id="rId17"/>
    <p:sldId id="423" r:id="rId18"/>
    <p:sldId id="373" r:id="rId19"/>
    <p:sldId id="375" r:id="rId20"/>
    <p:sldId id="412" r:id="rId21"/>
    <p:sldId id="334" r:id="rId22"/>
    <p:sldId id="428" r:id="rId2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D2"/>
    <a:srgbClr val="9BCC00"/>
    <a:srgbClr val="9ED000"/>
    <a:srgbClr val="F4FCD8"/>
    <a:srgbClr val="FFFFFF"/>
    <a:srgbClr val="E8FFC8"/>
    <a:srgbClr val="FAF7C8"/>
    <a:srgbClr val="FAF8C8"/>
    <a:srgbClr val="F5FFC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9" autoAdjust="0"/>
    <p:restoredTop sz="94468" autoAdjust="0"/>
  </p:normalViewPr>
  <p:slideViewPr>
    <p:cSldViewPr>
      <p:cViewPr varScale="1">
        <p:scale>
          <a:sx n="85" d="100"/>
          <a:sy n="85" d="100"/>
        </p:scale>
        <p:origin x="9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05.07.2013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05.07.2013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1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knowledge-sharing-and-team-work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soft-skills-and-business-skills/teamwor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hyperlink" Target="http://www.scribd.com/doc/40518930/The-Buzan-Study-Skills-Hand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hyperlink" Target="http://bit.ly/VYggNk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cademy.com/" TargetMode="External"/><Relationship Id="rId3" Type="http://schemas.openxmlformats.org/officeDocument/2006/relationships/hyperlink" Target="https://www.khanacademy.org/" TargetMode="External"/><Relationship Id="rId7" Type="http://schemas.openxmlformats.org/officeDocument/2006/relationships/hyperlink" Target="http://ucha.se/" TargetMode="External"/><Relationship Id="rId2" Type="http://schemas.openxmlformats.org/officeDocument/2006/relationships/hyperlink" Target="http://www.class-centra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x.org/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://www.udacity.com/" TargetMode="External"/><Relationship Id="rId10" Type="http://schemas.openxmlformats.org/officeDocument/2006/relationships/hyperlink" Target="http://academy.telerik.com/" TargetMode="External"/><Relationship Id="rId4" Type="http://schemas.openxmlformats.org/officeDocument/2006/relationships/hyperlink" Target="https://www.coursera.org/" TargetMode="External"/><Relationship Id="rId9" Type="http://schemas.openxmlformats.org/officeDocument/2006/relationships/hyperlink" Target="http://www.codeschool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en.wikipedia.org/wiki/Citizen_science" TargetMode="External"/><Relationship Id="rId7" Type="http://schemas.openxmlformats.org/officeDocument/2006/relationships/image" Target="../media/image15.jpeg"/><Relationship Id="rId2" Type="http://schemas.openxmlformats.org/officeDocument/2006/relationships/hyperlink" Target="http://en.wikipedia.org/wiki/Open_edu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govpartnership.org/" TargetMode="External"/><Relationship Id="rId5" Type="http://schemas.openxmlformats.org/officeDocument/2006/relationships/hyperlink" Target="http://okcon.org/" TargetMode="External"/><Relationship Id="rId4" Type="http://schemas.openxmlformats.org/officeDocument/2006/relationships/hyperlink" Target="http://okfn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466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5325" y="5808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5325" y="6113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03800"/>
            <a:ext cx="3838864" cy="461665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4500" y="5380335"/>
            <a:ext cx="3810000" cy="369332"/>
          </a:xfrm>
        </p:spPr>
        <p:txBody>
          <a:bodyPr/>
          <a:lstStyle/>
          <a:p>
            <a:r>
              <a:rPr lang="en-US" sz="180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6" y="2163617"/>
            <a:ext cx="1726984" cy="1883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 smtClean="0"/>
              <a:t>Knowledge Sharing</a:t>
            </a:r>
            <a:br>
              <a:rPr lang="en-US" dirty="0" smtClean="0"/>
            </a:br>
            <a:r>
              <a:rPr lang="en-US" dirty="0" smtClean="0"/>
              <a:t>and Team Working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89858" y="3342480"/>
            <a:ext cx="8153400" cy="569120"/>
          </a:xfrm>
        </p:spPr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5144" y="4604658"/>
            <a:ext cx="3352801" cy="1828800"/>
          </a:xfrm>
          <a:prstGeom prst="roundRect">
            <a:avLst>
              <a:gd name="adj" fmla="val 4335"/>
            </a:avLst>
          </a:prstGeom>
          <a:effectLst>
            <a:softEdge rad="63500"/>
          </a:effectLst>
        </p:spPr>
      </p:pic>
      <p:pic>
        <p:nvPicPr>
          <p:cNvPr id="1026" name="Picture 2" descr="http://chicagompi.org/wp-content/uploads/2012/11/knowshare.jpg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152400"/>
            <a:ext cx="2547258" cy="1600200"/>
          </a:xfrm>
          <a:prstGeom prst="roundRect">
            <a:avLst>
              <a:gd name="adj" fmla="val 50000"/>
            </a:avLst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6850"/>
            <a:ext cx="8686800" cy="5638800"/>
          </a:xfrm>
        </p:spPr>
        <p:txBody>
          <a:bodyPr/>
          <a:lstStyle/>
          <a:p>
            <a:pPr>
              <a:lnSpc>
                <a:spcPct val="103000"/>
              </a:lnSpc>
              <a:tabLst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Part I </a:t>
            </a:r>
            <a:r>
              <a:rPr lang="en-US" sz="3000" dirty="0" smtClean="0"/>
              <a:t>– Knowledge Sharing and Efficient Learning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r>
              <a:rPr lang="en-US" sz="2800" dirty="0" smtClean="0"/>
              <a:t>Course Intro &amp; Open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Knowledge Sharing Culture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r>
              <a:rPr lang="en-US" sz="2800" dirty="0" smtClean="0"/>
              <a:t>Software Engineering Motivational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Essay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r>
              <a:rPr lang="en-US" sz="2800" dirty="0" smtClean="0"/>
              <a:t>Starting Your Own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Blog: </a:t>
            </a:r>
            <a:r>
              <a:rPr lang="en-US" sz="2800" dirty="0" smtClean="0"/>
              <a:t>How to Share Knowledge and Help Others?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 Control Systems </a:t>
            </a:r>
            <a:r>
              <a:rPr lang="en-US" sz="2800" dirty="0" smtClean="0"/>
              <a:t>for Project and Team Collaboration: SVN, TFS and Git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Mind Mapping</a:t>
            </a:r>
            <a:r>
              <a:rPr lang="en-US" sz="2800" dirty="0" smtClean="0"/>
              <a:t>: Efficient Notes and Creativity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Efficient Learning</a:t>
            </a:r>
            <a:r>
              <a:rPr lang="en-US" sz="2800" dirty="0" smtClean="0"/>
              <a:t>: Speed Reading and Memory Techniques (by Tony Buzan)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Program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6850"/>
            <a:ext cx="8686800" cy="5638800"/>
          </a:xfrm>
        </p:spPr>
        <p:txBody>
          <a:bodyPr/>
          <a:lstStyle/>
          <a:p>
            <a:pPr>
              <a:lnSpc>
                <a:spcPct val="103000"/>
              </a:lnSpc>
              <a:tabLst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Part II </a:t>
            </a:r>
            <a:r>
              <a:rPr lang="en-US" sz="3000" dirty="0" smtClean="0"/>
              <a:t>– Team Working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r>
              <a:rPr lang="en-US" dirty="0" smtClean="0"/>
              <a:t>Presenting the Team Work Projects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r>
              <a:rPr lang="en-US" dirty="0" smtClean="0"/>
              <a:t>Application Process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r>
              <a:rPr lang="en-US" dirty="0" smtClean="0"/>
              <a:t>Teams Work on Their Individual Projects</a:t>
            </a:r>
          </a:p>
          <a:p>
            <a:pPr marL="985838" lvl="2" indent="-346075">
              <a:lnSpc>
                <a:spcPct val="103000"/>
              </a:lnSpc>
            </a:pPr>
            <a:r>
              <a:rPr lang="en-US" dirty="0" smtClean="0"/>
              <a:t>Internal Meetings</a:t>
            </a:r>
          </a:p>
          <a:p>
            <a:pPr marL="985838" lvl="2" indent="-346075">
              <a:lnSpc>
                <a:spcPct val="103000"/>
              </a:lnSpc>
            </a:pPr>
            <a:r>
              <a:rPr lang="en-US" dirty="0" smtClean="0"/>
              <a:t>Project Activities</a:t>
            </a:r>
          </a:p>
          <a:p>
            <a:pPr marL="985838" lvl="2" indent="-346075">
              <a:lnSpc>
                <a:spcPct val="103000"/>
              </a:lnSpc>
            </a:pPr>
            <a:r>
              <a:rPr lang="en-US" dirty="0" smtClean="0"/>
              <a:t>Prepare for Public Defense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r>
              <a:rPr lang="en-US" dirty="0" smtClean="0"/>
              <a:t>Public Defense (periodically)</a:t>
            </a:r>
          </a:p>
          <a:p>
            <a:pPr marL="985838" lvl="2" indent="-346075">
              <a:lnSpc>
                <a:spcPct val="103000"/>
              </a:lnSpc>
            </a:pPr>
            <a:r>
              <a:rPr lang="en-US" dirty="0" smtClean="0"/>
              <a:t>Public Presentation</a:t>
            </a:r>
          </a:p>
          <a:p>
            <a:pPr marL="798513" lvl="1" indent="-450850">
              <a:lnSpc>
                <a:spcPct val="103000"/>
              </a:lnSpc>
              <a:buFont typeface="+mj-lt"/>
              <a:buAutoNum type="arabicPeriod"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146" name="Picture 2" descr="http://public.blu.livefilestore.com/y1pbRHfZYuKF2In2aYorZBKv4XYQONSuSpu7ZN1VN8w74Vhoip1PM8Tj6bdCoXCSDUbPqnd0bYDJB1n4seAig0gAQ/CLIPART_OF_26972_SMJPG.jpg?psid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4" y="4443350"/>
            <a:ext cx="2484436" cy="1881250"/>
          </a:xfrm>
          <a:prstGeom prst="roundRect">
            <a:avLst>
              <a:gd name="adj" fmla="val 1485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60" name="Group 6159"/>
          <p:cNvGrpSpPr/>
          <p:nvPr/>
        </p:nvGrpSpPr>
        <p:grpSpPr>
          <a:xfrm>
            <a:off x="290511" y="3171700"/>
            <a:ext cx="285636" cy="2397827"/>
            <a:chOff x="290511" y="3090738"/>
            <a:chExt cx="285636" cy="2269487"/>
          </a:xfrm>
        </p:grpSpPr>
        <p:cxnSp>
          <p:nvCxnSpPr>
            <p:cNvPr id="20" name="AutoShape 44"/>
            <p:cNvCxnSpPr>
              <a:cxnSpLocks noChangeShapeType="1"/>
            </p:cNvCxnSpPr>
            <p:nvPr/>
          </p:nvCxnSpPr>
          <p:spPr bwMode="auto">
            <a:xfrm rot="10800000">
              <a:off x="300037" y="3100263"/>
              <a:ext cx="276110" cy="2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61" name="AutoShape 44"/>
            <p:cNvCxnSpPr>
              <a:cxnSpLocks noChangeShapeType="1"/>
            </p:cNvCxnSpPr>
            <p:nvPr/>
          </p:nvCxnSpPr>
          <p:spPr bwMode="auto">
            <a:xfrm flipV="1">
              <a:off x="300037" y="3090738"/>
              <a:ext cx="9526" cy="2269487"/>
            </a:xfrm>
            <a:prstGeom prst="straightConnector1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2" name="AutoShape 44"/>
            <p:cNvCxnSpPr>
              <a:cxnSpLocks noChangeShapeType="1"/>
            </p:cNvCxnSpPr>
            <p:nvPr/>
          </p:nvCxnSpPr>
          <p:spPr bwMode="auto">
            <a:xfrm flipV="1">
              <a:off x="290511" y="5357049"/>
              <a:ext cx="276110" cy="1"/>
            </a:xfrm>
            <a:prstGeom prst="straightConnector1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lg" len="lg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813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62908"/>
            <a:ext cx="7924800" cy="685800"/>
          </a:xfrm>
        </p:spPr>
        <p:txBody>
          <a:bodyPr/>
          <a:lstStyle/>
          <a:p>
            <a:r>
              <a:rPr lang="en-US" dirty="0" smtClean="0"/>
              <a:t>Team Work Projects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641588"/>
            <a:ext cx="7924800" cy="569120"/>
          </a:xfrm>
        </p:spPr>
        <p:txBody>
          <a:bodyPr/>
          <a:lstStyle/>
          <a:p>
            <a:r>
              <a:rPr lang="en-US" dirty="0" smtClean="0"/>
              <a:t>Application Process, Team Work Process, Examples</a:t>
            </a:r>
            <a:endParaRPr lang="en-US" dirty="0"/>
          </a:p>
        </p:txBody>
      </p:sp>
      <p:pic>
        <p:nvPicPr>
          <p:cNvPr id="2050" name="Picture 2" descr="http://www.illumine.co.uk/blog/wp-content/uploads/2010/05/project-management-planning-bas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80692"/>
            <a:ext cx="5181600" cy="308650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4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sz="3800" dirty="0" smtClean="0"/>
              <a:t>Team Work Projects: The Process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685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process </a:t>
            </a:r>
            <a:r>
              <a:rPr lang="en-US" dirty="0" smtClean="0"/>
              <a:t>for working on the team projects:</a:t>
            </a:r>
          </a:p>
          <a:p>
            <a:pPr marL="871538" lvl="1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sign-up </a:t>
            </a:r>
            <a:r>
              <a:rPr lang="en-US" dirty="0" smtClean="0"/>
              <a:t>for a team work (optionally)</a:t>
            </a:r>
          </a:p>
          <a:p>
            <a:pPr marL="871538" lvl="1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The system distributes the students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teams</a:t>
            </a:r>
          </a:p>
          <a:p>
            <a:pPr marL="871538" lvl="1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The trainers assign team 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projects</a:t>
            </a:r>
          </a:p>
          <a:p>
            <a:pPr marL="871538" lvl="1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 each other </a:t>
            </a:r>
            <a:r>
              <a:rPr lang="en-US" dirty="0" smtClean="0"/>
              <a:t>and begin work</a:t>
            </a:r>
          </a:p>
          <a:p>
            <a:pPr marL="871538" lvl="1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work</a:t>
            </a:r>
            <a:r>
              <a:rPr lang="en-US" dirty="0" smtClean="0"/>
              <a:t> on their projects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Assign tasks, collaborate, communicate, </a:t>
            </a:r>
            <a:r>
              <a:rPr lang="en-US" dirty="0"/>
              <a:t>perform meetings, </a:t>
            </a:r>
            <a:r>
              <a:rPr lang="en-US" dirty="0" smtClean="0"/>
              <a:t>collaborate, merge the results, etc.</a:t>
            </a:r>
          </a:p>
          <a:p>
            <a:pPr marL="871538" lvl="1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Perform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defense </a:t>
            </a:r>
            <a:r>
              <a:rPr lang="en-US" dirty="0" smtClean="0"/>
              <a:t>(presentation)</a:t>
            </a:r>
          </a:p>
          <a:p>
            <a:pPr marL="871538" lvl="1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Asses</a:t>
            </a:r>
            <a:r>
              <a:rPr lang="en-US" dirty="0" smtClean="0"/>
              <a:t> each team member and give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6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Team Work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Write a Wikipedia article about programming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E.g. "sorting algorithms", "</a:t>
            </a:r>
            <a:r>
              <a:rPr lang="en-US" noProof="1" smtClean="0"/>
              <a:t>GitHub</a:t>
            </a:r>
            <a:r>
              <a:rPr lang="en-US" dirty="0" smtClean="0"/>
              <a:t>", "C#"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Write a console-based game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E.g. Snake / Tetris / Minesweeper / Falling Rocks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Create a web site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E.g. a site for fun stories / fun images</a:t>
            </a:r>
          </a:p>
          <a:p>
            <a:pPr>
              <a:lnSpc>
                <a:spcPct val="110000"/>
              </a:lnSpc>
            </a:pPr>
            <a:r>
              <a:rPr lang="en-US" dirty="0"/>
              <a:t>Create a </a:t>
            </a:r>
            <a:r>
              <a:rPr lang="en-US" dirty="0" smtClean="0"/>
              <a:t>JavaScript web-based game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E.g. Tetris / Falling Rocks / Xonix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1342900"/>
            <a:ext cx="4762500" cy="685800"/>
          </a:xfrm>
        </p:spPr>
        <p:txBody>
          <a:bodyPr/>
          <a:lstStyle/>
          <a:p>
            <a:pPr algn="r"/>
            <a:r>
              <a:rPr lang="en-US" sz="5400" dirty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145379"/>
            <a:ext cx="4660900" cy="569121"/>
          </a:xfrm>
        </p:spPr>
        <p:txBody>
          <a:bodyPr/>
          <a:lstStyle/>
          <a:p>
            <a:pPr algn="r"/>
            <a:r>
              <a:rPr lang="en-US" dirty="0" smtClean="0"/>
              <a:t>Assessment Criteria</a:t>
            </a:r>
            <a:endParaRPr lang="en-US" dirty="0"/>
          </a:p>
        </p:txBody>
      </p:sp>
      <p:pic>
        <p:nvPicPr>
          <p:cNvPr id="11266" name="Picture 2" descr="http://www.nakov.com/wp-content/uploads/2011/04/TelerikAcademyCSharpFundamentalsFinalExam14.04.20112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7"/>
          <a:stretch/>
        </p:blipFill>
        <p:spPr bwMode="auto">
          <a:xfrm>
            <a:off x="632620" y="3581400"/>
            <a:ext cx="3581400" cy="27719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ww.nakov.com/wp-content/uploads/2011/04/TelerikAcademyCSharpFundamentalsFinalExam14.04.201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7"/>
          <a:stretch/>
        </p:blipFill>
        <p:spPr bwMode="auto">
          <a:xfrm>
            <a:off x="4729112" y="3581399"/>
            <a:ext cx="3805288" cy="2771899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www.nakov.com/wp-content/uploads/2010/05/Telerik-Academy-CSharp-Fundamentals-Final-Exam-April-2010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3"/>
          <a:stretch/>
        </p:blipFill>
        <p:spPr bwMode="auto">
          <a:xfrm>
            <a:off x="632620" y="995298"/>
            <a:ext cx="3581400" cy="205270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Part I – Knowledge Sharing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Blog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Essay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 </a:t>
            </a:r>
            <a:r>
              <a:rPr lang="en-US" dirty="0"/>
              <a:t>(bonus)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 Systems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Mind Mapping &amp; Efficient Learning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/>
              <a:t>Part </a:t>
            </a:r>
            <a:r>
              <a:rPr lang="en-US" dirty="0" smtClean="0"/>
              <a:t>II </a:t>
            </a:r>
            <a:r>
              <a:rPr lang="en-US" dirty="0"/>
              <a:t>– </a:t>
            </a:r>
            <a:r>
              <a:rPr lang="en-US" dirty="0" smtClean="0"/>
              <a:t>Team Working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Score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Peer Evaluation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170" name="Picture 2" descr="http://www.marshall.edu/preprof/images/MPj04395340000%5b1%5d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53200" y="1258920"/>
            <a:ext cx="1907657" cy="194148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blogs-images.forbes.com/theyec/files/2012/12/2137737248_e9f3e429d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4416943"/>
            <a:ext cx="1907657" cy="190765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Pass-Fail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 least 30% of score for Part I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Essay+ Blog + Source Control Systems +</a:t>
            </a:r>
            <a:br>
              <a:rPr lang="en-US" sz="2400" dirty="0" smtClean="0"/>
            </a:br>
            <a:r>
              <a:rPr lang="en-US" sz="2400" dirty="0" smtClean="0"/>
              <a:t>Mind Mapping &amp; Efficient Learning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Participation in a team 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To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with excellence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 least 70% of Part I score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team work project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course is optional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Gives 20% of the score for this semester!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6" r="6267"/>
          <a:stretch/>
        </p:blipFill>
        <p:spPr>
          <a:xfrm>
            <a:off x="5781675" y="3721018"/>
            <a:ext cx="2828925" cy="2146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5597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1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/>
            <a:endParaRPr lang="en-US" sz="2900" dirty="0" smtClean="0"/>
          </a:p>
          <a:p>
            <a:pPr lvl="1">
              <a:spcBef>
                <a:spcPts val="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and assistance for the exercises</a:t>
            </a:r>
          </a:p>
          <a:p>
            <a:pPr lvl="1"/>
            <a:r>
              <a:rPr lang="en-US" sz="2900" dirty="0" smtClean="0"/>
              <a:t>Share source work / discuss ideas</a:t>
            </a:r>
          </a:p>
          <a:p>
            <a:r>
              <a:rPr lang="en-US" dirty="0"/>
              <a:t>The </a:t>
            </a:r>
            <a:r>
              <a:rPr lang="en-US" dirty="0" smtClean="0"/>
              <a:t>course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729096"/>
            <a:ext cx="8077200" cy="9379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http://forums.academy.telerik.com/knowledge-sharing-and-team-working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410200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academy.telerik.com/student-courses/soft-skills-and-business-skills/teamwork/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Course Objectives &amp;</a:t>
            </a:r>
            <a:br>
              <a:rPr lang="en-US" sz="3000" dirty="0" smtClean="0"/>
            </a:br>
            <a:r>
              <a:rPr lang="en-US" sz="3000" dirty="0" smtClean="0"/>
              <a:t>Program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Team Work Projects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Assessment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Learning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170" name="Picture 2" descr="address,book,reading,re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" b="5618"/>
          <a:stretch/>
        </p:blipFill>
        <p:spPr bwMode="auto">
          <a:xfrm>
            <a:off x="1143000" y="4495800"/>
            <a:ext cx="201838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995" y="1514268"/>
            <a:ext cx="3114207" cy="1152732"/>
          </a:xfrm>
          <a:prstGeom prst="roundRect">
            <a:avLst>
              <a:gd name="adj" fmla="val 2957"/>
            </a:avLst>
          </a:prstGeom>
          <a:noFill/>
          <a:ln>
            <a:solidFill>
              <a:schemeClr val="tx2">
                <a:lumMod val="50000"/>
                <a:alpha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omoting knowledge sharing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81400"/>
            <a:ext cx="3556000" cy="2667000"/>
          </a:xfrm>
          <a:prstGeom prst="roundRect">
            <a:avLst>
              <a:gd name="adj" fmla="val 2957"/>
            </a:avLst>
          </a:prstGeom>
          <a:noFill/>
          <a:ln>
            <a:solidFill>
              <a:schemeClr val="tx2">
                <a:lumMod val="50000"/>
                <a:alpha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3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6" name="Picture 2" descr="http://htmlimg2.scribdassets.com/46ccb20sqoposqx/images/1-796501c230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" t="215" r="634" b="544"/>
          <a:stretch/>
        </p:blipFill>
        <p:spPr bwMode="auto">
          <a:xfrm>
            <a:off x="609600" y="1219200"/>
            <a:ext cx="1464130" cy="217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8400" y="1371600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0" y="1306286"/>
            <a:ext cx="6400800" cy="19812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Buzan Study Skills Handbook: </a:t>
            </a:r>
            <a:r>
              <a:rPr lang="en-US" sz="2400" b="0" dirty="0"/>
              <a:t>The Shortcut to Success in Your Studies with Mind Mapping, Speed Reading and Winning Memory </a:t>
            </a:r>
            <a:r>
              <a:rPr lang="en-US" sz="2400" b="0" dirty="0" smtClean="0"/>
              <a:t>Techniques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400" dirty="0" smtClean="0"/>
              <a:t>by Tony Buzan, </a:t>
            </a:r>
            <a:r>
              <a:rPr lang="en-US" sz="2400" dirty="0"/>
              <a:t>Pearson Education,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2007</a:t>
            </a:r>
            <a:r>
              <a:rPr lang="bg-BG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bg-BG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/>
              <a:t>ISBN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978-1-4066-1207-3</a:t>
            </a:r>
          </a:p>
        </p:txBody>
      </p:sp>
      <p:pic>
        <p:nvPicPr>
          <p:cNvPr id="1028" name="Picture 4" descr="http://www.adora.bg/img/OBIAVI/BIG_ob_IMG_131800533514134_kak_da_u4a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2" t="857" r="17899" b="1430"/>
          <a:stretch/>
        </p:blipFill>
        <p:spPr bwMode="auto">
          <a:xfrm>
            <a:off x="609600" y="3886200"/>
            <a:ext cx="1464130" cy="219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2286000" y="4365172"/>
            <a:ext cx="6400800" cy="1219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Как да уча бързо и да запомням </a:t>
            </a:r>
            <a:r>
              <a:rPr lang="ru-RU" sz="2400" dirty="0" smtClean="0"/>
              <a:t>лесно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bg-BG" sz="2400" noProof="1" smtClean="0"/>
              <a:t>Тони Бюзан</a:t>
            </a:r>
            <a:r>
              <a:rPr lang="en-US" sz="2400" dirty="0" smtClean="0"/>
              <a:t>, </a:t>
            </a:r>
            <a:r>
              <a:rPr lang="bg-BG" sz="2400" noProof="1" smtClean="0"/>
              <a:t>Софтпрес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bg-BG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br>
              <a:rPr lang="bg-BG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/>
              <a:t>ISBN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978-954-685-837-5</a:t>
            </a:r>
          </a:p>
        </p:txBody>
      </p:sp>
      <p:pic>
        <p:nvPicPr>
          <p:cNvPr id="1029" name="Picture 5" descr="dot_t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t_t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ot_t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1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288" y="185056"/>
            <a:ext cx="7086600" cy="838200"/>
          </a:xfrm>
        </p:spPr>
        <p:txBody>
          <a:bodyPr/>
          <a:lstStyle/>
          <a:p>
            <a:r>
              <a:rPr lang="en-US" sz="3800" dirty="0" smtClean="0"/>
              <a:t>Knowledge Sharing and</a:t>
            </a:r>
            <a:br>
              <a:rPr lang="en-US" sz="3800" dirty="0" smtClean="0"/>
            </a:br>
            <a:r>
              <a:rPr lang="en-US" sz="3800" dirty="0" smtClean="0"/>
              <a:t>Team Working – Course Intro</a:t>
            </a:r>
            <a:endParaRPr lang="en-US" sz="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657600"/>
            <a:ext cx="7924800" cy="1447800"/>
          </a:xfrm>
        </p:spPr>
        <p:txBody>
          <a:bodyPr/>
          <a:lstStyle/>
          <a:p>
            <a:r>
              <a:rPr lang="en-US" dirty="0" smtClean="0"/>
              <a:t>The Culture of Knowledge Sharing and Collaboration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950120"/>
          </a:xfrm>
        </p:spPr>
        <p:txBody>
          <a:bodyPr/>
          <a:lstStyle/>
          <a:p>
            <a:r>
              <a:rPr lang="en-US" dirty="0" smtClean="0"/>
              <a:t>Open Education, Knowledge Sharing,</a:t>
            </a:r>
            <a:br>
              <a:rPr lang="en-US" dirty="0" smtClean="0"/>
            </a:br>
            <a:r>
              <a:rPr lang="en-US" dirty="0" smtClean="0"/>
              <a:t>Team Working, Helping Others </a:t>
            </a:r>
            <a:endParaRPr lang="en-US" dirty="0"/>
          </a:p>
        </p:txBody>
      </p:sp>
      <p:pic>
        <p:nvPicPr>
          <p:cNvPr id="2050" name="Picture 2" descr="http://www.kzoolf.org/wp-content/uploads/2010/08/PlannedGiving-ist2_609093-growth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" r="5239"/>
          <a:stretch/>
        </p:blipFill>
        <p:spPr bwMode="auto">
          <a:xfrm>
            <a:off x="2970233" y="1116456"/>
            <a:ext cx="3505200" cy="223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42174">
            <a:off x="5975137" y="1375857"/>
            <a:ext cx="2222878" cy="1754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42726">
            <a:off x="818750" y="998405"/>
            <a:ext cx="2377646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Open Knowledge and Education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 knowledge sharing</a:t>
            </a:r>
            <a:r>
              <a:rPr lang="en-US" dirty="0" smtClean="0"/>
              <a:t>"?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modern concept in </a:t>
            </a:r>
            <a:r>
              <a:rPr lang="en-US" dirty="0"/>
              <a:t>education </a:t>
            </a:r>
            <a:r>
              <a:rPr lang="en-US" dirty="0" smtClean="0"/>
              <a:t>and society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Knowledge becomes open to the world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High-quality training becomes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Idea broadly supported by: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World's top universities like Harvard, MIT, Berkeley, Stanford, Oxford, Cambridge, 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 free training </a:t>
            </a:r>
            <a:r>
              <a:rPr lang="en-US" dirty="0" smtClean="0">
                <a:hlinkClick r:id="rId2"/>
              </a:rPr>
              <a:t>MOOC sites</a:t>
            </a:r>
            <a:r>
              <a:rPr lang="en-US" dirty="0" smtClean="0"/>
              <a:t>: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>
                <a:hlinkClick r:id="rId3"/>
              </a:rPr>
              <a:t>Khan Academy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Coursera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Udacity</a:t>
            </a:r>
            <a:r>
              <a:rPr lang="en-US" dirty="0"/>
              <a:t>, </a:t>
            </a:r>
            <a:r>
              <a:rPr lang="en-US" dirty="0" smtClean="0">
                <a:hlinkClick r:id="rId6"/>
              </a:rPr>
              <a:t>edX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Ucha.se</a:t>
            </a:r>
            <a:r>
              <a:rPr lang="en-US" dirty="0" smtClean="0"/>
              <a:t>, </a:t>
            </a:r>
            <a:r>
              <a:rPr lang="en-US" dirty="0" smtClean="0">
                <a:hlinkClick r:id="rId8"/>
              </a:rPr>
              <a:t>Codecademy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Code School</a:t>
            </a:r>
            <a:r>
              <a:rPr lang="en-US" dirty="0" smtClean="0"/>
              <a:t>, </a:t>
            </a:r>
            <a:r>
              <a:rPr lang="en-US" dirty="0" smtClean="0">
                <a:hlinkClick r:id="rId10"/>
              </a:rPr>
              <a:t>Telerik Academy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122" name="Picture 2" descr="http://freesamplefreak.com/wp-content/uploads/2012/01/FRE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100" y="2570622"/>
            <a:ext cx="1295400" cy="1315578"/>
          </a:xfrm>
          <a:prstGeom prst="ellipse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Becomes Open!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/>
              <a:t>Open </a:t>
            </a:r>
            <a:r>
              <a:rPr lang="en-US" sz="3000" dirty="0" smtClean="0"/>
              <a:t>Education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>
                <a:hlinkClick r:id="rId2"/>
              </a:rPr>
              <a:t>http://en.wikipedia.org/wiki/Open_education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/>
              <a:t>Citizen Science (Open Science)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>
                <a:hlinkClick r:id="rId3"/>
              </a:rPr>
              <a:t>http://en.wikipedia.org/wiki/Citizen_science</a:t>
            </a:r>
            <a:r>
              <a:rPr lang="en-US" sz="2800" dirty="0"/>
              <a:t> 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Open </a:t>
            </a:r>
            <a:r>
              <a:rPr lang="en-US" sz="3000" dirty="0"/>
              <a:t>Knowledge </a:t>
            </a:r>
            <a:r>
              <a:rPr lang="en-US" sz="3000" dirty="0" smtClean="0"/>
              <a:t>Foundation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okfn.org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Open Knowledge Conference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>
                <a:hlinkClick r:id="rId5"/>
              </a:rPr>
              <a:t>http://</a:t>
            </a:r>
            <a:r>
              <a:rPr lang="en-US" sz="2800" dirty="0" smtClean="0">
                <a:hlinkClick r:id="rId5"/>
              </a:rPr>
              <a:t>okcon.org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Open </a:t>
            </a:r>
            <a:r>
              <a:rPr lang="en-US" sz="3000" dirty="0"/>
              <a:t>Government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>
                <a:hlinkClick r:id="rId6"/>
              </a:rPr>
              <a:t>http://</a:t>
            </a:r>
            <a:r>
              <a:rPr lang="en-US" sz="2800" dirty="0" smtClean="0">
                <a:hlinkClick r:id="rId6"/>
              </a:rPr>
              <a:t>www.opengovpartnership.org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 descr="http://www.publictechviews.com/files/2013/02/open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30504"/>
              </a:clrFrom>
              <a:clrTo>
                <a:srgbClr val="0305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0928" flipV="1">
            <a:off x="13010820" y="7035062"/>
            <a:ext cx="593181" cy="31858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6900" y="3657600"/>
            <a:ext cx="2633700" cy="20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Culture of Helping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it works?</a:t>
            </a:r>
          </a:p>
          <a:p>
            <a:pPr marL="862013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Initially you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help from the others</a:t>
            </a:r>
          </a:p>
          <a:p>
            <a:pPr marL="985838" lvl="2">
              <a:lnSpc>
                <a:spcPct val="100000"/>
              </a:lnSpc>
            </a:pPr>
            <a:r>
              <a:rPr lang="en-US" dirty="0" smtClean="0"/>
              <a:t>E.g. from the Software Academy</a:t>
            </a:r>
          </a:p>
          <a:p>
            <a:pPr marL="862013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You start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job</a:t>
            </a:r>
            <a:r>
              <a:rPr lang="en-US" dirty="0" smtClean="0"/>
              <a:t>, have a good quality of life, good incomes, etc.</a:t>
            </a:r>
          </a:p>
          <a:p>
            <a:pPr marL="862013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Give back 10% of what you have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 others</a:t>
            </a:r>
          </a:p>
          <a:p>
            <a:pPr marL="985838" lvl="2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dirty="0" smtClean="0"/>
              <a:t>help by volunteer work, by charity</a:t>
            </a:r>
            <a:r>
              <a:rPr lang="en-US" dirty="0"/>
              <a:t> </a:t>
            </a:r>
            <a:r>
              <a:rPr lang="en-US" dirty="0" smtClean="0"/>
              <a:t>or by sharing your knowledge and skills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990600"/>
            <a:ext cx="6553200" cy="990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“If you light a lamp for someone else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also brighten your path.” ~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Buddha</a:t>
            </a:r>
            <a:endParaRPr lang="en-US" sz="2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2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1071560"/>
            <a:ext cx="5638800" cy="13716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sz="5400" dirty="0"/>
              <a:t>Course </a:t>
            </a:r>
            <a:r>
              <a:rPr lang="en-US" sz="5400" dirty="0" smtClean="0"/>
              <a:t>Objectives</a:t>
            </a:r>
            <a:br>
              <a:rPr lang="en-US" sz="5400" dirty="0" smtClean="0"/>
            </a:br>
            <a:r>
              <a:rPr lang="en-US" sz="5400" dirty="0" smtClean="0"/>
              <a:t>&amp; Program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2572" y="2859880"/>
            <a:ext cx="4959427" cy="569120"/>
          </a:xfrm>
        </p:spPr>
        <p:txBody>
          <a:bodyPr/>
          <a:lstStyle/>
          <a:p>
            <a:r>
              <a:rPr lang="en-US" dirty="0" smtClean="0"/>
              <a:t>What Topics Shall We Cover?</a:t>
            </a:r>
            <a:endParaRPr lang="en-US" dirty="0"/>
          </a:p>
        </p:txBody>
      </p:sp>
      <p:pic>
        <p:nvPicPr>
          <p:cNvPr id="3074" name="Picture 2" descr="http://onemillionskates.com/wordpress/wp-content/uploads/2012/10/Team-1000x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76700"/>
            <a:ext cx="4191000" cy="2095500"/>
          </a:xfrm>
          <a:prstGeom prst="roundRect">
            <a:avLst>
              <a:gd name="adj" fmla="val 2814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jeffbullas.com/wp-content/uploads/2012/08/8-Steps-to-Global-Business-Success-Powered-by-Social-Medi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870" y="4076700"/>
            <a:ext cx="2965330" cy="2095500"/>
          </a:xfrm>
          <a:prstGeom prst="roundRect">
            <a:avLst>
              <a:gd name="adj" fmla="val 2814"/>
            </a:avLst>
          </a:prstGeom>
          <a:noFill/>
          <a:ln w="12700">
            <a:solidFill>
              <a:schemeClr val="accent5">
                <a:lumMod val="75000"/>
                <a:alpha val="50000"/>
              </a:schemeClr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wanitltd.com/images/projecttraini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2" y="1714877"/>
            <a:ext cx="1963387" cy="1709363"/>
          </a:xfrm>
          <a:prstGeom prst="roundRect">
            <a:avLst>
              <a:gd name="adj" fmla="val 2814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4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Course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Knowledge Sharing and Team </a:t>
            </a:r>
            <a:r>
              <a:rPr lang="en-US" dirty="0" smtClean="0"/>
              <a:t>Working goals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Develop a culture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 sharing of knowledge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Learn to enjoy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 others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Learn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work in a team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Real-world practical projects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Teams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 smtClean="0"/>
              <a:t> people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 the software academy</a:t>
            </a:r>
            <a:r>
              <a:rPr lang="en-US" dirty="0" smtClean="0"/>
              <a:t> to grow and operate its free trainings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Promote </a:t>
            </a:r>
            <a:r>
              <a:rPr lang="en-US" dirty="0" smtClean="0"/>
              <a:t>the free trainings / assist in teaching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100" name="Picture 4" descr="http://blog.commlabindia.com/wp-content/uploads/2011/02/steps-in-setting-goa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43200"/>
            <a:ext cx="2095500" cy="1676400"/>
          </a:xfrm>
          <a:prstGeom prst="roundRect">
            <a:avLst>
              <a:gd name="adj" fmla="val 2814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4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Course Benefits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Benefits from the course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Adopt the open knowledge sharing culture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Build your own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Your blog is more than online CV!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Build your own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developer profile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 smtClean="0"/>
              <a:t>(at GitHub / Google Code / CodePlex)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working experience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 real-world projects, in real teams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Learn how to learn</a:t>
            </a:r>
            <a:r>
              <a:rPr lang="en-US" dirty="0" smtClean="0"/>
              <a:t>: mind mapping, speed reading and efficient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22962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7211</TotalTime>
  <Words>797</Words>
  <Application>Microsoft Office PowerPoint</Application>
  <PresentationFormat>On-screen Show (4:3)</PresentationFormat>
  <Paragraphs>166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Cambria</vt:lpstr>
      <vt:lpstr>Consolas</vt:lpstr>
      <vt:lpstr>Corbel</vt:lpstr>
      <vt:lpstr>Wingdings 2</vt:lpstr>
      <vt:lpstr>Telerik Academy</vt:lpstr>
      <vt:lpstr>Knowledge Sharing and Team Working</vt:lpstr>
      <vt:lpstr>Table of Contents</vt:lpstr>
      <vt:lpstr>The Culture of Knowledge Sharing and Collaboration</vt:lpstr>
      <vt:lpstr>Open Knowledge and Education</vt:lpstr>
      <vt:lpstr>The World Becomes Open!</vt:lpstr>
      <vt:lpstr>The Culture of Helping Others</vt:lpstr>
      <vt:lpstr>Course Objectives &amp; Program</vt:lpstr>
      <vt:lpstr>The Course Objectives</vt:lpstr>
      <vt:lpstr>Course Benefits</vt:lpstr>
      <vt:lpstr>Course Program</vt:lpstr>
      <vt:lpstr>Course Program (2)</vt:lpstr>
      <vt:lpstr>Team Work Projects</vt:lpstr>
      <vt:lpstr>Team Work Projects: The Process</vt:lpstr>
      <vt:lpstr>Sample Team Work Projects</vt:lpstr>
      <vt:lpstr>Assessment</vt:lpstr>
      <vt:lpstr>Assessment</vt:lpstr>
      <vt:lpstr>Pass-Fail Criteria</vt:lpstr>
      <vt:lpstr>Resources</vt:lpstr>
      <vt:lpstr>Course Web Site &amp; Forums</vt:lpstr>
      <vt:lpstr>Books</vt:lpstr>
      <vt:lpstr>Knowledge Sharing and Team Working – Course Intro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Sharing and Team Working - Course Intro</dc:title>
  <dc:subject>Fundamentals of C# Programming Course @ Telerik Academy</dc:subject>
  <dc:creator>Svetlin Nakov</dc:creator>
  <cp:keywords>telerik, academy, education, free, course, course, knowledge sharing, team work</cp:keywords>
  <dc:description>Fundamentals of C# Programming Course @ Telerik Software Academy: 
http://csharpfundamentals.telerik.com
The website and all video materials are in Bulgarian</dc:description>
  <cp:lastModifiedBy>Svetlin Nakov</cp:lastModifiedBy>
  <cp:revision>798</cp:revision>
  <dcterms:created xsi:type="dcterms:W3CDTF">2007-12-08T16:03:35Z</dcterms:created>
  <dcterms:modified xsi:type="dcterms:W3CDTF">2013-07-05T12:55:29Z</dcterms:modified>
  <cp:category>Soft Skills</cp:category>
</cp:coreProperties>
</file>