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Montserrat Light"/>
      <p:regular r:id="rId20"/>
      <p:bold r:id="rId21"/>
      <p:italic r:id="rId22"/>
      <p:boldItalic r:id="rId23"/>
    </p:embeddedFont>
    <p:embeddedFont>
      <p:font typeface="Montserrat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regular.fntdata"/><Relationship Id="rId22" Type="http://schemas.openxmlformats.org/officeDocument/2006/relationships/font" Target="fonts/MontserratLight-italic.fntdata"/><Relationship Id="rId21" Type="http://schemas.openxmlformats.org/officeDocument/2006/relationships/font" Target="fonts/MontserratLight-bold.fntdata"/><Relationship Id="rId24" Type="http://schemas.openxmlformats.org/officeDocument/2006/relationships/font" Target="fonts/MontserratExtraBold-bold.fntdata"/><Relationship Id="rId23" Type="http://schemas.openxmlformats.org/officeDocument/2006/relationships/font" Target="fonts/Montserrat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ontserratExtra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0000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683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1pPr>
            <a:lvl2pPr indent="-368300" lvl="1" marL="9144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2pPr>
            <a:lvl3pPr indent="-368300" lvl="2" marL="13716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3pPr>
            <a:lvl4pPr indent="-368300" lvl="3" marL="18288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4pPr>
            <a:lvl5pPr indent="-368300" lvl="4" marL="22860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5pPr>
            <a:lvl6pPr indent="-368300" lvl="5" marL="27432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6pPr>
            <a:lvl7pPr indent="-368300" lvl="6" marL="32004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7pPr>
            <a:lvl8pPr indent="-368300" lvl="7" marL="36576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8pPr>
            <a:lvl9pPr indent="-368300" lvl="8" marL="4114800" algn="ctr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228600" lvl="0" marL="457200" algn="ctr"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TRUCO EM C++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PDS 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2"/>
          <p:cNvSpPr txBox="1"/>
          <p:nvPr>
            <p:ph idx="4294967295" type="ctrTitle"/>
          </p:nvPr>
        </p:nvSpPr>
        <p:spPr>
          <a:xfrm>
            <a:off x="723300" y="2226150"/>
            <a:ext cx="7697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FLUXO</a:t>
            </a:r>
            <a:endParaRPr sz="6000"/>
          </a:p>
        </p:txBody>
      </p:sp>
      <p:sp>
        <p:nvSpPr>
          <p:cNvPr id="124" name="Google Shape;124;p22"/>
          <p:cNvSpPr/>
          <p:nvPr/>
        </p:nvSpPr>
        <p:spPr>
          <a:xfrm>
            <a:off x="4127625" y="1102328"/>
            <a:ext cx="888759" cy="818862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OBRIGADO!</a:t>
            </a:r>
            <a:endParaRPr sz="9600"/>
          </a:p>
        </p:txBody>
      </p:sp>
      <p:sp>
        <p:nvSpPr>
          <p:cNvPr id="130" name="Google Shape;130;p23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KBÔ AGORA SEI TUDO SOBRE PDS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4294967295" type="ctrTitle"/>
          </p:nvPr>
        </p:nvSpPr>
        <p:spPr>
          <a:xfrm>
            <a:off x="723300" y="1335175"/>
            <a:ext cx="7697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Autoria:</a:t>
            </a:r>
            <a:endParaRPr sz="3600"/>
          </a:p>
        </p:txBody>
      </p:sp>
      <p:sp>
        <p:nvSpPr>
          <p:cNvPr id="68" name="Google Shape;68;p14"/>
          <p:cNvSpPr txBox="1"/>
          <p:nvPr>
            <p:ph idx="4294967295" type="subTitle"/>
          </p:nvPr>
        </p:nvSpPr>
        <p:spPr>
          <a:xfrm>
            <a:off x="723300" y="2258324"/>
            <a:ext cx="7697400" cy="13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Software desenvolvido por Gabriel Chaves, Germano Menezes, Gustavo Telles, João Vitor de Carvalho e Pedro Moutinho.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200" y="228600"/>
            <a:ext cx="1113600" cy="1113600"/>
          </a:xfrm>
          <a:prstGeom prst="ellipse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38100">
              <a:srgbClr val="000000">
                <a:alpha val="20000"/>
              </a:srgbClr>
            </a:outerShdw>
          </a:effectLst>
        </p:spPr>
      </p:pic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012" scaled="0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 maior erro nunca está no código. O Erro Sempre está entre a cadeira e o computador.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Gilmar.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EXPERIÊNCIA DO USUÁRIO</a:t>
            </a:r>
            <a:endParaRPr sz="18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186675" y="1078000"/>
            <a:ext cx="4842600" cy="354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Menu Principal: 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O jogador deve digitar seu nome para que o jogo se inicie. Os demais participantes serão Bots.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537875" y="907950"/>
            <a:ext cx="24120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EXPERIÊNCIA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 USUÁRIO</a:t>
            </a:r>
            <a:endParaRPr sz="1800"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186675" y="1078000"/>
            <a:ext cx="4842600" cy="354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Partida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Ao Iniciar-se o jogo, o jogador tem a opção de mandar uma das cartas que tem em mãos ou pedir truco.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2169912" y="622100"/>
            <a:ext cx="480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PADRÃO MVC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688" y="1674050"/>
            <a:ext cx="2648625" cy="24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5034150" y="911700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/>
              <a:t>Mainscreen</a:t>
            </a:r>
            <a:endParaRPr sz="3600"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44325" y="805325"/>
            <a:ext cx="4856100" cy="358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419100" lvl="0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695D46"/>
                </a:solidFill>
                <a:latin typeface="Montserrat"/>
                <a:ea typeface="Montserrat"/>
                <a:cs typeface="Montserrat"/>
                <a:sym typeface="Montserrat"/>
              </a:rPr>
              <a:t>Bot</a:t>
            </a:r>
            <a:endParaRPr sz="3000">
              <a:solidFill>
                <a:srgbClr val="695D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695D46"/>
                </a:solidFill>
                <a:latin typeface="Montserrat"/>
                <a:ea typeface="Montserrat"/>
                <a:cs typeface="Montserrat"/>
                <a:sym typeface="Montserrat"/>
              </a:rPr>
              <a:t>Humano</a:t>
            </a:r>
            <a:endParaRPr sz="3000">
              <a:solidFill>
                <a:srgbClr val="695D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695D46"/>
                </a:solidFill>
                <a:latin typeface="Montserrat"/>
                <a:ea typeface="Montserrat"/>
                <a:cs typeface="Montserrat"/>
                <a:sym typeface="Montserrat"/>
              </a:rPr>
              <a:t>Partida</a:t>
            </a:r>
            <a:endParaRPr sz="3000">
              <a:solidFill>
                <a:srgbClr val="695D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695D46"/>
                </a:solidFill>
                <a:latin typeface="Montserrat"/>
                <a:ea typeface="Montserrat"/>
                <a:cs typeface="Montserrat"/>
                <a:sym typeface="Montserrat"/>
              </a:rPr>
              <a:t>Rodada</a:t>
            </a:r>
            <a:endParaRPr sz="3000">
              <a:solidFill>
                <a:srgbClr val="695D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495750" y="911825"/>
            <a:ext cx="24471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CONTROLLERS</a:t>
            </a:r>
            <a:endParaRPr sz="2400"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3350868" y="395647"/>
            <a:ext cx="6663600" cy="4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695D46"/>
                </a:solidFill>
                <a:latin typeface="Montserrat"/>
                <a:ea typeface="Montserrat"/>
                <a:cs typeface="Montserrat"/>
                <a:sym typeface="Montserrat"/>
              </a:rPr>
              <a:t>Baralho</a:t>
            </a:r>
            <a:endParaRPr sz="3000">
              <a:solidFill>
                <a:srgbClr val="695D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695D46"/>
                </a:solidFill>
                <a:latin typeface="Montserrat"/>
                <a:ea typeface="Montserrat"/>
                <a:cs typeface="Montserrat"/>
                <a:sym typeface="Montserrat"/>
              </a:rPr>
              <a:t>Carta</a:t>
            </a:r>
            <a:endParaRPr sz="3000">
              <a:solidFill>
                <a:srgbClr val="695D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695D46"/>
                </a:solidFill>
                <a:latin typeface="Montserrat"/>
                <a:ea typeface="Montserrat"/>
                <a:cs typeface="Montserrat"/>
                <a:sym typeface="Montserrat"/>
              </a:rPr>
              <a:t>CartaNaMesa</a:t>
            </a:r>
            <a:endParaRPr sz="3000">
              <a:solidFill>
                <a:srgbClr val="695D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695D46"/>
                </a:solidFill>
                <a:latin typeface="Montserrat"/>
                <a:ea typeface="Montserrat"/>
                <a:cs typeface="Montserrat"/>
                <a:sym typeface="Montserrat"/>
              </a:rPr>
              <a:t>Jogador</a:t>
            </a:r>
            <a:endParaRPr sz="3000">
              <a:solidFill>
                <a:srgbClr val="695D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695D46"/>
                </a:solidFill>
                <a:latin typeface="Montserrat"/>
                <a:ea typeface="Montserrat"/>
                <a:cs typeface="Montserrat"/>
                <a:sym typeface="Montserrat"/>
              </a:rPr>
              <a:t>Mesa</a:t>
            </a:r>
            <a:endParaRPr sz="3000">
              <a:solidFill>
                <a:srgbClr val="695D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